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2"/>
  </p:notesMasterIdLst>
  <p:sldIdLst>
    <p:sldId id="256" r:id="rId2"/>
    <p:sldId id="372" r:id="rId3"/>
    <p:sldId id="373" r:id="rId4"/>
    <p:sldId id="374" r:id="rId5"/>
    <p:sldId id="368" r:id="rId6"/>
    <p:sldId id="369" r:id="rId7"/>
    <p:sldId id="370" r:id="rId8"/>
    <p:sldId id="376" r:id="rId9"/>
    <p:sldId id="371" r:id="rId10"/>
    <p:sldId id="257" r:id="rId11"/>
    <p:sldId id="363" r:id="rId12"/>
    <p:sldId id="367" r:id="rId13"/>
    <p:sldId id="366" r:id="rId14"/>
    <p:sldId id="364" r:id="rId15"/>
    <p:sldId id="362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365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3" r:id="rId59"/>
    <p:sldId id="304" r:id="rId60"/>
    <p:sldId id="305" r:id="rId61"/>
    <p:sldId id="309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61" r:id="rId109"/>
    <p:sldId id="375" r:id="rId110"/>
    <p:sldId id="377" r:id="rId1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3"/>
      <p:bold r:id="rId114"/>
      <p:italic r:id="rId115"/>
      <p:boldItalic r:id="rId116"/>
    </p:embeddedFont>
    <p:embeddedFont>
      <p:font typeface="Lato" panose="020F0502020204030203" pitchFamily="34" charset="0"/>
      <p:regular r:id="rId117"/>
      <p:bold r:id="rId118"/>
      <p:italic r:id="rId119"/>
      <p:boldItalic r:id="rId120"/>
    </p:embeddedFont>
    <p:embeddedFont>
      <p:font typeface="Raleway" pitchFamily="2" charset="-52"/>
      <p:regular r:id="rId121"/>
      <p:bold r:id="rId122"/>
      <p:italic r:id="rId123"/>
      <p:boldItalic r:id="rId1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A95746-F10A-4EED-8E15-0D6D8B482274}">
  <a:tblStyle styleId="{25A95746-F10A-4EED-8E15-0D6D8B4822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5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11.fntdata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1.fntdata"/><Relationship Id="rId118" Type="http://schemas.openxmlformats.org/officeDocument/2006/relationships/font" Target="fonts/font6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12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2.fntdata"/><Relationship Id="rId119" Type="http://schemas.openxmlformats.org/officeDocument/2006/relationships/font" Target="fonts/font7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8.fntdata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font" Target="fonts/font3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9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6c7107eb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6c7107eb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72532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56c7107eb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56c7107eb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3620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56c7107eb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56c7107eb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25301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6c7107eb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6c7107eb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99102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56c7107e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56c7107e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49063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56c7107e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56c7107e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39141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6c7107e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6c7107eb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45804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6c7107e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6c7107eb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56422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56c7107e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56c7107eb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88631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56c7107e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56c7107eb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541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66769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56c7107e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56c7107eb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4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585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241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490ba2c2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490ba2c2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167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318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90ba2c2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90ba2c2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90ba2c2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90ba2c2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90ba2c2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90ba2c2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572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90ba2c2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90ba2c2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90ba2c2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90ba2c2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90ba2c2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90ba2c2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90ba2c2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490ba2c2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90ba2c2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490ba2c2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0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90ba2c2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90ba2c2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490ba2c2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490ba2c2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90ba2c2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490ba2c2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90ba2c2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90ba2c2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6287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90ba2c2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90ba2c2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490ba2c2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490ba2c2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90ba2c2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90ba2c2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490ba2c2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490ba2c2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90ba2c2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90ba2c2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90ba2c2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90ba2c2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90ba2c2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90ba2c2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490ba2c2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490ba2c2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490ba2c2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490ba2c2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490ba2c2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490ba2c2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4100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490ba2c2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490ba2c2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90ba2c2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90ba2c2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490ba2c2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490ba2c2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490ba2c2c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490ba2c2c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490ba2c2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490ba2c2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490ba2c2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490ba2c2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90ba2c2c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90ba2c2c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490ba2c2c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490ba2c2c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90ba2c2c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90ba2c2c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490ba2c2c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490ba2c2c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8742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490ba2c2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490ba2c2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90ba2c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90ba2c2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490ba2c2c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490ba2c2c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90ba2c2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90ba2c2c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490ba2c2c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490ba2c2c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90ba2c2c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90ba2c2c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490ba2c2c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490ba2c2c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490ba2c2c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490ba2c2c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490ba2c2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490ba2c2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90ba2c2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490ba2c2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51077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490ba2c2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490ba2c2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6c7107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6c7107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0622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6c7107e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6c7107e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2411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6c7107e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6c7107e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7314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6c7107e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6c7107e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022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6c7107e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6c7107e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6783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6c7107e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6c7107e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7288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6c7107e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6c7107e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500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6c7107e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6c7107e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5067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6c7107e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6c7107e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69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0670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6c7107e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6c7107e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9029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6c7107e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6c7107e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2926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6c7107e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6c7107e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210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56c7107e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56c7107e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95888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6c7107e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6c7107e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6244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6c7107e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6c7107e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97275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56c7107e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56c7107e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74973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6c7107e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6c7107e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1987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6c7107e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6c7107e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7391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6c7107e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56c7107e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79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9197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6c7107e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6c7107e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03003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56c7107e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56c7107e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3790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56c7107e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56c7107e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867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6c7107e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56c7107e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09094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56c7107e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56c7107e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7907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56c7107e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56c7107e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48588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56c7107e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56c7107e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7416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56c7107e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56c7107e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37848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56c7107e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56c7107e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6989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56c7107e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56c7107e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3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24050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56c7107e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56c7107e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33903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56c7107eb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56c7107eb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1832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56c7107e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56c7107e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57938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56c7107e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56c7107e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81770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56c7107eb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56c7107eb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02070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56c7107eb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56c7107eb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24000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56c7107e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56c7107e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89414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56c7107e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56c7107e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89037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56c7107e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56c7107e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69865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6c7107eb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6c7107eb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1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Системная библиотека языка </a:t>
            </a:r>
            <a:r>
              <a:rPr lang="en-US" dirty="0"/>
              <a:t>Java </a:t>
            </a:r>
            <a:r>
              <a:rPr lang="ru-RU" dirty="0"/>
              <a:t>и коллекции</a:t>
            </a:r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Croc Java School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Строки</a:t>
            </a:r>
            <a:endParaRPr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&amp; Deque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66586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LIFO &amp; FIFO</a:t>
            </a:r>
            <a:endParaRPr/>
          </a:p>
        </p:txBody>
      </p:sp>
      <p:sp>
        <p:nvSpPr>
          <p:cNvPr id="336" name="Google Shape;336;p5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FIFO — First In First Out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Добавляем в конец, читаем с начала.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Stack: LIFO — Last In First Out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Добавляем в начало, читаем с начала.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Deque: FIFO + LIFO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60286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java.util.Queue&lt;E&gt;</a:t>
            </a:r>
            <a:endParaRPr/>
          </a:p>
        </p:txBody>
      </p:sp>
      <p:pic>
        <p:nvPicPr>
          <p:cNvPr id="342" name="Google Shape;3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487" y="1712788"/>
            <a:ext cx="6247024" cy="1717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6940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Реализации Queue</a:t>
            </a:r>
            <a:endParaRPr/>
          </a:p>
        </p:txBody>
      </p:sp>
      <p:sp>
        <p:nvSpPr>
          <p:cNvPr id="348" name="Google Shape;348;p5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2CC"/>
                </a:highlight>
              </a:rPr>
              <a:t>ArrayDeque</a:t>
            </a:r>
            <a:endParaRPr>
              <a:highlight>
                <a:srgbClr val="FFF2CC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LinkedList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PriorityQueue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39553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java.util.Deque&lt;E&gt;</a:t>
            </a:r>
            <a:endParaRPr/>
          </a:p>
        </p:txBody>
      </p:sp>
      <p:sp>
        <p:nvSpPr>
          <p:cNvPr id="354" name="Google Shape;354;p6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public interface Deque&lt;E&gt; 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extends Queue&lt;E&gt;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// …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Реализации: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2CC"/>
                </a:highlight>
              </a:rPr>
              <a:t>ArrayDeque</a:t>
            </a:r>
            <a:endParaRPr dirty="0">
              <a:highlight>
                <a:srgbClr val="FFF2CC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LinkedList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87806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 как очередь</a:t>
            </a:r>
            <a:endParaRPr/>
          </a:p>
        </p:txBody>
      </p:sp>
      <p:pic>
        <p:nvPicPr>
          <p:cNvPr id="360" name="Google Shape;36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063" y="1321436"/>
            <a:ext cx="6951875" cy="2500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2329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 как стек</a:t>
            </a:r>
            <a:endParaRPr/>
          </a:p>
        </p:txBody>
      </p:sp>
      <p:pic>
        <p:nvPicPr>
          <p:cNvPr id="366" name="Google Shape;36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638" y="1837438"/>
            <a:ext cx="6930726" cy="146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86100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работы с очередью</a:t>
            </a:r>
            <a:endParaRPr/>
          </a:p>
        </p:txBody>
      </p:sp>
      <p:sp>
        <p:nvSpPr>
          <p:cNvPr id="372" name="Google Shape;372;p6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Queue&lt;String&gt; killQueue = new ArrayDeque&lt;&gt;();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killQueue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.offer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("Dragon Mother");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killQueue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.offer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("Cersei Lannister");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killQueue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.offer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("Jon Snow");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while (!killQueue.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isEmpty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String nextKill = killQueue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.poll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System.out.println(nextKill + " has been killed :(");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Out: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Dragon Mother has been killed :(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Cersei Lannister has been killed :(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Jon Snow has been killed :(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912099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Устаревшие классы коллекций</a:t>
            </a:r>
            <a:endParaRPr/>
          </a:p>
        </p:txBody>
      </p:sp>
      <p:sp>
        <p:nvSpPr>
          <p:cNvPr id="389" name="Google Shape;389;p6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Вместо </a:t>
            </a:r>
            <a:r>
              <a:rPr lang="en" dirty="0">
                <a:highlight>
                  <a:srgbClr val="F4CCCC"/>
                </a:highlight>
              </a:rPr>
              <a:t>Vector</a:t>
            </a:r>
            <a:r>
              <a:rPr lang="en" dirty="0"/>
              <a:t> используем ArrayList.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Вместо </a:t>
            </a:r>
            <a:r>
              <a:rPr lang="en" dirty="0">
                <a:highlight>
                  <a:srgbClr val="F4CCCC"/>
                </a:highlight>
              </a:rPr>
              <a:t>Hashtable</a:t>
            </a:r>
            <a:r>
              <a:rPr lang="en" dirty="0"/>
              <a:t> используем HashMap.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Вместо </a:t>
            </a:r>
            <a:r>
              <a:rPr lang="en" dirty="0">
                <a:highlight>
                  <a:srgbClr val="F4CCCC"/>
                </a:highlight>
              </a:rPr>
              <a:t>Stack</a:t>
            </a:r>
            <a:r>
              <a:rPr lang="en" dirty="0"/>
              <a:t> используем Deque (ArrayDeque).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83157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Домашнее задание</a:t>
            </a:r>
            <a:endParaRPr dirty="0"/>
          </a:p>
        </p:txBody>
      </p:sp>
      <p:sp>
        <p:nvSpPr>
          <p:cNvPr id="389" name="Google Shape;389;p6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u-RU" dirty="0"/>
              <a:t>Небольшой стартап разрабатывает социальный сервис, в котором пользователи могут оставлять комментарии. Со временем в комментариях появился спам и разработчики решили бороться с ним с помощью "черных списков" запрещенных слов. Они составили такие списки и поручили вам написать функцию, удаляющую из всех накопленных комментариев нежелательные.</a:t>
            </a:r>
          </a:p>
          <a:p>
            <a:pPr marL="139700" indent="0">
              <a:buNone/>
            </a:pPr>
            <a:endParaRPr lang="ru-RU" dirty="0"/>
          </a:p>
          <a:p>
            <a:pPr marL="139700" indent="0">
              <a:buNone/>
            </a:pPr>
            <a:r>
              <a:rPr lang="ru-RU" dirty="0"/>
              <a:t>Они предоставили вам интерфейс, который внедрили в свой продукт, и попросили написать его реализацию:</a:t>
            </a:r>
          </a:p>
          <a:p>
            <a:pPr marL="1397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48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Класс </a:t>
            </a:r>
            <a:r>
              <a:rPr lang="en-US" dirty="0"/>
              <a:t>String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</a:pPr>
            <a:r>
              <a:rPr lang="en-US" dirty="0" err="1"/>
              <a:t>indexOf</a:t>
            </a:r>
            <a:r>
              <a:rPr lang="en-US" dirty="0"/>
              <a:t> – </a:t>
            </a:r>
            <a:r>
              <a:rPr lang="ru-RU" dirty="0"/>
              <a:t>поиск символа в строке (</a:t>
            </a:r>
            <a:r>
              <a:rPr lang="ru-RU" b="1" dirty="0"/>
              <a:t>отсчет начинается с 1!</a:t>
            </a:r>
            <a:r>
              <a:rPr lang="ru-RU" dirty="0"/>
              <a:t>)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join – </a:t>
            </a:r>
            <a:r>
              <a:rPr lang="ru-RU" dirty="0"/>
              <a:t>соединяет несколько строк в одну через разделитель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length – </a:t>
            </a:r>
            <a:r>
              <a:rPr lang="ru-RU" dirty="0"/>
              <a:t>длинна строки в </a:t>
            </a:r>
            <a:r>
              <a:rPr lang="ru-RU" b="1" dirty="0"/>
              <a:t>символах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 err="1"/>
              <a:t>startWith</a:t>
            </a:r>
            <a:r>
              <a:rPr lang="en-US" dirty="0"/>
              <a:t> – </a:t>
            </a:r>
            <a:r>
              <a:rPr lang="ru-RU" dirty="0"/>
              <a:t>проверяет наличие заданных символов в начале строки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 err="1"/>
              <a:t>endsWith</a:t>
            </a:r>
            <a:r>
              <a:rPr lang="en-US" dirty="0"/>
              <a:t> – </a:t>
            </a:r>
            <a:r>
              <a:rPr lang="ru-RU" dirty="0"/>
              <a:t>проверяет наличие заданных символов в конце строки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split</a:t>
            </a:r>
            <a:r>
              <a:rPr lang="ru-RU" dirty="0"/>
              <a:t> – разделяет строку на массив строк по указанному разделителю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 err="1"/>
              <a:t>replaceAll</a:t>
            </a:r>
            <a:r>
              <a:rPr lang="en-US" dirty="0"/>
              <a:t> – </a:t>
            </a:r>
            <a:r>
              <a:rPr lang="ru-RU" dirty="0"/>
              <a:t>заменяет часть символов в строке на заданные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/>
              <a:t>Последние два метода могут принимать регулярное выражение для условия поиска и замены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81097202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Домашнее задание</a:t>
            </a:r>
            <a:endParaRPr dirty="0"/>
          </a:p>
        </p:txBody>
      </p:sp>
      <p:sp>
        <p:nvSpPr>
          <p:cNvPr id="389" name="Google Shape;389;p6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050" dirty="0"/>
              <a:t>import </a:t>
            </a:r>
            <a:r>
              <a:rPr lang="en-US" sz="1050" dirty="0" err="1"/>
              <a:t>java.util.List</a:t>
            </a:r>
            <a:r>
              <a:rPr lang="en-US" sz="1050" dirty="0"/>
              <a:t>;</a:t>
            </a:r>
          </a:p>
          <a:p>
            <a:pPr marL="139700" indent="0">
              <a:buNone/>
            </a:pPr>
            <a:r>
              <a:rPr lang="en-US" sz="1050" dirty="0"/>
              <a:t>import </a:t>
            </a:r>
            <a:r>
              <a:rPr lang="en-US" sz="1050" dirty="0" err="1"/>
              <a:t>java.util.Set</a:t>
            </a:r>
            <a:r>
              <a:rPr lang="en-US" sz="1050" dirty="0"/>
              <a:t>;</a:t>
            </a:r>
          </a:p>
          <a:p>
            <a:pPr marL="139700" indent="0">
              <a:buNone/>
            </a:pPr>
            <a:endParaRPr lang="en-US" sz="1050" dirty="0"/>
          </a:p>
          <a:p>
            <a:pPr marL="139700" indent="0">
              <a:buNone/>
            </a:pPr>
            <a:r>
              <a:rPr lang="en-US" sz="1050" dirty="0"/>
              <a:t>public interface </a:t>
            </a:r>
            <a:r>
              <a:rPr lang="en-US" sz="1050" dirty="0" err="1"/>
              <a:t>BlackListFilter</a:t>
            </a:r>
            <a:r>
              <a:rPr lang="en-US" sz="1050" dirty="0"/>
              <a:t> {</a:t>
            </a:r>
          </a:p>
          <a:p>
            <a:pPr marL="139700" indent="0">
              <a:buNone/>
            </a:pPr>
            <a:endParaRPr lang="en-US" sz="1050" dirty="0"/>
          </a:p>
          <a:p>
            <a:pPr marL="139700" indent="0">
              <a:buNone/>
            </a:pPr>
            <a:r>
              <a:rPr lang="en-US" sz="1050" dirty="0"/>
              <a:t>  /**</a:t>
            </a:r>
          </a:p>
          <a:p>
            <a:pPr marL="139700" indent="0">
              <a:buNone/>
            </a:pPr>
            <a:r>
              <a:rPr lang="en-US" sz="1050" dirty="0"/>
              <a:t>   * From the given list of comments removes ones </a:t>
            </a:r>
          </a:p>
          <a:p>
            <a:pPr marL="139700" indent="0">
              <a:buNone/>
            </a:pPr>
            <a:r>
              <a:rPr lang="en-US" sz="1050" dirty="0"/>
              <a:t>   * that contain words from the black list.</a:t>
            </a:r>
          </a:p>
          <a:p>
            <a:pPr marL="139700" indent="0">
              <a:buNone/>
            </a:pPr>
            <a:r>
              <a:rPr lang="en-US" sz="1050" dirty="0"/>
              <a:t>   * </a:t>
            </a:r>
          </a:p>
          <a:p>
            <a:pPr marL="139700" indent="0">
              <a:buNone/>
            </a:pPr>
            <a:r>
              <a:rPr lang="en-US" sz="1050" dirty="0"/>
              <a:t>   * @param comments list of comments; every comment </a:t>
            </a:r>
          </a:p>
          <a:p>
            <a:pPr marL="139700" indent="0">
              <a:buNone/>
            </a:pPr>
            <a:r>
              <a:rPr lang="en-US" sz="1050" dirty="0"/>
              <a:t>   *                 is a sequence of words, separated </a:t>
            </a:r>
          </a:p>
          <a:p>
            <a:pPr marL="139700" indent="0">
              <a:buNone/>
            </a:pPr>
            <a:r>
              <a:rPr lang="en-US" sz="1050" dirty="0"/>
              <a:t>   *                 by spaces, punctuation or line breaks   </a:t>
            </a:r>
          </a:p>
          <a:p>
            <a:pPr marL="139700" indent="0">
              <a:buNone/>
            </a:pPr>
            <a:r>
              <a:rPr lang="en-US" sz="1050" dirty="0"/>
              <a:t>   * @param </a:t>
            </a:r>
            <a:r>
              <a:rPr lang="en-US" sz="1050" dirty="0" err="1"/>
              <a:t>blackList</a:t>
            </a:r>
            <a:r>
              <a:rPr lang="en-US" sz="1050" dirty="0"/>
              <a:t> list of words that should not </a:t>
            </a:r>
          </a:p>
          <a:p>
            <a:pPr marL="139700" indent="0">
              <a:buNone/>
            </a:pPr>
            <a:r>
              <a:rPr lang="en-US" sz="1050" dirty="0"/>
              <a:t>   *                  be present in a comment</a:t>
            </a:r>
          </a:p>
          <a:p>
            <a:pPr marL="139700" indent="0">
              <a:buNone/>
            </a:pPr>
            <a:r>
              <a:rPr lang="en-US" sz="1050" dirty="0"/>
              <a:t>   */</a:t>
            </a:r>
          </a:p>
          <a:p>
            <a:pPr marL="139700" indent="0">
              <a:buNone/>
            </a:pPr>
            <a:r>
              <a:rPr lang="en-US" sz="1050" dirty="0"/>
              <a:t>  void </a:t>
            </a:r>
            <a:r>
              <a:rPr lang="en-US" sz="1050" dirty="0" err="1"/>
              <a:t>filterComments</a:t>
            </a:r>
            <a:r>
              <a:rPr lang="en-US" sz="1050" dirty="0"/>
              <a:t>(List&lt;String&gt; comments, Set&lt;String&gt; </a:t>
            </a:r>
            <a:r>
              <a:rPr lang="en-US" sz="1050" dirty="0" err="1"/>
              <a:t>blackList</a:t>
            </a:r>
            <a:r>
              <a:rPr lang="en-US" sz="1050" dirty="0"/>
              <a:t>);</a:t>
            </a:r>
          </a:p>
          <a:p>
            <a:pPr marL="139700" indent="0">
              <a:buNone/>
            </a:pPr>
            <a:r>
              <a:rPr lang="en-US" sz="1050" dirty="0"/>
              <a:t>}</a:t>
            </a:r>
          </a:p>
          <a:p>
            <a:pPr marL="139700" indent="0">
              <a:buNone/>
            </a:pPr>
            <a:endParaRPr lang="en-US" sz="1050" dirty="0"/>
          </a:p>
          <a:p>
            <a:pPr marL="139700" indent="0">
              <a:buNone/>
            </a:pPr>
            <a:r>
              <a:rPr lang="ru-RU" sz="1050" dirty="0"/>
              <a:t>Реализуйте интерфейс </a:t>
            </a:r>
            <a:r>
              <a:rPr lang="en-US" sz="1050" dirty="0" err="1"/>
              <a:t>BlackListFilter</a:t>
            </a:r>
            <a:r>
              <a:rPr lang="en-US" sz="1050" dirty="0"/>
              <a:t>.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410709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Объект в строку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269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public class Main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public static void main(String[]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(new Main());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89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Объект в строку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269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public String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getClass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 + "@" +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Integer.toHexString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hashCode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8146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equals </a:t>
            </a:r>
            <a:r>
              <a:rPr lang="ru-RU" dirty="0"/>
              <a:t>или ==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 чем разница?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5278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hashCode &amp; equals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517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по значению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Рассмотрим класс, задающий координаты точки.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class Point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private int x;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private int y;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public Point(int x, int y)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this.x = x;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this.y = y;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по значению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понять, что у двух точек одинаковые координаты.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p1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p2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p1 == p2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 // 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Оператор == в данном случае определяет равенство двух ссылок.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по значению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Ок, мы слышали про метод </a:t>
            </a:r>
            <a:r>
              <a:rPr lang="en">
                <a:highlight>
                  <a:srgbClr val="FFF2CC"/>
                </a:highlight>
              </a:rPr>
              <a:t>equals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p1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p2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System.out.println(p1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.equals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(p2)); // 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По умолчанию используется реализация equals из родительского класса Object, которая не знает про внутреннее устройство класса Point.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Object.equals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Стандартная реализация equals в классе Object: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boolean equals(Object obj)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return (this == obj);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По умолчанию equals сравнивает ссылки и это не то поведение, которое нам нужно.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Перечисления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36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Переопределение equals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Point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public boolean equals(Object obj)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if (this == obj)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if (!(obj instanceof Point))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Point point = (Point)obj;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return x == point.x &amp;&amp; y == point.y;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Переопределение equals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this == obj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объекты равны по ссылке, то они равны и по значению.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Переопределение equals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!(obj instanceof Point)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 false;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классы объектов разные, то они не равны по значению.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Переопределение equals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point = (Point)obj;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x == point.x &amp;&amp; y == point.y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все значимые поля объектов совпадают, то эти объекты равны по значению.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по значению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Вернемся к примеру.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p1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p2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System.out.println(p1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.equals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(p2));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Теперь вызывается переопределенный метод equals и точки сравниваются по координатам.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Сравнение объектов</a:t>
            </a:r>
            <a:r>
              <a:rPr lang="en-US" dirty="0"/>
              <a:t> </a:t>
            </a:r>
            <a:r>
              <a:rPr lang="en-US" dirty="0" err="1"/>
              <a:t>Objects.equals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32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equals(Object a, Object b)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return (a == b) || (a != null &amp;&amp;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a.equals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(b));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ru-RU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ru-RU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Пример: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Object o1 = null;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Object o2 = new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if 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Objects.equals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(o1, o2))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8123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Хеширование</a:t>
            </a:r>
            <a:endParaRPr dirty="0"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Преобразование набора данных </a:t>
            </a:r>
            <a:r>
              <a:rPr lang="en" dirty="0">
                <a:highlight>
                  <a:srgbClr val="FFF2CC"/>
                </a:highlight>
              </a:rPr>
              <a:t>произвольной длины</a:t>
            </a:r>
            <a:r>
              <a:rPr lang="en" dirty="0"/>
              <a:t> в битовую строку </a:t>
            </a:r>
            <a:r>
              <a:rPr lang="en" dirty="0">
                <a:highlight>
                  <a:srgbClr val="FFF2CC"/>
                </a:highlight>
              </a:rPr>
              <a:t>фиксированной</a:t>
            </a:r>
            <a:r>
              <a:rPr lang="en" dirty="0"/>
              <a:t> длины.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Алгоритм преобразования называется </a:t>
            </a:r>
            <a:r>
              <a:rPr lang="en" dirty="0">
                <a:highlight>
                  <a:srgbClr val="FFF2CC"/>
                </a:highlight>
              </a:rPr>
              <a:t>хеш-функцией</a:t>
            </a:r>
            <a:r>
              <a:rPr lang="en" dirty="0"/>
              <a:t> или функцией свертки.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Хеш-функция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 практике “битовая строка фиксированной длины” — это либо обычная строка определенного размера, либо число.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Пример простейшей хеш-функции: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h(int n) = n mod 17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Хеш-функция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Хеши двух одинаковых значений всегда совпадают.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Но они могут совпадать и для двух разных значений. В этом случае происходит </a:t>
            </a:r>
            <a:r>
              <a:rPr lang="en">
                <a:highlight>
                  <a:srgbClr val="FFF2CC"/>
                </a:highlight>
              </a:rPr>
              <a:t>коллизия хешей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h(int n) = n mod 17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h(2) = 2 mod 17 = </a:t>
            </a:r>
            <a:r>
              <a:rPr lang="en">
                <a:highlight>
                  <a:srgbClr val="FFF2CC"/>
                </a:highlight>
              </a:rPr>
              <a:t>2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h(19) = 19 mod 17 = </a:t>
            </a:r>
            <a:r>
              <a:rPr lang="en">
                <a:highlight>
                  <a:srgbClr val="FFF2CC"/>
                </a:highlight>
              </a:rPr>
              <a:t>2</a:t>
            </a:r>
            <a:endParaRPr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“Хорошая” хеш-функция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Критерии качества хеш-функции: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быстрота вычисления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минимизация коллизий</a:t>
            </a:r>
            <a:endParaRPr dirty="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A good hash function satisfies (approximately) the assumption of simple uniform hashing: each key is equally likely to hash to any of the m slots, independently of where any other key has hashed to. [...] A good approach derives the hash value in a way that we expect to be independent of any patterns that might exist in the data.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i="1" dirty="0"/>
              <a:t>Thomas H. Cormen. Introduction to Algorithms, 3 Ed.</a:t>
            </a:r>
            <a:endParaRPr i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Перечисления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/**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Константы способа доставки.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*/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DeliveryTypes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MAIL,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FAX,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E_MAIL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414554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Object.hashCode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Класс Object определяет метод, позволяющий вычислить хеш объекта в виде значения типа int.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public native int hashCode();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Что по смыслу возвращает реализация по умолчанию, не определено. 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 нам это знать?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Равные объекты должны иметь равные хеши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Комментарий к Object.equals: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Note that it is generally necessary to override the {@code hashCode}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method whenever this method is overridden, so as to maintain the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general contract for the {@code hashCode} method, which states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that equal objects must have equal hash codes.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Другими словами: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если </a:t>
            </a:r>
            <a:r>
              <a:rPr lang="en" dirty="0">
                <a:highlight>
                  <a:srgbClr val="FFF2CC"/>
                </a:highlight>
              </a:rPr>
              <a:t>x.equals(y)</a:t>
            </a:r>
            <a:r>
              <a:rPr lang="en" dirty="0"/>
              <a:t>, то </a:t>
            </a:r>
            <a:r>
              <a:rPr lang="en" dirty="0">
                <a:highlight>
                  <a:srgbClr val="FFF2CC"/>
                </a:highlight>
              </a:rPr>
              <a:t>x.hashCode() == y.hashCode()</a:t>
            </a:r>
            <a:endParaRPr dirty="0"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Выполняется ли это условие для класса Point?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p1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p2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System.out.println(p1.equals(p2));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System.out.println(p1.hashCode() == p2.hashCode());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Это нарушение не позволит использовать наш класс в коллекциях, основанных на хешировании: HashMap, HashSet и проч. (см. дальше).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Переопределение hashCode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Point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public int hashCode()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Objects.hash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(x, 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Любознательные могут изучить реализацию метода Objects.hash самостоятельно.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Теперь все в порядке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p1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p2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System.out.println(p1.equals(p2));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System.out.println(p1.hashCode() == p2.hashCode());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Класс Point готов к использованию в коллекциях.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Коллекции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Коллекция</a:t>
            </a:r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Набор однородных элементов, поддерживающий операции: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вычисления размера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перечисления всех элементов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проверки наличия элемента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добавления элемента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удаления элемента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Коллекция может допускать дублирование одинаковых элементов, но может и запрещать.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Строки и массивы тоже в каком-то смысле коллекции.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java.util.Collection</a:t>
            </a: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Базовый интерфейс, который реализует большинство коллекций Java.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Collection&lt;E&gt; extends Iterable&lt;E&gt;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int size();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Iterator&lt;E&gt; iterator();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boolean contains(Object o);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boolean add(E 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boolean remove(Object o);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void clear();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означают угловые скобки &lt;E&gt;?</a:t>
            </a:r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Collection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&lt;E&gt;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extends Iterable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&lt;E&gt;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Вместо явного указания типа элементов коллекции, в определении класса используется параметризованный тип, означающий, что конкретный тип элементов будет определен при конструировании класса.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Этот подход называется “обобщением” или “generics”.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Перечисления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DeliveryTypes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MAIL("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Почта")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FAX("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Факс")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private String name;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DeliveryTypes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(String name)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   this.name = name;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public String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   return name;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67790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Три кита</a:t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950" y="624900"/>
            <a:ext cx="4449944" cy="389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9"/>
          <p:cNvSpPr txBox="1"/>
          <p:nvPr/>
        </p:nvSpPr>
        <p:spPr>
          <a:xfrm>
            <a:off x="6900075" y="3076375"/>
            <a:ext cx="12132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ato"/>
                <a:ea typeface="Lato"/>
                <a:cs typeface="Lato"/>
                <a:sym typeface="Lato"/>
              </a:rPr>
              <a:t>⨉3</a:t>
            </a:r>
            <a:endParaRPr sz="4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9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Список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java.util.List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Словарь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java.util.Map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Множество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java.util.Set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java.util.List</a:t>
            </a:r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Упорядоченный набор значений.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Одинаковые значения могут встречаться несколько раз.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Позволяет получить элемент по порядковому номеру. А также вставить элемент в определенное место внутри списка.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Как массив, но без фиксированной длины.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Основные операции: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операции Collection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вставка элемента по индексу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поиск элемента по индексу или значению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изменение элемента по индексу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Основные реализации: </a:t>
            </a:r>
            <a:r>
              <a:rPr lang="en" dirty="0">
                <a:highlight>
                  <a:srgbClr val="FFF2CC"/>
                </a:highlight>
              </a:rPr>
              <a:t>ArrayList</a:t>
            </a:r>
            <a:r>
              <a:rPr lang="en" dirty="0"/>
              <a:t>, </a:t>
            </a:r>
            <a:r>
              <a:rPr lang="en" dirty="0">
                <a:highlight>
                  <a:srgbClr val="FFF2CC"/>
                </a:highlight>
              </a:rPr>
              <a:t>LinkedList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списка и вывод его элементов</a:t>
            </a:r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List&lt;Point&gt; points = new ArrayList&lt;&gt;();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.add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Point(1, 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.add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Point(2, 2));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.add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Point(1, 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for (Point point : points)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System.out.println(point);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Point@3e1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Point@401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Point@3e1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Переопределение toString</a:t>
            </a:r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Point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public String toString()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return "(" + x + ", " + y + ")";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(1, 1)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(2, 2)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(1, 1)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Элементы перечисляются в порядке их добавления.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Вставка элемента в произвольную позицию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List&lt;Point&gt; points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ArrayList&lt;&gt;()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points.add(new Point(1, 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points.add(new Point(2, 2));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points.add(new Point(1, 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points.add(1, new Point(4, 4));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(Point point : points)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System.out.println(point);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(1, 1)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(4, 4)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(2, 2)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(1, 1)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Вставка и удаление элементов</a:t>
            </a:r>
            <a:endParaRPr/>
          </a:p>
        </p:txBody>
      </p:sp>
      <p:sp>
        <p:nvSpPr>
          <p:cNvPr id="274" name="Google Shape;274;p4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Все существующие элементы смещаются на одну позицию “вправо”.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Аналогично, при удалении элемента, все последующие смещаются на одну позицию “влево”.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Удаление первого элемента: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.remove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Удаление элемента по значению (первого найденного):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.remove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Point(1, 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Для поиска элементов по значению используется equals.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Чтение и запись значений по индексу</a:t>
            </a:r>
            <a:endParaRPr/>
          </a:p>
        </p:txBody>
      </p:sp>
      <p:sp>
        <p:nvSpPr>
          <p:cNvPr id="280" name="Google Shape;280;p4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Первый элемент в списке: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first = 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.get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Изменение значения второго элемента (порядок остальных элементов не меняется, в отличие от метода add):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.set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(1, new Point(7, 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Индекс элемента</a:t>
            </a:r>
            <a:endParaRPr/>
          </a:p>
        </p:txBody>
      </p:sp>
      <p:sp>
        <p:nvSpPr>
          <p:cNvPr id="286" name="Google Shape;286;p4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Поиск индекса элемента по значению с начала и конца списка: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firstIndex = 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.indexOf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Point(4, 4)); // -1 if not found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lastIndex = 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.lastIndexOf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Point(4, 4)); // -1 if not found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Различия между ArrayList и LinkedList</a:t>
            </a:r>
            <a:endParaRPr/>
          </a:p>
        </p:txBody>
      </p:sp>
      <p:sp>
        <p:nvSpPr>
          <p:cNvPr id="292" name="Google Shape;292;p4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ArrayList хранит элементы в массиве, который может увеличиваться при необходимости.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LinkedList основан на ссылках между узлами (двусвязный список).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Autoboxing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91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 нужны разные реализации?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303" name="Google Shape;303;p5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graphicFrame>
        <p:nvGraphicFramePr>
          <p:cNvPr id="304" name="Google Shape;304;p50"/>
          <p:cNvGraphicFramePr/>
          <p:nvPr>
            <p:extLst>
              <p:ext uri="{D42A27DB-BD31-4B8C-83A1-F6EECF244321}">
                <p14:modId xmlns:p14="http://schemas.microsoft.com/office/powerpoint/2010/main" val="829079977"/>
              </p:ext>
            </p:extLst>
          </p:nvPr>
        </p:nvGraphicFramePr>
        <p:xfrm>
          <a:off x="952500" y="1619250"/>
          <a:ext cx="7239000" cy="2103605"/>
        </p:xfrm>
        <a:graphic>
          <a:graphicData uri="http://schemas.openxmlformats.org/drawingml/2006/table">
            <a:tbl>
              <a:tblPr>
                <a:noFill/>
                <a:tableStyleId>{25A95746-F10A-4EED-8E15-0D6D8B482274}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ArrayList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LinkedList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get(index)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O(1)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insert(index, E)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add()</a:t>
                      </a:r>
                      <a:endParaRPr dirty="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O(1)..O(n)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O(1)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it.remove()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O(1)</a:t>
                      </a:r>
                      <a:endParaRPr dirty="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java.util.Map</a:t>
            </a:r>
            <a:endParaRPr/>
          </a:p>
        </p:txBody>
      </p:sp>
      <p:sp>
        <p:nvSpPr>
          <p:cNvPr id="315" name="Google Shape;315;p5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Словарь или ассоциативный массив. Хранит пары (ключ, значение).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2CC"/>
                </a:highlight>
              </a:rPr>
              <a:t>Не реализует интерфейс Collection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Основные операции: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добавления значения по ключу (один ключ — одно значение)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поиска значения по ключу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удаления значению по ключу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Основные реализации: </a:t>
            </a:r>
            <a:r>
              <a:rPr lang="en" dirty="0">
                <a:highlight>
                  <a:srgbClr val="FFF2CC"/>
                </a:highlight>
              </a:rPr>
              <a:t>HashMap</a:t>
            </a:r>
            <a:r>
              <a:rPr lang="en" dirty="0"/>
              <a:t>.</a:t>
            </a:r>
            <a:endParaRPr dirty="0"/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элементов</a:t>
            </a:r>
            <a:endParaRPr/>
          </a:p>
        </p:txBody>
      </p:sp>
      <p:sp>
        <p:nvSpPr>
          <p:cNvPr id="321" name="Google Shape;321;p5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Пусть некоторые точки имеют буквенные обозначения.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Map&lt;Point, String&gt; labels = new HashMap&lt;&gt;();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Point(0, 0), "O");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Point(1, 0), "Ex");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Point(0, 1), "Ey");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System.out.println(labels);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{(1, 0)=Ex, (0, 0)=O, (0, 1)=Ey}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Получение значения по ключу</a:t>
            </a:r>
            <a:endParaRPr/>
          </a:p>
        </p:txBody>
      </p:sp>
      <p:sp>
        <p:nvSpPr>
          <p:cNvPr id="327" name="Google Shape;327;p5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List&lt;Point&gt; points = 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Map&lt;Point, String&gt; labels = 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(Point point : points)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label = labels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.get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(point); // null, if not found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if (label != null)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// show label...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значение для заданного ключа отсутствует, возвращается null.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Счетчики частоты слов на основе Map</a:t>
            </a:r>
            <a:endParaRPr/>
          </a:p>
        </p:txBody>
      </p:sp>
      <p:sp>
        <p:nvSpPr>
          <p:cNvPr id="333" name="Google Shape;333;p5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Map&lt;String, Integer&gt; wordCounts = new HashMap&lt;&gt;();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(String word : words)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читаем текущее значение счетчика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Integer count = wordCounts.get(word);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если слово раньше не встречалось, то его нет в словаре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if (count == null)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count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увеличиваем значение счетчика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count++;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записываем новое значение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wordCounts.put(word, count);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Множество ключей и список значений</a:t>
            </a:r>
            <a:endParaRPr/>
          </a:p>
        </p:txBody>
      </p:sp>
      <p:sp>
        <p:nvSpPr>
          <p:cNvPr id="339" name="Google Shape;339;p5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Map&lt;Point, String&gt; map = new HashMap&lt;&gt;();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все ключи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Set&lt;Point&gt; keys = map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.keySet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все значения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Collection&lt;String&gt; values = map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.values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java.util.Set</a:t>
            </a:r>
            <a:endParaRPr/>
          </a:p>
        </p:txBody>
      </p:sp>
      <p:sp>
        <p:nvSpPr>
          <p:cNvPr id="369" name="Google Shape;369;p6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Неупорядоченное множество уникальных элементов. Не допускает повторения элементов.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Сравнение значений основано на equals.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Основные операции как у Collection.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Основные реализации: </a:t>
            </a:r>
            <a:r>
              <a:rPr lang="en" dirty="0">
                <a:highlight>
                  <a:srgbClr val="FFF2CC"/>
                </a:highlight>
              </a:rPr>
              <a:t>HashSet</a:t>
            </a:r>
            <a:r>
              <a:rPr lang="en" dirty="0"/>
              <a:t>.</a:t>
            </a:r>
            <a:endParaRPr dirty="0"/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Классы-обертки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563756"/>
            <a:ext cx="7688700" cy="2292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</a:pPr>
            <a:r>
              <a:rPr lang="en-US" dirty="0"/>
              <a:t>Integer – </a:t>
            </a:r>
            <a:r>
              <a:rPr lang="en-US" dirty="0" err="1"/>
              <a:t>int</a:t>
            </a:r>
            <a:endParaRPr lang="ru-RU" dirty="0"/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Float – float</a:t>
            </a:r>
            <a:endParaRPr lang="ru-RU" dirty="0"/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Double – double</a:t>
            </a:r>
            <a:endParaRPr lang="ru-RU" b="1" dirty="0"/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Long – long</a:t>
            </a:r>
            <a:endParaRPr lang="ru-RU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6075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Подсчет уникальных слов в списке</a:t>
            </a:r>
            <a:endParaRPr/>
          </a:p>
        </p:txBody>
      </p:sp>
      <p:sp>
        <p:nvSpPr>
          <p:cNvPr id="375" name="Google Shape;375;p6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List&lt;String&gt; words = new ArrayList&lt;&gt;();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words.add("day");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words.add("night");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words.add("day");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Set&lt;String&gt; uniqueWords = new HashSet&lt;&gt;();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(String word : words)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uniqueWords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.add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(word);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System.out.println("Num unique words: " + uniqueWords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.size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Num unique words: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Итераторы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92495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Итерация в контексте коллекций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В контексте коллекций итерация — это повторное применение операции (или операций) ко всем элементам этой коллекции.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При этом порядок применения операции к элементам коллекции в общем случае не специфицируется: каждая коллекция может задавать свой порядок, но он не фиксируется конструкциями языка.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Например: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Итерация элементов </a:t>
            </a:r>
            <a:r>
              <a:rPr lang="en" dirty="0">
                <a:highlight>
                  <a:srgbClr val="FFF2CC"/>
                </a:highlight>
              </a:rPr>
              <a:t>List</a:t>
            </a:r>
            <a:r>
              <a:rPr lang="en" dirty="0"/>
              <a:t> производится </a:t>
            </a:r>
            <a:r>
              <a:rPr lang="en" dirty="0">
                <a:highlight>
                  <a:srgbClr val="FFF2CC"/>
                </a:highlight>
              </a:rPr>
              <a:t>в порядке следования</a:t>
            </a:r>
            <a:r>
              <a:rPr lang="en" dirty="0"/>
              <a:t> элементов.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Итерация </a:t>
            </a:r>
            <a:r>
              <a:rPr lang="en" dirty="0">
                <a:highlight>
                  <a:srgbClr val="FFF2CC"/>
                </a:highlight>
              </a:rPr>
              <a:t>TreeSet/TreeMap</a:t>
            </a:r>
            <a:r>
              <a:rPr lang="en" dirty="0"/>
              <a:t> выполняется </a:t>
            </a:r>
            <a:r>
              <a:rPr lang="en" dirty="0">
                <a:highlight>
                  <a:srgbClr val="FFF2CC"/>
                </a:highlight>
              </a:rPr>
              <a:t>в порядке сортировки</a:t>
            </a:r>
            <a:r>
              <a:rPr lang="en" dirty="0"/>
              <a:t> элементов/ключей.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Порядок итерации </a:t>
            </a:r>
            <a:r>
              <a:rPr lang="en" dirty="0">
                <a:highlight>
                  <a:srgbClr val="FFF2CC"/>
                </a:highlight>
              </a:rPr>
              <a:t>HashSet</a:t>
            </a:r>
            <a:r>
              <a:rPr lang="en" dirty="0"/>
              <a:t> </a:t>
            </a:r>
            <a:r>
              <a:rPr lang="en" dirty="0">
                <a:highlight>
                  <a:srgbClr val="FFF2CC"/>
                </a:highlight>
              </a:rPr>
              <a:t>не определен</a:t>
            </a:r>
            <a:r>
              <a:rPr lang="e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4081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Итерация в порядке следования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Известный пример итерации в порядке следования реализуется средствами языка: перечисление элементов массива.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int[] array = new int[] {2, 5, 1, 7, 9};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 i = 0; i &lt; array.length; i++)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System.out.println(array[i]);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9501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Итерация в порядке следования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Аналогично итерация выглядит в коллекциях с фиксированным порядком.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list = new ArrayList&lt;&gt;();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insert elements into the list...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 i = 0; i &lt;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list.size()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list.get(i)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580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коллекция не определяет порядок элементов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элементы в коллекции хранятся не в фиксированном порядке (как это делает, например, HashSet), она не предоставляет метод получения по индексу: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HashSet.get(i)</a:t>
            </a:r>
            <a:r>
              <a:rPr lang="en"/>
              <a:t> — такого метода нет.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В этом случае необходимы другие конструкции для перечисления всех элементов.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09961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Iterator&lt;E&gt;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2179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java.util.Iterator&lt;E&gt;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решения проблемы служит библиотечный интерфейс Iterator&lt;E&gt;.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Iterator&lt;E&gt;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iteration has more elements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boolean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next element in the iteration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60338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java.util.Iterator&lt;E&gt;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Методы hasNext и next позволяют перечислить элементы без знания о внутренней структуре хранения элементов внутри коллекции.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Set&lt;String&gt; set = new HashSet&lt;&gt;();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insert elements into the set...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Iterator&lt;String&gt; it = set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.iterator()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(it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.hasNext()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String element = it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.next()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System.out.println(element);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4593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LineIterator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Итераторы можно использовать не только в коллекциях. Это более общий механизм. Например, можно реализовать итератор строк в произвольном тексте.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public class LineIterator implements Iterator&lt;String&gt;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private Scanner scanner;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public LineIterator(String text)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scanner = new Scanner(text);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public boolean hasNext()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return scanner.hasNextLine();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public String next()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return scanner.nextLine();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2821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Autoboxing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int x = 7;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Integer a = x + 1;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int b = a;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ru-RU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ru-RU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int x = 7;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Integer a =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Integer.valueOf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(x + 1);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int b =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a.intValue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590702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LineIterator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Практическая польза от LineIterator сомнительная, т.к. он дублирует функционал класса Scanner, но идею он демонстрирует.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Iterator&lt;String&gt; it = new LineIterator("1\n2\n3");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(it.hasNext())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String element = it.next();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System.out.println(element);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58978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java.util.Iterator&lt;E&gt;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 Iterator не совсем простой — он интегрирован в язык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 виде конструкции for each.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Element e : collection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do something with 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349737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Iterable&lt;T&gt;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35852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java.lang.Iterable&lt;T&gt;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этого используется вспомогательный интерфейс Iterable&lt;T&gt;.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Iterable&lt;T&gt;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iterator over elements of type 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Iterator&lt;T&gt;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618238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класс реализует интерфейс Iterable&lt;T&gt;, то к нему применима конструкция языка for each.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Все коллекции реализуют Iterable.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Collection&lt;E&gt;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extends Iterable&lt;E&gt;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501947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 сути for each —”синтаксический сахар”.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Когда мы пишем: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Set&lt;String&gt; words = new HashSet&lt;&gt;();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(String word : words)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System.out.println(word);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041738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Компилятор видит: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Set&lt;String&gt; words = new HashSet&lt;&gt;();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Iterator&lt;String&gt; it = words.iterator();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(it.hasNext())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String word = it.next();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System.out.println(word);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802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ConcurrentModificationException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WTF?!</a:t>
            </a: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20368364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Изменение коллекции во время итерации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Вставка и удаление элементов в коллекции может изменить порядок итерации.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Изменение коллекции в процессе работы итератора “разрушает” его состояние.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1280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ConcurrentModificationException</a:t>
            </a: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Set&lt;Integer&gt; numbers = new HashSet&lt;&gt;(Arrays.asList(5, 1, 2, 3, 4));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remove all even numbers from the set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(Integer number : numbers)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if (number % 2 == 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numbers</a:t>
            </a:r>
            <a:r>
              <a:rPr lang="en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.remove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(number);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Exception in thread "main" java.util.ConcurrentModificationException</a:t>
            </a:r>
            <a:endParaRPr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	at java.util.HashMap$HashIterator.nextNode(HashMap.java:1442)</a:t>
            </a:r>
            <a:endParaRPr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	at java.util.HashMap$KeyIterator.next(HashMap.java:1466)</a:t>
            </a:r>
            <a:endParaRPr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82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Autoboxing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Integer a = null;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b = a; //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NullPointerException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14090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Итерация и удаление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Set&lt;Integer&gt; numbers = new HashSet&lt;&gt;(Arrays.asList(5, 1, 2, 3, 4));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Set&lt;Integer&gt; remove = new HashSet&lt;&gt;();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remove all even numbers from the set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(Integer number : numbers)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if (number % 2 == 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remove.add(number);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(Integer number : remove)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numbers.remove(number);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691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Работает, но не очень удобно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9122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Iterator.remove()</a:t>
            </a:r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Интерфейс Iterator&lt;E&gt; предоставляет метод remove() для удаления текущего элемента без нарушения консистентности итерации.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Iterator&lt;E&gt;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default void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throw new UnsupportedOperationException("remove");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344319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Итерация и удаление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Set&lt;Integer&gt; numbers = new HashSet&lt;&gt;(Arrays.asList(5, 1, 2, 3, 4));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remove all even numbers from the set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Iterator&lt;Integer&gt; it = numbers.iterator();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(it.hasNext())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if (it.next() % 2 == 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it.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remove()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Это эффективный способ, но требует отказа от конструкции for each.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4099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</a:rPr>
              <a:t> 𝞴 </a:t>
            </a:r>
            <a:r>
              <a:rPr lang="en"/>
              <a:t> функциональные интерфейсы Java упрощают жизнь, но об этом не сегодня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69857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Компараторы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97936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java.lang.Comparable&lt;T&gt;</a:t>
            </a:r>
            <a:endParaRPr dirty="0"/>
          </a:p>
        </p:txBody>
      </p:sp>
      <p:sp>
        <p:nvSpPr>
          <p:cNvPr id="250" name="Google Shape;250;p4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Определяет естественный порядок (natural order) на объектах класса T.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public interface Comparable&lt;T&gt;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public int 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(T o);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8415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java.lang.Comparable&lt;T&gt;</a:t>
            </a:r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Варианты возвращаемого значения: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cmp = a.compareTo(b):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cmp &lt; 0 ⇒ a &lt; b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cmp = 0 ⇒ a = b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cmp &gt; 0 ⇒ a &gt; b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682788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Свойства отношения compareTo</a:t>
            </a:r>
            <a:endParaRPr/>
          </a:p>
        </p:txBody>
      </p:sp>
      <p:sp>
        <p:nvSpPr>
          <p:cNvPr id="262" name="Google Shape;262;p4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Рефлексивность: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x.compareTo(x) = 0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Асимметричность: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x.compareTo(y) = −y.compareTo(x)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Транзитивность: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x.compareTo(y) &lt; 0 ∧ y.compareTo(z) &lt; 0 ⇒ x.compareTo(z) &lt; 0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52823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Согласованность с equals</a:t>
            </a:r>
            <a:endParaRPr/>
          </a:p>
        </p:txBody>
      </p:sp>
      <p:sp>
        <p:nvSpPr>
          <p:cNvPr id="268" name="Google Shape;268;p4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highlight>
                  <a:srgbClr val="FFF2CC"/>
                </a:highlight>
              </a:rPr>
              <a:t>x.compareTo(y) = 0 ⇒ x.equals(y)</a:t>
            </a:r>
            <a:endParaRPr>
              <a:highlight>
                <a:srgbClr val="FFF2C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4812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Классы-обертки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</a:pPr>
            <a:r>
              <a:rPr lang="en-US" dirty="0"/>
              <a:t>MIN_VALUE – </a:t>
            </a:r>
            <a:r>
              <a:rPr lang="ru-RU" dirty="0"/>
              <a:t>минимальное значение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MAX_VALUE – </a:t>
            </a:r>
            <a:r>
              <a:rPr lang="ru-RU" dirty="0"/>
              <a:t>максимальное значение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BYTES – </a:t>
            </a:r>
            <a:r>
              <a:rPr lang="ru-RU" dirty="0"/>
              <a:t>количество байт, которое занимает данный тип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SIZE –</a:t>
            </a:r>
            <a:r>
              <a:rPr lang="ru-RU" dirty="0"/>
              <a:t> количество бит, которое занимает данный тип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 err="1"/>
              <a:t>parseInt</a:t>
            </a:r>
            <a:r>
              <a:rPr lang="en-US" dirty="0"/>
              <a:t> –</a:t>
            </a:r>
            <a:r>
              <a:rPr lang="ru-RU" dirty="0"/>
              <a:t>преобразует строку в число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/>
              <a:t>На примере </a:t>
            </a:r>
            <a:r>
              <a:rPr lang="en-US" i="1" dirty="0"/>
              <a:t>Integer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01610637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0865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 с учетом естественного порядка</a:t>
            </a:r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int[] array = new int[] {3, 2, 7, 1};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Arrays.sort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(array);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List&lt;Integer&gt; list = Arrays.asList(3, 2, 7, 1);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Collections.sort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(list);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Сортировка выполняется с учетом реализации Comparable.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9907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делать, если нужен другой порядок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92709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java.util.Comparator&lt;T&gt;</a:t>
            </a:r>
            <a:endParaRPr dirty="0"/>
          </a:p>
        </p:txBody>
      </p:sp>
      <p:sp>
        <p:nvSpPr>
          <p:cNvPr id="290" name="Google Shape;290;p4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Определяет произвольный порядок на объектах класса T.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Класс T не должен реализовывать интерфейс Comparator&lt;T&gt;.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50" dirty="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public interface Comparator&lt;T&gt;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int 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(T o1, T o2);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Семантика Comparator.compare(x, y) аналогична семантике Comparable.compareTo(y).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74231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Пример. Упорядочить точки на плоскости по удаленности от заданной</a:t>
            </a: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16042203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 точки</a:t>
            </a:r>
            <a:endParaRPr/>
          </a:p>
        </p:txBody>
      </p:sp>
      <p:sp>
        <p:nvSpPr>
          <p:cNvPr id="301" name="Google Shape;301;p5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public class Point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private final double x;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private final double y;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 Point(double x, double y)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this.x = x;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this.y = y;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 double getX()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return x;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 double getY()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return y;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 String toString()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return "(" + x + ", " + y + ")";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75495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Компаратор</a:t>
            </a:r>
            <a:endParaRPr/>
          </a:p>
        </p:txBody>
      </p:sp>
      <p:sp>
        <p:nvSpPr>
          <p:cNvPr id="307" name="Google Shape;307;p5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public class DistanceComparator </a:t>
            </a:r>
            <a:r>
              <a:rPr lang="en" sz="1200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implements Comparator&lt;Point&gt;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private final Point target;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public DistanceComparator(Point target) 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   this.target = target;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private double squareDistance(Point p1, Point p2) 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   return Math.pow(p1.getX() - p2.getX(), 2) + Math.pow(p1.getY() - p2.getY(), 2);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public int </a:t>
            </a:r>
            <a:r>
              <a:rPr lang="en" sz="1200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compare(Point p1, Point p2)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   double d1 = squareDistance(p1, target);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   double d2 = squareDistance(p2, target);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   return </a:t>
            </a:r>
            <a:r>
              <a:rPr lang="en" sz="1200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Double.compare(d1, d2)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10529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</a:t>
            </a:r>
            <a:endParaRPr/>
          </a:p>
        </p:txBody>
      </p:sp>
      <p:sp>
        <p:nvSpPr>
          <p:cNvPr id="313" name="Google Shape;313;p5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List&lt;Point&gt; points = new ArrayList&lt;&gt;();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points.add(new Point(0, 0));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points.add(new Point(2, 2));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points.add(new Point(1, 1));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Collections.sort(points,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DistanceComparator(new Point(3, 3))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System.out.println(points);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Out: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[(2.0, 2.0), (1.0, 1.0), (0.0, 0.0)]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76683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</a:t>
            </a:r>
            <a:endParaRPr/>
          </a:p>
        </p:txBody>
      </p:sp>
      <p:sp>
        <p:nvSpPr>
          <p:cNvPr id="319" name="Google Shape;319;p5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Вместо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Collections.sort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(points,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new DistanceComparator(new Point(3, 3)));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можно использовать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points.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(new DistanceComparator(new Point(3, 3)));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8223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 в обратном порядке</a:t>
            </a:r>
            <a:endParaRPr/>
          </a:p>
        </p:txBody>
      </p:sp>
      <p:sp>
        <p:nvSpPr>
          <p:cNvPr id="325" name="Google Shape;325;p5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Collections.reverseOrder()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Collections.reverseOrder(comparator)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или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comparator.reversed()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Предыдущий пример, но более удаленные точки идут сначала: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Comparator&lt;Point&gt; comparator = new DistanceComparator(new Point(3, 3))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points.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(comparator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.reversed()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642457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4714</Words>
  <Application>Microsoft Office PowerPoint</Application>
  <PresentationFormat>Экран (16:9)</PresentationFormat>
  <Paragraphs>781</Paragraphs>
  <Slides>110</Slides>
  <Notes>110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110</vt:i4>
      </vt:variant>
    </vt:vector>
  </HeadingPairs>
  <TitlesOfParts>
    <vt:vector size="116" baseType="lpstr">
      <vt:lpstr>Arial</vt:lpstr>
      <vt:lpstr>Courier New</vt:lpstr>
      <vt:lpstr>Raleway</vt:lpstr>
      <vt:lpstr>Lato</vt:lpstr>
      <vt:lpstr>Consolas</vt:lpstr>
      <vt:lpstr>Streamline Modified</vt:lpstr>
      <vt:lpstr>Системная библиотека языка Java и коллекции</vt:lpstr>
      <vt:lpstr>Перечисления</vt:lpstr>
      <vt:lpstr>Перечисления</vt:lpstr>
      <vt:lpstr>Перечисления</vt:lpstr>
      <vt:lpstr>Autoboxing</vt:lpstr>
      <vt:lpstr>Классы-обертки</vt:lpstr>
      <vt:lpstr>Autoboxing</vt:lpstr>
      <vt:lpstr>Autoboxing</vt:lpstr>
      <vt:lpstr>Классы-обертки</vt:lpstr>
      <vt:lpstr>Строки</vt:lpstr>
      <vt:lpstr>Класс String</vt:lpstr>
      <vt:lpstr>Объект в строку</vt:lpstr>
      <vt:lpstr>Объект в строку</vt:lpstr>
      <vt:lpstr>equals или ==  в чем разница?</vt:lpstr>
      <vt:lpstr>hashCode &amp; equals</vt:lpstr>
      <vt:lpstr>Сравнение по значению</vt:lpstr>
      <vt:lpstr>Сравнение по значению</vt:lpstr>
      <vt:lpstr>Сравнение по значению</vt:lpstr>
      <vt:lpstr>Object.equals</vt:lpstr>
      <vt:lpstr>Переопределение equals</vt:lpstr>
      <vt:lpstr>Переопределение equals</vt:lpstr>
      <vt:lpstr>Переопределение equals</vt:lpstr>
      <vt:lpstr>Переопределение equals</vt:lpstr>
      <vt:lpstr>Сравнение по значению</vt:lpstr>
      <vt:lpstr>Сравнение объектов Objects.equals</vt:lpstr>
      <vt:lpstr>Хеширование</vt:lpstr>
      <vt:lpstr>Хеш-функция</vt:lpstr>
      <vt:lpstr>Хеш-функция</vt:lpstr>
      <vt:lpstr>“Хорошая” хеш-функция</vt:lpstr>
      <vt:lpstr>Object.hashCode</vt:lpstr>
      <vt:lpstr>Зачем нам это знать?</vt:lpstr>
      <vt:lpstr>Равные объекты должны иметь равные хеши</vt:lpstr>
      <vt:lpstr>Выполняется ли это условие для класса Point?</vt:lpstr>
      <vt:lpstr>Переопределение hashCode</vt:lpstr>
      <vt:lpstr>Теперь все в порядке</vt:lpstr>
      <vt:lpstr>Коллекции</vt:lpstr>
      <vt:lpstr>Коллекция</vt:lpstr>
      <vt:lpstr>java.util.Collection</vt:lpstr>
      <vt:lpstr>Что означают угловые скобки &lt;E&gt;?</vt:lpstr>
      <vt:lpstr>Три кита</vt:lpstr>
      <vt:lpstr>List</vt:lpstr>
      <vt:lpstr>java.util.List</vt:lpstr>
      <vt:lpstr>Создание списка и вывод его элементов</vt:lpstr>
      <vt:lpstr>Переопределение toString</vt:lpstr>
      <vt:lpstr>Вставка элемента в произвольную позицию</vt:lpstr>
      <vt:lpstr>Вставка и удаление элементов</vt:lpstr>
      <vt:lpstr>Чтение и запись значений по индексу</vt:lpstr>
      <vt:lpstr>Индекс элемента</vt:lpstr>
      <vt:lpstr>Различия между ArrayList и LinkedList</vt:lpstr>
      <vt:lpstr>Зачем нужны разные реализации?</vt:lpstr>
      <vt:lpstr>Time complexity</vt:lpstr>
      <vt:lpstr>Map</vt:lpstr>
      <vt:lpstr>java.util.Map</vt:lpstr>
      <vt:lpstr>Добавление элементов</vt:lpstr>
      <vt:lpstr>Получение значения по ключу</vt:lpstr>
      <vt:lpstr>Счетчики частоты слов на основе Map</vt:lpstr>
      <vt:lpstr>Множество ключей и список значений</vt:lpstr>
      <vt:lpstr>Set</vt:lpstr>
      <vt:lpstr>java.util.Set</vt:lpstr>
      <vt:lpstr>Подсчет уникальных слов в списке</vt:lpstr>
      <vt:lpstr>Итераторы</vt:lpstr>
      <vt:lpstr>Итерация в контексте коллекций</vt:lpstr>
      <vt:lpstr>Итерация в порядке следования</vt:lpstr>
      <vt:lpstr>Итерация в порядке следования</vt:lpstr>
      <vt:lpstr>Если коллекция не определяет порядок элементов</vt:lpstr>
      <vt:lpstr>Iterator&lt;E&gt;</vt:lpstr>
      <vt:lpstr>java.util.Iterator&lt;E&gt;</vt:lpstr>
      <vt:lpstr>java.util.Iterator&lt;E&gt;</vt:lpstr>
      <vt:lpstr>LineIterator</vt:lpstr>
      <vt:lpstr>LineIterator</vt:lpstr>
      <vt:lpstr>java.util.Iterator&lt;E&gt;</vt:lpstr>
      <vt:lpstr>Iterable&lt;T&gt;</vt:lpstr>
      <vt:lpstr>java.lang.Iterable&lt;T&gt;</vt:lpstr>
      <vt:lpstr>for each</vt:lpstr>
      <vt:lpstr>for each</vt:lpstr>
      <vt:lpstr>for each</vt:lpstr>
      <vt:lpstr>ConcurrentModificationException WTF?!</vt:lpstr>
      <vt:lpstr>Изменение коллекции во время итерации</vt:lpstr>
      <vt:lpstr>ConcurrentModificationException</vt:lpstr>
      <vt:lpstr>Итерация и удаление</vt:lpstr>
      <vt:lpstr>Работает, но не очень удобно</vt:lpstr>
      <vt:lpstr>Iterator.remove()</vt:lpstr>
      <vt:lpstr>Итерация и удаление</vt:lpstr>
      <vt:lpstr> 𝞴  функциональные интерфейсы Java упрощают жизнь, но об этом не сегодня</vt:lpstr>
      <vt:lpstr>Компараторы</vt:lpstr>
      <vt:lpstr>java.lang.Comparable&lt;T&gt;</vt:lpstr>
      <vt:lpstr>java.lang.Comparable&lt;T&gt;</vt:lpstr>
      <vt:lpstr>Свойства отношения compareTo</vt:lpstr>
      <vt:lpstr>Согласованность с equals</vt:lpstr>
      <vt:lpstr>Сортировка</vt:lpstr>
      <vt:lpstr>Сортировка с учетом естественного порядка</vt:lpstr>
      <vt:lpstr>Что делать, если нужен другой порядок</vt:lpstr>
      <vt:lpstr>java.util.Comparator&lt;T&gt;</vt:lpstr>
      <vt:lpstr>Пример. Упорядочить точки на плоскости по удаленности от заданной</vt:lpstr>
      <vt:lpstr>Класс точки</vt:lpstr>
      <vt:lpstr>Компаратор</vt:lpstr>
      <vt:lpstr>Сортировка</vt:lpstr>
      <vt:lpstr>Сортировка</vt:lpstr>
      <vt:lpstr>Сортировка в обратном порядке</vt:lpstr>
      <vt:lpstr>Queue &amp; Deque</vt:lpstr>
      <vt:lpstr>LIFO &amp; FIFO</vt:lpstr>
      <vt:lpstr>java.util.Queue&lt;E&gt;</vt:lpstr>
      <vt:lpstr>Реализации Queue</vt:lpstr>
      <vt:lpstr>java.util.Deque&lt;E&gt;</vt:lpstr>
      <vt:lpstr>Deque как очередь</vt:lpstr>
      <vt:lpstr>Deque как стек</vt:lpstr>
      <vt:lpstr>Пример работы с очередью</vt:lpstr>
      <vt:lpstr>Устаревшие классы коллекций</vt:lpstr>
      <vt:lpstr>Домашнее задание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Системная библиотека языка Java и коллекции</dc:title>
  <dc:creator>Orlov Egor</dc:creator>
  <cp:lastModifiedBy>Егор</cp:lastModifiedBy>
  <cp:revision>25</cp:revision>
  <dcterms:modified xsi:type="dcterms:W3CDTF">2023-11-08T06:43:00Z</dcterms:modified>
</cp:coreProperties>
</file>