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301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4" r:id="rId36"/>
    <p:sldId id="295" r:id="rId37"/>
    <p:sldId id="296" r:id="rId38"/>
    <p:sldId id="298" r:id="rId39"/>
    <p:sldId id="299" r:id="rId40"/>
    <p:sldId id="300" r:id="rId4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212872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336017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44454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738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3653015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88745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2351634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3251630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185001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2922324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8969" y="1282954"/>
            <a:ext cx="5042535" cy="407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CDB"/>
                </a:solidFill>
                <a:latin typeface="Microsoft Sans Serif"/>
                <a:cs typeface="Microsoft Sans Serif"/>
              </a:defRPr>
            </a:lvl1pPr>
          </a:lstStyle>
          <a:p>
            <a:pPr marL="160020">
              <a:lnSpc>
                <a:spcPts val="1835"/>
              </a:lnSpc>
            </a:pPr>
            <a:fld id="{81D60167-4931-47E6-BA6A-407CBD079E47}" type="slidenum">
              <a:rPr spc="20" dirty="0"/>
              <a:t>‹Nº›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13819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6430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32730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168359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199260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161839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29752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17993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24560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160020">
              <a:lnSpc>
                <a:spcPts val="1835"/>
              </a:lnSpc>
            </a:pPr>
            <a:fld id="{81D60167-4931-47E6-BA6A-407CBD079E47}" type="slidenum">
              <a:rPr lang="es-CL" spc="20" smtClean="0"/>
              <a:t>‹Nº›</a:t>
            </a:fld>
            <a:endParaRPr lang="es-CL" spc="20" dirty="0"/>
          </a:p>
        </p:txBody>
      </p:sp>
    </p:spTree>
    <p:extLst>
      <p:ext uri="{BB962C8B-B14F-4D97-AF65-F5344CB8AC3E}">
        <p14:creationId xmlns:p14="http://schemas.microsoft.com/office/powerpoint/2010/main" val="387411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Parrat/Curso-Coursera/blob/main/Ciencia%20de%20datos%20aplicada%20Capstone/Laboratorio%20pr%C3%A1ctico%205%20EDA%20con%20lab%20de%20visualizaci%C3%B3n.ipynb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Parrat/Curso-Coursera/blob/main/Ciencia%20de%20datos%20aplicada%20Capstone/Laboratorio%20pr%C3%A1ctico%204%20Completar%20el%20EDA%20con%20SQL%20ok.ipynb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AndreaParrat/Curso-Coursera/blob/main/Ciencia%20de%20datos%20aplicada%20Capstone/Laboratorio%20pr%C3%A1ctico%206%20Laboratorio%20de%20an%C3%A1lisis%20visual%20interactivo%20con%20Folium.ipynb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Parrat/Curso-Coursera/blob/main/Ciencia%20de%20datos%20aplicada%20Capstone/app.py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dreaParrat/Curso-Coursera/blob/main/Ciencia%20de%20datos%20aplicada%20Capstone/Laboratorio%20pr%C3%A1ctico%207%20Complete%20el%20laboratorio%20de%20predicci%C3%B3n%20de%20aprendizaje%20autom%C3%A1.ipynb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aParrat/Curso-Coursera/blob/main/Ciencia%20de%20datos%20aplicada%20Capstone/Laboratorio%20pr%C3%A1ctico%201%20Completar%20el%20Laboratorio%20API%20de%20Recogida%20de%20Datos.ipynb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dreaParrat/Curso-Coursera/blob/main/Ciencia%20de%20datos%20aplicada%20Capstone/Laboratorio%20pr%C3%A1ctico%202%20Complete%20el%20laboratorio%20de%20Recogida%20de%20datos%20con%20Web%20Scraping.ipynb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770E0-A10D-927B-CCB3-062D20CF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IBM-CIENCIA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A58A2-093F-B989-C6AE-268035855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Camila Rodríguez Jiménez</a:t>
            </a:r>
          </a:p>
        </p:txBody>
      </p:sp>
    </p:spTree>
    <p:extLst>
      <p:ext uri="{BB962C8B-B14F-4D97-AF65-F5344CB8AC3E}">
        <p14:creationId xmlns:p14="http://schemas.microsoft.com/office/powerpoint/2010/main" val="229445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415034"/>
            <a:ext cx="9488805" cy="3830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</a:tabLst>
            </a:pPr>
            <a:r>
              <a:rPr sz="2200" b="1" spc="-195" dirty="0">
                <a:solidFill>
                  <a:srgbClr val="292929"/>
                </a:solidFill>
                <a:latin typeface="Arial"/>
                <a:cs typeface="Arial"/>
              </a:rPr>
              <a:t>Charts</a:t>
            </a:r>
            <a:r>
              <a:rPr sz="2200" b="1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b="1" spc="-16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b="1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b="1" spc="-40" dirty="0">
                <a:solidFill>
                  <a:srgbClr val="292929"/>
                </a:solidFill>
                <a:latin typeface="Arial"/>
                <a:cs typeface="Arial"/>
              </a:rPr>
              <a:t>Purpose</a:t>
            </a:r>
            <a:endParaRPr sz="22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b="1" spc="-95" dirty="0">
                <a:solidFill>
                  <a:srgbClr val="292929"/>
                </a:solidFill>
                <a:latin typeface="Arial"/>
                <a:cs typeface="Arial"/>
              </a:rPr>
              <a:t>Flight</a:t>
            </a:r>
            <a:r>
              <a:rPr sz="1600" b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92929"/>
                </a:solidFill>
                <a:latin typeface="Arial"/>
                <a:cs typeface="Arial"/>
              </a:rPr>
              <a:t>Number</a:t>
            </a:r>
            <a:r>
              <a:rPr sz="1600" b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75" dirty="0">
                <a:solidFill>
                  <a:srgbClr val="292929"/>
                </a:solidFill>
                <a:latin typeface="Arial"/>
                <a:cs typeface="Arial"/>
              </a:rPr>
              <a:t>vs</a:t>
            </a:r>
            <a:r>
              <a:rPr sz="1600" b="1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1600" b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292929"/>
                </a:solidFill>
                <a:latin typeface="Arial"/>
                <a:cs typeface="Arial"/>
              </a:rPr>
              <a:t>Site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Understand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(Cat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plot).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b="1" spc="-120" dirty="0">
                <a:solidFill>
                  <a:srgbClr val="292929"/>
                </a:solidFill>
                <a:latin typeface="Arial"/>
                <a:cs typeface="Arial"/>
              </a:rPr>
              <a:t>Payload</a:t>
            </a:r>
            <a:r>
              <a:rPr sz="1600" b="1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292929"/>
                </a:solidFill>
                <a:latin typeface="Arial"/>
                <a:cs typeface="Arial"/>
              </a:rPr>
              <a:t>Mass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75" dirty="0">
                <a:solidFill>
                  <a:srgbClr val="292929"/>
                </a:solidFill>
                <a:latin typeface="Arial"/>
                <a:cs typeface="Arial"/>
              </a:rPr>
              <a:t>vs</a:t>
            </a:r>
            <a:r>
              <a:rPr sz="1600" b="1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92929"/>
                </a:solidFill>
                <a:latin typeface="Arial"/>
                <a:cs typeface="Arial"/>
              </a:rPr>
              <a:t>Site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Analyze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variations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(Scatter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plot).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b="1" spc="-19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1600" b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r>
              <a:rPr sz="1600" b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1600" b="1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292929"/>
                </a:solidFill>
                <a:latin typeface="Arial"/>
                <a:cs typeface="Arial"/>
              </a:rPr>
              <a:t>Orbit</a:t>
            </a:r>
            <a:r>
              <a:rPr sz="1600" b="1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292929"/>
                </a:solidFill>
                <a:latin typeface="Arial"/>
                <a:cs typeface="Arial"/>
              </a:rPr>
              <a:t>Type</a:t>
            </a:r>
            <a:r>
              <a:rPr sz="16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(Bar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chart).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b="1" spc="-95" dirty="0">
                <a:solidFill>
                  <a:srgbClr val="292929"/>
                </a:solidFill>
                <a:latin typeface="Arial"/>
                <a:cs typeface="Arial"/>
              </a:rPr>
              <a:t>Flight</a:t>
            </a:r>
            <a:r>
              <a:rPr sz="1600" b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92929"/>
                </a:solidFill>
                <a:latin typeface="Arial"/>
                <a:cs typeface="Arial"/>
              </a:rPr>
              <a:t>Number</a:t>
            </a:r>
            <a:r>
              <a:rPr sz="1600" b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75" dirty="0">
                <a:solidFill>
                  <a:srgbClr val="292929"/>
                </a:solidFill>
                <a:latin typeface="Arial"/>
                <a:cs typeface="Arial"/>
              </a:rPr>
              <a:t>vs</a:t>
            </a:r>
            <a:r>
              <a:rPr sz="1600" b="1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292929"/>
                </a:solidFill>
                <a:latin typeface="Arial"/>
                <a:cs typeface="Arial"/>
              </a:rPr>
              <a:t>Orbit</a:t>
            </a:r>
            <a:r>
              <a:rPr sz="1600" b="1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292929"/>
                </a:solidFill>
                <a:latin typeface="Arial"/>
                <a:cs typeface="Arial"/>
              </a:rPr>
              <a:t>Type</a:t>
            </a:r>
            <a:r>
              <a:rPr sz="16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Identify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distribution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(Scatter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plot).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b="1" spc="-120" dirty="0">
                <a:solidFill>
                  <a:srgbClr val="292929"/>
                </a:solidFill>
                <a:latin typeface="Arial"/>
                <a:cs typeface="Arial"/>
              </a:rPr>
              <a:t>Payload</a:t>
            </a:r>
            <a:r>
              <a:rPr sz="1600" b="1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292929"/>
                </a:solidFill>
                <a:latin typeface="Arial"/>
                <a:cs typeface="Arial"/>
              </a:rPr>
              <a:t>Mass</a:t>
            </a:r>
            <a:r>
              <a:rPr sz="1600" b="1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75" dirty="0">
                <a:solidFill>
                  <a:srgbClr val="292929"/>
                </a:solidFill>
                <a:latin typeface="Arial"/>
                <a:cs typeface="Arial"/>
              </a:rPr>
              <a:t>vs</a:t>
            </a:r>
            <a:r>
              <a:rPr sz="1600" b="1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80" dirty="0">
                <a:solidFill>
                  <a:srgbClr val="292929"/>
                </a:solidFill>
                <a:latin typeface="Arial"/>
                <a:cs typeface="Arial"/>
              </a:rPr>
              <a:t>Orbit</a:t>
            </a:r>
            <a:r>
              <a:rPr sz="1600" b="1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292929"/>
                </a:solidFill>
                <a:latin typeface="Arial"/>
                <a:cs typeface="Arial"/>
              </a:rPr>
              <a:t>Type</a:t>
            </a:r>
            <a:r>
              <a:rPr sz="16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Study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across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(Scatter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colors).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b="1" spc="-125" dirty="0">
                <a:solidFill>
                  <a:srgbClr val="292929"/>
                </a:solidFill>
                <a:latin typeface="Arial"/>
                <a:cs typeface="Arial"/>
              </a:rPr>
              <a:t>Yearly</a:t>
            </a:r>
            <a:r>
              <a:rPr sz="1600" b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292929"/>
                </a:solidFill>
                <a:latin typeface="Arial"/>
                <a:cs typeface="Arial"/>
              </a:rPr>
              <a:t>Trend</a:t>
            </a:r>
            <a:r>
              <a:rPr sz="1600" b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600" b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60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8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16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trends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time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(Line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chart).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6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75" dirty="0">
                <a:solidFill>
                  <a:srgbClr val="292929"/>
                </a:solidFill>
                <a:latin typeface="Arial"/>
                <a:cs typeface="Arial"/>
              </a:rPr>
              <a:t>External</a:t>
            </a:r>
            <a:r>
              <a:rPr sz="2200" b="1" spc="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b="1" spc="-80" dirty="0">
                <a:solidFill>
                  <a:srgbClr val="292929"/>
                </a:solidFill>
                <a:latin typeface="Arial"/>
                <a:cs typeface="Arial"/>
              </a:rPr>
              <a:t>Reference</a:t>
            </a:r>
            <a:endParaRPr sz="22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 MT"/>
              <a:buChar char="•"/>
              <a:tabLst>
                <a:tab pos="697865" algn="l"/>
              </a:tabLst>
            </a:pPr>
            <a:r>
              <a:rPr sz="16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GitHub</a:t>
            </a:r>
            <a:r>
              <a:rPr sz="16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Notebook</a:t>
            </a:r>
            <a:r>
              <a:rPr sz="1600" u="sng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-</a:t>
            </a:r>
            <a:r>
              <a:rPr sz="16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sng" spc="-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EDA</a:t>
            </a:r>
            <a:r>
              <a:rPr sz="16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with</a:t>
            </a:r>
            <a:r>
              <a:rPr sz="16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 Data</a:t>
            </a:r>
            <a:r>
              <a:rPr sz="16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Visualization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EDA</a:t>
            </a:r>
            <a:r>
              <a:rPr spc="30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spc="-30" dirty="0"/>
              <a:t>Data</a:t>
            </a:r>
            <a:r>
              <a:rPr spc="25" dirty="0"/>
              <a:t> </a:t>
            </a:r>
            <a:r>
              <a:rPr spc="-65" dirty="0"/>
              <a:t>Visualization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10</a:t>
            </a:fld>
            <a:endParaRPr spc="4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0" dirty="0"/>
              <a:t>EDA</a:t>
            </a:r>
            <a:r>
              <a:rPr spc="130" dirty="0"/>
              <a:t> </a:t>
            </a:r>
            <a:r>
              <a:rPr dirty="0"/>
              <a:t>with</a:t>
            </a:r>
            <a:r>
              <a:rPr spc="135" dirty="0"/>
              <a:t> </a:t>
            </a:r>
            <a:r>
              <a:rPr spc="-375" dirty="0"/>
              <a:t>SQL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Key</a:t>
            </a:r>
            <a:r>
              <a:rPr spc="5" dirty="0"/>
              <a:t> </a:t>
            </a:r>
            <a:r>
              <a:rPr spc="-254" dirty="0"/>
              <a:t>SQL</a:t>
            </a:r>
            <a:r>
              <a:rPr spc="15" dirty="0"/>
              <a:t> </a:t>
            </a:r>
            <a:r>
              <a:rPr spc="-30" dirty="0"/>
              <a:t>Queries</a:t>
            </a:r>
          </a:p>
          <a:p>
            <a:pPr marL="240665" indent="-2279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25" dirty="0"/>
              <a:t>Unique</a:t>
            </a:r>
            <a:r>
              <a:rPr sz="1600" spc="20" dirty="0"/>
              <a:t> </a:t>
            </a:r>
            <a:r>
              <a:rPr sz="1600" spc="-160" dirty="0"/>
              <a:t>Launch</a:t>
            </a:r>
            <a:r>
              <a:rPr sz="1600" spc="30" dirty="0"/>
              <a:t> </a:t>
            </a:r>
            <a:r>
              <a:rPr sz="1600" spc="-140" dirty="0"/>
              <a:t>Sites:</a:t>
            </a:r>
            <a:r>
              <a:rPr sz="1600" spc="30" dirty="0"/>
              <a:t> </a:t>
            </a:r>
            <a:r>
              <a:rPr sz="1600" spc="-125" dirty="0"/>
              <a:t>Retrieve</a:t>
            </a:r>
            <a:r>
              <a:rPr sz="1600" spc="30" dirty="0"/>
              <a:t> </a:t>
            </a:r>
            <a:r>
              <a:rPr sz="1600" spc="-110" dirty="0"/>
              <a:t>distinct</a:t>
            </a:r>
            <a:r>
              <a:rPr sz="1600" spc="45" dirty="0"/>
              <a:t> </a:t>
            </a:r>
            <a:r>
              <a:rPr sz="1600" spc="-140" dirty="0"/>
              <a:t>launch</a:t>
            </a:r>
            <a:r>
              <a:rPr sz="1600" spc="30" dirty="0"/>
              <a:t> </a:t>
            </a:r>
            <a:r>
              <a:rPr sz="1600" spc="-95" dirty="0"/>
              <a:t>site</a:t>
            </a:r>
            <a:r>
              <a:rPr sz="1600" spc="30" dirty="0"/>
              <a:t> </a:t>
            </a:r>
            <a:r>
              <a:rPr sz="1600" spc="-85" dirty="0"/>
              <a:t>names</a:t>
            </a:r>
            <a:endParaRPr sz="1600"/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95" dirty="0"/>
              <a:t>Filtered</a:t>
            </a:r>
            <a:r>
              <a:rPr sz="1600" spc="25" dirty="0"/>
              <a:t> </a:t>
            </a:r>
            <a:r>
              <a:rPr sz="1600" spc="-160" dirty="0"/>
              <a:t>Records:</a:t>
            </a:r>
            <a:r>
              <a:rPr sz="1600" spc="30" dirty="0"/>
              <a:t> </a:t>
            </a:r>
            <a:r>
              <a:rPr sz="1600" spc="-160" dirty="0"/>
              <a:t>Launch</a:t>
            </a:r>
            <a:r>
              <a:rPr sz="1600" spc="30" dirty="0"/>
              <a:t> </a:t>
            </a:r>
            <a:r>
              <a:rPr sz="1600" spc="-125" dirty="0"/>
              <a:t>sites</a:t>
            </a:r>
            <a:r>
              <a:rPr sz="1600" spc="15" dirty="0"/>
              <a:t> </a:t>
            </a:r>
            <a:r>
              <a:rPr sz="1600" spc="-95" dirty="0"/>
              <a:t>starting</a:t>
            </a:r>
            <a:r>
              <a:rPr sz="1600" spc="15" dirty="0"/>
              <a:t> </a:t>
            </a:r>
            <a:r>
              <a:rPr sz="1600" spc="-100" dirty="0"/>
              <a:t>with</a:t>
            </a:r>
            <a:r>
              <a:rPr sz="1600" spc="40" dirty="0"/>
              <a:t> </a:t>
            </a:r>
            <a:r>
              <a:rPr sz="1600" spc="-10" dirty="0"/>
              <a:t>'CCA’.</a:t>
            </a:r>
            <a:endParaRPr sz="1600"/>
          </a:p>
          <a:p>
            <a:pPr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1600"/>
          </a:p>
          <a:p>
            <a:pPr>
              <a:lnSpc>
                <a:spcPct val="100000"/>
              </a:lnSpc>
              <a:spcBef>
                <a:spcPts val="1035"/>
              </a:spcBef>
              <a:buClr>
                <a:srgbClr val="292929"/>
              </a:buClr>
              <a:buFont typeface="Arial MT"/>
              <a:buChar char="•"/>
            </a:pPr>
            <a:endParaRPr sz="1600"/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20" dirty="0"/>
              <a:t>Payload</a:t>
            </a:r>
            <a:r>
              <a:rPr sz="1600" spc="10" dirty="0"/>
              <a:t> </a:t>
            </a:r>
            <a:r>
              <a:rPr sz="1600" spc="-30" dirty="0"/>
              <a:t>Analysis</a:t>
            </a:r>
            <a:r>
              <a:rPr sz="1600" b="0" spc="-30" dirty="0">
                <a:latin typeface="Microsoft Sans Serif"/>
                <a:cs typeface="Microsoft Sans Serif"/>
              </a:rPr>
              <a:t>: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(CRS).</a:t>
            </a:r>
            <a:endParaRPr sz="14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'F9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v1.1'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rockets.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735"/>
              </a:spcBef>
              <a:buClr>
                <a:srgbClr val="292929"/>
              </a:buClr>
              <a:buFont typeface="Arial MT"/>
              <a:buChar char="•"/>
            </a:pP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1600" spc="-125" dirty="0"/>
              <a:t>Landing</a:t>
            </a:r>
            <a:r>
              <a:rPr sz="1600" spc="45" dirty="0"/>
              <a:t> </a:t>
            </a:r>
            <a:r>
              <a:rPr sz="1600" spc="-20" dirty="0"/>
              <a:t>Outcomes</a:t>
            </a:r>
            <a:endParaRPr sz="1600"/>
          </a:p>
          <a:p>
            <a:pPr marL="697865" lvl="1" indent="-227965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ground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date.</a:t>
            </a:r>
            <a:endParaRPr sz="14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Count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11</a:t>
            </a:fld>
            <a:endParaRPr spc="45" dirty="0"/>
          </a:p>
        </p:txBody>
      </p:sp>
      <p:sp>
        <p:nvSpPr>
          <p:cNvPr id="4" name="object 4"/>
          <p:cNvSpPr txBox="1"/>
          <p:nvPr/>
        </p:nvSpPr>
        <p:spPr>
          <a:xfrm>
            <a:off x="6599301" y="1777745"/>
            <a:ext cx="4747260" cy="269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527685" algn="l"/>
              </a:tabLst>
            </a:pPr>
            <a:r>
              <a:rPr sz="1600" b="1" spc="-140" dirty="0">
                <a:solidFill>
                  <a:srgbClr val="292929"/>
                </a:solidFill>
                <a:latin typeface="Arial"/>
                <a:cs typeface="Arial"/>
              </a:rPr>
              <a:t>Performance</a:t>
            </a:r>
            <a:r>
              <a:rPr sz="1600" b="1" spc="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endParaRPr sz="1600">
              <a:latin typeface="Arial"/>
              <a:cs typeface="Arial"/>
            </a:endParaRPr>
          </a:p>
          <a:p>
            <a:pPr marL="984885" lvl="1" indent="-286385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984885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maximum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payload.</a:t>
            </a:r>
            <a:endParaRPr sz="1400">
              <a:latin typeface="Microsoft Sans Serif"/>
              <a:cs typeface="Microsoft Sans Serif"/>
            </a:endParaRPr>
          </a:p>
          <a:p>
            <a:pPr marL="984885" lvl="1" indent="-28638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98488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40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</a:t>
            </a:r>
            <a:r>
              <a:rPr sz="140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3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4000–</a:t>
            </a:r>
            <a:endParaRPr sz="1400">
              <a:latin typeface="Microsoft Sans Serif"/>
              <a:cs typeface="Microsoft Sans Serif"/>
            </a:endParaRPr>
          </a:p>
          <a:p>
            <a:pPr marL="984885">
              <a:lnSpc>
                <a:spcPct val="100000"/>
              </a:lnSpc>
              <a:spcBef>
                <a:spcPts val="5"/>
              </a:spcBef>
            </a:pP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6000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kg.</a:t>
            </a:r>
            <a:endParaRPr sz="1400">
              <a:latin typeface="Microsoft Sans Serif"/>
              <a:cs typeface="Microsoft Sans Serif"/>
            </a:endParaRPr>
          </a:p>
          <a:p>
            <a:pPr marL="984885" lvl="1" indent="-28638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984885" algn="l"/>
              </a:tabLst>
            </a:pP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landings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2015.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890"/>
              </a:spcBef>
              <a:buClr>
                <a:srgbClr val="292929"/>
              </a:buClr>
              <a:buFont typeface="Arial MT"/>
              <a:buChar char="•"/>
            </a:pPr>
            <a:endParaRPr sz="1400">
              <a:latin typeface="Microsoft Sans Serif"/>
              <a:cs typeface="Microsoft Sans Serif"/>
            </a:endParaRPr>
          </a:p>
          <a:p>
            <a:pPr marL="527685" indent="-286385">
              <a:lnSpc>
                <a:spcPct val="100000"/>
              </a:lnSpc>
              <a:buFont typeface="Arial MT"/>
              <a:buChar char="•"/>
              <a:tabLst>
                <a:tab pos="527685" algn="l"/>
              </a:tabLst>
            </a:pPr>
            <a:r>
              <a:rPr sz="1600" b="1" spc="-125" dirty="0">
                <a:solidFill>
                  <a:srgbClr val="292929"/>
                </a:solidFill>
                <a:latin typeface="Arial"/>
                <a:cs typeface="Arial"/>
              </a:rPr>
              <a:t>External</a:t>
            </a:r>
            <a:r>
              <a:rPr sz="1600" b="1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92929"/>
                </a:solidFill>
                <a:latin typeface="Arial"/>
                <a:cs typeface="Arial"/>
              </a:rPr>
              <a:t>Reference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ts val="1675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65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complete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notebook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can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accessed</a:t>
            </a:r>
            <a:r>
              <a:rPr sz="1400" spc="-10" dirty="0">
                <a:latin typeface="Microsoft Sans Serif"/>
                <a:cs typeface="Microsoft Sans Serif"/>
              </a:rPr>
              <a:t> here:</a:t>
            </a:r>
            <a:endParaRPr sz="1400">
              <a:latin typeface="Microsoft Sans Serif"/>
              <a:cs typeface="Microsoft Sans Serif"/>
            </a:endParaRPr>
          </a:p>
          <a:p>
            <a:pPr marL="299085">
              <a:lnSpc>
                <a:spcPts val="1675"/>
              </a:lnSpc>
            </a:pPr>
            <a:r>
              <a:rPr sz="1400" b="1" u="sng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EDA</a:t>
            </a:r>
            <a:r>
              <a:rPr sz="1400" b="1" u="sng" spc="-2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u="sng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with</a:t>
            </a:r>
            <a:r>
              <a:rPr sz="1400" b="1" u="sng" spc="-3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u="sng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SQL</a:t>
            </a:r>
            <a:r>
              <a:rPr sz="1400" b="1" u="sng" spc="-2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u="sng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Notebook</a:t>
            </a:r>
            <a:r>
              <a:rPr sz="1400" b="1" u="sng" spc="-5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u="sng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on</a:t>
            </a:r>
            <a:r>
              <a:rPr sz="1400" b="1" u="sng" spc="-35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400" b="1" u="sng" spc="-1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GitHub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388490"/>
            <a:ext cx="5030470" cy="40176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6350" indent="-228600" algn="just">
              <a:lnSpc>
                <a:spcPts val="1939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120" dirty="0">
                <a:latin typeface="Arial"/>
                <a:cs typeface="Arial"/>
              </a:rPr>
              <a:t>Markers</a:t>
            </a:r>
            <a:r>
              <a:rPr sz="1800" spc="-120" dirty="0">
                <a:latin typeface="Microsoft Sans Serif"/>
                <a:cs typeface="Microsoft Sans Serif"/>
              </a:rPr>
              <a:t>: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Indicate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key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points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such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launch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sites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display</a:t>
            </a:r>
            <a:r>
              <a:rPr sz="1800" spc="19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success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failure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outcomes</a:t>
            </a:r>
            <a:r>
              <a:rPr sz="1800" spc="19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using </a:t>
            </a:r>
            <a:r>
              <a:rPr sz="1800" spc="-30" dirty="0">
                <a:latin typeface="Microsoft Sans Serif"/>
                <a:cs typeface="Microsoft Sans Serif"/>
              </a:rPr>
              <a:t>color-</a:t>
            </a:r>
            <a:r>
              <a:rPr sz="1800" dirty="0">
                <a:latin typeface="Microsoft Sans Serif"/>
                <a:cs typeface="Microsoft Sans Serif"/>
              </a:rPr>
              <a:t>coded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markers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(green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success,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for </a:t>
            </a:r>
            <a:r>
              <a:rPr sz="1800" spc="-10" dirty="0">
                <a:latin typeface="Microsoft Sans Serif"/>
                <a:cs typeface="Microsoft Sans Serif"/>
              </a:rPr>
              <a:t>failure).</a:t>
            </a:r>
            <a:endParaRPr sz="18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ts val="1939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114" dirty="0">
                <a:latin typeface="Arial"/>
                <a:cs typeface="Arial"/>
              </a:rPr>
              <a:t>Circles</a:t>
            </a:r>
            <a:r>
              <a:rPr sz="1800" spc="-114" dirty="0">
                <a:latin typeface="Microsoft Sans Serif"/>
                <a:cs typeface="Microsoft Sans Serif"/>
              </a:rPr>
              <a:t>: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Highlight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specific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areas,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such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launch </a:t>
            </a:r>
            <a:r>
              <a:rPr sz="1800" dirty="0">
                <a:latin typeface="Microsoft Sans Serif"/>
                <a:cs typeface="Microsoft Sans Serif"/>
              </a:rPr>
              <a:t>site</a:t>
            </a:r>
            <a:r>
              <a:rPr sz="1800" spc="400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locations,</a:t>
            </a:r>
            <a:r>
              <a:rPr sz="1800" spc="400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400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better</a:t>
            </a:r>
            <a:r>
              <a:rPr sz="1800" spc="409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visualization</a:t>
            </a:r>
            <a:r>
              <a:rPr sz="1800" spc="409" dirty="0">
                <a:latin typeface="Microsoft Sans Serif"/>
                <a:cs typeface="Microsoft Sans Serif"/>
              </a:rPr>
              <a:t>  </a:t>
            </a:r>
            <a:r>
              <a:rPr sz="1800" spc="-25" dirty="0">
                <a:latin typeface="Microsoft Sans Serif"/>
                <a:cs typeface="Microsoft Sans Serif"/>
              </a:rPr>
              <a:t>of </a:t>
            </a:r>
            <a:r>
              <a:rPr sz="1800" spc="-30" dirty="0">
                <a:latin typeface="Microsoft Sans Serif"/>
                <a:cs typeface="Microsoft Sans Serif"/>
              </a:rPr>
              <a:t>geographic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positions.</a:t>
            </a:r>
            <a:endParaRPr sz="1800">
              <a:latin typeface="Microsoft Sans Serif"/>
              <a:cs typeface="Microsoft Sans Serif"/>
            </a:endParaRPr>
          </a:p>
          <a:p>
            <a:pPr marL="241300" marR="6350" indent="-228600" algn="just">
              <a:lnSpc>
                <a:spcPts val="1939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60" dirty="0">
                <a:latin typeface="Arial"/>
                <a:cs typeface="Arial"/>
              </a:rPr>
              <a:t>Marker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Clusters</a:t>
            </a:r>
            <a:r>
              <a:rPr sz="1800" spc="-114" dirty="0">
                <a:latin typeface="Microsoft Sans Serif"/>
                <a:cs typeface="Microsoft Sans Serif"/>
              </a:rPr>
              <a:t>: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Group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multiple</a:t>
            </a:r>
            <a:r>
              <a:rPr sz="1800" spc="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markers</a:t>
            </a:r>
            <a:r>
              <a:rPr sz="1800" spc="10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 </a:t>
            </a:r>
            <a:r>
              <a:rPr sz="1800" spc="-85" dirty="0">
                <a:latin typeface="Microsoft Sans Serif"/>
                <a:cs typeface="Microsoft Sans Serif"/>
              </a:rPr>
              <a:t>same</a:t>
            </a:r>
            <a:r>
              <a:rPr sz="1800" spc="-35" dirty="0">
                <a:latin typeface="Microsoft Sans Serif"/>
                <a:cs typeface="Microsoft Sans Serif"/>
              </a:rPr>
              <a:t> coordinates,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such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as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multiple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launches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a </a:t>
            </a:r>
            <a:r>
              <a:rPr sz="1800" spc="-20" dirty="0">
                <a:latin typeface="Microsoft Sans Serif"/>
                <a:cs typeface="Microsoft Sans Serif"/>
              </a:rPr>
              <a:t>single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site,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simplify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map.</a:t>
            </a:r>
            <a:endParaRPr sz="18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ts val="1939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114" dirty="0">
                <a:latin typeface="Arial"/>
                <a:cs typeface="Arial"/>
              </a:rPr>
              <a:t>Lines</a:t>
            </a:r>
            <a:r>
              <a:rPr sz="1800" spc="-114" dirty="0">
                <a:latin typeface="Microsoft Sans Serif"/>
                <a:cs typeface="Microsoft Sans Serif"/>
              </a:rPr>
              <a:t>: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Represent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distances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between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launch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sites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145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nearby</a:t>
            </a:r>
            <a:r>
              <a:rPr sz="1800" spc="150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coastal</a:t>
            </a:r>
            <a:r>
              <a:rPr sz="1800" spc="155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points,</a:t>
            </a:r>
            <a:r>
              <a:rPr sz="1800" spc="155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helping</a:t>
            </a:r>
            <a:r>
              <a:rPr sz="1800" spc="145" dirty="0">
                <a:latin typeface="Microsoft Sans Serif"/>
                <a:cs typeface="Microsoft Sans Serif"/>
              </a:rPr>
              <a:t>  </a:t>
            </a:r>
            <a:r>
              <a:rPr sz="1800" spc="-45" dirty="0">
                <a:latin typeface="Microsoft Sans Serif"/>
                <a:cs typeface="Microsoft Sans Serif"/>
              </a:rPr>
              <a:t>analyze </a:t>
            </a:r>
            <a:r>
              <a:rPr sz="1800" dirty="0">
                <a:latin typeface="Microsoft Sans Serif"/>
                <a:cs typeface="Microsoft Sans Serif"/>
              </a:rPr>
              <a:t>proximity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location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relationships.</a:t>
            </a:r>
            <a:endParaRPr sz="1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b="1" spc="-140" dirty="0">
                <a:latin typeface="Arial"/>
                <a:cs typeface="Arial"/>
              </a:rPr>
              <a:t>External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Reference</a:t>
            </a:r>
            <a:r>
              <a:rPr sz="1800" spc="-145" dirty="0">
                <a:latin typeface="Microsoft Sans Serif"/>
                <a:cs typeface="Microsoft Sans Serif"/>
              </a:rPr>
              <a:t>: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GitHub</a:t>
            </a:r>
            <a:r>
              <a:rPr sz="1800" u="sng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Link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Build</a:t>
            </a:r>
            <a:r>
              <a:rPr spc="-120" dirty="0"/>
              <a:t> </a:t>
            </a:r>
            <a:r>
              <a:rPr dirty="0"/>
              <a:t>an</a:t>
            </a:r>
            <a:r>
              <a:rPr spc="-114" dirty="0"/>
              <a:t> </a:t>
            </a:r>
            <a:r>
              <a:rPr spc="-65" dirty="0"/>
              <a:t>Interactive</a:t>
            </a:r>
            <a:r>
              <a:rPr spc="-120" dirty="0"/>
              <a:t> </a:t>
            </a:r>
            <a:r>
              <a:rPr spc="-35" dirty="0"/>
              <a:t>Map</a:t>
            </a:r>
            <a:r>
              <a:rPr spc="-120" dirty="0"/>
              <a:t> </a:t>
            </a:r>
            <a:r>
              <a:rPr dirty="0"/>
              <a:t>with</a:t>
            </a:r>
            <a:r>
              <a:rPr spc="-105" dirty="0"/>
              <a:t> </a:t>
            </a:r>
            <a:r>
              <a:rPr spc="-50" dirty="0"/>
              <a:t>Folium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12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6497065" y="1469644"/>
            <a:ext cx="2797175" cy="1965960"/>
            <a:chOff x="6497065" y="1469644"/>
            <a:chExt cx="2797175" cy="1965960"/>
          </a:xfrm>
        </p:grpSpPr>
        <p:sp>
          <p:nvSpPr>
            <p:cNvPr id="5" name="object 5"/>
            <p:cNvSpPr/>
            <p:nvPr/>
          </p:nvSpPr>
          <p:spPr>
            <a:xfrm>
              <a:off x="6503415" y="1475994"/>
              <a:ext cx="2784475" cy="1953260"/>
            </a:xfrm>
            <a:custGeom>
              <a:avLst/>
              <a:gdLst/>
              <a:ahLst/>
              <a:cxnLst/>
              <a:rect l="l" t="t" r="r" b="b"/>
              <a:pathLst>
                <a:path w="2784475" h="1953260">
                  <a:moveTo>
                    <a:pt x="2784348" y="0"/>
                  </a:moveTo>
                  <a:lnTo>
                    <a:pt x="0" y="0"/>
                  </a:lnTo>
                  <a:lnTo>
                    <a:pt x="0" y="1953005"/>
                  </a:lnTo>
                  <a:lnTo>
                    <a:pt x="2784348" y="1953005"/>
                  </a:lnTo>
                  <a:lnTo>
                    <a:pt x="2784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3415" y="1475994"/>
              <a:ext cx="2784475" cy="1953260"/>
            </a:xfrm>
            <a:custGeom>
              <a:avLst/>
              <a:gdLst/>
              <a:ahLst/>
              <a:cxnLst/>
              <a:rect l="l" t="t" r="r" b="b"/>
              <a:pathLst>
                <a:path w="2784475" h="1953260">
                  <a:moveTo>
                    <a:pt x="0" y="1953005"/>
                  </a:moveTo>
                  <a:lnTo>
                    <a:pt x="2784348" y="1953005"/>
                  </a:lnTo>
                  <a:lnTo>
                    <a:pt x="2784348" y="0"/>
                  </a:lnTo>
                  <a:lnTo>
                    <a:pt x="0" y="0"/>
                  </a:lnTo>
                  <a:lnTo>
                    <a:pt x="0" y="1953005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6727" y="1554099"/>
              <a:ext cx="2633726" cy="181940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348851" y="1462100"/>
            <a:ext cx="2586355" cy="4219575"/>
            <a:chOff x="9348851" y="1462100"/>
            <a:chExt cx="2586355" cy="4219575"/>
          </a:xfrm>
        </p:grpSpPr>
        <p:sp>
          <p:nvSpPr>
            <p:cNvPr id="9" name="object 9"/>
            <p:cNvSpPr/>
            <p:nvPr/>
          </p:nvSpPr>
          <p:spPr>
            <a:xfrm>
              <a:off x="9355201" y="1468450"/>
              <a:ext cx="2573655" cy="4206875"/>
            </a:xfrm>
            <a:custGeom>
              <a:avLst/>
              <a:gdLst/>
              <a:ahLst/>
              <a:cxnLst/>
              <a:rect l="l" t="t" r="r" b="b"/>
              <a:pathLst>
                <a:path w="2573654" h="4206875">
                  <a:moveTo>
                    <a:pt x="2573528" y="0"/>
                  </a:moveTo>
                  <a:lnTo>
                    <a:pt x="0" y="0"/>
                  </a:lnTo>
                  <a:lnTo>
                    <a:pt x="0" y="4206875"/>
                  </a:lnTo>
                  <a:lnTo>
                    <a:pt x="2573528" y="4206875"/>
                  </a:lnTo>
                  <a:lnTo>
                    <a:pt x="2573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55201" y="1468450"/>
              <a:ext cx="2573655" cy="4206875"/>
            </a:xfrm>
            <a:custGeom>
              <a:avLst/>
              <a:gdLst/>
              <a:ahLst/>
              <a:cxnLst/>
              <a:rect l="l" t="t" r="r" b="b"/>
              <a:pathLst>
                <a:path w="2573654" h="4206875">
                  <a:moveTo>
                    <a:pt x="0" y="4206875"/>
                  </a:moveTo>
                  <a:lnTo>
                    <a:pt x="2573528" y="4206875"/>
                  </a:lnTo>
                  <a:lnTo>
                    <a:pt x="2573528" y="0"/>
                  </a:lnTo>
                  <a:lnTo>
                    <a:pt x="0" y="0"/>
                  </a:lnTo>
                  <a:lnTo>
                    <a:pt x="0" y="4206875"/>
                  </a:lnTo>
                  <a:close/>
                </a:path>
              </a:pathLst>
            </a:custGeom>
            <a:ln w="126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4510" y="1554035"/>
              <a:ext cx="2446781" cy="4055237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497065" y="3561664"/>
            <a:ext cx="2797175" cy="2120265"/>
            <a:chOff x="6497065" y="3561664"/>
            <a:chExt cx="2797175" cy="2120265"/>
          </a:xfrm>
        </p:grpSpPr>
        <p:sp>
          <p:nvSpPr>
            <p:cNvPr id="13" name="object 13"/>
            <p:cNvSpPr/>
            <p:nvPr/>
          </p:nvSpPr>
          <p:spPr>
            <a:xfrm>
              <a:off x="6503415" y="3568014"/>
              <a:ext cx="2784475" cy="2107565"/>
            </a:xfrm>
            <a:custGeom>
              <a:avLst/>
              <a:gdLst/>
              <a:ahLst/>
              <a:cxnLst/>
              <a:rect l="l" t="t" r="r" b="b"/>
              <a:pathLst>
                <a:path w="2784475" h="2107565">
                  <a:moveTo>
                    <a:pt x="2784348" y="0"/>
                  </a:moveTo>
                  <a:lnTo>
                    <a:pt x="0" y="0"/>
                  </a:lnTo>
                  <a:lnTo>
                    <a:pt x="0" y="2107310"/>
                  </a:lnTo>
                  <a:lnTo>
                    <a:pt x="2784348" y="2107310"/>
                  </a:lnTo>
                  <a:lnTo>
                    <a:pt x="2784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3415" y="3568014"/>
              <a:ext cx="2784475" cy="2107565"/>
            </a:xfrm>
            <a:custGeom>
              <a:avLst/>
              <a:gdLst/>
              <a:ahLst/>
              <a:cxnLst/>
              <a:rect l="l" t="t" r="r" b="b"/>
              <a:pathLst>
                <a:path w="2784475" h="2107565">
                  <a:moveTo>
                    <a:pt x="0" y="2107310"/>
                  </a:moveTo>
                  <a:lnTo>
                    <a:pt x="2784348" y="2107310"/>
                  </a:lnTo>
                  <a:lnTo>
                    <a:pt x="2784348" y="0"/>
                  </a:lnTo>
                  <a:lnTo>
                    <a:pt x="0" y="0"/>
                  </a:lnTo>
                  <a:lnTo>
                    <a:pt x="0" y="2107310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9770" y="3634041"/>
              <a:ext cx="2670809" cy="19752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475054"/>
            <a:ext cx="10355580" cy="3576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</a:tabLst>
            </a:pPr>
            <a:r>
              <a:rPr sz="2200" b="1" spc="-165" dirty="0">
                <a:solidFill>
                  <a:srgbClr val="292929"/>
                </a:solidFill>
                <a:latin typeface="Arial"/>
                <a:cs typeface="Arial"/>
              </a:rPr>
              <a:t>Pie</a:t>
            </a:r>
            <a:r>
              <a:rPr sz="2200" b="1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b="1" spc="-180" dirty="0">
                <a:solidFill>
                  <a:srgbClr val="292929"/>
                </a:solidFill>
                <a:latin typeface="Arial"/>
                <a:cs typeface="Arial"/>
              </a:rPr>
              <a:t>Charts</a:t>
            </a:r>
            <a:r>
              <a:rPr sz="22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22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2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2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2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2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specific</a:t>
            </a:r>
            <a:r>
              <a:rPr sz="22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 to</a:t>
            </a:r>
            <a:r>
              <a:rPr sz="22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visualize</a:t>
            </a:r>
            <a:endParaRPr sz="22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2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frequency</a:t>
            </a:r>
            <a:r>
              <a:rPr sz="22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2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2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activity.</a:t>
            </a:r>
            <a:endParaRPr sz="2200">
              <a:latin typeface="Microsoft Sans Serif"/>
              <a:cs typeface="Microsoft Sans Serif"/>
            </a:endParaRPr>
          </a:p>
          <a:p>
            <a:pPr marL="241300" marR="15367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spc="-165" dirty="0">
                <a:solidFill>
                  <a:srgbClr val="292929"/>
                </a:solidFill>
                <a:latin typeface="Arial"/>
                <a:cs typeface="Arial"/>
              </a:rPr>
              <a:t>Scatter</a:t>
            </a:r>
            <a:r>
              <a:rPr sz="2200" b="1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b="1" spc="-114" dirty="0">
                <a:solidFill>
                  <a:srgbClr val="292929"/>
                </a:solidFill>
                <a:latin typeface="Arial"/>
                <a:cs typeface="Arial"/>
              </a:rPr>
              <a:t>Plot</a:t>
            </a:r>
            <a:r>
              <a:rPr sz="22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Illustrates</a:t>
            </a:r>
            <a:r>
              <a:rPr sz="22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(success/failure)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2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2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versions,</a:t>
            </a:r>
            <a:r>
              <a:rPr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helping</a:t>
            </a:r>
            <a:r>
              <a:rPr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identify</a:t>
            </a:r>
            <a:r>
              <a:rPr sz="22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patterns</a:t>
            </a:r>
            <a:r>
              <a:rPr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trends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performance.</a:t>
            </a:r>
            <a:endParaRPr sz="22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spc="-155" dirty="0">
                <a:solidFill>
                  <a:srgbClr val="292929"/>
                </a:solidFill>
                <a:latin typeface="Arial"/>
                <a:cs typeface="Arial"/>
              </a:rPr>
              <a:t>Interactions</a:t>
            </a:r>
            <a:r>
              <a:rPr sz="22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r>
              <a:rPr sz="22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allows</a:t>
            </a:r>
            <a:r>
              <a:rPr sz="22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exploration</a:t>
            </a: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enabling</a:t>
            </a: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users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versions,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or </a:t>
            </a: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ranges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2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deeper insights.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75" dirty="0">
                <a:latin typeface="Arial"/>
                <a:cs typeface="Arial"/>
              </a:rPr>
              <a:t>External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85" dirty="0">
                <a:latin typeface="Arial"/>
                <a:cs typeface="Arial"/>
              </a:rPr>
              <a:t>Reference</a:t>
            </a:r>
            <a:r>
              <a:rPr sz="2200" spc="-185" dirty="0">
                <a:latin typeface="Microsoft Sans Serif"/>
                <a:cs typeface="Microsoft Sans Serif"/>
              </a:rPr>
              <a:t>: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u="sng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GitHub</a:t>
            </a:r>
            <a:r>
              <a:rPr sz="2200" u="sng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2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Link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703"/>
            <a:ext cx="714502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Build</a:t>
            </a:r>
            <a:r>
              <a:rPr spc="-135" dirty="0"/>
              <a:t> </a:t>
            </a:r>
            <a:r>
              <a:rPr spc="-270" dirty="0"/>
              <a:t>a</a:t>
            </a:r>
            <a:r>
              <a:rPr spc="25" dirty="0"/>
              <a:t> </a:t>
            </a:r>
            <a:r>
              <a:rPr spc="-85" dirty="0"/>
              <a:t>Dashboard</a:t>
            </a:r>
            <a:r>
              <a:rPr spc="-3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Plotly</a:t>
            </a:r>
            <a:r>
              <a:rPr spc="-45" dirty="0"/>
              <a:t> </a:t>
            </a:r>
            <a:r>
              <a:rPr spc="-95" dirty="0"/>
              <a:t>Dash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13</a:t>
            </a:fld>
            <a:endParaRPr spc="4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003" y="1336040"/>
            <a:ext cx="1751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75" dirty="0">
                <a:latin typeface="Arial"/>
                <a:cs typeface="Arial"/>
              </a:rPr>
              <a:t>Data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5" dirty="0">
                <a:latin typeface="Arial"/>
                <a:cs typeface="Arial"/>
              </a:rPr>
              <a:t>Preparation: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0253" y="1622551"/>
            <a:ext cx="70211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35" dirty="0">
                <a:latin typeface="Microsoft Sans Serif"/>
                <a:cs typeface="Microsoft Sans Serif"/>
              </a:rPr>
              <a:t>Extracted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target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variable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85" dirty="0">
                <a:latin typeface="Microsoft Sans Serif"/>
                <a:cs typeface="Microsoft Sans Serif"/>
              </a:rPr>
              <a:t>Class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standardized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features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50" dirty="0">
                <a:latin typeface="Microsoft Sans Serif"/>
                <a:cs typeface="Microsoft Sans Serif"/>
              </a:rPr>
              <a:t>X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using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StandardScaler.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003" y="1938019"/>
            <a:ext cx="1475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75" dirty="0">
                <a:latin typeface="Arial"/>
                <a:cs typeface="Arial"/>
              </a:rPr>
              <a:t>Data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95" dirty="0">
                <a:latin typeface="Arial"/>
                <a:cs typeface="Arial"/>
              </a:rPr>
              <a:t>Splitting: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253" y="2224532"/>
            <a:ext cx="55486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Split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training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testing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sets</a:t>
            </a:r>
            <a:r>
              <a:rPr sz="1400" dirty="0">
                <a:latin typeface="Microsoft Sans Serif"/>
                <a:cs typeface="Microsoft Sans Serif"/>
              </a:rPr>
              <a:t> (80/20)</a:t>
            </a:r>
            <a:r>
              <a:rPr sz="1400" spc="-10" dirty="0">
                <a:latin typeface="Microsoft Sans Serif"/>
                <a:cs typeface="Microsoft Sans Serif"/>
              </a:rPr>
              <a:t> using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train_test_split.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003" y="2539695"/>
            <a:ext cx="4027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95" dirty="0">
                <a:latin typeface="Arial"/>
                <a:cs typeface="Arial"/>
              </a:rPr>
              <a:t>Model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20" dirty="0">
                <a:latin typeface="Arial"/>
                <a:cs typeface="Arial"/>
              </a:rPr>
              <a:t>Training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5" dirty="0">
                <a:latin typeface="Arial"/>
                <a:cs typeface="Arial"/>
              </a:rPr>
              <a:t>and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10" dirty="0">
                <a:latin typeface="Arial"/>
                <a:cs typeface="Arial"/>
              </a:rPr>
              <a:t>Hyperparameter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5" dirty="0">
                <a:latin typeface="Arial"/>
                <a:cs typeface="Arial"/>
              </a:rPr>
              <a:t>Tuning: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0253" y="2784703"/>
            <a:ext cx="6985000" cy="1048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latin typeface="Microsoft Sans Serif"/>
                <a:cs typeface="Microsoft Sans Serif"/>
              </a:rPr>
              <a:t>Logistic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Regression:</a:t>
            </a:r>
            <a:r>
              <a:rPr sz="1400" spc="-40" dirty="0">
                <a:latin typeface="Microsoft Sans Serif"/>
                <a:cs typeface="Microsoft Sans Serif"/>
              </a:rPr>
              <a:t> Tuned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35" dirty="0">
                <a:latin typeface="Microsoft Sans Serif"/>
                <a:cs typeface="Microsoft Sans Serif"/>
              </a:rPr>
              <a:t>C,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penalty,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solver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(accuracy: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84.6%).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105" dirty="0">
                <a:latin typeface="Microsoft Sans Serif"/>
                <a:cs typeface="Microsoft Sans Serif"/>
              </a:rPr>
              <a:t>SVM: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Tuned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kernel,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35" dirty="0">
                <a:latin typeface="Microsoft Sans Serif"/>
                <a:cs typeface="Microsoft Sans Serif"/>
              </a:rPr>
              <a:t>C,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gamma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65" dirty="0">
                <a:latin typeface="Microsoft Sans Serif"/>
                <a:cs typeface="Microsoft Sans Serif"/>
              </a:rPr>
              <a:t>(accuracy: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84.8%).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35" dirty="0">
                <a:latin typeface="Microsoft Sans Serif"/>
                <a:cs typeface="Microsoft Sans Serif"/>
              </a:rPr>
              <a:t>Decision </a:t>
            </a:r>
            <a:r>
              <a:rPr sz="1400" spc="-65" dirty="0">
                <a:latin typeface="Microsoft Sans Serif"/>
                <a:cs typeface="Microsoft Sans Serif"/>
              </a:rPr>
              <a:t>Tree:</a:t>
            </a:r>
            <a:r>
              <a:rPr sz="1400" spc="-10" dirty="0">
                <a:latin typeface="Microsoft Sans Serif"/>
                <a:cs typeface="Microsoft Sans Serif"/>
              </a:rPr>
              <a:t> Optimized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criterion,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max_depth,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min_samples_leaf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75" dirty="0">
                <a:latin typeface="Microsoft Sans Serif"/>
                <a:cs typeface="Microsoft Sans Serif"/>
              </a:rPr>
              <a:t>(accuracy: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77.8%).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100" dirty="0">
                <a:latin typeface="Microsoft Sans Serif"/>
                <a:cs typeface="Microsoft Sans Serif"/>
              </a:rPr>
              <a:t>KNN: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Tuned</a:t>
            </a:r>
            <a:r>
              <a:rPr sz="1400" spc="-30" dirty="0">
                <a:latin typeface="Microsoft Sans Serif"/>
                <a:cs typeface="Microsoft Sans Serif"/>
              </a:rPr>
              <a:t> n_neighbors,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algorithm,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(accuracy: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84.8%).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3003" y="3868191"/>
            <a:ext cx="8107680" cy="176085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00" dirty="0">
                <a:latin typeface="Arial"/>
                <a:cs typeface="Arial"/>
              </a:rPr>
              <a:t>Model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Evaluation:</a:t>
            </a:r>
            <a:endParaRPr sz="1600">
              <a:latin typeface="Arial"/>
              <a:cs typeface="Arial"/>
            </a:endParaRPr>
          </a:p>
          <a:p>
            <a:pPr marL="698500" marR="5080" lvl="1" indent="-228600">
              <a:lnSpc>
                <a:spcPts val="173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  <a:tab pos="1687195" algn="l"/>
                <a:tab pos="4299585" algn="l"/>
                <a:tab pos="6405880" algn="l"/>
                <a:tab pos="6712584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Confusion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matrices</a:t>
            </a:r>
            <a:r>
              <a:rPr sz="1600" spc="3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3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test</a:t>
            </a:r>
            <a:r>
              <a:rPr sz="1600" spc="38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accuracy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scores</a:t>
            </a:r>
            <a:r>
              <a:rPr sz="1600" spc="28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were</a:t>
            </a:r>
            <a:r>
              <a:rPr sz="1600" spc="28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analyzed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25" dirty="0">
                <a:latin typeface="Microsoft Sans Serif"/>
                <a:cs typeface="Microsoft Sans Serif"/>
              </a:rPr>
              <a:t>to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evaluate</a:t>
            </a:r>
            <a:r>
              <a:rPr sz="1600" spc="22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model </a:t>
            </a:r>
            <a:r>
              <a:rPr sz="1600" spc="-10" dirty="0">
                <a:latin typeface="Microsoft Sans Serif"/>
                <a:cs typeface="Microsoft Sans Serif"/>
              </a:rPr>
              <a:t>performance.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40" dirty="0">
                <a:latin typeface="Arial"/>
                <a:cs typeface="Arial"/>
              </a:rPr>
              <a:t>Best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25" dirty="0">
                <a:latin typeface="Arial"/>
                <a:cs typeface="Arial"/>
              </a:rPr>
              <a:t>Performing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Model:</a:t>
            </a:r>
            <a:endParaRPr sz="16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dirty="0">
                <a:latin typeface="Microsoft Sans Serif"/>
                <a:cs typeface="Microsoft Sans Serif"/>
              </a:rPr>
              <a:t>Logistic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Regression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provided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best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balance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60" dirty="0">
                <a:latin typeface="Microsoft Sans Serif"/>
                <a:cs typeface="Microsoft Sans Serif"/>
              </a:rPr>
              <a:t>accuracy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83%.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45" dirty="0">
                <a:latin typeface="Microsoft Sans Serif"/>
                <a:cs typeface="Microsoft Sans Serif"/>
              </a:rPr>
              <a:t>External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Reference: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GitHub</a:t>
            </a:r>
            <a:r>
              <a:rPr sz="1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16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Link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Predictive</a:t>
            </a:r>
            <a:r>
              <a:rPr spc="-145" dirty="0"/>
              <a:t> </a:t>
            </a:r>
            <a:r>
              <a:rPr spc="-105" dirty="0"/>
              <a:t>Analysis</a:t>
            </a:r>
            <a:r>
              <a:rPr spc="-140" dirty="0"/>
              <a:t> </a:t>
            </a:r>
            <a:r>
              <a:rPr spc="-110" dirty="0"/>
              <a:t>(Classification)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14</a:t>
            </a:fld>
            <a:endParaRPr spc="45" dirty="0"/>
          </a:p>
        </p:txBody>
      </p:sp>
      <p:grpSp>
        <p:nvGrpSpPr>
          <p:cNvPr id="10" name="object 10"/>
          <p:cNvGrpSpPr/>
          <p:nvPr/>
        </p:nvGrpSpPr>
        <p:grpSpPr>
          <a:xfrm>
            <a:off x="9149206" y="1568450"/>
            <a:ext cx="2222500" cy="4206875"/>
            <a:chOff x="9149206" y="1568450"/>
            <a:chExt cx="2222500" cy="4206875"/>
          </a:xfrm>
        </p:grpSpPr>
        <p:sp>
          <p:nvSpPr>
            <p:cNvPr id="11" name="object 11"/>
            <p:cNvSpPr/>
            <p:nvPr/>
          </p:nvSpPr>
          <p:spPr>
            <a:xfrm>
              <a:off x="9149206" y="1568450"/>
              <a:ext cx="2222500" cy="4206875"/>
            </a:xfrm>
            <a:custGeom>
              <a:avLst/>
              <a:gdLst/>
              <a:ahLst/>
              <a:cxnLst/>
              <a:rect l="l" t="t" r="r" b="b"/>
              <a:pathLst>
                <a:path w="2222500" h="4206875">
                  <a:moveTo>
                    <a:pt x="2222119" y="0"/>
                  </a:moveTo>
                  <a:lnTo>
                    <a:pt x="0" y="0"/>
                  </a:lnTo>
                  <a:lnTo>
                    <a:pt x="0" y="4206875"/>
                  </a:lnTo>
                  <a:lnTo>
                    <a:pt x="2222119" y="4206875"/>
                  </a:lnTo>
                  <a:lnTo>
                    <a:pt x="222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19386" y="1640967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1840865" y="0"/>
                  </a:moveTo>
                  <a:lnTo>
                    <a:pt x="47244" y="0"/>
                  </a:lnTo>
                  <a:lnTo>
                    <a:pt x="28878" y="3700"/>
                  </a:lnTo>
                  <a:lnTo>
                    <a:pt x="13858" y="13795"/>
                  </a:lnTo>
                  <a:lnTo>
                    <a:pt x="3720" y="28771"/>
                  </a:lnTo>
                  <a:lnTo>
                    <a:pt x="0" y="47117"/>
                  </a:lnTo>
                  <a:lnTo>
                    <a:pt x="0" y="424815"/>
                  </a:lnTo>
                  <a:lnTo>
                    <a:pt x="3720" y="443160"/>
                  </a:lnTo>
                  <a:lnTo>
                    <a:pt x="13858" y="458136"/>
                  </a:lnTo>
                  <a:lnTo>
                    <a:pt x="28878" y="468231"/>
                  </a:lnTo>
                  <a:lnTo>
                    <a:pt x="47244" y="471932"/>
                  </a:lnTo>
                  <a:lnTo>
                    <a:pt x="1840865" y="471932"/>
                  </a:lnTo>
                  <a:lnTo>
                    <a:pt x="1859283" y="468231"/>
                  </a:lnTo>
                  <a:lnTo>
                    <a:pt x="1874297" y="458136"/>
                  </a:lnTo>
                  <a:lnTo>
                    <a:pt x="1884406" y="443160"/>
                  </a:lnTo>
                  <a:lnTo>
                    <a:pt x="1888109" y="424815"/>
                  </a:lnTo>
                  <a:lnTo>
                    <a:pt x="1888109" y="47117"/>
                  </a:lnTo>
                  <a:lnTo>
                    <a:pt x="1884406" y="28771"/>
                  </a:lnTo>
                  <a:lnTo>
                    <a:pt x="1874297" y="13795"/>
                  </a:lnTo>
                  <a:lnTo>
                    <a:pt x="1859283" y="3700"/>
                  </a:lnTo>
                  <a:lnTo>
                    <a:pt x="18408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9386" y="1640967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0" y="47117"/>
                  </a:moveTo>
                  <a:lnTo>
                    <a:pt x="3720" y="28771"/>
                  </a:lnTo>
                  <a:lnTo>
                    <a:pt x="13858" y="13795"/>
                  </a:lnTo>
                  <a:lnTo>
                    <a:pt x="28878" y="3700"/>
                  </a:lnTo>
                  <a:lnTo>
                    <a:pt x="47244" y="0"/>
                  </a:lnTo>
                  <a:lnTo>
                    <a:pt x="1840865" y="0"/>
                  </a:lnTo>
                  <a:lnTo>
                    <a:pt x="1859283" y="3700"/>
                  </a:lnTo>
                  <a:lnTo>
                    <a:pt x="1874297" y="13795"/>
                  </a:lnTo>
                  <a:lnTo>
                    <a:pt x="1884406" y="28771"/>
                  </a:lnTo>
                  <a:lnTo>
                    <a:pt x="1888109" y="47117"/>
                  </a:lnTo>
                  <a:lnTo>
                    <a:pt x="1888109" y="424815"/>
                  </a:lnTo>
                  <a:lnTo>
                    <a:pt x="1884406" y="443160"/>
                  </a:lnTo>
                  <a:lnTo>
                    <a:pt x="1874297" y="458136"/>
                  </a:lnTo>
                  <a:lnTo>
                    <a:pt x="1859283" y="468231"/>
                  </a:lnTo>
                  <a:lnTo>
                    <a:pt x="1840865" y="471932"/>
                  </a:lnTo>
                  <a:lnTo>
                    <a:pt x="47244" y="471932"/>
                  </a:lnTo>
                  <a:lnTo>
                    <a:pt x="28878" y="468231"/>
                  </a:lnTo>
                  <a:lnTo>
                    <a:pt x="13858" y="458136"/>
                  </a:lnTo>
                  <a:lnTo>
                    <a:pt x="3720" y="443160"/>
                  </a:lnTo>
                  <a:lnTo>
                    <a:pt x="0" y="424815"/>
                  </a:lnTo>
                  <a:lnTo>
                    <a:pt x="0" y="4711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7205" y="2142490"/>
              <a:ext cx="212471" cy="17691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319386" y="2348991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1840865" y="0"/>
                  </a:moveTo>
                  <a:lnTo>
                    <a:pt x="47244" y="0"/>
                  </a:lnTo>
                  <a:lnTo>
                    <a:pt x="28878" y="3700"/>
                  </a:lnTo>
                  <a:lnTo>
                    <a:pt x="13858" y="13795"/>
                  </a:lnTo>
                  <a:lnTo>
                    <a:pt x="3720" y="28771"/>
                  </a:lnTo>
                  <a:lnTo>
                    <a:pt x="0" y="47117"/>
                  </a:lnTo>
                  <a:lnTo>
                    <a:pt x="0" y="424815"/>
                  </a:lnTo>
                  <a:lnTo>
                    <a:pt x="3720" y="443160"/>
                  </a:lnTo>
                  <a:lnTo>
                    <a:pt x="13858" y="458136"/>
                  </a:lnTo>
                  <a:lnTo>
                    <a:pt x="28878" y="468231"/>
                  </a:lnTo>
                  <a:lnTo>
                    <a:pt x="47244" y="471932"/>
                  </a:lnTo>
                  <a:lnTo>
                    <a:pt x="1840865" y="471932"/>
                  </a:lnTo>
                  <a:lnTo>
                    <a:pt x="1859283" y="468231"/>
                  </a:lnTo>
                  <a:lnTo>
                    <a:pt x="1874297" y="458136"/>
                  </a:lnTo>
                  <a:lnTo>
                    <a:pt x="1884406" y="443160"/>
                  </a:lnTo>
                  <a:lnTo>
                    <a:pt x="1888109" y="424815"/>
                  </a:lnTo>
                  <a:lnTo>
                    <a:pt x="1888109" y="47117"/>
                  </a:lnTo>
                  <a:lnTo>
                    <a:pt x="1884406" y="28771"/>
                  </a:lnTo>
                  <a:lnTo>
                    <a:pt x="1874297" y="13795"/>
                  </a:lnTo>
                  <a:lnTo>
                    <a:pt x="1859283" y="3700"/>
                  </a:lnTo>
                  <a:lnTo>
                    <a:pt x="18408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19386" y="2348991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0" y="47117"/>
                  </a:moveTo>
                  <a:lnTo>
                    <a:pt x="3720" y="28771"/>
                  </a:lnTo>
                  <a:lnTo>
                    <a:pt x="13858" y="13795"/>
                  </a:lnTo>
                  <a:lnTo>
                    <a:pt x="28878" y="3700"/>
                  </a:lnTo>
                  <a:lnTo>
                    <a:pt x="47244" y="0"/>
                  </a:lnTo>
                  <a:lnTo>
                    <a:pt x="1840865" y="0"/>
                  </a:lnTo>
                  <a:lnTo>
                    <a:pt x="1859283" y="3700"/>
                  </a:lnTo>
                  <a:lnTo>
                    <a:pt x="1874297" y="13795"/>
                  </a:lnTo>
                  <a:lnTo>
                    <a:pt x="1884406" y="28771"/>
                  </a:lnTo>
                  <a:lnTo>
                    <a:pt x="1888109" y="47117"/>
                  </a:lnTo>
                  <a:lnTo>
                    <a:pt x="1888109" y="424815"/>
                  </a:lnTo>
                  <a:lnTo>
                    <a:pt x="1884406" y="443160"/>
                  </a:lnTo>
                  <a:lnTo>
                    <a:pt x="1874297" y="458136"/>
                  </a:lnTo>
                  <a:lnTo>
                    <a:pt x="1859283" y="468231"/>
                  </a:lnTo>
                  <a:lnTo>
                    <a:pt x="1840865" y="471932"/>
                  </a:lnTo>
                  <a:lnTo>
                    <a:pt x="47244" y="471932"/>
                  </a:lnTo>
                  <a:lnTo>
                    <a:pt x="28878" y="468231"/>
                  </a:lnTo>
                  <a:lnTo>
                    <a:pt x="13858" y="458136"/>
                  </a:lnTo>
                  <a:lnTo>
                    <a:pt x="3720" y="443160"/>
                  </a:lnTo>
                  <a:lnTo>
                    <a:pt x="0" y="424815"/>
                  </a:lnTo>
                  <a:lnTo>
                    <a:pt x="0" y="4711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7205" y="2850514"/>
              <a:ext cx="212471" cy="1769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319386" y="3057016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1840865" y="0"/>
                  </a:moveTo>
                  <a:lnTo>
                    <a:pt x="47244" y="0"/>
                  </a:lnTo>
                  <a:lnTo>
                    <a:pt x="28878" y="3700"/>
                  </a:lnTo>
                  <a:lnTo>
                    <a:pt x="13858" y="13795"/>
                  </a:lnTo>
                  <a:lnTo>
                    <a:pt x="3720" y="28771"/>
                  </a:lnTo>
                  <a:lnTo>
                    <a:pt x="0" y="47117"/>
                  </a:lnTo>
                  <a:lnTo>
                    <a:pt x="0" y="424815"/>
                  </a:lnTo>
                  <a:lnTo>
                    <a:pt x="3720" y="443160"/>
                  </a:lnTo>
                  <a:lnTo>
                    <a:pt x="13858" y="458136"/>
                  </a:lnTo>
                  <a:lnTo>
                    <a:pt x="28878" y="468231"/>
                  </a:lnTo>
                  <a:lnTo>
                    <a:pt x="47244" y="471932"/>
                  </a:lnTo>
                  <a:lnTo>
                    <a:pt x="1840865" y="471932"/>
                  </a:lnTo>
                  <a:lnTo>
                    <a:pt x="1859283" y="468231"/>
                  </a:lnTo>
                  <a:lnTo>
                    <a:pt x="1874297" y="458136"/>
                  </a:lnTo>
                  <a:lnTo>
                    <a:pt x="1884406" y="443160"/>
                  </a:lnTo>
                  <a:lnTo>
                    <a:pt x="1888109" y="424815"/>
                  </a:lnTo>
                  <a:lnTo>
                    <a:pt x="1888109" y="47117"/>
                  </a:lnTo>
                  <a:lnTo>
                    <a:pt x="1884406" y="28771"/>
                  </a:lnTo>
                  <a:lnTo>
                    <a:pt x="1874297" y="13795"/>
                  </a:lnTo>
                  <a:lnTo>
                    <a:pt x="1859283" y="3700"/>
                  </a:lnTo>
                  <a:lnTo>
                    <a:pt x="18408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19386" y="3057016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0" y="47117"/>
                  </a:moveTo>
                  <a:lnTo>
                    <a:pt x="3720" y="28771"/>
                  </a:lnTo>
                  <a:lnTo>
                    <a:pt x="13858" y="13795"/>
                  </a:lnTo>
                  <a:lnTo>
                    <a:pt x="28878" y="3700"/>
                  </a:lnTo>
                  <a:lnTo>
                    <a:pt x="47244" y="0"/>
                  </a:lnTo>
                  <a:lnTo>
                    <a:pt x="1840865" y="0"/>
                  </a:lnTo>
                  <a:lnTo>
                    <a:pt x="1859283" y="3700"/>
                  </a:lnTo>
                  <a:lnTo>
                    <a:pt x="1874297" y="13795"/>
                  </a:lnTo>
                  <a:lnTo>
                    <a:pt x="1884406" y="28771"/>
                  </a:lnTo>
                  <a:lnTo>
                    <a:pt x="1888109" y="47117"/>
                  </a:lnTo>
                  <a:lnTo>
                    <a:pt x="1888109" y="424815"/>
                  </a:lnTo>
                  <a:lnTo>
                    <a:pt x="1884406" y="443160"/>
                  </a:lnTo>
                  <a:lnTo>
                    <a:pt x="1874297" y="458136"/>
                  </a:lnTo>
                  <a:lnTo>
                    <a:pt x="1859283" y="468231"/>
                  </a:lnTo>
                  <a:lnTo>
                    <a:pt x="1840865" y="471932"/>
                  </a:lnTo>
                  <a:lnTo>
                    <a:pt x="47244" y="471932"/>
                  </a:lnTo>
                  <a:lnTo>
                    <a:pt x="28878" y="468231"/>
                  </a:lnTo>
                  <a:lnTo>
                    <a:pt x="13858" y="458136"/>
                  </a:lnTo>
                  <a:lnTo>
                    <a:pt x="3720" y="443160"/>
                  </a:lnTo>
                  <a:lnTo>
                    <a:pt x="0" y="424815"/>
                  </a:lnTo>
                  <a:lnTo>
                    <a:pt x="0" y="4711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7205" y="3558539"/>
              <a:ext cx="212471" cy="17691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319386" y="3765042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1840865" y="0"/>
                  </a:moveTo>
                  <a:lnTo>
                    <a:pt x="47244" y="0"/>
                  </a:lnTo>
                  <a:lnTo>
                    <a:pt x="28878" y="3700"/>
                  </a:lnTo>
                  <a:lnTo>
                    <a:pt x="13858" y="13795"/>
                  </a:lnTo>
                  <a:lnTo>
                    <a:pt x="3720" y="28771"/>
                  </a:lnTo>
                  <a:lnTo>
                    <a:pt x="0" y="47116"/>
                  </a:lnTo>
                  <a:lnTo>
                    <a:pt x="0" y="424814"/>
                  </a:lnTo>
                  <a:lnTo>
                    <a:pt x="3720" y="443160"/>
                  </a:lnTo>
                  <a:lnTo>
                    <a:pt x="13858" y="458136"/>
                  </a:lnTo>
                  <a:lnTo>
                    <a:pt x="28878" y="468231"/>
                  </a:lnTo>
                  <a:lnTo>
                    <a:pt x="47244" y="471931"/>
                  </a:lnTo>
                  <a:lnTo>
                    <a:pt x="1840865" y="471931"/>
                  </a:lnTo>
                  <a:lnTo>
                    <a:pt x="1859283" y="468231"/>
                  </a:lnTo>
                  <a:lnTo>
                    <a:pt x="1874297" y="458136"/>
                  </a:lnTo>
                  <a:lnTo>
                    <a:pt x="1884406" y="443160"/>
                  </a:lnTo>
                  <a:lnTo>
                    <a:pt x="1888109" y="424814"/>
                  </a:lnTo>
                  <a:lnTo>
                    <a:pt x="1888109" y="47116"/>
                  </a:lnTo>
                  <a:lnTo>
                    <a:pt x="1884406" y="28771"/>
                  </a:lnTo>
                  <a:lnTo>
                    <a:pt x="1874297" y="13795"/>
                  </a:lnTo>
                  <a:lnTo>
                    <a:pt x="1859283" y="3700"/>
                  </a:lnTo>
                  <a:lnTo>
                    <a:pt x="18408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19386" y="3765042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0" y="47116"/>
                  </a:moveTo>
                  <a:lnTo>
                    <a:pt x="3720" y="28771"/>
                  </a:lnTo>
                  <a:lnTo>
                    <a:pt x="13858" y="13795"/>
                  </a:lnTo>
                  <a:lnTo>
                    <a:pt x="28878" y="3700"/>
                  </a:lnTo>
                  <a:lnTo>
                    <a:pt x="47244" y="0"/>
                  </a:lnTo>
                  <a:lnTo>
                    <a:pt x="1840865" y="0"/>
                  </a:lnTo>
                  <a:lnTo>
                    <a:pt x="1859283" y="3700"/>
                  </a:lnTo>
                  <a:lnTo>
                    <a:pt x="1874297" y="13795"/>
                  </a:lnTo>
                  <a:lnTo>
                    <a:pt x="1884406" y="28771"/>
                  </a:lnTo>
                  <a:lnTo>
                    <a:pt x="1888109" y="47116"/>
                  </a:lnTo>
                  <a:lnTo>
                    <a:pt x="1888109" y="424814"/>
                  </a:lnTo>
                  <a:lnTo>
                    <a:pt x="1884406" y="443160"/>
                  </a:lnTo>
                  <a:lnTo>
                    <a:pt x="1874297" y="458136"/>
                  </a:lnTo>
                  <a:lnTo>
                    <a:pt x="1859283" y="468231"/>
                  </a:lnTo>
                  <a:lnTo>
                    <a:pt x="1840865" y="471931"/>
                  </a:lnTo>
                  <a:lnTo>
                    <a:pt x="47244" y="471931"/>
                  </a:lnTo>
                  <a:lnTo>
                    <a:pt x="28878" y="468231"/>
                  </a:lnTo>
                  <a:lnTo>
                    <a:pt x="13858" y="458136"/>
                  </a:lnTo>
                  <a:lnTo>
                    <a:pt x="3720" y="443160"/>
                  </a:lnTo>
                  <a:lnTo>
                    <a:pt x="0" y="424814"/>
                  </a:lnTo>
                  <a:lnTo>
                    <a:pt x="0" y="471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7205" y="4266564"/>
              <a:ext cx="212471" cy="17691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319386" y="4473067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1840865" y="0"/>
                  </a:moveTo>
                  <a:lnTo>
                    <a:pt x="47244" y="0"/>
                  </a:lnTo>
                  <a:lnTo>
                    <a:pt x="28878" y="3700"/>
                  </a:lnTo>
                  <a:lnTo>
                    <a:pt x="13858" y="13795"/>
                  </a:lnTo>
                  <a:lnTo>
                    <a:pt x="3720" y="28771"/>
                  </a:lnTo>
                  <a:lnTo>
                    <a:pt x="0" y="47116"/>
                  </a:lnTo>
                  <a:lnTo>
                    <a:pt x="0" y="424814"/>
                  </a:lnTo>
                  <a:lnTo>
                    <a:pt x="3720" y="443160"/>
                  </a:lnTo>
                  <a:lnTo>
                    <a:pt x="13858" y="458136"/>
                  </a:lnTo>
                  <a:lnTo>
                    <a:pt x="28878" y="468231"/>
                  </a:lnTo>
                  <a:lnTo>
                    <a:pt x="47244" y="471931"/>
                  </a:lnTo>
                  <a:lnTo>
                    <a:pt x="1840865" y="471931"/>
                  </a:lnTo>
                  <a:lnTo>
                    <a:pt x="1859283" y="468231"/>
                  </a:lnTo>
                  <a:lnTo>
                    <a:pt x="1874297" y="458136"/>
                  </a:lnTo>
                  <a:lnTo>
                    <a:pt x="1884406" y="443160"/>
                  </a:lnTo>
                  <a:lnTo>
                    <a:pt x="1888109" y="424814"/>
                  </a:lnTo>
                  <a:lnTo>
                    <a:pt x="1888109" y="47116"/>
                  </a:lnTo>
                  <a:lnTo>
                    <a:pt x="1884406" y="28771"/>
                  </a:lnTo>
                  <a:lnTo>
                    <a:pt x="1874297" y="13795"/>
                  </a:lnTo>
                  <a:lnTo>
                    <a:pt x="1859283" y="3700"/>
                  </a:lnTo>
                  <a:lnTo>
                    <a:pt x="18408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19386" y="4473067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0" y="47116"/>
                  </a:moveTo>
                  <a:lnTo>
                    <a:pt x="3720" y="28771"/>
                  </a:lnTo>
                  <a:lnTo>
                    <a:pt x="13858" y="13795"/>
                  </a:lnTo>
                  <a:lnTo>
                    <a:pt x="28878" y="3700"/>
                  </a:lnTo>
                  <a:lnTo>
                    <a:pt x="47244" y="0"/>
                  </a:lnTo>
                  <a:lnTo>
                    <a:pt x="1840865" y="0"/>
                  </a:lnTo>
                  <a:lnTo>
                    <a:pt x="1859283" y="3700"/>
                  </a:lnTo>
                  <a:lnTo>
                    <a:pt x="1874297" y="13795"/>
                  </a:lnTo>
                  <a:lnTo>
                    <a:pt x="1884406" y="28771"/>
                  </a:lnTo>
                  <a:lnTo>
                    <a:pt x="1888109" y="47116"/>
                  </a:lnTo>
                  <a:lnTo>
                    <a:pt x="1888109" y="424814"/>
                  </a:lnTo>
                  <a:lnTo>
                    <a:pt x="1884406" y="443160"/>
                  </a:lnTo>
                  <a:lnTo>
                    <a:pt x="1874297" y="458136"/>
                  </a:lnTo>
                  <a:lnTo>
                    <a:pt x="1859283" y="468231"/>
                  </a:lnTo>
                  <a:lnTo>
                    <a:pt x="1840865" y="471931"/>
                  </a:lnTo>
                  <a:lnTo>
                    <a:pt x="47244" y="471931"/>
                  </a:lnTo>
                  <a:lnTo>
                    <a:pt x="28878" y="468231"/>
                  </a:lnTo>
                  <a:lnTo>
                    <a:pt x="13858" y="458136"/>
                  </a:lnTo>
                  <a:lnTo>
                    <a:pt x="3720" y="443160"/>
                  </a:lnTo>
                  <a:lnTo>
                    <a:pt x="0" y="424814"/>
                  </a:lnTo>
                  <a:lnTo>
                    <a:pt x="0" y="471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7205" y="4974590"/>
              <a:ext cx="212471" cy="17691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319386" y="5181091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1840865" y="0"/>
                  </a:moveTo>
                  <a:lnTo>
                    <a:pt x="47244" y="0"/>
                  </a:lnTo>
                  <a:lnTo>
                    <a:pt x="28878" y="3700"/>
                  </a:lnTo>
                  <a:lnTo>
                    <a:pt x="13858" y="13795"/>
                  </a:lnTo>
                  <a:lnTo>
                    <a:pt x="3720" y="28771"/>
                  </a:lnTo>
                  <a:lnTo>
                    <a:pt x="0" y="47116"/>
                  </a:lnTo>
                  <a:lnTo>
                    <a:pt x="0" y="424764"/>
                  </a:lnTo>
                  <a:lnTo>
                    <a:pt x="3720" y="443132"/>
                  </a:lnTo>
                  <a:lnTo>
                    <a:pt x="13858" y="458133"/>
                  </a:lnTo>
                  <a:lnTo>
                    <a:pt x="28878" y="468248"/>
                  </a:lnTo>
                  <a:lnTo>
                    <a:pt x="47244" y="471957"/>
                  </a:lnTo>
                  <a:lnTo>
                    <a:pt x="1840865" y="471957"/>
                  </a:lnTo>
                  <a:lnTo>
                    <a:pt x="1859283" y="468248"/>
                  </a:lnTo>
                  <a:lnTo>
                    <a:pt x="1874297" y="458133"/>
                  </a:lnTo>
                  <a:lnTo>
                    <a:pt x="1884406" y="443132"/>
                  </a:lnTo>
                  <a:lnTo>
                    <a:pt x="1888109" y="424764"/>
                  </a:lnTo>
                  <a:lnTo>
                    <a:pt x="1888109" y="47116"/>
                  </a:lnTo>
                  <a:lnTo>
                    <a:pt x="1884406" y="28771"/>
                  </a:lnTo>
                  <a:lnTo>
                    <a:pt x="1874297" y="13795"/>
                  </a:lnTo>
                  <a:lnTo>
                    <a:pt x="1859283" y="3700"/>
                  </a:lnTo>
                  <a:lnTo>
                    <a:pt x="18408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19386" y="5181091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0" y="47116"/>
                  </a:moveTo>
                  <a:lnTo>
                    <a:pt x="3720" y="28771"/>
                  </a:lnTo>
                  <a:lnTo>
                    <a:pt x="13858" y="13795"/>
                  </a:lnTo>
                  <a:lnTo>
                    <a:pt x="28878" y="3700"/>
                  </a:lnTo>
                  <a:lnTo>
                    <a:pt x="47244" y="0"/>
                  </a:lnTo>
                  <a:lnTo>
                    <a:pt x="1840865" y="0"/>
                  </a:lnTo>
                  <a:lnTo>
                    <a:pt x="1859283" y="3700"/>
                  </a:lnTo>
                  <a:lnTo>
                    <a:pt x="1874297" y="13795"/>
                  </a:lnTo>
                  <a:lnTo>
                    <a:pt x="1884406" y="28771"/>
                  </a:lnTo>
                  <a:lnTo>
                    <a:pt x="1888109" y="47116"/>
                  </a:lnTo>
                  <a:lnTo>
                    <a:pt x="1888109" y="424764"/>
                  </a:lnTo>
                  <a:lnTo>
                    <a:pt x="1884406" y="443132"/>
                  </a:lnTo>
                  <a:lnTo>
                    <a:pt x="1874297" y="458133"/>
                  </a:lnTo>
                  <a:lnTo>
                    <a:pt x="1859283" y="468248"/>
                  </a:lnTo>
                  <a:lnTo>
                    <a:pt x="1840865" y="471957"/>
                  </a:lnTo>
                  <a:lnTo>
                    <a:pt x="47244" y="471957"/>
                  </a:lnTo>
                  <a:lnTo>
                    <a:pt x="28878" y="468248"/>
                  </a:lnTo>
                  <a:lnTo>
                    <a:pt x="13858" y="458133"/>
                  </a:lnTo>
                  <a:lnTo>
                    <a:pt x="3720" y="443132"/>
                  </a:lnTo>
                  <a:lnTo>
                    <a:pt x="0" y="424764"/>
                  </a:lnTo>
                  <a:lnTo>
                    <a:pt x="0" y="471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149206" y="1568450"/>
            <a:ext cx="2222500" cy="4206875"/>
          </a:xfrm>
          <a:prstGeom prst="rect">
            <a:avLst/>
          </a:prstGeom>
          <a:ln w="12700">
            <a:solidFill>
              <a:srgbClr val="4471C4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250"/>
              </a:spcBef>
            </a:pP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6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Preparation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6985" algn="ctr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6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Splitting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5715" algn="ctr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16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Training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417830" marR="404495" algn="ctr">
              <a:lnSpc>
                <a:spcPts val="1630"/>
              </a:lnSpc>
            </a:pPr>
            <a:r>
              <a:rPr sz="1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Hyperparameter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Tuning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6350" algn="ctr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Evaluation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626745" marR="612775" algn="ctr">
              <a:lnSpc>
                <a:spcPts val="1630"/>
              </a:lnSpc>
            </a:pP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Best</a:t>
            </a:r>
            <a:r>
              <a:rPr sz="16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Selection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988" y="1272771"/>
            <a:ext cx="10403205" cy="47377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75" dirty="0">
                <a:latin typeface="Arial"/>
                <a:cs typeface="Arial"/>
              </a:rPr>
              <a:t>Exploratory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00" dirty="0">
                <a:latin typeface="Arial"/>
                <a:cs typeface="Arial"/>
              </a:rPr>
              <a:t>Data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204" dirty="0">
                <a:latin typeface="Arial"/>
                <a:cs typeface="Arial"/>
              </a:rPr>
              <a:t>Analysis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195" dirty="0">
                <a:latin typeface="Arial"/>
                <a:cs typeface="Arial"/>
              </a:rPr>
              <a:t>(EDA)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Results:</a:t>
            </a:r>
            <a:endParaRPr sz="2200">
              <a:latin typeface="Arial"/>
              <a:cs typeface="Arial"/>
            </a:endParaRPr>
          </a:p>
          <a:p>
            <a:pPr marL="698500" marR="5080" lvl="1" indent="-228600">
              <a:lnSpc>
                <a:spcPct val="11000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20" dirty="0">
                <a:latin typeface="Microsoft Sans Serif"/>
                <a:cs typeface="Microsoft Sans Serif"/>
              </a:rPr>
              <a:t>Insights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dataset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were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derived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visualizations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statistics,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highlighting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key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patterns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trends.</a:t>
            </a: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50" dirty="0">
                <a:latin typeface="Arial"/>
                <a:cs typeface="Arial"/>
              </a:rPr>
              <a:t>Interactive</a:t>
            </a:r>
            <a:r>
              <a:rPr sz="2200" b="1" spc="65" dirty="0">
                <a:latin typeface="Arial"/>
                <a:cs typeface="Arial"/>
              </a:rPr>
              <a:t> </a:t>
            </a:r>
            <a:r>
              <a:rPr sz="2200" b="1" spc="-190" dirty="0">
                <a:latin typeface="Arial"/>
                <a:cs typeface="Arial"/>
              </a:rPr>
              <a:t>Analytics</a:t>
            </a:r>
            <a:r>
              <a:rPr sz="2200" b="1" spc="70" dirty="0">
                <a:latin typeface="Arial"/>
                <a:cs typeface="Arial"/>
              </a:rPr>
              <a:t> </a:t>
            </a:r>
            <a:r>
              <a:rPr sz="2200" b="1" spc="-20" dirty="0">
                <a:latin typeface="Arial"/>
                <a:cs typeface="Arial"/>
              </a:rPr>
              <a:t>Demo:</a:t>
            </a:r>
            <a:endParaRPr sz="2200">
              <a:latin typeface="Arial"/>
              <a:cs typeface="Arial"/>
            </a:endParaRPr>
          </a:p>
          <a:p>
            <a:pPr marL="698500" marR="6350" lvl="1" indent="-228600">
              <a:lnSpc>
                <a:spcPct val="110000"/>
              </a:lnSpc>
              <a:spcBef>
                <a:spcPts val="55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Screenshots</a:t>
            </a:r>
            <a:r>
              <a:rPr sz="1800" spc="23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showcase</a:t>
            </a:r>
            <a:r>
              <a:rPr sz="1800" spc="22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interactive</a:t>
            </a:r>
            <a:r>
              <a:rPr sz="1800" spc="2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plots</a:t>
            </a:r>
            <a:r>
              <a:rPr sz="1800" spc="2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2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graphs</a:t>
            </a:r>
            <a:r>
              <a:rPr sz="1800" spc="2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developed</a:t>
            </a:r>
            <a:r>
              <a:rPr sz="1800" spc="2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29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dynamic</a:t>
            </a:r>
            <a:r>
              <a:rPr sz="1800" spc="229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exploration</a:t>
            </a:r>
            <a:r>
              <a:rPr sz="1800" spc="2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2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data </a:t>
            </a:r>
            <a:r>
              <a:rPr sz="1800" spc="-10" dirty="0">
                <a:latin typeface="Microsoft Sans Serif"/>
                <a:cs typeface="Microsoft Sans Serif"/>
              </a:rPr>
              <a:t>relationships.</a:t>
            </a: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2200" b="1" spc="-160" dirty="0">
                <a:latin typeface="Arial"/>
                <a:cs typeface="Arial"/>
              </a:rPr>
              <a:t>Predictive</a:t>
            </a:r>
            <a:r>
              <a:rPr sz="2200" b="1" spc="60" dirty="0">
                <a:latin typeface="Arial"/>
                <a:cs typeface="Arial"/>
              </a:rPr>
              <a:t> </a:t>
            </a:r>
            <a:r>
              <a:rPr sz="2200" b="1" spc="-204" dirty="0">
                <a:latin typeface="Arial"/>
                <a:cs typeface="Arial"/>
              </a:rPr>
              <a:t>Analysis</a:t>
            </a:r>
            <a:r>
              <a:rPr sz="2200" b="1" spc="60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Results:</a:t>
            </a:r>
            <a:endParaRPr sz="220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65" dirty="0">
                <a:latin typeface="Microsoft Sans Serif"/>
                <a:cs typeface="Microsoft Sans Serif"/>
              </a:rPr>
              <a:t>Performance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models: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Logistic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Regression,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25" dirty="0">
                <a:latin typeface="Microsoft Sans Serif"/>
                <a:cs typeface="Microsoft Sans Serif"/>
              </a:rPr>
              <a:t>SVM,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Decision </a:t>
            </a:r>
            <a:r>
              <a:rPr sz="1800" spc="-85" dirty="0">
                <a:latin typeface="Microsoft Sans Serif"/>
                <a:cs typeface="Microsoft Sans Serif"/>
              </a:rPr>
              <a:t>Tree,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KNN.</a:t>
            </a:r>
            <a:endParaRPr sz="18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Confusion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matrices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accuracy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scores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were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analyzed.</a:t>
            </a:r>
            <a:endParaRPr sz="18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Logistic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Regression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provided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best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balance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83%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accuracy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15</a:t>
            </a:fld>
            <a:endParaRPr spc="4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166183"/>
            <a:ext cx="4126229" cy="445452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165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r>
              <a:rPr sz="1800" b="1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ts val="173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713105" algn="l"/>
                <a:tab pos="1452245" algn="l"/>
                <a:tab pos="1955164" algn="l"/>
                <a:tab pos="2656840" algn="l"/>
                <a:tab pos="3092450" algn="l"/>
              </a:tabLst>
            </a:pP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730"/>
              </a:lnSpc>
            </a:pP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95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800" b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Insight:</a:t>
            </a:r>
            <a:endParaRPr sz="1800">
              <a:latin typeface="Arial"/>
              <a:cs typeface="Arial"/>
            </a:endParaRPr>
          </a:p>
          <a:p>
            <a:pPr marL="241300" marR="5715" indent="-228600" algn="just">
              <a:lnSpc>
                <a:spcPct val="80100"/>
              </a:lnSpc>
              <a:spcBef>
                <a:spcPts val="1410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From</a:t>
            </a:r>
            <a:r>
              <a:rPr sz="160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</a:t>
            </a:r>
            <a:r>
              <a:rPr sz="160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60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60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6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observed</a:t>
            </a:r>
            <a:r>
              <a:rPr sz="160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60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ts val="1540"/>
              </a:lnSpc>
              <a:spcBef>
                <a:spcPts val="137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For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example,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more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numbers,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such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6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SLC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LC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39A,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600" spc="3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3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60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concentration</a:t>
            </a:r>
            <a:r>
              <a:rPr sz="160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3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(represented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orange).</a:t>
            </a:r>
            <a:endParaRPr sz="1600">
              <a:latin typeface="Microsoft Sans Serif"/>
              <a:cs typeface="Microsoft Sans Serif"/>
            </a:endParaRPr>
          </a:p>
          <a:p>
            <a:pPr marL="241300" marR="6985" indent="-228600" algn="just">
              <a:lnSpc>
                <a:spcPct val="801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This</a:t>
            </a:r>
            <a:r>
              <a:rPr sz="16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suggests</a:t>
            </a:r>
            <a:r>
              <a:rPr sz="16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6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experience</a:t>
            </a:r>
            <a:r>
              <a:rPr sz="16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 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operational</a:t>
            </a:r>
            <a:r>
              <a:rPr sz="16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frequency</a:t>
            </a:r>
            <a:r>
              <a:rPr sz="160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60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positively</a:t>
            </a:r>
            <a:r>
              <a:rPr sz="1600" spc="43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impact</a:t>
            </a:r>
            <a:r>
              <a:rPr sz="16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4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likelihood</a:t>
            </a:r>
            <a:r>
              <a:rPr sz="1600" spc="4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4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652"/>
            <a:ext cx="602678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Flight</a:t>
            </a:r>
            <a:r>
              <a:rPr spc="-90" dirty="0"/>
              <a:t> Number </a:t>
            </a:r>
            <a:r>
              <a:rPr spc="-100" dirty="0"/>
              <a:t>vs. </a:t>
            </a:r>
            <a:r>
              <a:rPr spc="-120" dirty="0"/>
              <a:t>Launch</a:t>
            </a:r>
            <a:r>
              <a:rPr spc="-90" dirty="0"/>
              <a:t> </a:t>
            </a:r>
            <a:r>
              <a:rPr spc="-75" dirty="0"/>
              <a:t>Site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16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5345684" y="1393697"/>
            <a:ext cx="6118860" cy="3877310"/>
            <a:chOff x="5345684" y="1393697"/>
            <a:chExt cx="6118860" cy="3877310"/>
          </a:xfrm>
        </p:grpSpPr>
        <p:sp>
          <p:nvSpPr>
            <p:cNvPr id="5" name="object 5"/>
            <p:cNvSpPr/>
            <p:nvPr/>
          </p:nvSpPr>
          <p:spPr>
            <a:xfrm>
              <a:off x="5352034" y="1400047"/>
              <a:ext cx="6106160" cy="3864610"/>
            </a:xfrm>
            <a:custGeom>
              <a:avLst/>
              <a:gdLst/>
              <a:ahLst/>
              <a:cxnLst/>
              <a:rect l="l" t="t" r="r" b="b"/>
              <a:pathLst>
                <a:path w="6106159" h="3864610">
                  <a:moveTo>
                    <a:pt x="6105906" y="0"/>
                  </a:moveTo>
                  <a:lnTo>
                    <a:pt x="0" y="0"/>
                  </a:lnTo>
                  <a:lnTo>
                    <a:pt x="0" y="3864229"/>
                  </a:lnTo>
                  <a:lnTo>
                    <a:pt x="6105906" y="3864229"/>
                  </a:lnTo>
                  <a:lnTo>
                    <a:pt x="61059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52034" y="1400047"/>
              <a:ext cx="6106160" cy="3864610"/>
            </a:xfrm>
            <a:custGeom>
              <a:avLst/>
              <a:gdLst/>
              <a:ahLst/>
              <a:cxnLst/>
              <a:rect l="l" t="t" r="r" b="b"/>
              <a:pathLst>
                <a:path w="6106159" h="3864610">
                  <a:moveTo>
                    <a:pt x="0" y="3864229"/>
                  </a:moveTo>
                  <a:lnTo>
                    <a:pt x="6105906" y="3864229"/>
                  </a:lnTo>
                  <a:lnTo>
                    <a:pt x="6105906" y="0"/>
                  </a:lnTo>
                  <a:lnTo>
                    <a:pt x="0" y="0"/>
                  </a:lnTo>
                  <a:lnTo>
                    <a:pt x="0" y="386422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2707" y="1442338"/>
              <a:ext cx="6019292" cy="37392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153820"/>
            <a:ext cx="4506595" cy="45466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00" b="1" spc="-135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ts val="1730"/>
              </a:lnSpc>
              <a:spcBef>
                <a:spcPts val="1019"/>
              </a:spcBef>
              <a:buFont typeface="Arial MT"/>
              <a:buChar char="•"/>
              <a:tabLst>
                <a:tab pos="240665" algn="l"/>
                <a:tab pos="733425" algn="l"/>
                <a:tab pos="1492250" algn="l"/>
                <a:tab pos="2014855" algn="l"/>
                <a:tab pos="3020695" algn="l"/>
                <a:tab pos="3476625" algn="l"/>
              </a:tabLst>
            </a:pP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visualizes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730"/>
              </a:lnSpc>
            </a:pP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Launch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75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600" b="1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92929"/>
                </a:solidFill>
                <a:latin typeface="Arial"/>
                <a:cs typeface="Arial"/>
              </a:rPr>
              <a:t>Insight:</a:t>
            </a:r>
            <a:endParaRPr sz="1600">
              <a:latin typeface="Arial"/>
              <a:cs typeface="Arial"/>
            </a:endParaRPr>
          </a:p>
          <a:p>
            <a:pPr marL="241300" marR="5715" indent="-228600" algn="just">
              <a:lnSpc>
                <a:spcPts val="1540"/>
              </a:lnSpc>
              <a:spcBef>
                <a:spcPts val="1390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evident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heavier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tend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6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associated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 (green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points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representing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launches).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ts val="173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like</a:t>
            </a:r>
            <a:r>
              <a:rPr sz="16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60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LC</a:t>
            </a:r>
            <a:r>
              <a:rPr sz="16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60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6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SLC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algn="just">
              <a:lnSpc>
                <a:spcPts val="1540"/>
              </a:lnSpc>
              <a:spcBef>
                <a:spcPts val="180"/>
              </a:spcBef>
            </a:pP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600" spc="3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600" spc="4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accommodate</a:t>
            </a:r>
            <a:r>
              <a:rPr sz="1600" spc="4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heavier</a:t>
            </a:r>
            <a:r>
              <a:rPr sz="1600" spc="3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160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these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6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up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15,000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kg.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ts val="1730"/>
              </a:lnSpc>
              <a:spcBef>
                <a:spcPts val="1019"/>
              </a:spcBef>
              <a:buFont typeface="Arial MT"/>
              <a:buChar char="•"/>
              <a:tabLst>
                <a:tab pos="240665" algn="l"/>
                <a:tab pos="882650" algn="l"/>
                <a:tab pos="1374775" algn="l"/>
                <a:tab pos="1767839" algn="l"/>
                <a:tab pos="2467610" algn="l"/>
                <a:tab pos="3216275" algn="l"/>
                <a:tab pos="4128770" algn="l"/>
              </a:tabLst>
            </a:pP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SLC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4E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limited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730"/>
              </a:lnSpc>
            </a:pP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relatively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lower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mass.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410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This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indicates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capacity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at certain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influences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703"/>
            <a:ext cx="47339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Payload</a:t>
            </a:r>
            <a:r>
              <a:rPr spc="-110" dirty="0"/>
              <a:t> </a:t>
            </a:r>
            <a:r>
              <a:rPr spc="-100" dirty="0"/>
              <a:t>vs.</a:t>
            </a:r>
            <a:r>
              <a:rPr spc="-110" dirty="0"/>
              <a:t> </a:t>
            </a:r>
            <a:r>
              <a:rPr spc="-130" dirty="0"/>
              <a:t>Launch</a:t>
            </a:r>
            <a:r>
              <a:rPr spc="-105" dirty="0"/>
              <a:t> </a:t>
            </a:r>
            <a:r>
              <a:rPr spc="-75" dirty="0"/>
              <a:t>Site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17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5542026" y="1413929"/>
            <a:ext cx="5829935" cy="4378960"/>
            <a:chOff x="5542026" y="1413929"/>
            <a:chExt cx="5829935" cy="4378960"/>
          </a:xfrm>
        </p:grpSpPr>
        <p:sp>
          <p:nvSpPr>
            <p:cNvPr id="5" name="object 5"/>
            <p:cNvSpPr/>
            <p:nvPr/>
          </p:nvSpPr>
          <p:spPr>
            <a:xfrm>
              <a:off x="5548376" y="1420279"/>
              <a:ext cx="5817235" cy="4366260"/>
            </a:xfrm>
            <a:custGeom>
              <a:avLst/>
              <a:gdLst/>
              <a:ahLst/>
              <a:cxnLst/>
              <a:rect l="l" t="t" r="r" b="b"/>
              <a:pathLst>
                <a:path w="5817234" h="4366260">
                  <a:moveTo>
                    <a:pt x="5816981" y="0"/>
                  </a:moveTo>
                  <a:lnTo>
                    <a:pt x="0" y="0"/>
                  </a:lnTo>
                  <a:lnTo>
                    <a:pt x="0" y="4365752"/>
                  </a:lnTo>
                  <a:lnTo>
                    <a:pt x="5816981" y="4365752"/>
                  </a:lnTo>
                  <a:lnTo>
                    <a:pt x="58169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8376" y="1420279"/>
              <a:ext cx="5817235" cy="4366260"/>
            </a:xfrm>
            <a:custGeom>
              <a:avLst/>
              <a:gdLst/>
              <a:ahLst/>
              <a:cxnLst/>
              <a:rect l="l" t="t" r="r" b="b"/>
              <a:pathLst>
                <a:path w="5817234" h="4366260">
                  <a:moveTo>
                    <a:pt x="0" y="4365752"/>
                  </a:moveTo>
                  <a:lnTo>
                    <a:pt x="5816981" y="4365752"/>
                  </a:lnTo>
                  <a:lnTo>
                    <a:pt x="5816981" y="0"/>
                  </a:lnTo>
                  <a:lnTo>
                    <a:pt x="0" y="0"/>
                  </a:lnTo>
                  <a:lnTo>
                    <a:pt x="0" y="4365752"/>
                  </a:lnTo>
                  <a:close/>
                </a:path>
              </a:pathLst>
            </a:custGeom>
            <a:ln w="126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1782" y="1501406"/>
              <a:ext cx="5702300" cy="41916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344941"/>
            <a:ext cx="3773804" cy="369824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165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r>
              <a:rPr sz="1800" b="1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800">
              <a:latin typeface="Arial"/>
              <a:cs typeface="Arial"/>
            </a:endParaRPr>
          </a:p>
          <a:p>
            <a:pPr marL="241300" marR="6350" indent="-228600" algn="just">
              <a:lnSpc>
                <a:spcPct val="80000"/>
              </a:lnSpc>
              <a:spcBef>
                <a:spcPts val="141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bar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65"/>
              </a:spcBef>
              <a:buClr>
                <a:srgbClr val="292929"/>
              </a:buClr>
              <a:buFont typeface="Arial MT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200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800" b="1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292929"/>
                </a:solidFill>
                <a:latin typeface="Arial"/>
                <a:cs typeface="Arial"/>
              </a:rPr>
              <a:t>Insights:</a:t>
            </a:r>
            <a:endParaRPr sz="1800">
              <a:latin typeface="Arial"/>
              <a:cs typeface="Arial"/>
            </a:endParaRPr>
          </a:p>
          <a:p>
            <a:pPr marL="241300" marR="6350" indent="-228600" algn="just">
              <a:lnSpc>
                <a:spcPct val="80000"/>
              </a:lnSpc>
              <a:spcBef>
                <a:spcPts val="141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ES-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L1,</a:t>
            </a:r>
            <a:r>
              <a:rPr sz="1600" spc="3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GEO,</a:t>
            </a:r>
            <a:r>
              <a:rPr sz="1600" spc="4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HEO,</a:t>
            </a:r>
            <a:r>
              <a:rPr sz="1600" spc="3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SSO</a:t>
            </a:r>
            <a:r>
              <a:rPr sz="1600" spc="3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600" spc="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100%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600">
              <a:latin typeface="Microsoft Sans Serif"/>
              <a:cs typeface="Microsoft Sans Serif"/>
            </a:endParaRPr>
          </a:p>
          <a:p>
            <a:pPr marL="241300" marR="6350" indent="-228600" algn="just">
              <a:lnSpc>
                <a:spcPts val="1540"/>
              </a:lnSpc>
              <a:spcBef>
                <a:spcPts val="137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VLEO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also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80%.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ts val="1540"/>
              </a:lnSpc>
              <a:spcBef>
                <a:spcPts val="139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GTO</a:t>
            </a:r>
            <a:r>
              <a:rPr sz="1600" spc="204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600" spc="2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lowest</a:t>
            </a:r>
            <a:r>
              <a:rPr sz="1600" spc="2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2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(~50%),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highlighting</a:t>
            </a:r>
            <a:r>
              <a:rPr sz="16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challenges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652"/>
            <a:ext cx="55416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Success</a:t>
            </a:r>
            <a:r>
              <a:rPr spc="30" dirty="0"/>
              <a:t> </a:t>
            </a:r>
            <a:r>
              <a:rPr spc="-170" dirty="0"/>
              <a:t>Rate</a:t>
            </a:r>
            <a:r>
              <a:rPr spc="5" dirty="0"/>
              <a:t> </a:t>
            </a:r>
            <a:r>
              <a:rPr spc="-95" dirty="0"/>
              <a:t>vs.</a:t>
            </a:r>
            <a:r>
              <a:rPr spc="5" dirty="0"/>
              <a:t> </a:t>
            </a:r>
            <a:r>
              <a:rPr dirty="0"/>
              <a:t>Orbit</a:t>
            </a:r>
            <a:r>
              <a:rPr spc="25" dirty="0"/>
              <a:t> </a:t>
            </a:r>
            <a:r>
              <a:rPr spc="-155" dirty="0"/>
              <a:t>Type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18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5542026" y="1413891"/>
            <a:ext cx="5829935" cy="3676015"/>
            <a:chOff x="5542026" y="1413891"/>
            <a:chExt cx="5829935" cy="3676015"/>
          </a:xfrm>
        </p:grpSpPr>
        <p:sp>
          <p:nvSpPr>
            <p:cNvPr id="5" name="object 5"/>
            <p:cNvSpPr/>
            <p:nvPr/>
          </p:nvSpPr>
          <p:spPr>
            <a:xfrm>
              <a:off x="5548376" y="1420241"/>
              <a:ext cx="5817235" cy="3663315"/>
            </a:xfrm>
            <a:custGeom>
              <a:avLst/>
              <a:gdLst/>
              <a:ahLst/>
              <a:cxnLst/>
              <a:rect l="l" t="t" r="r" b="b"/>
              <a:pathLst>
                <a:path w="5817234" h="3663315">
                  <a:moveTo>
                    <a:pt x="5816981" y="0"/>
                  </a:moveTo>
                  <a:lnTo>
                    <a:pt x="0" y="0"/>
                  </a:lnTo>
                  <a:lnTo>
                    <a:pt x="0" y="3663187"/>
                  </a:lnTo>
                  <a:lnTo>
                    <a:pt x="5816981" y="3663187"/>
                  </a:lnTo>
                  <a:lnTo>
                    <a:pt x="58169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8376" y="1420241"/>
              <a:ext cx="5817235" cy="3663315"/>
            </a:xfrm>
            <a:custGeom>
              <a:avLst/>
              <a:gdLst/>
              <a:ahLst/>
              <a:cxnLst/>
              <a:rect l="l" t="t" r="r" b="b"/>
              <a:pathLst>
                <a:path w="5817234" h="3663315">
                  <a:moveTo>
                    <a:pt x="0" y="3663187"/>
                  </a:moveTo>
                  <a:lnTo>
                    <a:pt x="5816981" y="3663187"/>
                  </a:lnTo>
                  <a:lnTo>
                    <a:pt x="5816981" y="0"/>
                  </a:lnTo>
                  <a:lnTo>
                    <a:pt x="0" y="0"/>
                  </a:lnTo>
                  <a:lnTo>
                    <a:pt x="0" y="366318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8376" y="1441450"/>
              <a:ext cx="5816981" cy="3569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153" y="1294014"/>
            <a:ext cx="4177029" cy="415734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165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r>
              <a:rPr sz="1800" b="1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800">
              <a:latin typeface="Arial"/>
              <a:cs typeface="Arial"/>
            </a:endParaRPr>
          </a:p>
          <a:p>
            <a:pPr marL="241300" marR="6350" indent="-228600" algn="just">
              <a:lnSpc>
                <a:spcPct val="80000"/>
              </a:lnSpc>
              <a:spcBef>
                <a:spcPts val="141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The</a:t>
            </a:r>
            <a:r>
              <a:rPr sz="160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</a:t>
            </a:r>
            <a:r>
              <a:rPr sz="160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60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160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point</a:t>
            </a:r>
            <a:r>
              <a:rPr sz="1600" spc="3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represents</a:t>
            </a:r>
            <a:r>
              <a:rPr sz="1600" spc="3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3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flight,</a:t>
            </a:r>
            <a:r>
              <a:rPr sz="1600" spc="3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3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3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indicated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color: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Green: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(Class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=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1)</a:t>
            </a:r>
            <a:endParaRPr sz="14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Blue: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(Class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=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0)</a:t>
            </a: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14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330"/>
              </a:spcBef>
              <a:buClr>
                <a:srgbClr val="292929"/>
              </a:buClr>
              <a:buFont typeface="Arial MT"/>
              <a:buChar char="•"/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95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800" b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292929"/>
                </a:solidFill>
                <a:latin typeface="Arial"/>
                <a:cs typeface="Arial"/>
              </a:rPr>
              <a:t>Insights:</a:t>
            </a:r>
            <a:endParaRPr sz="1800">
              <a:latin typeface="Arial"/>
              <a:cs typeface="Arial"/>
            </a:endParaRPr>
          </a:p>
          <a:p>
            <a:pPr marL="241300" marR="5080" indent="-228600" algn="just">
              <a:lnSpc>
                <a:spcPct val="80100"/>
              </a:lnSpc>
              <a:spcBef>
                <a:spcPts val="1410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Higher</a:t>
            </a:r>
            <a:r>
              <a:rPr sz="16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600" spc="42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numbers</a:t>
            </a:r>
            <a:r>
              <a:rPr sz="160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6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linked</a:t>
            </a:r>
            <a:r>
              <a:rPr sz="160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increased</a:t>
            </a:r>
            <a:r>
              <a:rPr sz="160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rates,</a:t>
            </a:r>
            <a:r>
              <a:rPr sz="160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especially</a:t>
            </a:r>
            <a:r>
              <a:rPr sz="160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1600">
              <a:latin typeface="Microsoft Sans Serif"/>
              <a:cs typeface="Microsoft Sans Serif"/>
            </a:endParaRPr>
          </a:p>
          <a:p>
            <a:pPr marL="241300" marR="7620" indent="-228600" algn="just">
              <a:lnSpc>
                <a:spcPct val="8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mixed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outcomes,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reflecting greater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challenges.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652"/>
            <a:ext cx="582104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Flight</a:t>
            </a:r>
            <a:r>
              <a:rPr spc="-50" dirty="0"/>
              <a:t> </a:t>
            </a:r>
            <a:r>
              <a:rPr spc="-90" dirty="0"/>
              <a:t>Number</a:t>
            </a:r>
            <a:r>
              <a:rPr spc="-55" dirty="0"/>
              <a:t> </a:t>
            </a:r>
            <a:r>
              <a:rPr spc="-100" dirty="0"/>
              <a:t>vs.</a:t>
            </a:r>
            <a:r>
              <a:rPr spc="-65" dirty="0"/>
              <a:t> </a:t>
            </a:r>
            <a:r>
              <a:rPr dirty="0"/>
              <a:t>Orbit</a:t>
            </a:r>
            <a:r>
              <a:rPr spc="-50" dirty="0"/>
              <a:t> </a:t>
            </a:r>
            <a:r>
              <a:rPr spc="-130" dirty="0"/>
              <a:t>Type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19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5542026" y="1591055"/>
            <a:ext cx="5829935" cy="3676015"/>
            <a:chOff x="5542026" y="1591055"/>
            <a:chExt cx="5829935" cy="3676015"/>
          </a:xfrm>
        </p:grpSpPr>
        <p:sp>
          <p:nvSpPr>
            <p:cNvPr id="5" name="object 5"/>
            <p:cNvSpPr/>
            <p:nvPr/>
          </p:nvSpPr>
          <p:spPr>
            <a:xfrm>
              <a:off x="5548376" y="1597405"/>
              <a:ext cx="5817235" cy="3663315"/>
            </a:xfrm>
            <a:custGeom>
              <a:avLst/>
              <a:gdLst/>
              <a:ahLst/>
              <a:cxnLst/>
              <a:rect l="l" t="t" r="r" b="b"/>
              <a:pathLst>
                <a:path w="5817234" h="3663315">
                  <a:moveTo>
                    <a:pt x="5816981" y="0"/>
                  </a:moveTo>
                  <a:lnTo>
                    <a:pt x="0" y="0"/>
                  </a:lnTo>
                  <a:lnTo>
                    <a:pt x="0" y="3663188"/>
                  </a:lnTo>
                  <a:lnTo>
                    <a:pt x="5816981" y="3663188"/>
                  </a:lnTo>
                  <a:lnTo>
                    <a:pt x="58169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48376" y="1597405"/>
              <a:ext cx="5817235" cy="3663315"/>
            </a:xfrm>
            <a:custGeom>
              <a:avLst/>
              <a:gdLst/>
              <a:ahLst/>
              <a:cxnLst/>
              <a:rect l="l" t="t" r="r" b="b"/>
              <a:pathLst>
                <a:path w="5817234" h="3663315">
                  <a:moveTo>
                    <a:pt x="0" y="3663188"/>
                  </a:moveTo>
                  <a:lnTo>
                    <a:pt x="5816981" y="3663188"/>
                  </a:lnTo>
                  <a:lnTo>
                    <a:pt x="5816981" y="0"/>
                  </a:lnTo>
                  <a:lnTo>
                    <a:pt x="0" y="0"/>
                  </a:lnTo>
                  <a:lnTo>
                    <a:pt x="0" y="3663188"/>
                  </a:lnTo>
                  <a:close/>
                </a:path>
              </a:pathLst>
            </a:custGeom>
            <a:ln w="126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5272" y="1651888"/>
              <a:ext cx="5703316" cy="3554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640" y="1951126"/>
            <a:ext cx="2540635" cy="259207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0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</a:tabLst>
            </a:pPr>
            <a:r>
              <a:rPr sz="22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Executive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344941"/>
            <a:ext cx="4118610" cy="386905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165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r>
              <a:rPr sz="1800" b="1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800">
              <a:latin typeface="Arial"/>
              <a:cs typeface="Arial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41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The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</a:t>
            </a:r>
            <a:r>
              <a:rPr sz="16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Successes</a:t>
            </a:r>
            <a:r>
              <a:rPr sz="1600" spc="4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(Class</a:t>
            </a:r>
            <a:r>
              <a:rPr sz="1600" spc="4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1)</a:t>
            </a:r>
            <a:r>
              <a:rPr sz="1600" spc="4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60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orange,</a:t>
            </a:r>
            <a:r>
              <a:rPr sz="1600" spc="43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failures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(Class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0)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blue.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292929"/>
              </a:buClr>
              <a:buFont typeface="Arial MT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Clr>
                <a:srgbClr val="292929"/>
              </a:buClr>
              <a:buFont typeface="Arial MT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95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800" b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292929"/>
                </a:solidFill>
                <a:latin typeface="Arial"/>
                <a:cs typeface="Arial"/>
              </a:rPr>
              <a:t>Insights:</a:t>
            </a:r>
            <a:endParaRPr sz="1800">
              <a:latin typeface="Arial"/>
              <a:cs typeface="Arial"/>
            </a:endParaRPr>
          </a:p>
          <a:p>
            <a:pPr marL="241300" marR="5080" indent="-228600" algn="just">
              <a:lnSpc>
                <a:spcPts val="1540"/>
              </a:lnSpc>
              <a:spcBef>
                <a:spcPts val="139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LEO</a:t>
            </a:r>
            <a:r>
              <a:rPr sz="1600" spc="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supports</a:t>
            </a:r>
            <a:r>
              <a:rPr sz="1600" spc="2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wide</a:t>
            </a:r>
            <a:r>
              <a:rPr sz="1600" spc="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600" spc="2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range</a:t>
            </a:r>
            <a:r>
              <a:rPr sz="16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ts val="1730"/>
              </a:lnSpc>
              <a:spcBef>
                <a:spcPts val="1020"/>
              </a:spcBef>
              <a:buFont typeface="Arial MT"/>
              <a:buChar char="•"/>
              <a:tabLst>
                <a:tab pos="240665" algn="l"/>
                <a:tab pos="783590" algn="l"/>
                <a:tab pos="1252855" algn="l"/>
                <a:tab pos="1939925" algn="l"/>
                <a:tab pos="2731135" algn="l"/>
                <a:tab pos="3740150" algn="l"/>
              </a:tabLst>
            </a:pP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mixed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results,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especially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730"/>
              </a:lnSpc>
            </a:pP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heavier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payloads.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ts val="1540"/>
              </a:lnSpc>
              <a:spcBef>
                <a:spcPts val="1390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Lower</a:t>
            </a:r>
            <a:r>
              <a:rPr sz="160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6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generally</a:t>
            </a:r>
            <a:r>
              <a:rPr sz="160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60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across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652"/>
            <a:ext cx="453199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Payload</a:t>
            </a:r>
            <a:r>
              <a:rPr spc="-65" dirty="0"/>
              <a:t> </a:t>
            </a:r>
            <a:r>
              <a:rPr spc="-100" dirty="0"/>
              <a:t>vs.</a:t>
            </a:r>
            <a:r>
              <a:rPr spc="-70" dirty="0"/>
              <a:t> </a:t>
            </a:r>
            <a:r>
              <a:rPr dirty="0"/>
              <a:t>Orbit</a:t>
            </a:r>
            <a:r>
              <a:rPr spc="-45" dirty="0"/>
              <a:t> </a:t>
            </a:r>
            <a:r>
              <a:rPr spc="-135" dirty="0"/>
              <a:t>Type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20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5515355" y="1807591"/>
            <a:ext cx="5829935" cy="3676015"/>
            <a:chOff x="5515355" y="1807591"/>
            <a:chExt cx="5829935" cy="3676015"/>
          </a:xfrm>
        </p:grpSpPr>
        <p:sp>
          <p:nvSpPr>
            <p:cNvPr id="5" name="object 5"/>
            <p:cNvSpPr/>
            <p:nvPr/>
          </p:nvSpPr>
          <p:spPr>
            <a:xfrm>
              <a:off x="5521705" y="1813941"/>
              <a:ext cx="5817235" cy="3663315"/>
            </a:xfrm>
            <a:custGeom>
              <a:avLst/>
              <a:gdLst/>
              <a:ahLst/>
              <a:cxnLst/>
              <a:rect l="l" t="t" r="r" b="b"/>
              <a:pathLst>
                <a:path w="5817234" h="3663315">
                  <a:moveTo>
                    <a:pt x="5816981" y="0"/>
                  </a:moveTo>
                  <a:lnTo>
                    <a:pt x="0" y="0"/>
                  </a:lnTo>
                  <a:lnTo>
                    <a:pt x="0" y="3663188"/>
                  </a:lnTo>
                  <a:lnTo>
                    <a:pt x="5816981" y="3663188"/>
                  </a:lnTo>
                  <a:lnTo>
                    <a:pt x="58169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21705" y="1813941"/>
              <a:ext cx="5817235" cy="3663315"/>
            </a:xfrm>
            <a:custGeom>
              <a:avLst/>
              <a:gdLst/>
              <a:ahLst/>
              <a:cxnLst/>
              <a:rect l="l" t="t" r="r" b="b"/>
              <a:pathLst>
                <a:path w="5817234" h="3663315">
                  <a:moveTo>
                    <a:pt x="0" y="3663188"/>
                  </a:moveTo>
                  <a:lnTo>
                    <a:pt x="5816981" y="3663188"/>
                  </a:lnTo>
                  <a:lnTo>
                    <a:pt x="5816981" y="0"/>
                  </a:lnTo>
                  <a:lnTo>
                    <a:pt x="0" y="0"/>
                  </a:lnTo>
                  <a:lnTo>
                    <a:pt x="0" y="3663188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8375" y="1853311"/>
              <a:ext cx="5763641" cy="3584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168157"/>
            <a:ext cx="4202430" cy="45593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b="1" spc="-165" dirty="0">
                <a:solidFill>
                  <a:srgbClr val="292929"/>
                </a:solidFill>
                <a:latin typeface="Arial"/>
                <a:cs typeface="Arial"/>
              </a:rPr>
              <a:t>Graph</a:t>
            </a:r>
            <a:r>
              <a:rPr sz="1800" b="1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800">
              <a:latin typeface="Arial"/>
              <a:cs typeface="Arial"/>
            </a:endParaRPr>
          </a:p>
          <a:p>
            <a:pPr marL="241300" marR="5715" indent="-228600" algn="just">
              <a:lnSpc>
                <a:spcPts val="1540"/>
              </a:lnSpc>
              <a:spcBef>
                <a:spcPts val="1400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This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illustrates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time,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how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significantly.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15"/>
              </a:spcBef>
              <a:buClr>
                <a:srgbClr val="292929"/>
              </a:buClr>
              <a:buFont typeface="Arial MT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95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800" b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292929"/>
                </a:solidFill>
                <a:latin typeface="Arial"/>
                <a:cs typeface="Arial"/>
              </a:rPr>
              <a:t>Insights:</a:t>
            </a:r>
            <a:endParaRPr sz="1800">
              <a:latin typeface="Arial"/>
              <a:cs typeface="Arial"/>
            </a:endParaRPr>
          </a:p>
          <a:p>
            <a:pPr marL="241300" marR="6350" indent="-228600" algn="just">
              <a:lnSpc>
                <a:spcPts val="1540"/>
              </a:lnSpc>
              <a:spcBef>
                <a:spcPts val="139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Between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2010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2013,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rates were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consistently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low.</a:t>
            </a:r>
            <a:endParaRPr sz="1600">
              <a:latin typeface="Microsoft Sans Serif"/>
              <a:cs typeface="Microsoft Sans Serif"/>
            </a:endParaRPr>
          </a:p>
          <a:p>
            <a:pPr marL="241300" marR="5715" indent="-228600" algn="just">
              <a:lnSpc>
                <a:spcPts val="154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From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 2014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onward,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steady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</a:t>
            </a:r>
            <a:r>
              <a:rPr sz="1600" spc="4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trend,</a:t>
            </a:r>
            <a:r>
              <a:rPr sz="1600" spc="4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reflecting</a:t>
            </a:r>
            <a:r>
              <a:rPr sz="1600" spc="43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advancements</a:t>
            </a:r>
            <a:r>
              <a:rPr sz="1600" spc="4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technology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processes.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ts val="1540"/>
              </a:lnSpc>
              <a:spcBef>
                <a:spcPts val="1390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By</a:t>
            </a:r>
            <a:r>
              <a:rPr sz="16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2019,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6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6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reached</a:t>
            </a:r>
            <a:r>
              <a:rPr sz="16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its</a:t>
            </a:r>
            <a:r>
              <a:rPr sz="16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peak,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indicating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significant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reliability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improvements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operations.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indent="-228600" algn="just">
              <a:lnSpc>
                <a:spcPts val="1540"/>
              </a:lnSpc>
              <a:spcBef>
                <a:spcPts val="139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Although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6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slight</a:t>
            </a:r>
            <a:r>
              <a:rPr sz="16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drop</a:t>
            </a:r>
            <a:r>
              <a:rPr sz="16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2020,</a:t>
            </a:r>
            <a:r>
              <a:rPr sz="16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overall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remains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positive.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Launch</a:t>
            </a:r>
            <a:r>
              <a:rPr spc="-40" dirty="0"/>
              <a:t> </a:t>
            </a:r>
            <a:r>
              <a:rPr spc="-270" dirty="0"/>
              <a:t>Success</a:t>
            </a:r>
            <a:r>
              <a:rPr spc="20" dirty="0"/>
              <a:t> </a:t>
            </a:r>
            <a:r>
              <a:rPr spc="-114" dirty="0"/>
              <a:t>Yearly</a:t>
            </a:r>
            <a:r>
              <a:rPr spc="-30" dirty="0"/>
              <a:t> </a:t>
            </a:r>
            <a:r>
              <a:rPr spc="-95" dirty="0"/>
              <a:t>Trend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21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5619496" y="1718691"/>
            <a:ext cx="5829935" cy="3676015"/>
            <a:chOff x="5619496" y="1718691"/>
            <a:chExt cx="5829935" cy="3676015"/>
          </a:xfrm>
        </p:grpSpPr>
        <p:sp>
          <p:nvSpPr>
            <p:cNvPr id="5" name="object 5"/>
            <p:cNvSpPr/>
            <p:nvPr/>
          </p:nvSpPr>
          <p:spPr>
            <a:xfrm>
              <a:off x="5625846" y="1725041"/>
              <a:ext cx="5817235" cy="3663315"/>
            </a:xfrm>
            <a:custGeom>
              <a:avLst/>
              <a:gdLst/>
              <a:ahLst/>
              <a:cxnLst/>
              <a:rect l="l" t="t" r="r" b="b"/>
              <a:pathLst>
                <a:path w="5817234" h="3663315">
                  <a:moveTo>
                    <a:pt x="5816981" y="0"/>
                  </a:moveTo>
                  <a:lnTo>
                    <a:pt x="0" y="0"/>
                  </a:lnTo>
                  <a:lnTo>
                    <a:pt x="0" y="3663188"/>
                  </a:lnTo>
                  <a:lnTo>
                    <a:pt x="5816981" y="3663188"/>
                  </a:lnTo>
                  <a:lnTo>
                    <a:pt x="58169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5846" y="1725041"/>
              <a:ext cx="5817235" cy="3663315"/>
            </a:xfrm>
            <a:custGeom>
              <a:avLst/>
              <a:gdLst/>
              <a:ahLst/>
              <a:cxnLst/>
              <a:rect l="l" t="t" r="r" b="b"/>
              <a:pathLst>
                <a:path w="5817234" h="3663315">
                  <a:moveTo>
                    <a:pt x="0" y="3663188"/>
                  </a:moveTo>
                  <a:lnTo>
                    <a:pt x="5816981" y="3663188"/>
                  </a:lnTo>
                  <a:lnTo>
                    <a:pt x="5816981" y="0"/>
                  </a:lnTo>
                  <a:lnTo>
                    <a:pt x="0" y="0"/>
                  </a:lnTo>
                  <a:lnTo>
                    <a:pt x="0" y="3663188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4586" y="1845945"/>
              <a:ext cx="5659754" cy="34819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264436"/>
            <a:ext cx="5323205" cy="426783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00" b="1" spc="-190" dirty="0">
                <a:solidFill>
                  <a:srgbClr val="292929"/>
                </a:solidFill>
                <a:latin typeface="Arial"/>
                <a:cs typeface="Arial"/>
              </a:rPr>
              <a:t>SQL</a:t>
            </a:r>
            <a:r>
              <a:rPr sz="1600" b="1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92929"/>
                </a:solidFill>
                <a:latin typeface="Arial"/>
                <a:cs typeface="Arial"/>
              </a:rPr>
              <a:t>Query</a:t>
            </a:r>
            <a:r>
              <a:rPr sz="1600" b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600">
              <a:latin typeface="Arial"/>
              <a:cs typeface="Arial"/>
            </a:endParaRPr>
          </a:p>
          <a:p>
            <a:pPr marL="241300" marR="5080" indent="-228600" algn="just">
              <a:lnSpc>
                <a:spcPts val="154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uses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DISTINCT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keyword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to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retrieve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only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unique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SpaceX_Missions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table.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avoids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duplicate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entries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05"/>
              </a:spcBef>
              <a:buClr>
                <a:srgbClr val="292929"/>
              </a:buClr>
              <a:buFont typeface="Arial MT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140" dirty="0">
                <a:solidFill>
                  <a:srgbClr val="292929"/>
                </a:solidFill>
                <a:latin typeface="Arial"/>
                <a:cs typeface="Arial"/>
              </a:rPr>
              <a:t>Query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292929"/>
                </a:solidFill>
                <a:latin typeface="Arial"/>
                <a:cs typeface="Arial"/>
              </a:rPr>
              <a:t>Result: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unique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are:</a:t>
            </a:r>
            <a:endParaRPr sz="16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endParaRPr sz="14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4E</a:t>
            </a:r>
            <a:endParaRPr sz="14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800" b="1" spc="-195" dirty="0">
                <a:solidFill>
                  <a:srgbClr val="292929"/>
                </a:solidFill>
                <a:latin typeface="Arial"/>
                <a:cs typeface="Arial"/>
              </a:rPr>
              <a:t>Key</a:t>
            </a:r>
            <a:r>
              <a:rPr sz="1800" b="1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Insight:</a:t>
            </a:r>
            <a:endParaRPr sz="1800">
              <a:latin typeface="Arial"/>
              <a:cs typeface="Arial"/>
            </a:endParaRPr>
          </a:p>
          <a:p>
            <a:pPr marL="241300" marR="134620" indent="-228600">
              <a:lnSpc>
                <a:spcPts val="1540"/>
              </a:lnSpc>
              <a:spcBef>
                <a:spcPts val="139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These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primary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locations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6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missions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been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conducted.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703"/>
            <a:ext cx="448627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All</a:t>
            </a:r>
            <a:r>
              <a:rPr spc="-90" dirty="0"/>
              <a:t> </a:t>
            </a:r>
            <a:r>
              <a:rPr spc="-130" dirty="0"/>
              <a:t>Launch</a:t>
            </a:r>
            <a:r>
              <a:rPr spc="-75" dirty="0"/>
              <a:t> </a:t>
            </a:r>
            <a:r>
              <a:rPr spc="-50" dirty="0"/>
              <a:t>Site</a:t>
            </a:r>
            <a:r>
              <a:rPr spc="-80" dirty="0"/>
              <a:t> </a:t>
            </a:r>
            <a:r>
              <a:rPr spc="-204" dirty="0"/>
              <a:t>Names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22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6529705" y="1527555"/>
            <a:ext cx="4832985" cy="3159760"/>
            <a:chOff x="6529705" y="1527555"/>
            <a:chExt cx="4832985" cy="3159760"/>
          </a:xfrm>
        </p:grpSpPr>
        <p:sp>
          <p:nvSpPr>
            <p:cNvPr id="5" name="object 5"/>
            <p:cNvSpPr/>
            <p:nvPr/>
          </p:nvSpPr>
          <p:spPr>
            <a:xfrm>
              <a:off x="6536055" y="1533905"/>
              <a:ext cx="4820285" cy="3147060"/>
            </a:xfrm>
            <a:custGeom>
              <a:avLst/>
              <a:gdLst/>
              <a:ahLst/>
              <a:cxnLst/>
              <a:rect l="l" t="t" r="r" b="b"/>
              <a:pathLst>
                <a:path w="4820284" h="3147060">
                  <a:moveTo>
                    <a:pt x="4820031" y="0"/>
                  </a:moveTo>
                  <a:lnTo>
                    <a:pt x="0" y="0"/>
                  </a:lnTo>
                  <a:lnTo>
                    <a:pt x="0" y="3146552"/>
                  </a:lnTo>
                  <a:lnTo>
                    <a:pt x="4820031" y="3146552"/>
                  </a:lnTo>
                  <a:lnTo>
                    <a:pt x="4820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6055" y="1533905"/>
              <a:ext cx="4820285" cy="3147060"/>
            </a:xfrm>
            <a:custGeom>
              <a:avLst/>
              <a:gdLst/>
              <a:ahLst/>
              <a:cxnLst/>
              <a:rect l="l" t="t" r="r" b="b"/>
              <a:pathLst>
                <a:path w="4820284" h="3147060">
                  <a:moveTo>
                    <a:pt x="0" y="3146552"/>
                  </a:moveTo>
                  <a:lnTo>
                    <a:pt x="4820031" y="3146552"/>
                  </a:lnTo>
                  <a:lnTo>
                    <a:pt x="4820031" y="0"/>
                  </a:lnTo>
                  <a:lnTo>
                    <a:pt x="0" y="0"/>
                  </a:lnTo>
                  <a:lnTo>
                    <a:pt x="0" y="314655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369" y="1617598"/>
              <a:ext cx="4318888" cy="2874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223734"/>
            <a:ext cx="10422890" cy="203898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800" b="1" spc="-145" dirty="0">
                <a:solidFill>
                  <a:srgbClr val="292929"/>
                </a:solidFill>
                <a:latin typeface="Arial"/>
                <a:cs typeface="Arial"/>
              </a:rPr>
              <a:t>Query</a:t>
            </a:r>
            <a:r>
              <a:rPr sz="1800" b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292929"/>
                </a:solidFill>
                <a:latin typeface="Arial"/>
                <a:cs typeface="Arial"/>
              </a:rPr>
              <a:t>Explanation: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spcBef>
                <a:spcPts val="141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LIKE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operator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'CCA%'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starting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'CCA',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limiting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rows.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buClr>
                <a:srgbClr val="292929"/>
              </a:buClr>
              <a:buFont typeface="Arial MT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solidFill>
                  <a:srgbClr val="292929"/>
                </a:solidFill>
                <a:latin typeface="Arial"/>
                <a:cs typeface="Arial"/>
              </a:rPr>
              <a:t>Results: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belong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details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like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Date,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Payload,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Launch</a:t>
            </a:r>
            <a:r>
              <a:rPr spc="-75" dirty="0"/>
              <a:t> </a:t>
            </a:r>
            <a:r>
              <a:rPr spc="-50" dirty="0"/>
              <a:t>Site</a:t>
            </a:r>
            <a:r>
              <a:rPr spc="-65" dirty="0"/>
              <a:t> </a:t>
            </a:r>
            <a:r>
              <a:rPr spc="-204" dirty="0"/>
              <a:t>Names</a:t>
            </a:r>
            <a:r>
              <a:rPr spc="-45" dirty="0"/>
              <a:t> </a:t>
            </a:r>
            <a:r>
              <a:rPr spc="-55" dirty="0"/>
              <a:t>Begin</a:t>
            </a:r>
            <a:r>
              <a:rPr spc="-65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spc="-280" dirty="0"/>
              <a:t>'CCA'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23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1233639" y="3422637"/>
            <a:ext cx="9425305" cy="2649220"/>
            <a:chOff x="1233639" y="3422637"/>
            <a:chExt cx="9425305" cy="2649220"/>
          </a:xfrm>
        </p:grpSpPr>
        <p:sp>
          <p:nvSpPr>
            <p:cNvPr id="5" name="object 5"/>
            <p:cNvSpPr/>
            <p:nvPr/>
          </p:nvSpPr>
          <p:spPr>
            <a:xfrm>
              <a:off x="1239989" y="3428987"/>
              <a:ext cx="9412605" cy="2636520"/>
            </a:xfrm>
            <a:custGeom>
              <a:avLst/>
              <a:gdLst/>
              <a:ahLst/>
              <a:cxnLst/>
              <a:rect l="l" t="t" r="r" b="b"/>
              <a:pathLst>
                <a:path w="9412605" h="2636520">
                  <a:moveTo>
                    <a:pt x="9412478" y="0"/>
                  </a:moveTo>
                  <a:lnTo>
                    <a:pt x="0" y="0"/>
                  </a:lnTo>
                  <a:lnTo>
                    <a:pt x="0" y="2636011"/>
                  </a:lnTo>
                  <a:lnTo>
                    <a:pt x="9412478" y="2636011"/>
                  </a:lnTo>
                  <a:lnTo>
                    <a:pt x="941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9989" y="3428987"/>
              <a:ext cx="9412605" cy="2636520"/>
            </a:xfrm>
            <a:custGeom>
              <a:avLst/>
              <a:gdLst/>
              <a:ahLst/>
              <a:cxnLst/>
              <a:rect l="l" t="t" r="r" b="b"/>
              <a:pathLst>
                <a:path w="9412605" h="2636520">
                  <a:moveTo>
                    <a:pt x="0" y="2636011"/>
                  </a:moveTo>
                  <a:lnTo>
                    <a:pt x="9412478" y="2636011"/>
                  </a:lnTo>
                  <a:lnTo>
                    <a:pt x="9412478" y="0"/>
                  </a:lnTo>
                  <a:lnTo>
                    <a:pt x="0" y="0"/>
                  </a:lnTo>
                  <a:lnTo>
                    <a:pt x="0" y="263601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670" y="3457752"/>
              <a:ext cx="9250045" cy="2567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698" y="2355596"/>
            <a:ext cx="50844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2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180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SUM</a:t>
            </a:r>
            <a:r>
              <a:rPr sz="180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2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</a:t>
            </a:r>
            <a:r>
              <a:rPr sz="18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missions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customer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(CRS).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45,596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kg,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shown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703"/>
            <a:ext cx="38823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Total</a:t>
            </a:r>
            <a:r>
              <a:rPr spc="-170" dirty="0"/>
              <a:t> </a:t>
            </a:r>
            <a:r>
              <a:rPr spc="-120" dirty="0"/>
              <a:t>Payload</a:t>
            </a:r>
            <a:r>
              <a:rPr spc="-125" dirty="0"/>
              <a:t> </a:t>
            </a:r>
            <a:r>
              <a:rPr spc="-195" dirty="0"/>
              <a:t>Mass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24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6529705" y="1527555"/>
            <a:ext cx="4832985" cy="3159760"/>
            <a:chOff x="6529705" y="1527555"/>
            <a:chExt cx="4832985" cy="3159760"/>
          </a:xfrm>
        </p:grpSpPr>
        <p:sp>
          <p:nvSpPr>
            <p:cNvPr id="5" name="object 5"/>
            <p:cNvSpPr/>
            <p:nvPr/>
          </p:nvSpPr>
          <p:spPr>
            <a:xfrm>
              <a:off x="6536055" y="1533905"/>
              <a:ext cx="4820285" cy="3147060"/>
            </a:xfrm>
            <a:custGeom>
              <a:avLst/>
              <a:gdLst/>
              <a:ahLst/>
              <a:cxnLst/>
              <a:rect l="l" t="t" r="r" b="b"/>
              <a:pathLst>
                <a:path w="4820284" h="3147060">
                  <a:moveTo>
                    <a:pt x="4820031" y="0"/>
                  </a:moveTo>
                  <a:lnTo>
                    <a:pt x="0" y="0"/>
                  </a:lnTo>
                  <a:lnTo>
                    <a:pt x="0" y="3146552"/>
                  </a:lnTo>
                  <a:lnTo>
                    <a:pt x="4820031" y="3146552"/>
                  </a:lnTo>
                  <a:lnTo>
                    <a:pt x="4820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6055" y="1533905"/>
              <a:ext cx="4820285" cy="3147060"/>
            </a:xfrm>
            <a:custGeom>
              <a:avLst/>
              <a:gdLst/>
              <a:ahLst/>
              <a:cxnLst/>
              <a:rect l="l" t="t" r="r" b="b"/>
              <a:pathLst>
                <a:path w="4820284" h="3147060">
                  <a:moveTo>
                    <a:pt x="0" y="3146552"/>
                  </a:moveTo>
                  <a:lnTo>
                    <a:pt x="4820031" y="3146552"/>
                  </a:lnTo>
                  <a:lnTo>
                    <a:pt x="4820031" y="0"/>
                  </a:lnTo>
                  <a:lnTo>
                    <a:pt x="0" y="0"/>
                  </a:lnTo>
                  <a:lnTo>
                    <a:pt x="0" y="314655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8831" y="1761235"/>
              <a:ext cx="4557395" cy="24846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2077973"/>
            <a:ext cx="52730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AVG</a:t>
            </a:r>
            <a:r>
              <a:rPr sz="18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</a:t>
            </a:r>
            <a:r>
              <a:rPr sz="1800" spc="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missions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v1.1.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2928.4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kg,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shown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Average</a:t>
            </a:r>
            <a:r>
              <a:rPr spc="-90" dirty="0"/>
              <a:t> </a:t>
            </a:r>
            <a:r>
              <a:rPr spc="-114" dirty="0"/>
              <a:t>Payload</a:t>
            </a:r>
            <a:r>
              <a:rPr spc="-45" dirty="0"/>
              <a:t> </a:t>
            </a:r>
            <a:r>
              <a:rPr spc="-204" dirty="0"/>
              <a:t>Mass</a:t>
            </a:r>
            <a:r>
              <a:rPr spc="-40" dirty="0"/>
              <a:t> </a:t>
            </a:r>
            <a:r>
              <a:rPr dirty="0"/>
              <a:t>by</a:t>
            </a:r>
            <a:r>
              <a:rPr spc="-60" dirty="0"/>
              <a:t> </a:t>
            </a:r>
            <a:r>
              <a:rPr dirty="0"/>
              <a:t>F9</a:t>
            </a:r>
            <a:r>
              <a:rPr spc="-65" dirty="0"/>
              <a:t> </a:t>
            </a:r>
            <a:r>
              <a:rPr spc="-20" dirty="0"/>
              <a:t>v1.1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25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6529705" y="1527555"/>
            <a:ext cx="4832985" cy="3159760"/>
            <a:chOff x="6529705" y="1527555"/>
            <a:chExt cx="4832985" cy="3159760"/>
          </a:xfrm>
        </p:grpSpPr>
        <p:sp>
          <p:nvSpPr>
            <p:cNvPr id="5" name="object 5"/>
            <p:cNvSpPr/>
            <p:nvPr/>
          </p:nvSpPr>
          <p:spPr>
            <a:xfrm>
              <a:off x="6536055" y="1533905"/>
              <a:ext cx="4820285" cy="3147060"/>
            </a:xfrm>
            <a:custGeom>
              <a:avLst/>
              <a:gdLst/>
              <a:ahLst/>
              <a:cxnLst/>
              <a:rect l="l" t="t" r="r" b="b"/>
              <a:pathLst>
                <a:path w="4820284" h="3147060">
                  <a:moveTo>
                    <a:pt x="4820031" y="0"/>
                  </a:moveTo>
                  <a:lnTo>
                    <a:pt x="0" y="0"/>
                  </a:lnTo>
                  <a:lnTo>
                    <a:pt x="0" y="3146552"/>
                  </a:lnTo>
                  <a:lnTo>
                    <a:pt x="4820031" y="3146552"/>
                  </a:lnTo>
                  <a:lnTo>
                    <a:pt x="4820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6055" y="1533905"/>
              <a:ext cx="4820285" cy="3147060"/>
            </a:xfrm>
            <a:custGeom>
              <a:avLst/>
              <a:gdLst/>
              <a:ahLst/>
              <a:cxnLst/>
              <a:rect l="l" t="t" r="r" b="b"/>
              <a:pathLst>
                <a:path w="4820284" h="3147060">
                  <a:moveTo>
                    <a:pt x="0" y="3146552"/>
                  </a:moveTo>
                  <a:lnTo>
                    <a:pt x="4820031" y="3146552"/>
                  </a:lnTo>
                  <a:lnTo>
                    <a:pt x="4820031" y="0"/>
                  </a:lnTo>
                  <a:lnTo>
                    <a:pt x="0" y="0"/>
                  </a:lnTo>
                  <a:lnTo>
                    <a:pt x="0" y="314655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5468" y="1825624"/>
              <a:ext cx="4620133" cy="22787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2303729"/>
            <a:ext cx="52616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MIN</a:t>
            </a:r>
            <a:r>
              <a:rPr sz="180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0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180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earliest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Outcome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3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1800" spc="3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occurred</a:t>
            </a:r>
            <a:r>
              <a:rPr sz="1800" spc="3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July</a:t>
            </a:r>
            <a:r>
              <a:rPr sz="180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22,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2018,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shown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703"/>
            <a:ext cx="755142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First</a:t>
            </a:r>
            <a:r>
              <a:rPr spc="-170" dirty="0"/>
              <a:t> Successful</a:t>
            </a:r>
            <a:r>
              <a:rPr spc="-80" dirty="0"/>
              <a:t> </a:t>
            </a:r>
            <a:r>
              <a:rPr spc="-75" dirty="0"/>
              <a:t>Ground</a:t>
            </a:r>
            <a:r>
              <a:rPr spc="-125" dirty="0"/>
              <a:t> </a:t>
            </a:r>
            <a:r>
              <a:rPr spc="-50" dirty="0"/>
              <a:t>Landing</a:t>
            </a:r>
            <a:r>
              <a:rPr spc="-120" dirty="0"/>
              <a:t> </a:t>
            </a:r>
            <a:r>
              <a:rPr spc="-50" dirty="0"/>
              <a:t>Date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26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6529705" y="1527555"/>
            <a:ext cx="4832985" cy="3159760"/>
            <a:chOff x="6529705" y="1527555"/>
            <a:chExt cx="4832985" cy="3159760"/>
          </a:xfrm>
        </p:grpSpPr>
        <p:sp>
          <p:nvSpPr>
            <p:cNvPr id="5" name="object 5"/>
            <p:cNvSpPr/>
            <p:nvPr/>
          </p:nvSpPr>
          <p:spPr>
            <a:xfrm>
              <a:off x="6536055" y="1533905"/>
              <a:ext cx="4820285" cy="3147060"/>
            </a:xfrm>
            <a:custGeom>
              <a:avLst/>
              <a:gdLst/>
              <a:ahLst/>
              <a:cxnLst/>
              <a:rect l="l" t="t" r="r" b="b"/>
              <a:pathLst>
                <a:path w="4820284" h="3147060">
                  <a:moveTo>
                    <a:pt x="4820031" y="0"/>
                  </a:moveTo>
                  <a:lnTo>
                    <a:pt x="0" y="0"/>
                  </a:lnTo>
                  <a:lnTo>
                    <a:pt x="0" y="3146552"/>
                  </a:lnTo>
                  <a:lnTo>
                    <a:pt x="4820031" y="3146552"/>
                  </a:lnTo>
                  <a:lnTo>
                    <a:pt x="4820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36055" y="1533905"/>
              <a:ext cx="4820285" cy="3147060"/>
            </a:xfrm>
            <a:custGeom>
              <a:avLst/>
              <a:gdLst/>
              <a:ahLst/>
              <a:cxnLst/>
              <a:rect l="l" t="t" r="r" b="b"/>
              <a:pathLst>
                <a:path w="4820284" h="3147060">
                  <a:moveTo>
                    <a:pt x="0" y="3146552"/>
                  </a:moveTo>
                  <a:lnTo>
                    <a:pt x="4820031" y="3146552"/>
                  </a:lnTo>
                  <a:lnTo>
                    <a:pt x="4820031" y="0"/>
                  </a:lnTo>
                  <a:lnTo>
                    <a:pt x="0" y="0"/>
                  </a:lnTo>
                  <a:lnTo>
                    <a:pt x="0" y="314655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4800" y="1673732"/>
              <a:ext cx="4630801" cy="2619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979421"/>
            <a:ext cx="5944235" cy="281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4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</a:t>
            </a:r>
            <a:r>
              <a:rPr sz="1800" spc="4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43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800" spc="4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</a:t>
            </a:r>
            <a:r>
              <a:rPr sz="1800" spc="43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43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</a:t>
            </a:r>
            <a:r>
              <a:rPr sz="1800" spc="43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4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1800" spc="43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ship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restrict</a:t>
            </a:r>
            <a:r>
              <a:rPr sz="180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80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4000</a:t>
            </a:r>
            <a:r>
              <a:rPr sz="180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kg</a:t>
            </a:r>
            <a:r>
              <a:rPr sz="18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6000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kg.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query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returned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following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versions:</a:t>
            </a:r>
            <a:endParaRPr sz="1800">
              <a:latin typeface="Microsoft Sans Serif"/>
              <a:cs typeface="Microsoft Sans Serif"/>
            </a:endParaRPr>
          </a:p>
          <a:p>
            <a:pPr marL="697865" indent="-22796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F9 </a:t>
            </a:r>
            <a:r>
              <a:rPr sz="16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FT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B1022</a:t>
            </a:r>
            <a:endParaRPr sz="1600">
              <a:latin typeface="Microsoft Sans Serif"/>
              <a:cs typeface="Microsoft Sans Serif"/>
            </a:endParaRPr>
          </a:p>
          <a:p>
            <a:pPr marL="6978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F9 </a:t>
            </a:r>
            <a:r>
              <a:rPr sz="16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FT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B1026</a:t>
            </a:r>
            <a:endParaRPr sz="1600">
              <a:latin typeface="Microsoft Sans Serif"/>
              <a:cs typeface="Microsoft Sans Serif"/>
            </a:endParaRPr>
          </a:p>
          <a:p>
            <a:pPr marL="697865" indent="-227965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F9 </a:t>
            </a:r>
            <a:r>
              <a:rPr sz="16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FT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B1021.2</a:t>
            </a:r>
            <a:endParaRPr sz="1600">
              <a:latin typeface="Microsoft Sans Serif"/>
              <a:cs typeface="Microsoft Sans Serif"/>
            </a:endParaRPr>
          </a:p>
          <a:p>
            <a:pPr marL="6978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786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FT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B1031.2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3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14" dirty="0"/>
              <a:t>Successful</a:t>
            </a:r>
            <a:r>
              <a:rPr sz="2500" spc="-30" dirty="0"/>
              <a:t> </a:t>
            </a:r>
            <a:r>
              <a:rPr sz="2500" spc="-25" dirty="0"/>
              <a:t>Drone</a:t>
            </a:r>
            <a:r>
              <a:rPr sz="2500" spc="-60" dirty="0"/>
              <a:t> </a:t>
            </a:r>
            <a:r>
              <a:rPr sz="2500" spc="-50" dirty="0"/>
              <a:t>Ship</a:t>
            </a:r>
            <a:r>
              <a:rPr sz="2500" spc="-55" dirty="0"/>
              <a:t> </a:t>
            </a:r>
            <a:r>
              <a:rPr sz="2500" spc="-20" dirty="0"/>
              <a:t>Landing</a:t>
            </a:r>
            <a:r>
              <a:rPr sz="2500" spc="-40" dirty="0"/>
              <a:t> </a:t>
            </a:r>
            <a:r>
              <a:rPr sz="2500" dirty="0"/>
              <a:t>with</a:t>
            </a:r>
            <a:r>
              <a:rPr sz="2500" spc="-45" dirty="0"/>
              <a:t> </a:t>
            </a:r>
            <a:r>
              <a:rPr sz="2500" spc="-85" dirty="0"/>
              <a:t>Payload</a:t>
            </a:r>
            <a:r>
              <a:rPr sz="2500" spc="-55" dirty="0"/>
              <a:t> </a:t>
            </a:r>
            <a:r>
              <a:rPr sz="2500" spc="-35" dirty="0"/>
              <a:t>between</a:t>
            </a:r>
            <a:r>
              <a:rPr sz="2500" spc="-40" dirty="0"/>
              <a:t> </a:t>
            </a:r>
            <a:r>
              <a:rPr sz="2500" spc="110" dirty="0"/>
              <a:t>4000</a:t>
            </a:r>
            <a:r>
              <a:rPr sz="2500" spc="-55" dirty="0"/>
              <a:t> </a:t>
            </a:r>
            <a:r>
              <a:rPr sz="2500" dirty="0"/>
              <a:t>and</a:t>
            </a:r>
            <a:r>
              <a:rPr sz="2500" spc="-65" dirty="0"/>
              <a:t> </a:t>
            </a:r>
            <a:r>
              <a:rPr sz="2500" spc="90" dirty="0"/>
              <a:t>6000</a:t>
            </a:r>
            <a:endParaRPr sz="25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27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7184897" y="1527428"/>
            <a:ext cx="4177665" cy="3761740"/>
            <a:chOff x="7184897" y="1527428"/>
            <a:chExt cx="4177665" cy="3761740"/>
          </a:xfrm>
        </p:grpSpPr>
        <p:sp>
          <p:nvSpPr>
            <p:cNvPr id="5" name="object 5"/>
            <p:cNvSpPr/>
            <p:nvPr/>
          </p:nvSpPr>
          <p:spPr>
            <a:xfrm>
              <a:off x="7191247" y="1533778"/>
              <a:ext cx="4164965" cy="3749040"/>
            </a:xfrm>
            <a:custGeom>
              <a:avLst/>
              <a:gdLst/>
              <a:ahLst/>
              <a:cxnLst/>
              <a:rect l="l" t="t" r="r" b="b"/>
              <a:pathLst>
                <a:path w="4164965" h="3749040">
                  <a:moveTo>
                    <a:pt x="4164711" y="0"/>
                  </a:moveTo>
                  <a:lnTo>
                    <a:pt x="0" y="0"/>
                  </a:lnTo>
                  <a:lnTo>
                    <a:pt x="0" y="3748786"/>
                  </a:lnTo>
                  <a:lnTo>
                    <a:pt x="4164711" y="3748786"/>
                  </a:lnTo>
                  <a:lnTo>
                    <a:pt x="4164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91247" y="1533778"/>
              <a:ext cx="4164965" cy="3749040"/>
            </a:xfrm>
            <a:custGeom>
              <a:avLst/>
              <a:gdLst/>
              <a:ahLst/>
              <a:cxnLst/>
              <a:rect l="l" t="t" r="r" b="b"/>
              <a:pathLst>
                <a:path w="4164965" h="3749040">
                  <a:moveTo>
                    <a:pt x="0" y="3748786"/>
                  </a:moveTo>
                  <a:lnTo>
                    <a:pt x="4164711" y="3748786"/>
                  </a:lnTo>
                  <a:lnTo>
                    <a:pt x="4164711" y="0"/>
                  </a:lnTo>
                  <a:lnTo>
                    <a:pt x="0" y="0"/>
                  </a:lnTo>
                  <a:lnTo>
                    <a:pt x="0" y="3748786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7109" y="1575434"/>
              <a:ext cx="3832859" cy="35689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2486025"/>
            <a:ext cx="54076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and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 mission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outcomes.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missions,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61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successes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10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failures,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shown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80136"/>
            <a:ext cx="97834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30" dirty="0"/>
              <a:t>Total</a:t>
            </a:r>
            <a:r>
              <a:rPr sz="3100" spc="-114" dirty="0"/>
              <a:t> </a:t>
            </a:r>
            <a:r>
              <a:rPr sz="3100" spc="-55" dirty="0"/>
              <a:t>Number</a:t>
            </a:r>
            <a:r>
              <a:rPr sz="3100" spc="-100" dirty="0"/>
              <a:t> </a:t>
            </a:r>
            <a:r>
              <a:rPr sz="3100" dirty="0"/>
              <a:t>of</a:t>
            </a:r>
            <a:r>
              <a:rPr sz="3100" spc="-110" dirty="0"/>
              <a:t> </a:t>
            </a:r>
            <a:r>
              <a:rPr sz="3100" spc="-140" dirty="0"/>
              <a:t>Successful</a:t>
            </a:r>
            <a:r>
              <a:rPr sz="3100" spc="-65" dirty="0"/>
              <a:t> </a:t>
            </a:r>
            <a:r>
              <a:rPr sz="3100" dirty="0"/>
              <a:t>and</a:t>
            </a:r>
            <a:r>
              <a:rPr sz="3100" spc="-105" dirty="0"/>
              <a:t> </a:t>
            </a:r>
            <a:r>
              <a:rPr sz="3100" spc="-55" dirty="0"/>
              <a:t>Failure</a:t>
            </a:r>
            <a:r>
              <a:rPr sz="3100" spc="-90" dirty="0"/>
              <a:t> </a:t>
            </a:r>
            <a:r>
              <a:rPr sz="3100" spc="-50" dirty="0"/>
              <a:t>Mission</a:t>
            </a:r>
            <a:r>
              <a:rPr sz="3100" spc="-85" dirty="0"/>
              <a:t> </a:t>
            </a:r>
            <a:r>
              <a:rPr sz="3100" spc="-75" dirty="0"/>
              <a:t>Outcomes</a:t>
            </a:r>
            <a:endParaRPr sz="31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28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6518402" y="1527428"/>
            <a:ext cx="4844415" cy="3761740"/>
            <a:chOff x="6518402" y="1527428"/>
            <a:chExt cx="4844415" cy="3761740"/>
          </a:xfrm>
        </p:grpSpPr>
        <p:sp>
          <p:nvSpPr>
            <p:cNvPr id="5" name="object 5"/>
            <p:cNvSpPr/>
            <p:nvPr/>
          </p:nvSpPr>
          <p:spPr>
            <a:xfrm>
              <a:off x="6524752" y="1533778"/>
              <a:ext cx="4831715" cy="3749040"/>
            </a:xfrm>
            <a:custGeom>
              <a:avLst/>
              <a:gdLst/>
              <a:ahLst/>
              <a:cxnLst/>
              <a:rect l="l" t="t" r="r" b="b"/>
              <a:pathLst>
                <a:path w="4831715" h="3749040">
                  <a:moveTo>
                    <a:pt x="4831207" y="0"/>
                  </a:moveTo>
                  <a:lnTo>
                    <a:pt x="0" y="0"/>
                  </a:lnTo>
                  <a:lnTo>
                    <a:pt x="0" y="3748786"/>
                  </a:lnTo>
                  <a:lnTo>
                    <a:pt x="4831207" y="3748786"/>
                  </a:lnTo>
                  <a:lnTo>
                    <a:pt x="4831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24752" y="1533778"/>
              <a:ext cx="4831715" cy="3749040"/>
            </a:xfrm>
            <a:custGeom>
              <a:avLst/>
              <a:gdLst/>
              <a:ahLst/>
              <a:cxnLst/>
              <a:rect l="l" t="t" r="r" b="b"/>
              <a:pathLst>
                <a:path w="4831715" h="3749040">
                  <a:moveTo>
                    <a:pt x="0" y="3748786"/>
                  </a:moveTo>
                  <a:lnTo>
                    <a:pt x="4831207" y="3748786"/>
                  </a:lnTo>
                  <a:lnTo>
                    <a:pt x="4831207" y="0"/>
                  </a:lnTo>
                  <a:lnTo>
                    <a:pt x="0" y="0"/>
                  </a:lnTo>
                  <a:lnTo>
                    <a:pt x="0" y="3748786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8925" y="1598802"/>
              <a:ext cx="4437253" cy="36605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003" y="2596641"/>
            <a:ext cx="6181725" cy="12877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maximum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3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3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3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15,600</a:t>
            </a:r>
            <a:r>
              <a:rPr sz="1800" spc="3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kg</a:t>
            </a:r>
            <a:r>
              <a:rPr sz="1800" spc="3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00" spc="3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3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subquery.</a:t>
            </a:r>
            <a:r>
              <a:rPr sz="180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3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compares</a:t>
            </a:r>
            <a:r>
              <a:rPr sz="18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8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</a:t>
            </a:r>
            <a:r>
              <a:rPr sz="18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maximum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retrieves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relevant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names.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achieved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listed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Boosters</a:t>
            </a:r>
            <a:r>
              <a:rPr spc="-150" dirty="0"/>
              <a:t> </a:t>
            </a:r>
            <a:r>
              <a:rPr spc="-80" dirty="0"/>
              <a:t>Carried</a:t>
            </a:r>
            <a:r>
              <a:rPr spc="-125" dirty="0"/>
              <a:t> </a:t>
            </a:r>
            <a:r>
              <a:rPr spc="-130" dirty="0"/>
              <a:t>Maximum</a:t>
            </a:r>
            <a:r>
              <a:rPr spc="-114" dirty="0"/>
              <a:t> </a:t>
            </a:r>
            <a:r>
              <a:rPr spc="-120" dirty="0"/>
              <a:t>Payload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29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7138416" y="1372997"/>
            <a:ext cx="4224020" cy="4569460"/>
            <a:chOff x="7138416" y="1372997"/>
            <a:chExt cx="4224020" cy="4569460"/>
          </a:xfrm>
        </p:grpSpPr>
        <p:sp>
          <p:nvSpPr>
            <p:cNvPr id="5" name="object 5"/>
            <p:cNvSpPr/>
            <p:nvPr/>
          </p:nvSpPr>
          <p:spPr>
            <a:xfrm>
              <a:off x="7144766" y="1379347"/>
              <a:ext cx="4211320" cy="4556760"/>
            </a:xfrm>
            <a:custGeom>
              <a:avLst/>
              <a:gdLst/>
              <a:ahLst/>
              <a:cxnLst/>
              <a:rect l="l" t="t" r="r" b="b"/>
              <a:pathLst>
                <a:path w="4211320" h="4556760">
                  <a:moveTo>
                    <a:pt x="4211193" y="0"/>
                  </a:moveTo>
                  <a:lnTo>
                    <a:pt x="0" y="0"/>
                  </a:lnTo>
                  <a:lnTo>
                    <a:pt x="0" y="4556506"/>
                  </a:lnTo>
                  <a:lnTo>
                    <a:pt x="4211193" y="4556506"/>
                  </a:lnTo>
                  <a:lnTo>
                    <a:pt x="42111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44766" y="1379347"/>
              <a:ext cx="4211320" cy="4556760"/>
            </a:xfrm>
            <a:custGeom>
              <a:avLst/>
              <a:gdLst/>
              <a:ahLst/>
              <a:cxnLst/>
              <a:rect l="l" t="t" r="r" b="b"/>
              <a:pathLst>
                <a:path w="4211320" h="4556760">
                  <a:moveTo>
                    <a:pt x="0" y="4556506"/>
                  </a:moveTo>
                  <a:lnTo>
                    <a:pt x="4211193" y="4556506"/>
                  </a:lnTo>
                  <a:lnTo>
                    <a:pt x="4211193" y="0"/>
                  </a:lnTo>
                  <a:lnTo>
                    <a:pt x="0" y="0"/>
                  </a:lnTo>
                  <a:lnTo>
                    <a:pt x="0" y="4556506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7316" y="1419809"/>
              <a:ext cx="4058284" cy="4469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022" y="1425702"/>
            <a:ext cx="4978400" cy="4674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</a:tabLst>
            </a:pP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2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2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methodologies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through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AP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Web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Prediction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7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 of</a:t>
            </a:r>
            <a:r>
              <a:rPr sz="2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2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16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698500" algn="l"/>
              </a:tabLst>
            </a:pP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652"/>
            <a:ext cx="38735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Executive</a:t>
            </a:r>
            <a:r>
              <a:rPr spc="-60" dirty="0"/>
              <a:t> </a:t>
            </a:r>
            <a:r>
              <a:rPr spc="-17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45309"/>
            <a:ext cx="60737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retrieved</a:t>
            </a:r>
            <a:r>
              <a:rPr sz="180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00" spc="3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3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180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80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ship</a:t>
            </a:r>
            <a:r>
              <a:rPr sz="180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</a:t>
            </a:r>
            <a:r>
              <a:rPr sz="180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2015.</a:t>
            </a:r>
            <a:r>
              <a:rPr sz="1800" spc="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SUBSTR</a:t>
            </a:r>
            <a:r>
              <a:rPr sz="1800" spc="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00" spc="2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month</a:t>
            </a:r>
            <a:r>
              <a:rPr sz="1800" spc="2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r>
              <a:rPr sz="1800" spc="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800" spc="2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800" spc="2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2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classify</a:t>
            </a:r>
            <a:r>
              <a:rPr sz="1800" spc="2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them</a:t>
            </a:r>
            <a:r>
              <a:rPr sz="1800" spc="2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0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respective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month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names.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8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two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 landings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January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April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8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summarized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703"/>
            <a:ext cx="446849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2015</a:t>
            </a:r>
            <a:r>
              <a:rPr spc="25" dirty="0"/>
              <a:t> </a:t>
            </a:r>
            <a:r>
              <a:rPr spc="-130" dirty="0"/>
              <a:t>Launch</a:t>
            </a:r>
            <a:r>
              <a:rPr spc="20" dirty="0"/>
              <a:t> </a:t>
            </a:r>
            <a:r>
              <a:rPr spc="-160" dirty="0"/>
              <a:t>Records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30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7114540" y="1382826"/>
            <a:ext cx="4177665" cy="4585335"/>
            <a:chOff x="7114540" y="1382826"/>
            <a:chExt cx="4177665" cy="4585335"/>
          </a:xfrm>
        </p:grpSpPr>
        <p:sp>
          <p:nvSpPr>
            <p:cNvPr id="5" name="object 5"/>
            <p:cNvSpPr/>
            <p:nvPr/>
          </p:nvSpPr>
          <p:spPr>
            <a:xfrm>
              <a:off x="7120890" y="1389176"/>
              <a:ext cx="4164965" cy="4572635"/>
            </a:xfrm>
            <a:custGeom>
              <a:avLst/>
              <a:gdLst/>
              <a:ahLst/>
              <a:cxnLst/>
              <a:rect l="l" t="t" r="r" b="b"/>
              <a:pathLst>
                <a:path w="4164965" h="4572635">
                  <a:moveTo>
                    <a:pt x="4164711" y="0"/>
                  </a:moveTo>
                  <a:lnTo>
                    <a:pt x="0" y="0"/>
                  </a:lnTo>
                  <a:lnTo>
                    <a:pt x="0" y="4572508"/>
                  </a:lnTo>
                  <a:lnTo>
                    <a:pt x="4164711" y="4572508"/>
                  </a:lnTo>
                  <a:lnTo>
                    <a:pt x="4164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20890" y="1389176"/>
              <a:ext cx="4164965" cy="4572635"/>
            </a:xfrm>
            <a:custGeom>
              <a:avLst/>
              <a:gdLst/>
              <a:ahLst/>
              <a:cxnLst/>
              <a:rect l="l" t="t" r="r" b="b"/>
              <a:pathLst>
                <a:path w="4164965" h="4572635">
                  <a:moveTo>
                    <a:pt x="0" y="4572508"/>
                  </a:moveTo>
                  <a:lnTo>
                    <a:pt x="4164711" y="4572508"/>
                  </a:lnTo>
                  <a:lnTo>
                    <a:pt x="4164711" y="0"/>
                  </a:lnTo>
                  <a:lnTo>
                    <a:pt x="0" y="0"/>
                  </a:lnTo>
                  <a:lnTo>
                    <a:pt x="0" y="4572508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6041" y="1458201"/>
              <a:ext cx="4034662" cy="44344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495755"/>
            <a:ext cx="5762625" cy="2994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  <a:tab pos="1746885" algn="l"/>
                <a:tab pos="2339975" algn="l"/>
                <a:tab pos="3403600" algn="l"/>
                <a:tab pos="4659630" algn="l"/>
                <a:tab pos="5304155" algn="l"/>
              </a:tabLst>
            </a:pP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retrieved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corresponding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counts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dataset.</a:t>
            </a:r>
            <a:endParaRPr sz="1800">
              <a:latin typeface="Microsoft Sans Serif"/>
              <a:cs typeface="Microsoft Sans Serif"/>
            </a:endParaRPr>
          </a:p>
          <a:p>
            <a:pPr marL="241300" marR="5715" indent="-228600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2010-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06-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04</a:t>
            </a:r>
            <a:r>
              <a:rPr sz="160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2017-03-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20.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GROUP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grouped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outcome.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1300" algn="l"/>
                <a:tab pos="719455" algn="l"/>
                <a:tab pos="1507490" algn="l"/>
                <a:tab pos="1909445" algn="l"/>
                <a:tab pos="2614295" algn="l"/>
                <a:tab pos="3333115" algn="l"/>
                <a:tab pos="3775075" algn="l"/>
                <a:tab pos="4586605" algn="l"/>
                <a:tab pos="5589270" algn="l"/>
              </a:tabLst>
            </a:pP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ORDER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sorted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descending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order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counts.</a:t>
            </a:r>
            <a:endParaRPr sz="16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approach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provided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clear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ranking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landing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within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specified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range.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6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5" dirty="0"/>
              <a:t>Rank</a:t>
            </a:r>
            <a:r>
              <a:rPr sz="2800" spc="-15" dirty="0"/>
              <a:t> </a:t>
            </a:r>
            <a:r>
              <a:rPr sz="2800" spc="-35" dirty="0"/>
              <a:t>Landing</a:t>
            </a:r>
            <a:r>
              <a:rPr sz="2800" spc="-60" dirty="0"/>
              <a:t> </a:t>
            </a:r>
            <a:r>
              <a:rPr sz="2800" spc="-95" dirty="0"/>
              <a:t>Outcomes</a:t>
            </a:r>
            <a:r>
              <a:rPr sz="2800" spc="-45" dirty="0"/>
              <a:t> </a:t>
            </a:r>
            <a:r>
              <a:rPr sz="2800" spc="-80" dirty="0"/>
              <a:t>Between</a:t>
            </a:r>
            <a:r>
              <a:rPr sz="2800" spc="-60" dirty="0"/>
              <a:t> </a:t>
            </a:r>
            <a:r>
              <a:rPr sz="2800" spc="100" dirty="0"/>
              <a:t>2010-</a:t>
            </a:r>
            <a:r>
              <a:rPr sz="2800" spc="80" dirty="0"/>
              <a:t>06-</a:t>
            </a:r>
            <a:r>
              <a:rPr sz="2800" spc="125" dirty="0"/>
              <a:t>04</a:t>
            </a:r>
            <a:r>
              <a:rPr sz="2800" spc="-70" dirty="0"/>
              <a:t> </a:t>
            </a:r>
            <a:r>
              <a:rPr sz="2800" dirty="0"/>
              <a:t>and</a:t>
            </a:r>
            <a:r>
              <a:rPr sz="2800" spc="-50" dirty="0"/>
              <a:t> </a:t>
            </a:r>
            <a:r>
              <a:rPr sz="2800" spc="100" dirty="0"/>
              <a:t>2017-</a:t>
            </a:r>
            <a:r>
              <a:rPr sz="2800" spc="80" dirty="0"/>
              <a:t>03-</a:t>
            </a:r>
            <a:r>
              <a:rPr sz="2800" spc="100" dirty="0"/>
              <a:t>20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31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7350125" y="1382826"/>
            <a:ext cx="3942079" cy="4585335"/>
            <a:chOff x="7350125" y="1382826"/>
            <a:chExt cx="3942079" cy="4585335"/>
          </a:xfrm>
        </p:grpSpPr>
        <p:sp>
          <p:nvSpPr>
            <p:cNvPr id="5" name="object 5"/>
            <p:cNvSpPr/>
            <p:nvPr/>
          </p:nvSpPr>
          <p:spPr>
            <a:xfrm>
              <a:off x="7356475" y="1389176"/>
              <a:ext cx="3929379" cy="4572635"/>
            </a:xfrm>
            <a:custGeom>
              <a:avLst/>
              <a:gdLst/>
              <a:ahLst/>
              <a:cxnLst/>
              <a:rect l="l" t="t" r="r" b="b"/>
              <a:pathLst>
                <a:path w="3929379" h="4572635">
                  <a:moveTo>
                    <a:pt x="3929126" y="0"/>
                  </a:moveTo>
                  <a:lnTo>
                    <a:pt x="0" y="0"/>
                  </a:lnTo>
                  <a:lnTo>
                    <a:pt x="0" y="4572508"/>
                  </a:lnTo>
                  <a:lnTo>
                    <a:pt x="3929126" y="4572508"/>
                  </a:lnTo>
                  <a:lnTo>
                    <a:pt x="3929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56475" y="1389176"/>
              <a:ext cx="3929379" cy="4572635"/>
            </a:xfrm>
            <a:custGeom>
              <a:avLst/>
              <a:gdLst/>
              <a:ahLst/>
              <a:cxnLst/>
              <a:rect l="l" t="t" r="r" b="b"/>
              <a:pathLst>
                <a:path w="3929379" h="4572635">
                  <a:moveTo>
                    <a:pt x="0" y="4572508"/>
                  </a:moveTo>
                  <a:lnTo>
                    <a:pt x="3929126" y="4572508"/>
                  </a:lnTo>
                  <a:lnTo>
                    <a:pt x="3929126" y="0"/>
                  </a:lnTo>
                  <a:lnTo>
                    <a:pt x="0" y="0"/>
                  </a:lnTo>
                  <a:lnTo>
                    <a:pt x="0" y="4572508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7876" y="1436230"/>
              <a:ext cx="3771265" cy="4391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5019" y="1116037"/>
            <a:ext cx="10125710" cy="2088514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locations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United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States:</a:t>
            </a:r>
            <a:endParaRPr sz="1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5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5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4E</a:t>
            </a:r>
            <a:r>
              <a:rPr sz="15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(Vandenberg,</a:t>
            </a:r>
            <a:r>
              <a:rPr sz="15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California)</a:t>
            </a:r>
            <a:endParaRPr sz="15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5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5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(Kennedy</a:t>
            </a:r>
            <a:r>
              <a:rPr sz="15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5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Center,</a:t>
            </a:r>
            <a:r>
              <a:rPr sz="15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Florida)</a:t>
            </a:r>
            <a:endParaRPr sz="15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5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5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5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(Cape</a:t>
            </a:r>
            <a:r>
              <a:rPr sz="15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Canaveral,</a:t>
            </a:r>
            <a:r>
              <a:rPr sz="15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Florida).</a:t>
            </a:r>
            <a:endParaRPr sz="1500">
              <a:latin typeface="Microsoft Sans Serif"/>
              <a:cs typeface="Microsoft Sans Serif"/>
            </a:endParaRPr>
          </a:p>
          <a:p>
            <a:pPr marL="240665" marR="5080" indent="-228600">
              <a:lnSpc>
                <a:spcPct val="8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15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These</a:t>
            </a:r>
            <a:r>
              <a:rPr sz="15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sites</a:t>
            </a:r>
            <a:r>
              <a:rPr sz="15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5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strategically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located 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5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support</a:t>
            </a:r>
            <a:r>
              <a:rPr sz="15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 </a:t>
            </a:r>
            <a:r>
              <a:rPr sz="15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5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missions</a:t>
            </a:r>
            <a:r>
              <a:rPr sz="15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due</a:t>
            </a:r>
            <a:r>
              <a:rPr sz="15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5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15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geographic</a:t>
            </a:r>
            <a:r>
              <a:rPr sz="15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292929"/>
                </a:solidFill>
                <a:latin typeface="Microsoft Sans Serif"/>
                <a:cs typeface="Microsoft Sans Serif"/>
              </a:rPr>
              <a:t>positioning and</a:t>
            </a:r>
            <a:r>
              <a:rPr sz="15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technical capabilities.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SpaceX</a:t>
            </a:r>
            <a:r>
              <a:rPr spc="25" dirty="0"/>
              <a:t> </a:t>
            </a:r>
            <a:r>
              <a:rPr spc="-130" dirty="0"/>
              <a:t>Launch</a:t>
            </a:r>
            <a:r>
              <a:rPr spc="-110" dirty="0"/>
              <a:t> </a:t>
            </a:r>
            <a:r>
              <a:rPr spc="-50" dirty="0"/>
              <a:t>Site</a:t>
            </a:r>
            <a:r>
              <a:rPr spc="-60" dirty="0"/>
              <a:t> </a:t>
            </a:r>
            <a:r>
              <a:rPr spc="-80" dirty="0"/>
              <a:t>Locations</a:t>
            </a:r>
            <a:r>
              <a:rPr spc="-5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35" dirty="0"/>
              <a:t>United</a:t>
            </a:r>
            <a:r>
              <a:rPr spc="-30" dirty="0"/>
              <a:t> </a:t>
            </a:r>
            <a:r>
              <a:rPr spc="-80" dirty="0"/>
              <a:t>States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32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634009" y="3325825"/>
            <a:ext cx="10788015" cy="2750820"/>
            <a:chOff x="634009" y="3325825"/>
            <a:chExt cx="10788015" cy="2750820"/>
          </a:xfrm>
        </p:grpSpPr>
        <p:sp>
          <p:nvSpPr>
            <p:cNvPr id="5" name="object 5"/>
            <p:cNvSpPr/>
            <p:nvPr/>
          </p:nvSpPr>
          <p:spPr>
            <a:xfrm>
              <a:off x="640359" y="3332175"/>
              <a:ext cx="10775315" cy="2738120"/>
            </a:xfrm>
            <a:custGeom>
              <a:avLst/>
              <a:gdLst/>
              <a:ahLst/>
              <a:cxnLst/>
              <a:rect l="l" t="t" r="r" b="b"/>
              <a:pathLst>
                <a:path w="10775315" h="2738120">
                  <a:moveTo>
                    <a:pt x="10774934" y="0"/>
                  </a:moveTo>
                  <a:lnTo>
                    <a:pt x="0" y="0"/>
                  </a:lnTo>
                  <a:lnTo>
                    <a:pt x="0" y="2737993"/>
                  </a:lnTo>
                  <a:lnTo>
                    <a:pt x="10774934" y="2737993"/>
                  </a:lnTo>
                  <a:lnTo>
                    <a:pt x="107749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359" y="3332175"/>
              <a:ext cx="10775315" cy="2738120"/>
            </a:xfrm>
            <a:custGeom>
              <a:avLst/>
              <a:gdLst/>
              <a:ahLst/>
              <a:cxnLst/>
              <a:rect l="l" t="t" r="r" b="b"/>
              <a:pathLst>
                <a:path w="10775315" h="2738120">
                  <a:moveTo>
                    <a:pt x="0" y="2737993"/>
                  </a:moveTo>
                  <a:lnTo>
                    <a:pt x="10774934" y="2737993"/>
                  </a:lnTo>
                  <a:lnTo>
                    <a:pt x="10774934" y="0"/>
                  </a:lnTo>
                  <a:lnTo>
                    <a:pt x="0" y="0"/>
                  </a:lnTo>
                  <a:lnTo>
                    <a:pt x="0" y="2737993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156" y="3428949"/>
              <a:ext cx="3382772" cy="24861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3173" y="3424618"/>
              <a:ext cx="3398774" cy="24861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1742" y="3429063"/>
              <a:ext cx="3443859" cy="2481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405255"/>
            <a:ext cx="8322945" cy="1729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20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0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0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coded</a:t>
            </a:r>
            <a:r>
              <a:rPr sz="20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markers:</a:t>
            </a:r>
            <a:endParaRPr sz="20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Green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Florida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(CCAFS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40,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39A)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show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mix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of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successes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and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failures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dense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activity.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California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(VAFB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4E)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also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both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but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fewer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4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200" dirty="0"/>
              <a:t>SpaceX</a:t>
            </a:r>
            <a:r>
              <a:rPr sz="3100" spc="-10" dirty="0"/>
              <a:t> </a:t>
            </a:r>
            <a:r>
              <a:rPr sz="3100" spc="-100" dirty="0"/>
              <a:t>Launch</a:t>
            </a:r>
            <a:r>
              <a:rPr sz="3100" spc="-105" dirty="0"/>
              <a:t> </a:t>
            </a:r>
            <a:r>
              <a:rPr sz="3100" spc="-110" dirty="0"/>
              <a:t>Outcomes:</a:t>
            </a:r>
            <a:r>
              <a:rPr sz="3100" spc="-35" dirty="0"/>
              <a:t> </a:t>
            </a:r>
            <a:r>
              <a:rPr sz="3100" spc="-204" dirty="0"/>
              <a:t>Successes</a:t>
            </a:r>
            <a:r>
              <a:rPr sz="3100" spc="-5" dirty="0"/>
              <a:t> </a:t>
            </a:r>
            <a:r>
              <a:rPr sz="3100" dirty="0"/>
              <a:t>and</a:t>
            </a:r>
            <a:r>
              <a:rPr sz="3100" spc="-50" dirty="0"/>
              <a:t> </a:t>
            </a:r>
            <a:r>
              <a:rPr sz="3100" spc="-85" dirty="0"/>
              <a:t>Failures</a:t>
            </a:r>
            <a:r>
              <a:rPr sz="3100" spc="-50" dirty="0"/>
              <a:t> </a:t>
            </a:r>
            <a:r>
              <a:rPr sz="3100" dirty="0"/>
              <a:t>by</a:t>
            </a:r>
            <a:r>
              <a:rPr sz="3100" spc="-35" dirty="0"/>
              <a:t> </a:t>
            </a:r>
            <a:r>
              <a:rPr sz="3100" spc="-20" dirty="0"/>
              <a:t>Site</a:t>
            </a:r>
            <a:endParaRPr sz="31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33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634009" y="3281794"/>
            <a:ext cx="11290935" cy="2750820"/>
            <a:chOff x="634009" y="3281794"/>
            <a:chExt cx="11290935" cy="2750820"/>
          </a:xfrm>
        </p:grpSpPr>
        <p:sp>
          <p:nvSpPr>
            <p:cNvPr id="5" name="object 5"/>
            <p:cNvSpPr/>
            <p:nvPr/>
          </p:nvSpPr>
          <p:spPr>
            <a:xfrm>
              <a:off x="640359" y="3288144"/>
              <a:ext cx="11278235" cy="2738120"/>
            </a:xfrm>
            <a:custGeom>
              <a:avLst/>
              <a:gdLst/>
              <a:ahLst/>
              <a:cxnLst/>
              <a:rect l="l" t="t" r="r" b="b"/>
              <a:pathLst>
                <a:path w="11278235" h="2738120">
                  <a:moveTo>
                    <a:pt x="11277854" y="0"/>
                  </a:moveTo>
                  <a:lnTo>
                    <a:pt x="0" y="0"/>
                  </a:lnTo>
                  <a:lnTo>
                    <a:pt x="0" y="2737993"/>
                  </a:lnTo>
                  <a:lnTo>
                    <a:pt x="11277854" y="2737993"/>
                  </a:lnTo>
                  <a:lnTo>
                    <a:pt x="112778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359" y="3288144"/>
              <a:ext cx="11278235" cy="2738120"/>
            </a:xfrm>
            <a:custGeom>
              <a:avLst/>
              <a:gdLst/>
              <a:ahLst/>
              <a:cxnLst/>
              <a:rect l="l" t="t" r="r" b="b"/>
              <a:pathLst>
                <a:path w="11278235" h="2738120">
                  <a:moveTo>
                    <a:pt x="0" y="2737993"/>
                  </a:moveTo>
                  <a:lnTo>
                    <a:pt x="11277854" y="2737993"/>
                  </a:lnTo>
                  <a:lnTo>
                    <a:pt x="11277854" y="0"/>
                  </a:lnTo>
                  <a:lnTo>
                    <a:pt x="0" y="0"/>
                  </a:lnTo>
                  <a:lnTo>
                    <a:pt x="0" y="2737993"/>
                  </a:lnTo>
                  <a:close/>
                </a:path>
              </a:pathLst>
            </a:custGeom>
            <a:ln w="126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869" y="3367189"/>
              <a:ext cx="3743833" cy="25948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5264" y="3367189"/>
              <a:ext cx="2598166" cy="2594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4295" y="3367189"/>
              <a:ext cx="2384679" cy="25948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9968" y="3367189"/>
              <a:ext cx="2191004" cy="2594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1390" y="1368678"/>
            <a:ext cx="4015104" cy="44310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8890">
              <a:lnSpc>
                <a:spcPct val="80000"/>
              </a:lnSpc>
              <a:spcBef>
                <a:spcPts val="530"/>
              </a:spcBef>
              <a:tabLst>
                <a:tab pos="567055" algn="l"/>
                <a:tab pos="1190625" algn="l"/>
                <a:tab pos="2356485" algn="l"/>
                <a:tab pos="3049905" algn="l"/>
              </a:tabLst>
            </a:pP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highlights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Cape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Canaveral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Force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Station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its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proximities:</a:t>
            </a:r>
            <a:endParaRPr sz="1800">
              <a:latin typeface="Microsoft Sans Serif"/>
              <a:cs typeface="Microsoft Sans Serif"/>
            </a:endParaRPr>
          </a:p>
          <a:p>
            <a:pPr marL="240029" marR="6350" indent="-227329" algn="just">
              <a:lnSpc>
                <a:spcPts val="1340"/>
              </a:lnSpc>
              <a:spcBef>
                <a:spcPts val="141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Railway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highway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networks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displayed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	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logistical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access.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ts val="1515"/>
              </a:lnSpc>
              <a:spcBef>
                <a:spcPts val="107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Coastline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proximity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sites’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strategic</a:t>
            </a:r>
            <a:endParaRPr sz="1400">
              <a:latin typeface="Microsoft Sans Serif"/>
              <a:cs typeface="Microsoft Sans Serif"/>
            </a:endParaRPr>
          </a:p>
          <a:p>
            <a:pPr marL="241300">
              <a:lnSpc>
                <a:spcPts val="1515"/>
              </a:lnSpc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placement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near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ocean.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Measured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include:</a:t>
            </a:r>
            <a:endParaRPr sz="1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18.11</a:t>
            </a:r>
            <a:r>
              <a:rPr sz="14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KM</a:t>
            </a:r>
            <a:r>
              <a:rPr sz="14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Cape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Canaveral.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0.90</a:t>
            </a:r>
            <a:r>
              <a:rPr sz="14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KM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coastline.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ts val="1515"/>
              </a:lnSpc>
              <a:spcBef>
                <a:spcPts val="107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400" spc="3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intersections</a:t>
            </a:r>
            <a:r>
              <a:rPr sz="1400" spc="3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near</a:t>
            </a:r>
            <a:r>
              <a:rPr sz="1400" spc="3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FL</a:t>
            </a:r>
            <a:r>
              <a:rPr sz="1400" spc="3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528</a:t>
            </a:r>
            <a:r>
              <a:rPr sz="1400" spc="3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Toll</a:t>
            </a:r>
            <a:r>
              <a:rPr sz="1400" spc="3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3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I-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95</a:t>
            </a:r>
            <a:endParaRPr sz="1400">
              <a:latin typeface="Microsoft Sans Serif"/>
              <a:cs typeface="Microsoft Sans Serif"/>
            </a:endParaRPr>
          </a:p>
          <a:p>
            <a:pPr marL="241300">
              <a:lnSpc>
                <a:spcPts val="1515"/>
              </a:lnSpc>
            </a:pP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highway.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Findings:</a:t>
            </a:r>
            <a:endParaRPr sz="1800">
              <a:latin typeface="Microsoft Sans Serif"/>
              <a:cs typeface="Microsoft Sans Serif"/>
            </a:endParaRPr>
          </a:p>
          <a:p>
            <a:pPr marL="240029" marR="6985" indent="-227329" algn="just">
              <a:lnSpc>
                <a:spcPct val="80000"/>
              </a:lnSpc>
              <a:spcBef>
                <a:spcPts val="1410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location</a:t>
            </a:r>
            <a:r>
              <a:rPr sz="140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offers</a:t>
            </a:r>
            <a:r>
              <a:rPr sz="140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optimal</a:t>
            </a:r>
            <a:r>
              <a:rPr sz="140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connectivity</a:t>
            </a:r>
            <a:r>
              <a:rPr sz="140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to 	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transportation</a:t>
            </a:r>
            <a:r>
              <a:rPr sz="1400" spc="31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networks</a:t>
            </a:r>
            <a:r>
              <a:rPr sz="1400" spc="31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32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2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coastline, 	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enabling</a:t>
            </a:r>
            <a:r>
              <a:rPr sz="1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efficient</a:t>
            </a:r>
            <a:r>
              <a:rPr sz="1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logistics</a:t>
            </a:r>
            <a:r>
              <a:rPr sz="14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4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	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safety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during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takeoffs.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/>
              <a:t>Launch</a:t>
            </a:r>
            <a:r>
              <a:rPr sz="3600" spc="-120" dirty="0"/>
              <a:t> </a:t>
            </a:r>
            <a:r>
              <a:rPr sz="3600" spc="-50" dirty="0"/>
              <a:t>Site</a:t>
            </a:r>
            <a:r>
              <a:rPr sz="3600" spc="-145" dirty="0"/>
              <a:t> </a:t>
            </a:r>
            <a:r>
              <a:rPr sz="3600" spc="-50" dirty="0"/>
              <a:t>Proximity</a:t>
            </a:r>
            <a:r>
              <a:rPr sz="3600" spc="-110" dirty="0"/>
              <a:t> </a:t>
            </a:r>
            <a:r>
              <a:rPr sz="3600" spc="-120" dirty="0"/>
              <a:t>Analysis:</a:t>
            </a:r>
            <a:r>
              <a:rPr sz="3600" spc="-105" dirty="0"/>
              <a:t> </a:t>
            </a:r>
            <a:r>
              <a:rPr sz="3600" spc="-195" dirty="0"/>
              <a:t>Cape</a:t>
            </a:r>
            <a:r>
              <a:rPr sz="3600" spc="-45" dirty="0"/>
              <a:t> </a:t>
            </a:r>
            <a:r>
              <a:rPr sz="3600" spc="-135" dirty="0"/>
              <a:t>Canaveral</a:t>
            </a:r>
            <a:endParaRPr sz="3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34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760590" y="1392885"/>
            <a:ext cx="6423660" cy="4384040"/>
            <a:chOff x="760590" y="1392885"/>
            <a:chExt cx="6423660" cy="4384040"/>
          </a:xfrm>
        </p:grpSpPr>
        <p:sp>
          <p:nvSpPr>
            <p:cNvPr id="5" name="object 5"/>
            <p:cNvSpPr/>
            <p:nvPr/>
          </p:nvSpPr>
          <p:spPr>
            <a:xfrm>
              <a:off x="766940" y="1399235"/>
              <a:ext cx="6410960" cy="4371340"/>
            </a:xfrm>
            <a:custGeom>
              <a:avLst/>
              <a:gdLst/>
              <a:ahLst/>
              <a:cxnLst/>
              <a:rect l="l" t="t" r="r" b="b"/>
              <a:pathLst>
                <a:path w="6410959" h="4371340">
                  <a:moveTo>
                    <a:pt x="6410833" y="0"/>
                  </a:moveTo>
                  <a:lnTo>
                    <a:pt x="0" y="0"/>
                  </a:lnTo>
                  <a:lnTo>
                    <a:pt x="0" y="4370959"/>
                  </a:lnTo>
                  <a:lnTo>
                    <a:pt x="6410833" y="4370959"/>
                  </a:lnTo>
                  <a:lnTo>
                    <a:pt x="64108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6940" y="1399235"/>
              <a:ext cx="6410960" cy="4371340"/>
            </a:xfrm>
            <a:custGeom>
              <a:avLst/>
              <a:gdLst/>
              <a:ahLst/>
              <a:cxnLst/>
              <a:rect l="l" t="t" r="r" b="b"/>
              <a:pathLst>
                <a:path w="6410959" h="4371340">
                  <a:moveTo>
                    <a:pt x="0" y="4370959"/>
                  </a:moveTo>
                  <a:lnTo>
                    <a:pt x="6410833" y="4370959"/>
                  </a:lnTo>
                  <a:lnTo>
                    <a:pt x="6410833" y="0"/>
                  </a:lnTo>
                  <a:lnTo>
                    <a:pt x="0" y="0"/>
                  </a:lnTo>
                  <a:lnTo>
                    <a:pt x="0" y="43709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1232" y="1452994"/>
              <a:ext cx="2138172" cy="42633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9391" y="1443101"/>
              <a:ext cx="4067936" cy="21960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9391" y="3565918"/>
              <a:ext cx="4114673" cy="2131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335" y="1472895"/>
            <a:ext cx="4834255" cy="386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illustrates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distribution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across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SpaceX's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sites:</a:t>
            </a:r>
            <a:endParaRPr sz="1800">
              <a:latin typeface="Microsoft Sans Serif"/>
              <a:cs typeface="Microsoft Sans Serif"/>
            </a:endParaRPr>
          </a:p>
          <a:p>
            <a:pPr marL="241300" marR="646430" indent="-228600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(Blue):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41.7%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launches,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highest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contribution.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(Red):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29.2%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4E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(Green):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16.7%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600">
              <a:latin typeface="Microsoft Sans Serif"/>
              <a:cs typeface="Microsoft Sans Serif"/>
            </a:endParaRPr>
          </a:p>
          <a:p>
            <a:pPr marL="241300" marR="70612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(Purple):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12.5%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Findings:</a:t>
            </a:r>
            <a:endParaRPr sz="1800">
              <a:latin typeface="Microsoft Sans Serif"/>
              <a:cs typeface="Microsoft Sans Serif"/>
            </a:endParaRPr>
          </a:p>
          <a:p>
            <a:pPr marL="241300" marR="429895" indent="-228600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plays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dominant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role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launches,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contributing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nearly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half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Launch</a:t>
            </a:r>
            <a:r>
              <a:rPr spc="-25" dirty="0"/>
              <a:t> </a:t>
            </a:r>
            <a:r>
              <a:rPr spc="-270" dirty="0"/>
              <a:t>Success</a:t>
            </a:r>
            <a:r>
              <a:rPr spc="25" dirty="0"/>
              <a:t> </a:t>
            </a:r>
            <a:r>
              <a:rPr dirty="0"/>
              <a:t>Distribution</a:t>
            </a:r>
            <a:r>
              <a:rPr spc="-10" dirty="0"/>
              <a:t> </a:t>
            </a:r>
            <a:r>
              <a:rPr spc="-105" dirty="0"/>
              <a:t>Across</a:t>
            </a:r>
            <a:r>
              <a:rPr spc="-5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spc="-60" dirty="0"/>
              <a:t>Sites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35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5898260" y="1724405"/>
            <a:ext cx="5659755" cy="3101975"/>
            <a:chOff x="5898260" y="1724405"/>
            <a:chExt cx="5659755" cy="3101975"/>
          </a:xfrm>
        </p:grpSpPr>
        <p:sp>
          <p:nvSpPr>
            <p:cNvPr id="5" name="object 5"/>
            <p:cNvSpPr/>
            <p:nvPr/>
          </p:nvSpPr>
          <p:spPr>
            <a:xfrm>
              <a:off x="5904610" y="1730755"/>
              <a:ext cx="5647055" cy="3089275"/>
            </a:xfrm>
            <a:custGeom>
              <a:avLst/>
              <a:gdLst/>
              <a:ahLst/>
              <a:cxnLst/>
              <a:rect l="l" t="t" r="r" b="b"/>
              <a:pathLst>
                <a:path w="5647055" h="3089275">
                  <a:moveTo>
                    <a:pt x="5646673" y="0"/>
                  </a:moveTo>
                  <a:lnTo>
                    <a:pt x="0" y="0"/>
                  </a:lnTo>
                  <a:lnTo>
                    <a:pt x="0" y="3089275"/>
                  </a:lnTo>
                  <a:lnTo>
                    <a:pt x="5646673" y="3089275"/>
                  </a:lnTo>
                  <a:lnTo>
                    <a:pt x="56466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04610" y="1730755"/>
              <a:ext cx="5647055" cy="3089275"/>
            </a:xfrm>
            <a:custGeom>
              <a:avLst/>
              <a:gdLst/>
              <a:ahLst/>
              <a:cxnLst/>
              <a:rect l="l" t="t" r="r" b="b"/>
              <a:pathLst>
                <a:path w="5647055" h="3089275">
                  <a:moveTo>
                    <a:pt x="0" y="3089275"/>
                  </a:moveTo>
                  <a:lnTo>
                    <a:pt x="5646673" y="3089275"/>
                  </a:lnTo>
                  <a:lnTo>
                    <a:pt x="5646673" y="0"/>
                  </a:lnTo>
                  <a:lnTo>
                    <a:pt x="0" y="0"/>
                  </a:lnTo>
                  <a:lnTo>
                    <a:pt x="0" y="3089275"/>
                  </a:lnTo>
                  <a:close/>
                </a:path>
              </a:pathLst>
            </a:custGeom>
            <a:ln w="126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3665" y="1768347"/>
              <a:ext cx="5458333" cy="2963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420" y="1528698"/>
            <a:ext cx="5148580" cy="32410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3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pie</a:t>
            </a:r>
            <a:r>
              <a:rPr sz="1800" spc="3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chart</a:t>
            </a:r>
            <a:r>
              <a:rPr sz="1800" spc="3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represents</a:t>
            </a:r>
            <a:r>
              <a:rPr sz="1800" spc="3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300" dirty="0">
                <a:latin typeface="Microsoft Sans Serif"/>
                <a:cs typeface="Microsoft Sans Serif"/>
              </a:rPr>
              <a:t> </a:t>
            </a:r>
            <a:r>
              <a:rPr sz="1800" b="1" spc="-125" dirty="0">
                <a:latin typeface="Arial"/>
                <a:cs typeface="Arial"/>
              </a:rPr>
              <a:t>success</a:t>
            </a:r>
            <a:r>
              <a:rPr sz="1800" b="1" spc="2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265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failure </a:t>
            </a:r>
            <a:r>
              <a:rPr sz="1800" b="1" dirty="0">
                <a:latin typeface="Arial"/>
                <a:cs typeface="Arial"/>
              </a:rPr>
              <a:t>rates</a:t>
            </a:r>
            <a:r>
              <a:rPr sz="1800" b="1" spc="175" dirty="0">
                <a:latin typeface="Arial"/>
                <a:cs typeface="Arial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0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0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launch</a:t>
            </a:r>
            <a:r>
              <a:rPr sz="1800" spc="200" dirty="0">
                <a:latin typeface="Microsoft Sans Serif"/>
                <a:cs typeface="Microsoft Sans Serif"/>
              </a:rPr>
              <a:t>  </a:t>
            </a:r>
            <a:r>
              <a:rPr sz="1800" dirty="0">
                <a:latin typeface="Microsoft Sans Serif"/>
                <a:cs typeface="Microsoft Sans Serif"/>
              </a:rPr>
              <a:t>site</a:t>
            </a:r>
            <a:r>
              <a:rPr sz="1800" spc="195" dirty="0">
                <a:latin typeface="Microsoft Sans Serif"/>
                <a:cs typeface="Microsoft Sans Serif"/>
              </a:rPr>
              <a:t>  </a:t>
            </a:r>
            <a:r>
              <a:rPr sz="1800" b="1" spc="-275" dirty="0">
                <a:latin typeface="Arial"/>
                <a:cs typeface="Arial"/>
              </a:rPr>
              <a:t>KSC</a:t>
            </a:r>
            <a:r>
              <a:rPr sz="1800" b="1" spc="175" dirty="0">
                <a:latin typeface="Arial"/>
                <a:cs typeface="Arial"/>
              </a:rPr>
              <a:t>  </a:t>
            </a:r>
            <a:r>
              <a:rPr sz="1800" b="1" spc="-185" dirty="0">
                <a:latin typeface="Arial"/>
                <a:cs typeface="Arial"/>
              </a:rPr>
              <a:t>LC-</a:t>
            </a:r>
            <a:r>
              <a:rPr sz="1800" b="1" dirty="0">
                <a:latin typeface="Arial"/>
                <a:cs typeface="Arial"/>
              </a:rPr>
              <a:t>39A</a:t>
            </a:r>
            <a:r>
              <a:rPr sz="1800" dirty="0">
                <a:latin typeface="Microsoft Sans Serif"/>
                <a:cs typeface="Microsoft Sans Serif"/>
              </a:rPr>
              <a:t>,</a:t>
            </a:r>
            <a:r>
              <a:rPr sz="1800" spc="195" dirty="0">
                <a:latin typeface="Microsoft Sans Serif"/>
                <a:cs typeface="Microsoft Sans Serif"/>
              </a:rPr>
              <a:t>  </a:t>
            </a:r>
            <a:r>
              <a:rPr sz="1800" spc="-10" dirty="0">
                <a:latin typeface="Microsoft Sans Serif"/>
                <a:cs typeface="Microsoft Sans Serif"/>
              </a:rPr>
              <a:t>which </a:t>
            </a:r>
            <a:r>
              <a:rPr sz="1800" spc="-40" dirty="0">
                <a:latin typeface="Microsoft Sans Serif"/>
                <a:cs typeface="Microsoft Sans Serif"/>
              </a:rPr>
              <a:t>achieved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b="1" spc="-105" dirty="0">
                <a:latin typeface="Arial"/>
                <a:cs typeface="Arial"/>
              </a:rPr>
              <a:t>highest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140" dirty="0">
                <a:latin typeface="Arial"/>
                <a:cs typeface="Arial"/>
              </a:rPr>
              <a:t>launch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200" dirty="0">
                <a:latin typeface="Arial"/>
                <a:cs typeface="Arial"/>
              </a:rPr>
              <a:t>success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ratio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among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all </a:t>
            </a:r>
            <a:r>
              <a:rPr sz="1800" spc="-125" dirty="0">
                <a:latin typeface="Microsoft Sans Serif"/>
                <a:cs typeface="Microsoft Sans Serif"/>
              </a:rPr>
              <a:t>SpaceX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launch</a:t>
            </a:r>
            <a:r>
              <a:rPr sz="1800" spc="-10" dirty="0">
                <a:latin typeface="Microsoft Sans Serif"/>
                <a:cs typeface="Microsoft Sans Serif"/>
              </a:rPr>
              <a:t> sites.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195" dirty="0">
                <a:latin typeface="Arial"/>
                <a:cs typeface="Arial"/>
              </a:rPr>
              <a:t>Key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Findings: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90" dirty="0">
                <a:latin typeface="Arial"/>
                <a:cs typeface="Arial"/>
              </a:rPr>
              <a:t>Success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25" dirty="0">
                <a:latin typeface="Arial"/>
                <a:cs typeface="Arial"/>
              </a:rPr>
              <a:t>Rate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(Blue):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Arial"/>
                <a:cs typeface="Arial"/>
              </a:rPr>
              <a:t>76.9%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launches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were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successful.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14" dirty="0">
                <a:latin typeface="Arial"/>
                <a:cs typeface="Arial"/>
              </a:rPr>
              <a:t>Failure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25" dirty="0">
                <a:latin typeface="Arial"/>
                <a:cs typeface="Arial"/>
              </a:rPr>
              <a:t>Rate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100" dirty="0">
                <a:latin typeface="Microsoft Sans Serif"/>
                <a:cs typeface="Microsoft Sans Serif"/>
              </a:rPr>
              <a:t>(Red):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Arial"/>
                <a:cs typeface="Arial"/>
              </a:rPr>
              <a:t>23.1%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launches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resulted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failure.</a:t>
            </a:r>
            <a:endParaRPr sz="1600">
              <a:latin typeface="Microsoft Sans Serif"/>
              <a:cs typeface="Microsoft Sans Serif"/>
            </a:endParaRPr>
          </a:p>
          <a:p>
            <a:pPr marL="241300" marR="5715" indent="-228600" algn="just">
              <a:lnSpc>
                <a:spcPts val="173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25" dirty="0">
                <a:latin typeface="Microsoft Sans Serif"/>
                <a:cs typeface="Microsoft Sans Serif"/>
              </a:rPr>
              <a:t>This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highlights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60" dirty="0">
                <a:latin typeface="Microsoft Sans Serif"/>
                <a:cs typeface="Microsoft Sans Serif"/>
              </a:rPr>
              <a:t>KSC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10" dirty="0">
                <a:latin typeface="Microsoft Sans Serif"/>
                <a:cs typeface="Microsoft Sans Serif"/>
              </a:rPr>
              <a:t>LC-</a:t>
            </a:r>
            <a:r>
              <a:rPr sz="1600" dirty="0">
                <a:latin typeface="Microsoft Sans Serif"/>
                <a:cs typeface="Microsoft Sans Serif"/>
              </a:rPr>
              <a:t>39A's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b="1" spc="-120" dirty="0">
                <a:latin typeface="Arial"/>
                <a:cs typeface="Arial"/>
              </a:rPr>
              <a:t>consistent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25" dirty="0">
                <a:latin typeface="Arial"/>
                <a:cs typeface="Arial"/>
              </a:rPr>
              <a:t>performance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as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11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leading</a:t>
            </a:r>
            <a:r>
              <a:rPr sz="1600" spc="1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site</a:t>
            </a:r>
            <a:r>
              <a:rPr sz="1600" spc="11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120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successful</a:t>
            </a:r>
            <a:r>
              <a:rPr sz="1600" spc="13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missions,</a:t>
            </a:r>
            <a:r>
              <a:rPr sz="1600" spc="114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reinforcing</a:t>
            </a:r>
            <a:r>
              <a:rPr sz="1600" spc="12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its </a:t>
            </a:r>
            <a:r>
              <a:rPr sz="1600" spc="-20" dirty="0">
                <a:latin typeface="Microsoft Sans Serif"/>
                <a:cs typeface="Microsoft Sans Serif"/>
              </a:rPr>
              <a:t>strategic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importance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 </a:t>
            </a:r>
            <a:r>
              <a:rPr sz="1600" spc="-90" dirty="0">
                <a:latin typeface="Microsoft Sans Serif"/>
                <a:cs typeface="Microsoft Sans Serif"/>
              </a:rPr>
              <a:t>SpaceX's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operations.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703"/>
            <a:ext cx="941133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9" dirty="0"/>
              <a:t>KSC</a:t>
            </a:r>
            <a:r>
              <a:rPr spc="150" dirty="0"/>
              <a:t> </a:t>
            </a:r>
            <a:r>
              <a:rPr spc="-245" dirty="0"/>
              <a:t>LC-</a:t>
            </a:r>
            <a:r>
              <a:rPr dirty="0"/>
              <a:t>39A:</a:t>
            </a:r>
            <a:r>
              <a:rPr spc="-155" dirty="0"/>
              <a:t> </a:t>
            </a:r>
            <a:r>
              <a:rPr spc="-120" dirty="0"/>
              <a:t>Launch</a:t>
            </a:r>
            <a:r>
              <a:rPr dirty="0"/>
              <a:t> </a:t>
            </a:r>
            <a:r>
              <a:rPr spc="-270" dirty="0"/>
              <a:t>Success</a:t>
            </a:r>
            <a:r>
              <a:rPr spc="2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75" dirty="0"/>
              <a:t>Failure</a:t>
            </a:r>
            <a:r>
              <a:rPr spc="5" dirty="0"/>
              <a:t> </a:t>
            </a:r>
            <a:r>
              <a:rPr spc="-65" dirty="0"/>
              <a:t>Ratio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36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6502907" y="1724279"/>
            <a:ext cx="5055235" cy="3345179"/>
            <a:chOff x="6502907" y="1724279"/>
            <a:chExt cx="5055235" cy="3345179"/>
          </a:xfrm>
        </p:grpSpPr>
        <p:sp>
          <p:nvSpPr>
            <p:cNvPr id="5" name="object 5"/>
            <p:cNvSpPr/>
            <p:nvPr/>
          </p:nvSpPr>
          <p:spPr>
            <a:xfrm>
              <a:off x="6509257" y="1730629"/>
              <a:ext cx="5042535" cy="3332479"/>
            </a:xfrm>
            <a:custGeom>
              <a:avLst/>
              <a:gdLst/>
              <a:ahLst/>
              <a:cxnLst/>
              <a:rect l="l" t="t" r="r" b="b"/>
              <a:pathLst>
                <a:path w="5042534" h="3332479">
                  <a:moveTo>
                    <a:pt x="5042154" y="0"/>
                  </a:moveTo>
                  <a:lnTo>
                    <a:pt x="0" y="0"/>
                  </a:lnTo>
                  <a:lnTo>
                    <a:pt x="0" y="3332099"/>
                  </a:lnTo>
                  <a:lnTo>
                    <a:pt x="5042154" y="3332099"/>
                  </a:lnTo>
                  <a:lnTo>
                    <a:pt x="5042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9257" y="1730629"/>
              <a:ext cx="5042535" cy="3332479"/>
            </a:xfrm>
            <a:custGeom>
              <a:avLst/>
              <a:gdLst/>
              <a:ahLst/>
              <a:cxnLst/>
              <a:rect l="l" t="t" r="r" b="b"/>
              <a:pathLst>
                <a:path w="5042534" h="3332479">
                  <a:moveTo>
                    <a:pt x="0" y="3332099"/>
                  </a:moveTo>
                  <a:lnTo>
                    <a:pt x="5042154" y="3332099"/>
                  </a:lnTo>
                  <a:lnTo>
                    <a:pt x="5042154" y="0"/>
                  </a:lnTo>
                  <a:lnTo>
                    <a:pt x="0" y="0"/>
                  </a:lnTo>
                  <a:lnTo>
                    <a:pt x="0" y="333209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1647" y="1798955"/>
              <a:ext cx="4819523" cy="31708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469212"/>
            <a:ext cx="5541645" cy="3991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</a:t>
            </a:r>
            <a:r>
              <a:rPr sz="16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600" spc="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illustrates</a:t>
            </a:r>
            <a:r>
              <a:rPr sz="160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1600" spc="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6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mass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three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sites: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 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40,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4E,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39A.</a:t>
            </a:r>
            <a:endParaRPr sz="160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1410"/>
              </a:spcBef>
            </a:pPr>
            <a:r>
              <a:rPr sz="16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Findings: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Green</a:t>
            </a:r>
            <a:r>
              <a:rPr sz="140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14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</a:t>
            </a:r>
            <a:r>
              <a:rPr sz="140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launches;</a:t>
            </a:r>
            <a:r>
              <a:rPr sz="140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blue</a:t>
            </a:r>
            <a:r>
              <a:rPr sz="140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140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indicate</a:t>
            </a:r>
            <a:endParaRPr sz="14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failures.</a:t>
            </a:r>
            <a:endParaRPr sz="14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managed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largest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(up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16,000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kg)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4E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successes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10,000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kg.</a:t>
            </a:r>
            <a:endParaRPr sz="14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4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mixed</a:t>
            </a:r>
            <a:r>
              <a:rPr sz="14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4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6,000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kg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endParaRPr sz="14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16,000</a:t>
            </a:r>
            <a:r>
              <a:rPr sz="140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kg.</a:t>
            </a:r>
            <a:endParaRPr sz="1400">
              <a:latin typeface="Microsoft Sans Serif"/>
              <a:cs typeface="Microsoft Sans Serif"/>
            </a:endParaRPr>
          </a:p>
          <a:p>
            <a:pPr marL="241300" marR="5715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661670" algn="l"/>
                <a:tab pos="1400810" algn="l"/>
                <a:tab pos="2294255" algn="l"/>
                <a:tab pos="2946400" algn="l"/>
                <a:tab pos="3766185" algn="l"/>
                <a:tab pos="4538980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highlights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4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40's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superior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performance,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particularly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heavier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703"/>
            <a:ext cx="901509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Payload</a:t>
            </a:r>
            <a:r>
              <a:rPr spc="-85" dirty="0"/>
              <a:t> </a:t>
            </a:r>
            <a:r>
              <a:rPr spc="-100" dirty="0"/>
              <a:t>vs.</a:t>
            </a:r>
            <a:r>
              <a:rPr spc="-90" dirty="0"/>
              <a:t> </a:t>
            </a:r>
            <a:r>
              <a:rPr spc="-120" dirty="0"/>
              <a:t>Launch</a:t>
            </a:r>
            <a:r>
              <a:rPr spc="-85" dirty="0"/>
              <a:t> </a:t>
            </a:r>
            <a:r>
              <a:rPr spc="-90" dirty="0"/>
              <a:t>Outcome</a:t>
            </a:r>
            <a:r>
              <a:rPr spc="-80" dirty="0"/>
              <a:t> </a:t>
            </a:r>
            <a:r>
              <a:rPr spc="-100" dirty="0"/>
              <a:t>Across</a:t>
            </a:r>
            <a:r>
              <a:rPr spc="-85" dirty="0"/>
              <a:t> </a:t>
            </a:r>
            <a:r>
              <a:rPr dirty="0"/>
              <a:t>All</a:t>
            </a:r>
            <a:r>
              <a:rPr spc="-110" dirty="0"/>
              <a:t> </a:t>
            </a:r>
            <a:r>
              <a:rPr spc="-100" dirty="0"/>
              <a:t>Sites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37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6616572" y="1648205"/>
            <a:ext cx="4951095" cy="3519170"/>
            <a:chOff x="6616572" y="1648205"/>
            <a:chExt cx="4951095" cy="3519170"/>
          </a:xfrm>
        </p:grpSpPr>
        <p:sp>
          <p:nvSpPr>
            <p:cNvPr id="5" name="object 5"/>
            <p:cNvSpPr/>
            <p:nvPr/>
          </p:nvSpPr>
          <p:spPr>
            <a:xfrm>
              <a:off x="6622922" y="1654555"/>
              <a:ext cx="4938395" cy="3506470"/>
            </a:xfrm>
            <a:custGeom>
              <a:avLst/>
              <a:gdLst/>
              <a:ahLst/>
              <a:cxnLst/>
              <a:rect l="l" t="t" r="r" b="b"/>
              <a:pathLst>
                <a:path w="4938395" h="3506470">
                  <a:moveTo>
                    <a:pt x="4938140" y="0"/>
                  </a:moveTo>
                  <a:lnTo>
                    <a:pt x="0" y="0"/>
                  </a:lnTo>
                  <a:lnTo>
                    <a:pt x="0" y="3506342"/>
                  </a:lnTo>
                  <a:lnTo>
                    <a:pt x="4938140" y="3506342"/>
                  </a:lnTo>
                  <a:lnTo>
                    <a:pt x="4938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2922" y="1654555"/>
              <a:ext cx="4938395" cy="3506470"/>
            </a:xfrm>
            <a:custGeom>
              <a:avLst/>
              <a:gdLst/>
              <a:ahLst/>
              <a:cxnLst/>
              <a:rect l="l" t="t" r="r" b="b"/>
              <a:pathLst>
                <a:path w="4938395" h="3506470">
                  <a:moveTo>
                    <a:pt x="0" y="3506342"/>
                  </a:moveTo>
                  <a:lnTo>
                    <a:pt x="4938140" y="3506342"/>
                  </a:lnTo>
                  <a:lnTo>
                    <a:pt x="4938140" y="0"/>
                  </a:lnTo>
                  <a:lnTo>
                    <a:pt x="0" y="0"/>
                  </a:lnTo>
                  <a:lnTo>
                    <a:pt x="0" y="350634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9409" y="1801748"/>
              <a:ext cx="4748530" cy="32546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694" y="1582673"/>
            <a:ext cx="5120005" cy="28803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901065">
              <a:lnSpc>
                <a:spcPts val="1730"/>
              </a:lnSpc>
              <a:spcBef>
                <a:spcPts val="310"/>
              </a:spcBef>
            </a:pPr>
            <a:r>
              <a:rPr sz="1600" spc="-85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bar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chart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compares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75" dirty="0">
                <a:latin typeface="Microsoft Sans Serif"/>
                <a:cs typeface="Microsoft Sans Serif"/>
              </a:rPr>
              <a:t>accuracy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built </a:t>
            </a:r>
            <a:r>
              <a:rPr sz="1600" spc="-35" dirty="0">
                <a:latin typeface="Microsoft Sans Serif"/>
                <a:cs typeface="Microsoft Sans Serif"/>
              </a:rPr>
              <a:t>classification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models:</a:t>
            </a:r>
            <a:endParaRPr sz="1600">
              <a:latin typeface="Microsoft Sans Serif"/>
              <a:cs typeface="Microsoft Sans Serif"/>
            </a:endParaRPr>
          </a:p>
          <a:p>
            <a:pPr marL="240665" marR="5080" indent="-228600">
              <a:lnSpc>
                <a:spcPts val="173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25" dirty="0">
                <a:latin typeface="Arial"/>
                <a:cs typeface="Arial"/>
              </a:rPr>
              <a:t>Logistic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40" dirty="0">
                <a:latin typeface="Arial"/>
                <a:cs typeface="Arial"/>
              </a:rPr>
              <a:t>Regression</a:t>
            </a:r>
            <a:r>
              <a:rPr sz="1600" spc="-140" dirty="0">
                <a:latin typeface="Microsoft Sans Serif"/>
                <a:cs typeface="Microsoft Sans Serif"/>
              </a:rPr>
              <a:t>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b="1" spc="-125" dirty="0">
                <a:latin typeface="Arial"/>
                <a:cs typeface="Arial"/>
              </a:rPr>
              <a:t>SVM</a:t>
            </a:r>
            <a:r>
              <a:rPr sz="1600" spc="-125" dirty="0">
                <a:latin typeface="Microsoft Sans Serif"/>
                <a:cs typeface="Microsoft Sans Serif"/>
              </a:rPr>
              <a:t>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b="1" spc="-155" dirty="0">
                <a:latin typeface="Arial"/>
                <a:cs typeface="Arial"/>
              </a:rPr>
              <a:t>KNN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achieved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highest </a:t>
            </a:r>
            <a:r>
              <a:rPr sz="1600" spc="-65" dirty="0">
                <a:latin typeface="Microsoft Sans Serif"/>
                <a:cs typeface="Microsoft Sans Serif"/>
              </a:rPr>
              <a:t>accuracy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Arial"/>
                <a:cs typeface="Arial"/>
              </a:rPr>
              <a:t>83.33%</a:t>
            </a:r>
            <a:r>
              <a:rPr sz="1600" spc="-10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240665" marR="379730" indent="-228600">
              <a:lnSpc>
                <a:spcPts val="173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85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b="1" spc="-130" dirty="0">
                <a:latin typeface="Arial"/>
                <a:cs typeface="Arial"/>
              </a:rPr>
              <a:t>Decision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5" dirty="0">
                <a:latin typeface="Arial"/>
                <a:cs typeface="Arial"/>
              </a:rPr>
              <a:t>Tree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model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had</a:t>
            </a:r>
            <a:r>
              <a:rPr sz="1600" spc="-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lowest </a:t>
            </a:r>
            <a:r>
              <a:rPr sz="1600" spc="-65" dirty="0">
                <a:latin typeface="Microsoft Sans Serif"/>
                <a:cs typeface="Microsoft Sans Serif"/>
              </a:rPr>
              <a:t>accuracy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at </a:t>
            </a:r>
            <a:r>
              <a:rPr sz="1600" b="1" spc="-10" dirty="0">
                <a:latin typeface="Arial"/>
                <a:cs typeface="Arial"/>
              </a:rPr>
              <a:t>77.77%</a:t>
            </a:r>
            <a:r>
              <a:rPr sz="1600" spc="-10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00"/>
              </a:spcBef>
              <a:buFont typeface="Arial MT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75" dirty="0">
                <a:latin typeface="Arial"/>
                <a:cs typeface="Arial"/>
              </a:rPr>
              <a:t>Key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Findings: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ts val="1825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Logistic</a:t>
            </a:r>
            <a:r>
              <a:rPr sz="1600" spc="-60" dirty="0">
                <a:latin typeface="Microsoft Sans Serif"/>
                <a:cs typeface="Microsoft Sans Serif"/>
              </a:rPr>
              <a:t> Regression,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110" dirty="0">
                <a:latin typeface="Microsoft Sans Serif"/>
                <a:cs typeface="Microsoft Sans Serif"/>
              </a:rPr>
              <a:t>SVM,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KNN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performed </a:t>
            </a:r>
            <a:r>
              <a:rPr sz="1600" spc="-10" dirty="0">
                <a:latin typeface="Microsoft Sans Serif"/>
                <a:cs typeface="Microsoft Sans Serif"/>
              </a:rPr>
              <a:t>equally</a:t>
            </a:r>
            <a:endParaRPr sz="1600">
              <a:latin typeface="Microsoft Sans Serif"/>
              <a:cs typeface="Microsoft Sans Serif"/>
            </a:endParaRPr>
          </a:p>
          <a:p>
            <a:pPr marL="240665">
              <a:lnSpc>
                <a:spcPts val="1825"/>
              </a:lnSpc>
            </a:pPr>
            <a:r>
              <a:rPr sz="1600" spc="-10" dirty="0">
                <a:latin typeface="Microsoft Sans Serif"/>
                <a:cs typeface="Microsoft Sans Serif"/>
              </a:rPr>
              <a:t>well,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while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Decision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70" dirty="0">
                <a:latin typeface="Microsoft Sans Serif"/>
                <a:cs typeface="Microsoft Sans Serif"/>
              </a:rPr>
              <a:t>Tree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showed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lower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accuracy.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652"/>
            <a:ext cx="453326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Classification</a:t>
            </a:r>
            <a:r>
              <a:rPr spc="-130" dirty="0"/>
              <a:t> </a:t>
            </a:r>
            <a:r>
              <a:rPr spc="-150" dirty="0"/>
              <a:t>Accuracy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38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6021451" y="1454302"/>
            <a:ext cx="5336540" cy="4384040"/>
            <a:chOff x="6021451" y="1454302"/>
            <a:chExt cx="5336540" cy="4384040"/>
          </a:xfrm>
        </p:grpSpPr>
        <p:sp>
          <p:nvSpPr>
            <p:cNvPr id="5" name="object 5"/>
            <p:cNvSpPr/>
            <p:nvPr/>
          </p:nvSpPr>
          <p:spPr>
            <a:xfrm>
              <a:off x="6027801" y="1460652"/>
              <a:ext cx="5323840" cy="4371340"/>
            </a:xfrm>
            <a:custGeom>
              <a:avLst/>
              <a:gdLst/>
              <a:ahLst/>
              <a:cxnLst/>
              <a:rect l="l" t="t" r="r" b="b"/>
              <a:pathLst>
                <a:path w="5323840" h="4371340">
                  <a:moveTo>
                    <a:pt x="5323458" y="0"/>
                  </a:moveTo>
                  <a:lnTo>
                    <a:pt x="0" y="0"/>
                  </a:lnTo>
                  <a:lnTo>
                    <a:pt x="0" y="4370959"/>
                  </a:lnTo>
                  <a:lnTo>
                    <a:pt x="5323458" y="4370959"/>
                  </a:lnTo>
                  <a:lnTo>
                    <a:pt x="5323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27801" y="1460652"/>
              <a:ext cx="5323840" cy="4371340"/>
            </a:xfrm>
            <a:custGeom>
              <a:avLst/>
              <a:gdLst/>
              <a:ahLst/>
              <a:cxnLst/>
              <a:rect l="l" t="t" r="r" b="b"/>
              <a:pathLst>
                <a:path w="5323840" h="4371340">
                  <a:moveTo>
                    <a:pt x="0" y="4370959"/>
                  </a:moveTo>
                  <a:lnTo>
                    <a:pt x="5323458" y="4370959"/>
                  </a:lnTo>
                  <a:lnTo>
                    <a:pt x="5323458" y="0"/>
                  </a:lnTo>
                  <a:lnTo>
                    <a:pt x="0" y="0"/>
                  </a:lnTo>
                  <a:lnTo>
                    <a:pt x="0" y="437095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8220" y="1585849"/>
              <a:ext cx="5207381" cy="3941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587" y="1436623"/>
            <a:ext cx="4686935" cy="353250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1435">
              <a:lnSpc>
                <a:spcPts val="1939"/>
              </a:lnSpc>
              <a:spcBef>
                <a:spcPts val="345"/>
              </a:spcBef>
            </a:pPr>
            <a:r>
              <a:rPr sz="1800" spc="-105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confusion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matrix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shows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45" dirty="0">
                <a:latin typeface="Microsoft Sans Serif"/>
                <a:cs typeface="Microsoft Sans Serif"/>
              </a:rPr>
              <a:t> performance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of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b="1" spc="-135" dirty="0">
                <a:latin typeface="Arial"/>
                <a:cs typeface="Arial"/>
              </a:rPr>
              <a:t>Logistic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60" dirty="0">
                <a:latin typeface="Arial"/>
                <a:cs typeface="Arial"/>
              </a:rPr>
              <a:t>Regression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model:</a:t>
            </a:r>
            <a:endParaRPr sz="1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30" dirty="0">
                <a:latin typeface="Arial"/>
                <a:cs typeface="Arial"/>
              </a:rPr>
              <a:t>True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30" dirty="0">
                <a:latin typeface="Arial"/>
                <a:cs typeface="Arial"/>
              </a:rPr>
              <a:t>Positives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5" dirty="0">
                <a:latin typeface="Arial"/>
                <a:cs typeface="Arial"/>
              </a:rPr>
              <a:t>(landed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20" dirty="0">
                <a:latin typeface="Arial"/>
                <a:cs typeface="Arial"/>
              </a:rPr>
              <a:t>correctly)</a:t>
            </a:r>
            <a:r>
              <a:rPr sz="1600" spc="-120" dirty="0">
                <a:latin typeface="Microsoft Sans Serif"/>
                <a:cs typeface="Microsoft Sans Serif"/>
              </a:rPr>
              <a:t>: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40" dirty="0">
                <a:latin typeface="Microsoft Sans Serif"/>
                <a:cs typeface="Microsoft Sans Serif"/>
              </a:rPr>
              <a:t>12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30" dirty="0">
                <a:latin typeface="Arial"/>
                <a:cs typeface="Arial"/>
              </a:rPr>
              <a:t>True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14" dirty="0">
                <a:latin typeface="Arial"/>
                <a:cs typeface="Arial"/>
              </a:rPr>
              <a:t>Negatives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(did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not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0" dirty="0">
                <a:latin typeface="Arial"/>
                <a:cs typeface="Arial"/>
              </a:rPr>
              <a:t>land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20" dirty="0">
                <a:latin typeface="Arial"/>
                <a:cs typeface="Arial"/>
              </a:rPr>
              <a:t>correctly)</a:t>
            </a:r>
            <a:r>
              <a:rPr sz="1600" spc="-120" dirty="0">
                <a:latin typeface="Microsoft Sans Serif"/>
                <a:cs typeface="Microsoft Sans Serif"/>
              </a:rPr>
              <a:t>: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3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30" dirty="0">
                <a:latin typeface="Arial"/>
                <a:cs typeface="Arial"/>
              </a:rPr>
              <a:t>False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30" dirty="0">
                <a:latin typeface="Arial"/>
                <a:cs typeface="Arial"/>
              </a:rPr>
              <a:t>Positives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25" dirty="0">
                <a:latin typeface="Arial"/>
                <a:cs typeface="Arial"/>
              </a:rPr>
              <a:t>(incorrectly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0" dirty="0">
                <a:latin typeface="Arial"/>
                <a:cs typeface="Arial"/>
              </a:rPr>
              <a:t>predicted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55" dirty="0">
                <a:latin typeface="Arial"/>
                <a:cs typeface="Arial"/>
              </a:rPr>
              <a:t>as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100" dirty="0">
                <a:latin typeface="Arial"/>
                <a:cs typeface="Arial"/>
              </a:rPr>
              <a:t>landed)</a:t>
            </a:r>
            <a:r>
              <a:rPr sz="1600" spc="-100" dirty="0">
                <a:latin typeface="Microsoft Sans Serif"/>
                <a:cs typeface="Microsoft Sans Serif"/>
              </a:rPr>
              <a:t>: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20" dirty="0">
                <a:latin typeface="Microsoft Sans Serif"/>
                <a:cs typeface="Microsoft Sans Serif"/>
              </a:rPr>
              <a:t>3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30" dirty="0">
                <a:latin typeface="Arial"/>
                <a:cs typeface="Arial"/>
              </a:rPr>
              <a:t>False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10" dirty="0">
                <a:latin typeface="Arial"/>
                <a:cs typeface="Arial"/>
              </a:rPr>
              <a:t>Negatives</a:t>
            </a:r>
            <a:r>
              <a:rPr sz="1600" spc="-110" dirty="0">
                <a:latin typeface="Microsoft Sans Serif"/>
                <a:cs typeface="Microsoft Sans Serif"/>
              </a:rPr>
              <a:t>: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0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b="1" spc="-70" dirty="0">
                <a:latin typeface="Arial"/>
                <a:cs typeface="Arial"/>
              </a:rPr>
              <a:t>Summary: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ts val="173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85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model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correctly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predicts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all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"landed"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instances </a:t>
            </a:r>
            <a:r>
              <a:rPr sz="1600" dirty="0">
                <a:latin typeface="Microsoft Sans Serif"/>
                <a:cs typeface="Microsoft Sans Serif"/>
              </a:rPr>
              <a:t>(no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false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negatives)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but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has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slight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overestimation </a:t>
            </a:r>
            <a:r>
              <a:rPr sz="1600" dirty="0">
                <a:latin typeface="Microsoft Sans Serif"/>
                <a:cs typeface="Microsoft Sans Serif"/>
              </a:rPr>
              <a:t>with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70" dirty="0">
                <a:latin typeface="Microsoft Sans Serif"/>
                <a:cs typeface="Microsoft Sans Serif"/>
              </a:rPr>
              <a:t>3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false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positives.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Overall,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performs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well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with </a:t>
            </a:r>
            <a:r>
              <a:rPr sz="1600" dirty="0">
                <a:latin typeface="Microsoft Sans Serif"/>
                <a:cs typeface="Microsoft Sans Serif"/>
              </a:rPr>
              <a:t>an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b="1" dirty="0">
                <a:latin typeface="Arial"/>
                <a:cs typeface="Arial"/>
              </a:rPr>
              <a:t>83%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50" dirty="0">
                <a:latin typeface="Arial"/>
                <a:cs typeface="Arial"/>
              </a:rPr>
              <a:t>accuracy</a:t>
            </a:r>
            <a:r>
              <a:rPr sz="1600" spc="-150" dirty="0">
                <a:latin typeface="Microsoft Sans Serif"/>
                <a:cs typeface="Microsoft Sans Serif"/>
              </a:rPr>
              <a:t>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making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best-</a:t>
            </a:r>
            <a:r>
              <a:rPr sz="1600" spc="-10" dirty="0">
                <a:latin typeface="Microsoft Sans Serif"/>
                <a:cs typeface="Microsoft Sans Serif"/>
              </a:rPr>
              <a:t>performing model.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417652"/>
            <a:ext cx="33909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Confusion</a:t>
            </a:r>
            <a:r>
              <a:rPr spc="-85" dirty="0"/>
              <a:t> </a:t>
            </a:r>
            <a:r>
              <a:rPr spc="-40" dirty="0"/>
              <a:t>Matrix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39</a:t>
            </a:fld>
            <a:endParaRPr spc="45" dirty="0"/>
          </a:p>
        </p:txBody>
      </p:sp>
      <p:grpSp>
        <p:nvGrpSpPr>
          <p:cNvPr id="4" name="object 4"/>
          <p:cNvGrpSpPr/>
          <p:nvPr/>
        </p:nvGrpSpPr>
        <p:grpSpPr>
          <a:xfrm>
            <a:off x="6363461" y="1491741"/>
            <a:ext cx="5000625" cy="3701415"/>
            <a:chOff x="6363461" y="1491741"/>
            <a:chExt cx="5000625" cy="3701415"/>
          </a:xfrm>
        </p:grpSpPr>
        <p:sp>
          <p:nvSpPr>
            <p:cNvPr id="5" name="object 5"/>
            <p:cNvSpPr/>
            <p:nvPr/>
          </p:nvSpPr>
          <p:spPr>
            <a:xfrm>
              <a:off x="6369811" y="1498091"/>
              <a:ext cx="4987925" cy="3688715"/>
            </a:xfrm>
            <a:custGeom>
              <a:avLst/>
              <a:gdLst/>
              <a:ahLst/>
              <a:cxnLst/>
              <a:rect l="l" t="t" r="r" b="b"/>
              <a:pathLst>
                <a:path w="4987925" h="3688715">
                  <a:moveTo>
                    <a:pt x="4987417" y="0"/>
                  </a:moveTo>
                  <a:lnTo>
                    <a:pt x="0" y="0"/>
                  </a:lnTo>
                  <a:lnTo>
                    <a:pt x="0" y="3688714"/>
                  </a:lnTo>
                  <a:lnTo>
                    <a:pt x="4987417" y="3688714"/>
                  </a:lnTo>
                  <a:lnTo>
                    <a:pt x="498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69811" y="1498091"/>
              <a:ext cx="4987925" cy="3688715"/>
            </a:xfrm>
            <a:custGeom>
              <a:avLst/>
              <a:gdLst/>
              <a:ahLst/>
              <a:cxnLst/>
              <a:rect l="l" t="t" r="r" b="b"/>
              <a:pathLst>
                <a:path w="4987925" h="3688715">
                  <a:moveTo>
                    <a:pt x="0" y="3688714"/>
                  </a:moveTo>
                  <a:lnTo>
                    <a:pt x="4987417" y="3688714"/>
                  </a:lnTo>
                  <a:lnTo>
                    <a:pt x="4987417" y="0"/>
                  </a:lnTo>
                  <a:lnTo>
                    <a:pt x="0" y="0"/>
                  </a:lnTo>
                  <a:lnTo>
                    <a:pt x="0" y="368871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4177" y="1585975"/>
              <a:ext cx="4608830" cy="35284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813003" y="1177428"/>
            <a:ext cx="10468610" cy="429768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22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background</a:t>
            </a:r>
            <a:r>
              <a:rPr sz="22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2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context</a:t>
            </a:r>
            <a:endParaRPr sz="22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ts val="1730"/>
              </a:lnSpc>
              <a:spcBef>
                <a:spcPts val="1065"/>
              </a:spcBef>
            </a:pP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62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per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launch,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significantly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lower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charged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providers.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major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contributor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these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6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reusability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rocket.</a:t>
            </a:r>
            <a:endParaRPr sz="16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ts val="1730"/>
              </a:lnSpc>
              <a:spcBef>
                <a:spcPts val="994"/>
              </a:spcBef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6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predicting</a:t>
            </a:r>
            <a:r>
              <a:rPr sz="16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whether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6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6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60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600" spc="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successfully,</a:t>
            </a:r>
            <a:r>
              <a:rPr sz="16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estimate</a:t>
            </a:r>
            <a:r>
              <a:rPr sz="16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overall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cost.</a:t>
            </a:r>
            <a:r>
              <a:rPr sz="16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6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</a:t>
            </a:r>
            <a:r>
              <a:rPr sz="16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valuable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companies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aiming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to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compete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with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</a:t>
            </a:r>
            <a:r>
              <a:rPr sz="16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contracts.</a:t>
            </a:r>
            <a:endParaRPr sz="1600">
              <a:latin typeface="Microsoft Sans Serif"/>
              <a:cs typeface="Microsoft Sans Serif"/>
            </a:endParaRPr>
          </a:p>
          <a:p>
            <a:pPr marL="12700" marR="6985" algn="just">
              <a:lnSpc>
                <a:spcPts val="1730"/>
              </a:lnSpc>
              <a:spcBef>
                <a:spcPts val="990"/>
              </a:spcBef>
            </a:pP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develop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capable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predicting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6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6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6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55" dirty="0">
                <a:latin typeface="Microsoft Sans Serif"/>
                <a:cs typeface="Microsoft Sans Serif"/>
              </a:rPr>
              <a:t>What</a:t>
            </a:r>
            <a:r>
              <a:rPr sz="1600" spc="-20" dirty="0">
                <a:latin typeface="Microsoft Sans Serif"/>
                <a:cs typeface="Microsoft Sans Serif"/>
              </a:rPr>
              <a:t> factors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determine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if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rocket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will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land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successfully?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85" dirty="0">
                <a:latin typeface="Microsoft Sans Serif"/>
                <a:cs typeface="Microsoft Sans Serif"/>
              </a:rPr>
              <a:t>The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interaction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amongst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various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features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that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determine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success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rate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successful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landing.</a:t>
            </a:r>
            <a:endParaRPr sz="16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55" dirty="0">
                <a:latin typeface="Microsoft Sans Serif"/>
                <a:cs typeface="Microsoft Sans Serif"/>
              </a:rPr>
              <a:t>What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operating</a:t>
            </a:r>
            <a:r>
              <a:rPr sz="1600" spc="-10" dirty="0">
                <a:latin typeface="Microsoft Sans Serif"/>
                <a:cs typeface="Microsoft Sans Serif"/>
              </a:rPr>
              <a:t> conditions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50" dirty="0">
                <a:latin typeface="Microsoft Sans Serif"/>
                <a:cs typeface="Microsoft Sans Serif"/>
              </a:rPr>
              <a:t>needs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place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ensure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successful</a:t>
            </a:r>
            <a:r>
              <a:rPr sz="1600" dirty="0">
                <a:latin typeface="Microsoft Sans Serif"/>
                <a:cs typeface="Microsoft Sans Serif"/>
              </a:rPr>
              <a:t> landing</a:t>
            </a:r>
            <a:r>
              <a:rPr sz="1600" spc="-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program.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Conclusions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0"/>
              </a:spcBef>
              <a:buClr>
                <a:srgbClr val="292929"/>
              </a:buClr>
              <a:buFont typeface="Arial"/>
              <a:buAutoNum type="arabicPeriod"/>
              <a:tabLst>
                <a:tab pos="267335" algn="l"/>
              </a:tabLst>
            </a:pPr>
            <a:r>
              <a:rPr spc="-70" dirty="0"/>
              <a:t>Launch</a:t>
            </a:r>
            <a:r>
              <a:rPr spc="-50" dirty="0"/>
              <a:t> </a:t>
            </a:r>
            <a:r>
              <a:rPr spc="-25" dirty="0"/>
              <a:t>Site</a:t>
            </a:r>
            <a:r>
              <a:rPr spc="-65" dirty="0"/>
              <a:t> </a:t>
            </a:r>
            <a:r>
              <a:rPr spc="-10" dirty="0"/>
              <a:t>Insights:</a:t>
            </a:r>
          </a:p>
          <a:p>
            <a:pPr marL="697865" lvl="1" indent="-22796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sites: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40,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39A, and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VAFB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4E.</a:t>
            </a:r>
            <a:endParaRPr sz="14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handles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heaviest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consistent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14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955"/>
              </a:spcBef>
              <a:buFont typeface="Arial"/>
              <a:buAutoNum type="arabicPeriod"/>
              <a:tabLst>
                <a:tab pos="267335" algn="l"/>
              </a:tabLst>
            </a:pPr>
            <a:r>
              <a:rPr spc="-10" dirty="0"/>
              <a:t>Success:</a:t>
            </a:r>
          </a:p>
          <a:p>
            <a:pPr marL="697865" lvl="1" indent="-22796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achieved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highest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76.9%.</a:t>
            </a:r>
            <a:endParaRPr sz="14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944"/>
              </a:spcBef>
              <a:buFont typeface="Arial"/>
              <a:buAutoNum type="arabicPeriod"/>
              <a:tabLst>
                <a:tab pos="267335" algn="l"/>
              </a:tabLst>
            </a:pPr>
            <a:r>
              <a:rPr spc="-20" dirty="0"/>
              <a:t>Model</a:t>
            </a:r>
            <a:r>
              <a:rPr spc="-75" dirty="0"/>
              <a:t> </a:t>
            </a:r>
            <a:r>
              <a:rPr spc="-10" dirty="0"/>
              <a:t>Performance:</a:t>
            </a:r>
          </a:p>
          <a:p>
            <a:pPr marL="697865" lvl="1" indent="-22796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Logistic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Regression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best-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of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83.3%.</a:t>
            </a:r>
            <a:endParaRPr sz="1400">
              <a:latin typeface="Microsoft Sans Serif"/>
              <a:cs typeface="Microsoft Sans Serif"/>
            </a:endParaRPr>
          </a:p>
          <a:p>
            <a:pPr marL="267335" indent="-254635">
              <a:lnSpc>
                <a:spcPct val="100000"/>
              </a:lnSpc>
              <a:spcBef>
                <a:spcPts val="955"/>
              </a:spcBef>
              <a:buFont typeface="Arial"/>
              <a:buAutoNum type="arabicPeriod"/>
              <a:tabLst>
                <a:tab pos="267335" algn="l"/>
              </a:tabLst>
            </a:pPr>
            <a:r>
              <a:rPr spc="-50" dirty="0"/>
              <a:t>Confusion</a:t>
            </a:r>
            <a:r>
              <a:rPr spc="-70" dirty="0"/>
              <a:t> </a:t>
            </a:r>
            <a:r>
              <a:rPr spc="-10" dirty="0"/>
              <a:t>Matrix:</a:t>
            </a:r>
          </a:p>
          <a:p>
            <a:pPr marL="697865" lvl="1" indent="-227965">
              <a:lnSpc>
                <a:spcPct val="100000"/>
              </a:lnSpc>
              <a:spcBef>
                <a:spcPts val="1075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effectively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predicts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"landed"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12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true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positives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minimal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errors.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b="1" spc="-195" dirty="0">
                <a:latin typeface="Arial"/>
                <a:cs typeface="Arial"/>
              </a:rPr>
              <a:t>Key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Insight</a:t>
            </a:r>
          </a:p>
          <a:p>
            <a:pPr marL="697865" lvl="1" indent="-227965">
              <a:lnSpc>
                <a:spcPts val="1515"/>
              </a:lnSpc>
              <a:spcBef>
                <a:spcPts val="1085"/>
              </a:spcBef>
              <a:buFont typeface="Arial MT"/>
              <a:buChar char="•"/>
              <a:tabLst>
                <a:tab pos="697865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4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highlights</a:t>
            </a:r>
            <a:r>
              <a:rPr sz="14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role</a:t>
            </a:r>
            <a:r>
              <a:rPr sz="14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capacity</a:t>
            </a:r>
            <a:r>
              <a:rPr sz="140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success,</a:t>
            </a:r>
            <a:r>
              <a:rPr sz="14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Logistic</a:t>
            </a:r>
            <a:r>
              <a:rPr sz="1400" spc="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Regression</a:t>
            </a:r>
            <a:r>
              <a:rPr sz="1400" spc="1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providing</a:t>
            </a:r>
            <a:endParaRPr sz="1400">
              <a:latin typeface="Microsoft Sans Serif"/>
              <a:cs typeface="Microsoft Sans Serif"/>
            </a:endParaRPr>
          </a:p>
          <a:p>
            <a:pPr marL="697865">
              <a:lnSpc>
                <a:spcPts val="1515"/>
              </a:lnSpc>
            </a:pPr>
            <a:r>
              <a:rPr sz="1400" spc="-10" dirty="0"/>
              <a:t>reliable</a:t>
            </a:r>
            <a:r>
              <a:rPr sz="1400" dirty="0"/>
              <a:t> </a:t>
            </a:r>
            <a:r>
              <a:rPr sz="1400" spc="-10" dirty="0"/>
              <a:t>predictions</a:t>
            </a:r>
            <a:r>
              <a:rPr sz="1400" spc="-25" dirty="0"/>
              <a:t> </a:t>
            </a:r>
            <a:r>
              <a:rPr sz="1400" dirty="0"/>
              <a:t>for </a:t>
            </a:r>
            <a:r>
              <a:rPr sz="1400" spc="-35" dirty="0"/>
              <a:t>launch</a:t>
            </a:r>
            <a:r>
              <a:rPr sz="1400" dirty="0"/>
              <a:t> </a:t>
            </a:r>
            <a:r>
              <a:rPr sz="1400" spc="-10" dirty="0"/>
              <a:t>outcomes.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40</a:t>
            </a:fld>
            <a:endParaRPr spc="4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418615"/>
            <a:ext cx="8361680" cy="450977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200" spc="-85" dirty="0">
                <a:solidFill>
                  <a:srgbClr val="0A48CA"/>
                </a:solidFill>
                <a:latin typeface="Microsoft Sans Serif"/>
                <a:cs typeface="Microsoft Sans Serif"/>
              </a:rPr>
              <a:t>Executive</a:t>
            </a:r>
            <a:r>
              <a:rPr sz="2200" spc="-10" dirty="0">
                <a:solidFill>
                  <a:srgbClr val="0A48CA"/>
                </a:solidFill>
                <a:latin typeface="Microsoft Sans Serif"/>
                <a:cs typeface="Microsoft Sans Serif"/>
              </a:rPr>
              <a:t> Summary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22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methodology:</a:t>
            </a:r>
            <a:endParaRPr sz="22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697865" algn="l"/>
              </a:tabLst>
            </a:pPr>
            <a:r>
              <a:rPr sz="1900" spc="-45" dirty="0">
                <a:solidFill>
                  <a:srgbClr val="767070"/>
                </a:solidFill>
                <a:latin typeface="Microsoft Sans Serif"/>
                <a:cs typeface="Microsoft Sans Serif"/>
              </a:rPr>
              <a:t>Describe</a:t>
            </a:r>
            <a:r>
              <a:rPr sz="1900" spc="-8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67070"/>
                </a:solidFill>
                <a:latin typeface="Microsoft Sans Serif"/>
                <a:cs typeface="Microsoft Sans Serif"/>
              </a:rPr>
              <a:t>how</a:t>
            </a:r>
            <a:r>
              <a:rPr sz="1900" spc="-8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67070"/>
                </a:solidFill>
                <a:latin typeface="Microsoft Sans Serif"/>
                <a:cs typeface="Microsoft Sans Serif"/>
              </a:rPr>
              <a:t>data</a:t>
            </a:r>
            <a:r>
              <a:rPr sz="1900" spc="-7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767070"/>
                </a:solidFill>
                <a:latin typeface="Microsoft Sans Serif"/>
                <a:cs typeface="Microsoft Sans Serif"/>
              </a:rPr>
              <a:t>was</a:t>
            </a:r>
            <a:r>
              <a:rPr sz="1900" spc="-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collected</a:t>
            </a:r>
            <a:endParaRPr sz="19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8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2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7865" algn="l"/>
              </a:tabLst>
            </a:pPr>
            <a:r>
              <a:rPr sz="1900" spc="-45" dirty="0">
                <a:solidFill>
                  <a:srgbClr val="767070"/>
                </a:solidFill>
                <a:latin typeface="Microsoft Sans Serif"/>
                <a:cs typeface="Microsoft Sans Serif"/>
              </a:rPr>
              <a:t>Describe</a:t>
            </a:r>
            <a:r>
              <a:rPr sz="1900" spc="-8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67070"/>
                </a:solidFill>
                <a:latin typeface="Microsoft Sans Serif"/>
                <a:cs typeface="Microsoft Sans Serif"/>
              </a:rPr>
              <a:t>how</a:t>
            </a:r>
            <a:r>
              <a:rPr sz="1900" spc="-8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67070"/>
                </a:solidFill>
                <a:latin typeface="Microsoft Sans Serif"/>
                <a:cs typeface="Microsoft Sans Serif"/>
              </a:rPr>
              <a:t>data</a:t>
            </a:r>
            <a:r>
              <a:rPr sz="1900" spc="-7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767070"/>
                </a:solidFill>
                <a:latin typeface="Microsoft Sans Serif"/>
                <a:cs typeface="Microsoft Sans Serif"/>
              </a:rPr>
              <a:t>was</a:t>
            </a:r>
            <a:r>
              <a:rPr sz="1900" spc="-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processed</a:t>
            </a:r>
            <a:endParaRPr sz="19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2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analysis</a:t>
            </a:r>
            <a:r>
              <a:rPr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2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2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2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2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2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2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2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2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2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2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2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2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2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2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2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2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2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697865" algn="l"/>
              </a:tabLst>
            </a:pPr>
            <a:r>
              <a:rPr sz="1900" spc="-20" dirty="0">
                <a:solidFill>
                  <a:srgbClr val="767070"/>
                </a:solidFill>
                <a:latin typeface="Microsoft Sans Serif"/>
                <a:cs typeface="Microsoft Sans Serif"/>
              </a:rPr>
              <a:t>How</a:t>
            </a:r>
            <a:r>
              <a:rPr sz="1900" spc="-4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67070"/>
                </a:solidFill>
                <a:latin typeface="Microsoft Sans Serif"/>
                <a:cs typeface="Microsoft Sans Serif"/>
              </a:rPr>
              <a:t>to</a:t>
            </a:r>
            <a:r>
              <a:rPr sz="190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67070"/>
                </a:solidFill>
                <a:latin typeface="Microsoft Sans Serif"/>
                <a:cs typeface="Microsoft Sans Serif"/>
              </a:rPr>
              <a:t>build,</a:t>
            </a:r>
            <a:r>
              <a:rPr sz="1900" spc="-1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tune,</a:t>
            </a:r>
            <a:r>
              <a:rPr sz="190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767070"/>
                </a:solidFill>
                <a:latin typeface="Microsoft Sans Serif"/>
                <a:cs typeface="Microsoft Sans Serif"/>
              </a:rPr>
              <a:t>evaluate</a:t>
            </a:r>
            <a:r>
              <a:rPr sz="1900" spc="-1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767070"/>
                </a:solidFill>
                <a:latin typeface="Microsoft Sans Serif"/>
                <a:cs typeface="Microsoft Sans Serif"/>
              </a:rPr>
              <a:t>classification</a:t>
            </a:r>
            <a:r>
              <a:rPr sz="190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 models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Methodology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Data</a:t>
            </a:r>
            <a:r>
              <a:rPr spc="-175" dirty="0"/>
              <a:t> </a:t>
            </a:r>
            <a:r>
              <a:rPr spc="-80" dirty="0"/>
              <a:t>Collection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910539" y="1400632"/>
            <a:ext cx="10419080" cy="3750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2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22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2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gathered</a:t>
            </a:r>
            <a:r>
              <a:rPr sz="22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2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292929"/>
                </a:solidFill>
                <a:latin typeface="Microsoft Sans Serif"/>
                <a:cs typeface="Microsoft Sans Serif"/>
              </a:rPr>
              <a:t>two</a:t>
            </a: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primary</a:t>
            </a:r>
            <a:r>
              <a:rPr sz="22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methods: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200">
              <a:latin typeface="Microsoft Sans Serif"/>
              <a:cs typeface="Microsoft Sans Serif"/>
            </a:endParaRPr>
          </a:p>
          <a:p>
            <a:pPr marL="219075" indent="-213995">
              <a:lnSpc>
                <a:spcPct val="100000"/>
              </a:lnSpc>
              <a:buSzPct val="95000"/>
              <a:buAutoNum type="arabicPeriod"/>
              <a:tabLst>
                <a:tab pos="219075" algn="l"/>
              </a:tabLst>
            </a:pPr>
            <a:r>
              <a:rPr sz="2000" b="1" spc="-200" dirty="0">
                <a:solidFill>
                  <a:srgbClr val="292929"/>
                </a:solidFill>
                <a:latin typeface="Arial"/>
                <a:cs typeface="Arial"/>
              </a:rPr>
              <a:t>SpaceX</a:t>
            </a:r>
            <a:r>
              <a:rPr sz="2000" b="1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292929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  <a:p>
            <a:pPr marL="469900" marR="5080" lvl="1" indent="-8255">
              <a:lnSpc>
                <a:spcPct val="100000"/>
              </a:lnSpc>
              <a:spcBef>
                <a:spcPts val="15"/>
              </a:spcBef>
              <a:buSzPct val="93750"/>
              <a:buChar char="•"/>
              <a:tabLst>
                <a:tab pos="54102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Data</a:t>
            </a:r>
            <a:r>
              <a:rPr sz="16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retrieved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via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HTTP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requests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6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format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structured</a:t>
            </a:r>
            <a:r>
              <a:rPr sz="16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6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600">
              <a:latin typeface="Microsoft Sans Serif"/>
              <a:cs typeface="Microsoft Sans Serif"/>
            </a:endParaRPr>
          </a:p>
          <a:p>
            <a:pPr marL="540385" lvl="1" indent="-79375">
              <a:lnSpc>
                <a:spcPct val="100000"/>
              </a:lnSpc>
              <a:buSzPct val="93750"/>
              <a:buChar char="•"/>
              <a:tabLst>
                <a:tab pos="540385" algn="l"/>
              </a:tabLst>
            </a:pP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inconsistencies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cleaned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handled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ensure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quality.</a:t>
            </a:r>
            <a:endParaRPr sz="16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815"/>
              </a:spcBef>
              <a:buClr>
                <a:srgbClr val="292929"/>
              </a:buClr>
              <a:buFont typeface="Microsoft Sans Serif"/>
              <a:buChar char="•"/>
            </a:pPr>
            <a:endParaRPr sz="1600">
              <a:latin typeface="Microsoft Sans Serif"/>
              <a:cs typeface="Microsoft Sans Serif"/>
            </a:endParaRPr>
          </a:p>
          <a:p>
            <a:pPr marL="219075" indent="-213995">
              <a:lnSpc>
                <a:spcPct val="100000"/>
              </a:lnSpc>
              <a:buSzPct val="95000"/>
              <a:buAutoNum type="arabicPeriod"/>
              <a:tabLst>
                <a:tab pos="219075" algn="l"/>
              </a:tabLst>
            </a:pPr>
            <a:r>
              <a:rPr sz="2000" b="1" spc="-175" dirty="0">
                <a:solidFill>
                  <a:srgbClr val="292929"/>
                </a:solidFill>
                <a:latin typeface="Arial"/>
                <a:cs typeface="Arial"/>
              </a:rPr>
              <a:t>Web</a:t>
            </a:r>
            <a:r>
              <a:rPr sz="2000" b="1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292929"/>
                </a:solidFill>
                <a:latin typeface="Arial"/>
                <a:cs typeface="Arial"/>
              </a:rPr>
              <a:t>Scraping</a:t>
            </a:r>
            <a:endParaRPr sz="2000">
              <a:latin typeface="Arial"/>
              <a:cs typeface="Arial"/>
            </a:endParaRPr>
          </a:p>
          <a:p>
            <a:pPr marL="541020" lvl="1" indent="-79375">
              <a:lnSpc>
                <a:spcPct val="100000"/>
              </a:lnSpc>
              <a:spcBef>
                <a:spcPts val="15"/>
              </a:spcBef>
              <a:buSzPct val="93750"/>
              <a:buChar char="•"/>
              <a:tabLst>
                <a:tab pos="54102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Additional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16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scraped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600">
              <a:latin typeface="Microsoft Sans Serif"/>
              <a:cs typeface="Microsoft Sans Serif"/>
            </a:endParaRPr>
          </a:p>
          <a:p>
            <a:pPr marL="541020" lvl="1" indent="-79375">
              <a:lnSpc>
                <a:spcPct val="100000"/>
              </a:lnSpc>
              <a:buSzPct val="93750"/>
              <a:buChar char="•"/>
              <a:tabLst>
                <a:tab pos="541020" algn="l"/>
              </a:tabLst>
            </a:pPr>
            <a:r>
              <a:rPr sz="16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tables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were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extracted, parsed,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DataFrames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final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combines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both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sources,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forming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unified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foundation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modeling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10198" y="1792287"/>
            <a:ext cx="5461000" cy="4206875"/>
            <a:chOff x="5910198" y="1792287"/>
            <a:chExt cx="5461000" cy="4206875"/>
          </a:xfrm>
        </p:grpSpPr>
        <p:sp>
          <p:nvSpPr>
            <p:cNvPr id="3" name="object 3"/>
            <p:cNvSpPr/>
            <p:nvPr/>
          </p:nvSpPr>
          <p:spPr>
            <a:xfrm>
              <a:off x="5910198" y="1792287"/>
              <a:ext cx="5461000" cy="4206875"/>
            </a:xfrm>
            <a:custGeom>
              <a:avLst/>
              <a:gdLst/>
              <a:ahLst/>
              <a:cxnLst/>
              <a:rect l="l" t="t" r="r" b="b"/>
              <a:pathLst>
                <a:path w="5461000" h="4206875">
                  <a:moveTo>
                    <a:pt x="5461000" y="0"/>
                  </a:moveTo>
                  <a:lnTo>
                    <a:pt x="0" y="0"/>
                  </a:lnTo>
                  <a:lnTo>
                    <a:pt x="0" y="4206875"/>
                  </a:lnTo>
                  <a:lnTo>
                    <a:pt x="5461000" y="4206875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99298" y="1875789"/>
              <a:ext cx="2040889" cy="574040"/>
            </a:xfrm>
            <a:custGeom>
              <a:avLst/>
              <a:gdLst/>
              <a:ahLst/>
              <a:cxnLst/>
              <a:rect l="l" t="t" r="r" b="b"/>
              <a:pathLst>
                <a:path w="2040890" h="574039">
                  <a:moveTo>
                    <a:pt x="1983485" y="0"/>
                  </a:moveTo>
                  <a:lnTo>
                    <a:pt x="57403" y="0"/>
                  </a:lnTo>
                  <a:lnTo>
                    <a:pt x="35093" y="4504"/>
                  </a:lnTo>
                  <a:lnTo>
                    <a:pt x="16843" y="16795"/>
                  </a:lnTo>
                  <a:lnTo>
                    <a:pt x="4522" y="35040"/>
                  </a:lnTo>
                  <a:lnTo>
                    <a:pt x="0" y="57404"/>
                  </a:lnTo>
                  <a:lnTo>
                    <a:pt x="0" y="516636"/>
                  </a:lnTo>
                  <a:lnTo>
                    <a:pt x="4522" y="538999"/>
                  </a:lnTo>
                  <a:lnTo>
                    <a:pt x="16843" y="557244"/>
                  </a:lnTo>
                  <a:lnTo>
                    <a:pt x="35093" y="569535"/>
                  </a:lnTo>
                  <a:lnTo>
                    <a:pt x="57403" y="574039"/>
                  </a:lnTo>
                  <a:lnTo>
                    <a:pt x="1983485" y="574039"/>
                  </a:lnTo>
                  <a:lnTo>
                    <a:pt x="2005849" y="569535"/>
                  </a:lnTo>
                  <a:lnTo>
                    <a:pt x="2024094" y="557244"/>
                  </a:lnTo>
                  <a:lnTo>
                    <a:pt x="2036385" y="538999"/>
                  </a:lnTo>
                  <a:lnTo>
                    <a:pt x="2040890" y="516636"/>
                  </a:lnTo>
                  <a:lnTo>
                    <a:pt x="2040890" y="57404"/>
                  </a:lnTo>
                  <a:lnTo>
                    <a:pt x="2036385" y="35040"/>
                  </a:lnTo>
                  <a:lnTo>
                    <a:pt x="2024094" y="16795"/>
                  </a:lnTo>
                  <a:lnTo>
                    <a:pt x="2005849" y="4504"/>
                  </a:lnTo>
                  <a:lnTo>
                    <a:pt x="19834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99298" y="1875789"/>
              <a:ext cx="2040889" cy="574040"/>
            </a:xfrm>
            <a:custGeom>
              <a:avLst/>
              <a:gdLst/>
              <a:ahLst/>
              <a:cxnLst/>
              <a:rect l="l" t="t" r="r" b="b"/>
              <a:pathLst>
                <a:path w="2040890" h="574039">
                  <a:moveTo>
                    <a:pt x="0" y="57404"/>
                  </a:moveTo>
                  <a:lnTo>
                    <a:pt x="4522" y="35040"/>
                  </a:lnTo>
                  <a:lnTo>
                    <a:pt x="16843" y="16795"/>
                  </a:lnTo>
                  <a:lnTo>
                    <a:pt x="35093" y="4504"/>
                  </a:lnTo>
                  <a:lnTo>
                    <a:pt x="57403" y="0"/>
                  </a:lnTo>
                  <a:lnTo>
                    <a:pt x="1983485" y="0"/>
                  </a:lnTo>
                  <a:lnTo>
                    <a:pt x="2005849" y="4504"/>
                  </a:lnTo>
                  <a:lnTo>
                    <a:pt x="2024094" y="16795"/>
                  </a:lnTo>
                  <a:lnTo>
                    <a:pt x="2036385" y="35040"/>
                  </a:lnTo>
                  <a:lnTo>
                    <a:pt x="2040890" y="57404"/>
                  </a:lnTo>
                  <a:lnTo>
                    <a:pt x="2040890" y="516636"/>
                  </a:lnTo>
                  <a:lnTo>
                    <a:pt x="2036385" y="538999"/>
                  </a:lnTo>
                  <a:lnTo>
                    <a:pt x="2024094" y="557244"/>
                  </a:lnTo>
                  <a:lnTo>
                    <a:pt x="2005849" y="569535"/>
                  </a:lnTo>
                  <a:lnTo>
                    <a:pt x="1983485" y="574039"/>
                  </a:lnTo>
                  <a:lnTo>
                    <a:pt x="57403" y="574039"/>
                  </a:lnTo>
                  <a:lnTo>
                    <a:pt x="35093" y="569535"/>
                  </a:lnTo>
                  <a:lnTo>
                    <a:pt x="16843" y="557244"/>
                  </a:lnTo>
                  <a:lnTo>
                    <a:pt x="4522" y="538999"/>
                  </a:lnTo>
                  <a:lnTo>
                    <a:pt x="0" y="516636"/>
                  </a:lnTo>
                  <a:lnTo>
                    <a:pt x="0" y="574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90584" y="2485644"/>
              <a:ext cx="258445" cy="215265"/>
            </a:xfrm>
            <a:custGeom>
              <a:avLst/>
              <a:gdLst/>
              <a:ahLst/>
              <a:cxnLst/>
              <a:rect l="l" t="t" r="r" b="b"/>
              <a:pathLst>
                <a:path w="258445" h="215264">
                  <a:moveTo>
                    <a:pt x="206629" y="0"/>
                  </a:moveTo>
                  <a:lnTo>
                    <a:pt x="51689" y="0"/>
                  </a:lnTo>
                  <a:lnTo>
                    <a:pt x="51689" y="107695"/>
                  </a:lnTo>
                  <a:lnTo>
                    <a:pt x="0" y="107695"/>
                  </a:lnTo>
                  <a:lnTo>
                    <a:pt x="129159" y="215264"/>
                  </a:lnTo>
                  <a:lnTo>
                    <a:pt x="258318" y="107695"/>
                  </a:lnTo>
                  <a:lnTo>
                    <a:pt x="206629" y="107695"/>
                  </a:lnTo>
                  <a:lnTo>
                    <a:pt x="206629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99298" y="2736850"/>
              <a:ext cx="2040889" cy="574040"/>
            </a:xfrm>
            <a:custGeom>
              <a:avLst/>
              <a:gdLst/>
              <a:ahLst/>
              <a:cxnLst/>
              <a:rect l="l" t="t" r="r" b="b"/>
              <a:pathLst>
                <a:path w="2040890" h="574039">
                  <a:moveTo>
                    <a:pt x="1983485" y="0"/>
                  </a:moveTo>
                  <a:lnTo>
                    <a:pt x="57403" y="0"/>
                  </a:lnTo>
                  <a:lnTo>
                    <a:pt x="35093" y="4504"/>
                  </a:lnTo>
                  <a:lnTo>
                    <a:pt x="16843" y="16795"/>
                  </a:lnTo>
                  <a:lnTo>
                    <a:pt x="4522" y="35040"/>
                  </a:lnTo>
                  <a:lnTo>
                    <a:pt x="0" y="57403"/>
                  </a:lnTo>
                  <a:lnTo>
                    <a:pt x="0" y="516636"/>
                  </a:lnTo>
                  <a:lnTo>
                    <a:pt x="4522" y="538946"/>
                  </a:lnTo>
                  <a:lnTo>
                    <a:pt x="16843" y="557196"/>
                  </a:lnTo>
                  <a:lnTo>
                    <a:pt x="35093" y="569517"/>
                  </a:lnTo>
                  <a:lnTo>
                    <a:pt x="57403" y="574039"/>
                  </a:lnTo>
                  <a:lnTo>
                    <a:pt x="1983485" y="574039"/>
                  </a:lnTo>
                  <a:lnTo>
                    <a:pt x="2005849" y="569517"/>
                  </a:lnTo>
                  <a:lnTo>
                    <a:pt x="2024094" y="557196"/>
                  </a:lnTo>
                  <a:lnTo>
                    <a:pt x="2036385" y="538946"/>
                  </a:lnTo>
                  <a:lnTo>
                    <a:pt x="2040890" y="516636"/>
                  </a:lnTo>
                  <a:lnTo>
                    <a:pt x="2040890" y="57403"/>
                  </a:lnTo>
                  <a:lnTo>
                    <a:pt x="2036385" y="35040"/>
                  </a:lnTo>
                  <a:lnTo>
                    <a:pt x="2024094" y="16795"/>
                  </a:lnTo>
                  <a:lnTo>
                    <a:pt x="2005849" y="4504"/>
                  </a:lnTo>
                  <a:lnTo>
                    <a:pt x="19834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99298" y="2736850"/>
              <a:ext cx="2040889" cy="574040"/>
            </a:xfrm>
            <a:custGeom>
              <a:avLst/>
              <a:gdLst/>
              <a:ahLst/>
              <a:cxnLst/>
              <a:rect l="l" t="t" r="r" b="b"/>
              <a:pathLst>
                <a:path w="2040890" h="574039">
                  <a:moveTo>
                    <a:pt x="0" y="57403"/>
                  </a:moveTo>
                  <a:lnTo>
                    <a:pt x="4522" y="35040"/>
                  </a:lnTo>
                  <a:lnTo>
                    <a:pt x="16843" y="16795"/>
                  </a:lnTo>
                  <a:lnTo>
                    <a:pt x="35093" y="4504"/>
                  </a:lnTo>
                  <a:lnTo>
                    <a:pt x="57403" y="0"/>
                  </a:lnTo>
                  <a:lnTo>
                    <a:pt x="1983485" y="0"/>
                  </a:lnTo>
                  <a:lnTo>
                    <a:pt x="2005849" y="4504"/>
                  </a:lnTo>
                  <a:lnTo>
                    <a:pt x="2024094" y="16795"/>
                  </a:lnTo>
                  <a:lnTo>
                    <a:pt x="2036385" y="35040"/>
                  </a:lnTo>
                  <a:lnTo>
                    <a:pt x="2040890" y="57403"/>
                  </a:lnTo>
                  <a:lnTo>
                    <a:pt x="2040890" y="516636"/>
                  </a:lnTo>
                  <a:lnTo>
                    <a:pt x="2036385" y="538946"/>
                  </a:lnTo>
                  <a:lnTo>
                    <a:pt x="2024094" y="557196"/>
                  </a:lnTo>
                  <a:lnTo>
                    <a:pt x="2005849" y="569517"/>
                  </a:lnTo>
                  <a:lnTo>
                    <a:pt x="1983485" y="574039"/>
                  </a:lnTo>
                  <a:lnTo>
                    <a:pt x="57403" y="574039"/>
                  </a:lnTo>
                  <a:lnTo>
                    <a:pt x="35093" y="569517"/>
                  </a:lnTo>
                  <a:lnTo>
                    <a:pt x="16843" y="557196"/>
                  </a:lnTo>
                  <a:lnTo>
                    <a:pt x="4522" y="538946"/>
                  </a:lnTo>
                  <a:lnTo>
                    <a:pt x="0" y="516636"/>
                  </a:lnTo>
                  <a:lnTo>
                    <a:pt x="0" y="574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90584" y="3346703"/>
              <a:ext cx="258445" cy="215265"/>
            </a:xfrm>
            <a:custGeom>
              <a:avLst/>
              <a:gdLst/>
              <a:ahLst/>
              <a:cxnLst/>
              <a:rect l="l" t="t" r="r" b="b"/>
              <a:pathLst>
                <a:path w="258445" h="215264">
                  <a:moveTo>
                    <a:pt x="206629" y="0"/>
                  </a:moveTo>
                  <a:lnTo>
                    <a:pt x="51689" y="0"/>
                  </a:lnTo>
                  <a:lnTo>
                    <a:pt x="51689" y="107696"/>
                  </a:lnTo>
                  <a:lnTo>
                    <a:pt x="0" y="107696"/>
                  </a:lnTo>
                  <a:lnTo>
                    <a:pt x="129159" y="215265"/>
                  </a:lnTo>
                  <a:lnTo>
                    <a:pt x="258318" y="107696"/>
                  </a:lnTo>
                  <a:lnTo>
                    <a:pt x="206629" y="107696"/>
                  </a:lnTo>
                  <a:lnTo>
                    <a:pt x="206629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99298" y="3597910"/>
              <a:ext cx="2040889" cy="574040"/>
            </a:xfrm>
            <a:custGeom>
              <a:avLst/>
              <a:gdLst/>
              <a:ahLst/>
              <a:cxnLst/>
              <a:rect l="l" t="t" r="r" b="b"/>
              <a:pathLst>
                <a:path w="2040890" h="574039">
                  <a:moveTo>
                    <a:pt x="1983485" y="0"/>
                  </a:moveTo>
                  <a:lnTo>
                    <a:pt x="57403" y="0"/>
                  </a:lnTo>
                  <a:lnTo>
                    <a:pt x="35093" y="4504"/>
                  </a:lnTo>
                  <a:lnTo>
                    <a:pt x="16843" y="16795"/>
                  </a:lnTo>
                  <a:lnTo>
                    <a:pt x="4522" y="35040"/>
                  </a:lnTo>
                  <a:lnTo>
                    <a:pt x="0" y="57403"/>
                  </a:lnTo>
                  <a:lnTo>
                    <a:pt x="0" y="516635"/>
                  </a:lnTo>
                  <a:lnTo>
                    <a:pt x="4522" y="538946"/>
                  </a:lnTo>
                  <a:lnTo>
                    <a:pt x="16843" y="557196"/>
                  </a:lnTo>
                  <a:lnTo>
                    <a:pt x="35093" y="569517"/>
                  </a:lnTo>
                  <a:lnTo>
                    <a:pt x="57403" y="574039"/>
                  </a:lnTo>
                  <a:lnTo>
                    <a:pt x="1983485" y="574039"/>
                  </a:lnTo>
                  <a:lnTo>
                    <a:pt x="2005849" y="569517"/>
                  </a:lnTo>
                  <a:lnTo>
                    <a:pt x="2024094" y="557196"/>
                  </a:lnTo>
                  <a:lnTo>
                    <a:pt x="2036385" y="538946"/>
                  </a:lnTo>
                  <a:lnTo>
                    <a:pt x="2040890" y="516635"/>
                  </a:lnTo>
                  <a:lnTo>
                    <a:pt x="2040890" y="57403"/>
                  </a:lnTo>
                  <a:lnTo>
                    <a:pt x="2036385" y="35040"/>
                  </a:lnTo>
                  <a:lnTo>
                    <a:pt x="2024094" y="16795"/>
                  </a:lnTo>
                  <a:lnTo>
                    <a:pt x="2005849" y="4504"/>
                  </a:lnTo>
                  <a:lnTo>
                    <a:pt x="19834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99298" y="3597910"/>
              <a:ext cx="2040889" cy="574040"/>
            </a:xfrm>
            <a:custGeom>
              <a:avLst/>
              <a:gdLst/>
              <a:ahLst/>
              <a:cxnLst/>
              <a:rect l="l" t="t" r="r" b="b"/>
              <a:pathLst>
                <a:path w="2040890" h="574039">
                  <a:moveTo>
                    <a:pt x="0" y="57403"/>
                  </a:moveTo>
                  <a:lnTo>
                    <a:pt x="4522" y="35040"/>
                  </a:lnTo>
                  <a:lnTo>
                    <a:pt x="16843" y="16795"/>
                  </a:lnTo>
                  <a:lnTo>
                    <a:pt x="35093" y="4504"/>
                  </a:lnTo>
                  <a:lnTo>
                    <a:pt x="57403" y="0"/>
                  </a:lnTo>
                  <a:lnTo>
                    <a:pt x="1983485" y="0"/>
                  </a:lnTo>
                  <a:lnTo>
                    <a:pt x="2005849" y="4504"/>
                  </a:lnTo>
                  <a:lnTo>
                    <a:pt x="2024094" y="16795"/>
                  </a:lnTo>
                  <a:lnTo>
                    <a:pt x="2036385" y="35040"/>
                  </a:lnTo>
                  <a:lnTo>
                    <a:pt x="2040890" y="57403"/>
                  </a:lnTo>
                  <a:lnTo>
                    <a:pt x="2040890" y="516635"/>
                  </a:lnTo>
                  <a:lnTo>
                    <a:pt x="2036385" y="538946"/>
                  </a:lnTo>
                  <a:lnTo>
                    <a:pt x="2024094" y="557196"/>
                  </a:lnTo>
                  <a:lnTo>
                    <a:pt x="2005849" y="569517"/>
                  </a:lnTo>
                  <a:lnTo>
                    <a:pt x="1983485" y="574039"/>
                  </a:lnTo>
                  <a:lnTo>
                    <a:pt x="57403" y="574039"/>
                  </a:lnTo>
                  <a:lnTo>
                    <a:pt x="35093" y="569517"/>
                  </a:lnTo>
                  <a:lnTo>
                    <a:pt x="16843" y="557196"/>
                  </a:lnTo>
                  <a:lnTo>
                    <a:pt x="4522" y="538946"/>
                  </a:lnTo>
                  <a:lnTo>
                    <a:pt x="0" y="516635"/>
                  </a:lnTo>
                  <a:lnTo>
                    <a:pt x="0" y="574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90584" y="4207764"/>
              <a:ext cx="258445" cy="215265"/>
            </a:xfrm>
            <a:custGeom>
              <a:avLst/>
              <a:gdLst/>
              <a:ahLst/>
              <a:cxnLst/>
              <a:rect l="l" t="t" r="r" b="b"/>
              <a:pathLst>
                <a:path w="258445" h="215264">
                  <a:moveTo>
                    <a:pt x="206629" y="0"/>
                  </a:moveTo>
                  <a:lnTo>
                    <a:pt x="51689" y="0"/>
                  </a:lnTo>
                  <a:lnTo>
                    <a:pt x="51689" y="107696"/>
                  </a:lnTo>
                  <a:lnTo>
                    <a:pt x="0" y="107696"/>
                  </a:lnTo>
                  <a:lnTo>
                    <a:pt x="129159" y="215265"/>
                  </a:lnTo>
                  <a:lnTo>
                    <a:pt x="258318" y="107696"/>
                  </a:lnTo>
                  <a:lnTo>
                    <a:pt x="206629" y="107696"/>
                  </a:lnTo>
                  <a:lnTo>
                    <a:pt x="206629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99298" y="4458970"/>
              <a:ext cx="2040889" cy="574040"/>
            </a:xfrm>
            <a:custGeom>
              <a:avLst/>
              <a:gdLst/>
              <a:ahLst/>
              <a:cxnLst/>
              <a:rect l="l" t="t" r="r" b="b"/>
              <a:pathLst>
                <a:path w="2040890" h="574039">
                  <a:moveTo>
                    <a:pt x="1983485" y="0"/>
                  </a:moveTo>
                  <a:lnTo>
                    <a:pt x="57403" y="0"/>
                  </a:lnTo>
                  <a:lnTo>
                    <a:pt x="35093" y="4504"/>
                  </a:lnTo>
                  <a:lnTo>
                    <a:pt x="16843" y="16795"/>
                  </a:lnTo>
                  <a:lnTo>
                    <a:pt x="4522" y="35040"/>
                  </a:lnTo>
                  <a:lnTo>
                    <a:pt x="0" y="57403"/>
                  </a:lnTo>
                  <a:lnTo>
                    <a:pt x="0" y="516635"/>
                  </a:lnTo>
                  <a:lnTo>
                    <a:pt x="4522" y="538946"/>
                  </a:lnTo>
                  <a:lnTo>
                    <a:pt x="16843" y="557196"/>
                  </a:lnTo>
                  <a:lnTo>
                    <a:pt x="35093" y="569517"/>
                  </a:lnTo>
                  <a:lnTo>
                    <a:pt x="57403" y="574039"/>
                  </a:lnTo>
                  <a:lnTo>
                    <a:pt x="1983485" y="574039"/>
                  </a:lnTo>
                  <a:lnTo>
                    <a:pt x="2005849" y="569517"/>
                  </a:lnTo>
                  <a:lnTo>
                    <a:pt x="2024094" y="557196"/>
                  </a:lnTo>
                  <a:lnTo>
                    <a:pt x="2036385" y="538946"/>
                  </a:lnTo>
                  <a:lnTo>
                    <a:pt x="2040890" y="516635"/>
                  </a:lnTo>
                  <a:lnTo>
                    <a:pt x="2040890" y="57403"/>
                  </a:lnTo>
                  <a:lnTo>
                    <a:pt x="2036385" y="35040"/>
                  </a:lnTo>
                  <a:lnTo>
                    <a:pt x="2024094" y="16795"/>
                  </a:lnTo>
                  <a:lnTo>
                    <a:pt x="2005849" y="4504"/>
                  </a:lnTo>
                  <a:lnTo>
                    <a:pt x="19834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99298" y="4458970"/>
              <a:ext cx="2040889" cy="574040"/>
            </a:xfrm>
            <a:custGeom>
              <a:avLst/>
              <a:gdLst/>
              <a:ahLst/>
              <a:cxnLst/>
              <a:rect l="l" t="t" r="r" b="b"/>
              <a:pathLst>
                <a:path w="2040890" h="574039">
                  <a:moveTo>
                    <a:pt x="0" y="57403"/>
                  </a:moveTo>
                  <a:lnTo>
                    <a:pt x="4522" y="35040"/>
                  </a:lnTo>
                  <a:lnTo>
                    <a:pt x="16843" y="16795"/>
                  </a:lnTo>
                  <a:lnTo>
                    <a:pt x="35093" y="4504"/>
                  </a:lnTo>
                  <a:lnTo>
                    <a:pt x="57403" y="0"/>
                  </a:lnTo>
                  <a:lnTo>
                    <a:pt x="1983485" y="0"/>
                  </a:lnTo>
                  <a:lnTo>
                    <a:pt x="2005849" y="4504"/>
                  </a:lnTo>
                  <a:lnTo>
                    <a:pt x="2024094" y="16795"/>
                  </a:lnTo>
                  <a:lnTo>
                    <a:pt x="2036385" y="35040"/>
                  </a:lnTo>
                  <a:lnTo>
                    <a:pt x="2040890" y="57403"/>
                  </a:lnTo>
                  <a:lnTo>
                    <a:pt x="2040890" y="516635"/>
                  </a:lnTo>
                  <a:lnTo>
                    <a:pt x="2036385" y="538946"/>
                  </a:lnTo>
                  <a:lnTo>
                    <a:pt x="2024094" y="557196"/>
                  </a:lnTo>
                  <a:lnTo>
                    <a:pt x="2005849" y="569517"/>
                  </a:lnTo>
                  <a:lnTo>
                    <a:pt x="1983485" y="574039"/>
                  </a:lnTo>
                  <a:lnTo>
                    <a:pt x="57403" y="574039"/>
                  </a:lnTo>
                  <a:lnTo>
                    <a:pt x="35093" y="569517"/>
                  </a:lnTo>
                  <a:lnTo>
                    <a:pt x="16843" y="557196"/>
                  </a:lnTo>
                  <a:lnTo>
                    <a:pt x="4522" y="538946"/>
                  </a:lnTo>
                  <a:lnTo>
                    <a:pt x="0" y="516635"/>
                  </a:lnTo>
                  <a:lnTo>
                    <a:pt x="0" y="574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90584" y="5068823"/>
              <a:ext cx="258445" cy="215265"/>
            </a:xfrm>
            <a:custGeom>
              <a:avLst/>
              <a:gdLst/>
              <a:ahLst/>
              <a:cxnLst/>
              <a:rect l="l" t="t" r="r" b="b"/>
              <a:pathLst>
                <a:path w="258445" h="215264">
                  <a:moveTo>
                    <a:pt x="206629" y="0"/>
                  </a:moveTo>
                  <a:lnTo>
                    <a:pt x="51689" y="0"/>
                  </a:lnTo>
                  <a:lnTo>
                    <a:pt x="51689" y="107695"/>
                  </a:lnTo>
                  <a:lnTo>
                    <a:pt x="0" y="107695"/>
                  </a:lnTo>
                  <a:lnTo>
                    <a:pt x="129159" y="215264"/>
                  </a:lnTo>
                  <a:lnTo>
                    <a:pt x="258318" y="107695"/>
                  </a:lnTo>
                  <a:lnTo>
                    <a:pt x="206629" y="107695"/>
                  </a:lnTo>
                  <a:lnTo>
                    <a:pt x="206629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99298" y="5320029"/>
              <a:ext cx="2040889" cy="574040"/>
            </a:xfrm>
            <a:custGeom>
              <a:avLst/>
              <a:gdLst/>
              <a:ahLst/>
              <a:cxnLst/>
              <a:rect l="l" t="t" r="r" b="b"/>
              <a:pathLst>
                <a:path w="2040890" h="574039">
                  <a:moveTo>
                    <a:pt x="1983485" y="0"/>
                  </a:moveTo>
                  <a:lnTo>
                    <a:pt x="57403" y="0"/>
                  </a:lnTo>
                  <a:lnTo>
                    <a:pt x="35093" y="4504"/>
                  </a:lnTo>
                  <a:lnTo>
                    <a:pt x="16843" y="16795"/>
                  </a:lnTo>
                  <a:lnTo>
                    <a:pt x="4522" y="35040"/>
                  </a:lnTo>
                  <a:lnTo>
                    <a:pt x="0" y="57404"/>
                  </a:lnTo>
                  <a:lnTo>
                    <a:pt x="0" y="516597"/>
                  </a:lnTo>
                  <a:lnTo>
                    <a:pt x="4522" y="538940"/>
                  </a:lnTo>
                  <a:lnTo>
                    <a:pt x="16843" y="557187"/>
                  </a:lnTo>
                  <a:lnTo>
                    <a:pt x="35093" y="569490"/>
                  </a:lnTo>
                  <a:lnTo>
                    <a:pt x="57403" y="574001"/>
                  </a:lnTo>
                  <a:lnTo>
                    <a:pt x="1983485" y="574001"/>
                  </a:lnTo>
                  <a:lnTo>
                    <a:pt x="2005849" y="569490"/>
                  </a:lnTo>
                  <a:lnTo>
                    <a:pt x="2024094" y="557187"/>
                  </a:lnTo>
                  <a:lnTo>
                    <a:pt x="2036385" y="538940"/>
                  </a:lnTo>
                  <a:lnTo>
                    <a:pt x="2040890" y="516597"/>
                  </a:lnTo>
                  <a:lnTo>
                    <a:pt x="2040890" y="57404"/>
                  </a:lnTo>
                  <a:lnTo>
                    <a:pt x="2036385" y="35040"/>
                  </a:lnTo>
                  <a:lnTo>
                    <a:pt x="2024094" y="16795"/>
                  </a:lnTo>
                  <a:lnTo>
                    <a:pt x="2005849" y="4504"/>
                  </a:lnTo>
                  <a:lnTo>
                    <a:pt x="19834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99298" y="5320029"/>
              <a:ext cx="2040889" cy="574040"/>
            </a:xfrm>
            <a:custGeom>
              <a:avLst/>
              <a:gdLst/>
              <a:ahLst/>
              <a:cxnLst/>
              <a:rect l="l" t="t" r="r" b="b"/>
              <a:pathLst>
                <a:path w="2040890" h="574039">
                  <a:moveTo>
                    <a:pt x="0" y="57404"/>
                  </a:moveTo>
                  <a:lnTo>
                    <a:pt x="4522" y="35040"/>
                  </a:lnTo>
                  <a:lnTo>
                    <a:pt x="16843" y="16795"/>
                  </a:lnTo>
                  <a:lnTo>
                    <a:pt x="35093" y="4504"/>
                  </a:lnTo>
                  <a:lnTo>
                    <a:pt x="57403" y="0"/>
                  </a:lnTo>
                  <a:lnTo>
                    <a:pt x="1983485" y="0"/>
                  </a:lnTo>
                  <a:lnTo>
                    <a:pt x="2005849" y="4504"/>
                  </a:lnTo>
                  <a:lnTo>
                    <a:pt x="2024094" y="16795"/>
                  </a:lnTo>
                  <a:lnTo>
                    <a:pt x="2036385" y="35040"/>
                  </a:lnTo>
                  <a:lnTo>
                    <a:pt x="2040890" y="57404"/>
                  </a:lnTo>
                  <a:lnTo>
                    <a:pt x="2040890" y="516597"/>
                  </a:lnTo>
                  <a:lnTo>
                    <a:pt x="2036385" y="538940"/>
                  </a:lnTo>
                  <a:lnTo>
                    <a:pt x="2024094" y="557187"/>
                  </a:lnTo>
                  <a:lnTo>
                    <a:pt x="2005849" y="569490"/>
                  </a:lnTo>
                  <a:lnTo>
                    <a:pt x="1983485" y="574001"/>
                  </a:lnTo>
                  <a:lnTo>
                    <a:pt x="57403" y="574001"/>
                  </a:lnTo>
                  <a:lnTo>
                    <a:pt x="35093" y="569490"/>
                  </a:lnTo>
                  <a:lnTo>
                    <a:pt x="16843" y="557187"/>
                  </a:lnTo>
                  <a:lnTo>
                    <a:pt x="4522" y="538940"/>
                  </a:lnTo>
                  <a:lnTo>
                    <a:pt x="0" y="516597"/>
                  </a:lnTo>
                  <a:lnTo>
                    <a:pt x="0" y="574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99566" y="1304036"/>
            <a:ext cx="19862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</a:tabLst>
            </a:pP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Retrieval: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48969" y="417703"/>
            <a:ext cx="585660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Data</a:t>
            </a:r>
            <a:r>
              <a:rPr spc="-30" dirty="0"/>
              <a:t> </a:t>
            </a:r>
            <a:r>
              <a:rPr spc="-50" dirty="0"/>
              <a:t>Collection</a:t>
            </a:r>
            <a:r>
              <a:rPr dirty="0"/>
              <a:t> </a:t>
            </a:r>
            <a:r>
              <a:rPr spc="750" dirty="0"/>
              <a:t>–</a:t>
            </a:r>
            <a:r>
              <a:rPr spc="-10" dirty="0"/>
              <a:t> </a:t>
            </a:r>
            <a:r>
              <a:rPr spc="-275" dirty="0"/>
              <a:t>SpaceX</a:t>
            </a:r>
            <a:r>
              <a:rPr spc="25" dirty="0"/>
              <a:t> </a:t>
            </a:r>
            <a:r>
              <a:rPr spc="-185" dirty="0"/>
              <a:t>API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1835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19" name="object 19"/>
          <p:cNvSpPr txBox="1"/>
          <p:nvPr/>
        </p:nvSpPr>
        <p:spPr>
          <a:xfrm>
            <a:off x="1356741" y="1720087"/>
            <a:ext cx="4024629" cy="46418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marR="5080" indent="-228600">
              <a:lnSpc>
                <a:spcPts val="1540"/>
              </a:lnSpc>
              <a:spcBef>
                <a:spcPts val="459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Utilized</a:t>
            </a:r>
            <a:r>
              <a:rPr sz="16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HTTP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6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REST</a:t>
            </a:r>
            <a:r>
              <a:rPr sz="16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6741" y="2238248"/>
            <a:ext cx="4025900" cy="6591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 algn="just">
              <a:lnSpc>
                <a:spcPct val="8010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Collected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16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</a:t>
            </a:r>
            <a:r>
              <a:rPr sz="16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r>
              <a:rPr sz="160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2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</a:t>
            </a:r>
            <a:r>
              <a:rPr sz="1600" spc="2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formatting</a:t>
            </a:r>
            <a:r>
              <a:rPr sz="1600" spc="2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structure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9566" y="3201669"/>
            <a:ext cx="2243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Processing: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6741" y="3619246"/>
            <a:ext cx="4023995" cy="98107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241300" marR="5080" indent="-228600">
              <a:lnSpc>
                <a:spcPts val="1540"/>
              </a:lnSpc>
              <a:spcBef>
                <a:spcPts val="464"/>
              </a:spcBef>
              <a:buFont typeface="Arial MT"/>
              <a:buChar char="•"/>
              <a:tabLst>
                <a:tab pos="241300" algn="l"/>
                <a:tab pos="1471295" algn="l"/>
                <a:tab pos="1894839" algn="l"/>
                <a:tab pos="2492375" algn="l"/>
                <a:tab pos="3428365" algn="l"/>
                <a:tab pos="3911600" algn="l"/>
              </a:tabLst>
            </a:pP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</a:t>
            </a:r>
            <a:r>
              <a:rPr sz="16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6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6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further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600">
              <a:latin typeface="Microsoft Sans Serif"/>
              <a:cs typeface="Microsoft Sans Serif"/>
            </a:endParaRPr>
          </a:p>
          <a:p>
            <a:pPr marL="241300" marR="5715" indent="-228600">
              <a:lnSpc>
                <a:spcPts val="154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6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cleaning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handle</a:t>
            </a:r>
            <a:r>
              <a:rPr sz="16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6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inconsistent</a:t>
            </a:r>
            <a:r>
              <a:rPr sz="16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9566" y="4905883"/>
            <a:ext cx="4481830" cy="1195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External</a:t>
            </a:r>
            <a:r>
              <a:rPr sz="22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Reference:</a:t>
            </a:r>
            <a:endParaRPr sz="2200">
              <a:latin typeface="Microsoft Sans Serif"/>
              <a:cs typeface="Microsoft Sans Serif"/>
            </a:endParaRPr>
          </a:p>
          <a:p>
            <a:pPr marL="697865" marR="5080" lvl="1" indent="-228600" algn="just">
              <a:lnSpc>
                <a:spcPct val="90100"/>
              </a:lnSpc>
              <a:spcBef>
                <a:spcPts val="139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	For</a:t>
            </a:r>
            <a:r>
              <a:rPr sz="160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full</a:t>
            </a:r>
            <a:r>
              <a:rPr sz="160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implementation</a:t>
            </a:r>
            <a:r>
              <a:rPr sz="1600" spc="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60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output,</a:t>
            </a:r>
            <a:r>
              <a:rPr sz="1600" spc="2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refer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6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completed</a:t>
            </a:r>
            <a:r>
              <a:rPr sz="16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6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 </a:t>
            </a:r>
            <a:r>
              <a:rPr sz="16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GitHub: </a:t>
            </a:r>
            <a:r>
              <a:rPr sz="1600" b="1" u="sng" spc="-1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SpaceX</a:t>
            </a:r>
            <a:r>
              <a:rPr sz="1600" b="1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1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API</a:t>
            </a:r>
            <a:r>
              <a:rPr sz="1600" b="1" u="sng" spc="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Data</a:t>
            </a:r>
            <a:r>
              <a:rPr sz="1600" b="1" u="sng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1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Collection</a:t>
            </a:r>
            <a:r>
              <a:rPr sz="1600" b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Notebook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10198" y="1792287"/>
            <a:ext cx="5461000" cy="4206875"/>
          </a:xfrm>
          <a:prstGeom prst="rect">
            <a:avLst/>
          </a:prstGeom>
          <a:ln w="12700">
            <a:solidFill>
              <a:srgbClr val="4471C4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2049780" marR="2082800" algn="ctr">
              <a:lnSpc>
                <a:spcPts val="1630"/>
              </a:lnSpc>
              <a:spcBef>
                <a:spcPts val="1220"/>
              </a:spcBef>
            </a:pPr>
            <a:r>
              <a:rPr sz="1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GET</a:t>
            </a:r>
            <a:r>
              <a:rPr sz="1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6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SpaceX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API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127250" marR="2159635" algn="ctr">
              <a:lnSpc>
                <a:spcPts val="1630"/>
              </a:lnSpc>
            </a:pPr>
            <a:r>
              <a:rPr sz="16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Receive</a:t>
            </a: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JSON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response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33020" algn="ctr">
              <a:lnSpc>
                <a:spcPts val="1775"/>
              </a:lnSpc>
              <a:spcBef>
                <a:spcPts val="5"/>
              </a:spcBef>
            </a:pP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Convert</a:t>
            </a:r>
            <a:r>
              <a:rPr sz="1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JSON</a:t>
            </a:r>
            <a:r>
              <a:rPr sz="16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endParaRPr sz="1600">
              <a:latin typeface="Microsoft Sans Serif"/>
              <a:cs typeface="Microsoft Sans Serif"/>
            </a:endParaRPr>
          </a:p>
          <a:p>
            <a:pPr marR="33655" algn="ctr">
              <a:lnSpc>
                <a:spcPts val="1775"/>
              </a:lnSpc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DataFrame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34290" algn="ctr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6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Cleanup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34290" algn="ctr">
              <a:lnSpc>
                <a:spcPts val="1775"/>
              </a:lnSpc>
            </a:pPr>
            <a:r>
              <a:rPr sz="1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Result: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Clean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and</a:t>
            </a:r>
            <a:endParaRPr sz="1600">
              <a:latin typeface="Microsoft Sans Serif"/>
              <a:cs typeface="Microsoft Sans Serif"/>
            </a:endParaRPr>
          </a:p>
          <a:p>
            <a:pPr marR="34290" algn="ctr">
              <a:lnSpc>
                <a:spcPts val="1775"/>
              </a:lnSpc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structured</a:t>
            </a:r>
            <a:r>
              <a:rPr sz="16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DataFrame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66" y="1375663"/>
            <a:ext cx="27228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</a:tabLst>
            </a:pPr>
            <a:r>
              <a:rPr sz="22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Web</a:t>
            </a:r>
            <a:r>
              <a:rPr sz="22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Scrape</a:t>
            </a: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Process: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6741" y="1755139"/>
            <a:ext cx="3732529" cy="1430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8600" algn="just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latin typeface="Microsoft Sans Serif"/>
                <a:cs typeface="Microsoft Sans Serif"/>
              </a:rPr>
              <a:t>	Used</a:t>
            </a:r>
            <a:r>
              <a:rPr sz="1600" spc="27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HTTP</a:t>
            </a:r>
            <a:r>
              <a:rPr sz="1600" spc="26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GET</a:t>
            </a:r>
            <a:r>
              <a:rPr sz="1600" spc="2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requests</a:t>
            </a:r>
            <a:r>
              <a:rPr sz="1600" spc="26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26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retrieve </a:t>
            </a:r>
            <a:r>
              <a:rPr sz="1600" dirty="0">
                <a:latin typeface="Microsoft Sans Serif"/>
                <a:cs typeface="Microsoft Sans Serif"/>
              </a:rPr>
              <a:t>Falcon</a:t>
            </a:r>
            <a:r>
              <a:rPr sz="1600" spc="320" dirty="0">
                <a:latin typeface="Microsoft Sans Serif"/>
                <a:cs typeface="Microsoft Sans Serif"/>
              </a:rPr>
              <a:t>  </a:t>
            </a:r>
            <a:r>
              <a:rPr sz="1600" spc="70" dirty="0">
                <a:latin typeface="Microsoft Sans Serif"/>
                <a:cs typeface="Microsoft Sans Serif"/>
              </a:rPr>
              <a:t>9</a:t>
            </a:r>
            <a:r>
              <a:rPr sz="1600" spc="32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launch</a:t>
            </a:r>
            <a:r>
              <a:rPr sz="1600" spc="32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records</a:t>
            </a:r>
            <a:r>
              <a:rPr sz="1600" spc="32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from</a:t>
            </a:r>
            <a:r>
              <a:rPr sz="1600" spc="320" dirty="0">
                <a:latin typeface="Microsoft Sans Serif"/>
                <a:cs typeface="Microsoft Sans Serif"/>
              </a:rPr>
              <a:t>  </a:t>
            </a:r>
            <a:r>
              <a:rPr sz="1600" spc="-50" dirty="0">
                <a:latin typeface="Microsoft Sans Serif"/>
                <a:cs typeface="Microsoft Sans Serif"/>
              </a:rPr>
              <a:t>a </a:t>
            </a:r>
            <a:r>
              <a:rPr sz="1600" spc="-30" dirty="0">
                <a:latin typeface="Microsoft Sans Serif"/>
                <a:cs typeface="Microsoft Sans Serif"/>
              </a:rPr>
              <a:t>Wikipedia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page.</a:t>
            </a:r>
            <a:endParaRPr sz="1600">
              <a:latin typeface="Microsoft Sans Serif"/>
              <a:cs typeface="Microsoft Sans Serif"/>
            </a:endParaRPr>
          </a:p>
          <a:p>
            <a:pPr marL="241300" marR="6350" indent="-228600" algn="just">
              <a:lnSpc>
                <a:spcPts val="173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latin typeface="Microsoft Sans Serif"/>
                <a:cs typeface="Microsoft Sans Serif"/>
              </a:rPr>
              <a:t>	Leveraged</a:t>
            </a:r>
            <a:r>
              <a:rPr sz="1600" spc="1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BeautifulSoup</a:t>
            </a:r>
            <a:r>
              <a:rPr sz="1600" spc="1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to</a:t>
            </a:r>
            <a:r>
              <a:rPr sz="1600" spc="15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parse</a:t>
            </a:r>
            <a:r>
              <a:rPr sz="1600" spc="15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HTML</a:t>
            </a:r>
            <a:r>
              <a:rPr sz="1600" spc="2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content</a:t>
            </a:r>
            <a:r>
              <a:rPr sz="1600" spc="28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28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extract</a:t>
            </a:r>
            <a:r>
              <a:rPr sz="1600" spc="27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28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launch </a:t>
            </a:r>
            <a:r>
              <a:rPr sz="1600" spc="-10" dirty="0">
                <a:latin typeface="Microsoft Sans Serif"/>
                <a:cs typeface="Microsoft Sans Serif"/>
              </a:rPr>
              <a:t>table.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566" y="3532378"/>
            <a:ext cx="2741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2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Transformation: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6741" y="3910329"/>
            <a:ext cx="3731895" cy="7080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28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latin typeface="Microsoft Sans Serif"/>
                <a:cs typeface="Microsoft Sans Serif"/>
              </a:rPr>
              <a:t>	Extracted</a:t>
            </a:r>
            <a:r>
              <a:rPr sz="1600" spc="200" dirty="0">
                <a:latin typeface="Microsoft Sans Serif"/>
                <a:cs typeface="Microsoft Sans Serif"/>
              </a:rPr>
              <a:t>  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200" dirty="0">
                <a:latin typeface="Microsoft Sans Serif"/>
                <a:cs typeface="Microsoft Sans Serif"/>
              </a:rPr>
              <a:t>   </a:t>
            </a:r>
            <a:r>
              <a:rPr sz="1600" dirty="0">
                <a:latin typeface="Microsoft Sans Serif"/>
                <a:cs typeface="Microsoft Sans Serif"/>
              </a:rPr>
              <a:t>launch</a:t>
            </a:r>
            <a:r>
              <a:rPr sz="1600" spc="200" dirty="0">
                <a:latin typeface="Microsoft Sans Serif"/>
                <a:cs typeface="Microsoft Sans Serif"/>
              </a:rPr>
              <a:t>   </a:t>
            </a:r>
            <a:r>
              <a:rPr sz="1600" dirty="0">
                <a:latin typeface="Microsoft Sans Serif"/>
                <a:cs typeface="Microsoft Sans Serif"/>
              </a:rPr>
              <a:t>table</a:t>
            </a:r>
            <a:r>
              <a:rPr sz="1600" spc="210" dirty="0">
                <a:latin typeface="Microsoft Sans Serif"/>
                <a:cs typeface="Microsoft Sans Serif"/>
              </a:rPr>
              <a:t>   </a:t>
            </a:r>
            <a:r>
              <a:rPr sz="1600" spc="-25" dirty="0">
                <a:latin typeface="Microsoft Sans Serif"/>
                <a:cs typeface="Microsoft Sans Serif"/>
              </a:rPr>
              <a:t>and </a:t>
            </a:r>
            <a:r>
              <a:rPr sz="1600" dirty="0">
                <a:latin typeface="Microsoft Sans Serif"/>
                <a:cs typeface="Microsoft Sans Serif"/>
              </a:rPr>
              <a:t>converted</a:t>
            </a:r>
            <a:r>
              <a:rPr sz="1600" spc="2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it</a:t>
            </a:r>
            <a:r>
              <a:rPr sz="1600" spc="22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into</a:t>
            </a:r>
            <a:r>
              <a:rPr sz="1600" spc="2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2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pandas</a:t>
            </a:r>
            <a:r>
              <a:rPr sz="1600" spc="225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DataFrame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analysis.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566" y="4965319"/>
            <a:ext cx="25158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75" dirty="0">
                <a:latin typeface="Microsoft Sans Serif"/>
                <a:cs typeface="Microsoft Sans Serif"/>
              </a:rPr>
              <a:t>External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spc="-105" dirty="0">
                <a:latin typeface="Microsoft Sans Serif"/>
                <a:cs typeface="Microsoft Sans Serif"/>
              </a:rPr>
              <a:t>Reference: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741" y="5344795"/>
            <a:ext cx="3728720" cy="7721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86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45" dirty="0">
                <a:latin typeface="Microsoft Sans Serif"/>
                <a:cs typeface="Microsoft Sans Serif"/>
              </a:rPr>
              <a:t>The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full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implementation,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including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code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results,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can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be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accessed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here:</a:t>
            </a: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</a:tabLst>
            </a:pPr>
            <a:r>
              <a:rPr sz="1600" b="1" u="sng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Web</a:t>
            </a:r>
            <a:r>
              <a:rPr sz="1600" b="1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Scraping</a:t>
            </a:r>
            <a:r>
              <a:rPr sz="1600" b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10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Notebook</a:t>
            </a:r>
            <a:r>
              <a:rPr sz="1600" b="1" u="sng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1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on</a:t>
            </a:r>
            <a:r>
              <a:rPr sz="1600" b="1" u="sng" spc="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GitHub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1369" y="570052"/>
            <a:ext cx="52533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Data</a:t>
            </a:r>
            <a:r>
              <a:rPr spc="-90" dirty="0"/>
              <a:t> </a:t>
            </a:r>
            <a:r>
              <a:rPr spc="-55" dirty="0"/>
              <a:t>Collection</a:t>
            </a:r>
            <a:r>
              <a:rPr spc="-7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105" dirty="0"/>
              <a:t>Scraping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8</a:t>
            </a:fld>
            <a:endParaRPr spc="45" dirty="0"/>
          </a:p>
        </p:txBody>
      </p:sp>
      <p:grpSp>
        <p:nvGrpSpPr>
          <p:cNvPr id="9" name="object 9"/>
          <p:cNvGrpSpPr/>
          <p:nvPr/>
        </p:nvGrpSpPr>
        <p:grpSpPr>
          <a:xfrm>
            <a:off x="5910198" y="1792287"/>
            <a:ext cx="5461000" cy="4206875"/>
            <a:chOff x="5910198" y="1792287"/>
            <a:chExt cx="5461000" cy="4206875"/>
          </a:xfrm>
        </p:grpSpPr>
        <p:sp>
          <p:nvSpPr>
            <p:cNvPr id="10" name="object 10"/>
            <p:cNvSpPr/>
            <p:nvPr/>
          </p:nvSpPr>
          <p:spPr>
            <a:xfrm>
              <a:off x="5910198" y="1792287"/>
              <a:ext cx="5461000" cy="4206875"/>
            </a:xfrm>
            <a:custGeom>
              <a:avLst/>
              <a:gdLst/>
              <a:ahLst/>
              <a:cxnLst/>
              <a:rect l="l" t="t" r="r" b="b"/>
              <a:pathLst>
                <a:path w="5461000" h="4206875">
                  <a:moveTo>
                    <a:pt x="5461000" y="0"/>
                  </a:moveTo>
                  <a:lnTo>
                    <a:pt x="0" y="0"/>
                  </a:lnTo>
                  <a:lnTo>
                    <a:pt x="0" y="4206875"/>
                  </a:lnTo>
                  <a:lnTo>
                    <a:pt x="5461000" y="4206875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75752" y="1878838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1840865" y="0"/>
                  </a:moveTo>
                  <a:lnTo>
                    <a:pt x="47117" y="0"/>
                  </a:lnTo>
                  <a:lnTo>
                    <a:pt x="28771" y="3702"/>
                  </a:lnTo>
                  <a:lnTo>
                    <a:pt x="13795" y="13811"/>
                  </a:lnTo>
                  <a:lnTo>
                    <a:pt x="3700" y="28825"/>
                  </a:lnTo>
                  <a:lnTo>
                    <a:pt x="0" y="47244"/>
                  </a:lnTo>
                  <a:lnTo>
                    <a:pt x="0" y="424814"/>
                  </a:lnTo>
                  <a:lnTo>
                    <a:pt x="3700" y="443180"/>
                  </a:lnTo>
                  <a:lnTo>
                    <a:pt x="13795" y="458200"/>
                  </a:lnTo>
                  <a:lnTo>
                    <a:pt x="28771" y="468338"/>
                  </a:lnTo>
                  <a:lnTo>
                    <a:pt x="47117" y="472059"/>
                  </a:lnTo>
                  <a:lnTo>
                    <a:pt x="1840865" y="472059"/>
                  </a:lnTo>
                  <a:lnTo>
                    <a:pt x="1859210" y="468338"/>
                  </a:lnTo>
                  <a:lnTo>
                    <a:pt x="1874186" y="458200"/>
                  </a:lnTo>
                  <a:lnTo>
                    <a:pt x="1884281" y="443180"/>
                  </a:lnTo>
                  <a:lnTo>
                    <a:pt x="1887981" y="424814"/>
                  </a:lnTo>
                  <a:lnTo>
                    <a:pt x="1887981" y="47244"/>
                  </a:lnTo>
                  <a:lnTo>
                    <a:pt x="1884281" y="28825"/>
                  </a:lnTo>
                  <a:lnTo>
                    <a:pt x="1874186" y="13811"/>
                  </a:lnTo>
                  <a:lnTo>
                    <a:pt x="1859210" y="3702"/>
                  </a:lnTo>
                  <a:lnTo>
                    <a:pt x="18408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75752" y="1878838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0" y="47244"/>
                  </a:moveTo>
                  <a:lnTo>
                    <a:pt x="3700" y="28825"/>
                  </a:lnTo>
                  <a:lnTo>
                    <a:pt x="13795" y="13811"/>
                  </a:lnTo>
                  <a:lnTo>
                    <a:pt x="28771" y="3702"/>
                  </a:lnTo>
                  <a:lnTo>
                    <a:pt x="47117" y="0"/>
                  </a:lnTo>
                  <a:lnTo>
                    <a:pt x="1840865" y="0"/>
                  </a:lnTo>
                  <a:lnTo>
                    <a:pt x="1859210" y="3702"/>
                  </a:lnTo>
                  <a:lnTo>
                    <a:pt x="1874186" y="13811"/>
                  </a:lnTo>
                  <a:lnTo>
                    <a:pt x="1884281" y="28825"/>
                  </a:lnTo>
                  <a:lnTo>
                    <a:pt x="1887981" y="47244"/>
                  </a:lnTo>
                  <a:lnTo>
                    <a:pt x="1887981" y="424814"/>
                  </a:lnTo>
                  <a:lnTo>
                    <a:pt x="1884281" y="443180"/>
                  </a:lnTo>
                  <a:lnTo>
                    <a:pt x="1874186" y="458200"/>
                  </a:lnTo>
                  <a:lnTo>
                    <a:pt x="1859210" y="468338"/>
                  </a:lnTo>
                  <a:lnTo>
                    <a:pt x="1840865" y="472059"/>
                  </a:lnTo>
                  <a:lnTo>
                    <a:pt x="47117" y="472059"/>
                  </a:lnTo>
                  <a:lnTo>
                    <a:pt x="28771" y="468338"/>
                  </a:lnTo>
                  <a:lnTo>
                    <a:pt x="13795" y="458200"/>
                  </a:lnTo>
                  <a:lnTo>
                    <a:pt x="3700" y="443180"/>
                  </a:lnTo>
                  <a:lnTo>
                    <a:pt x="0" y="424814"/>
                  </a:lnTo>
                  <a:lnTo>
                    <a:pt x="0" y="4724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3572" y="2380361"/>
              <a:ext cx="212344" cy="1770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675752" y="2586862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1840865" y="0"/>
                  </a:moveTo>
                  <a:lnTo>
                    <a:pt x="47117" y="0"/>
                  </a:lnTo>
                  <a:lnTo>
                    <a:pt x="28771" y="3702"/>
                  </a:lnTo>
                  <a:lnTo>
                    <a:pt x="13795" y="13811"/>
                  </a:lnTo>
                  <a:lnTo>
                    <a:pt x="3700" y="28825"/>
                  </a:lnTo>
                  <a:lnTo>
                    <a:pt x="0" y="47244"/>
                  </a:lnTo>
                  <a:lnTo>
                    <a:pt x="0" y="424814"/>
                  </a:lnTo>
                  <a:lnTo>
                    <a:pt x="3700" y="443180"/>
                  </a:lnTo>
                  <a:lnTo>
                    <a:pt x="13795" y="458200"/>
                  </a:lnTo>
                  <a:lnTo>
                    <a:pt x="28771" y="468338"/>
                  </a:lnTo>
                  <a:lnTo>
                    <a:pt x="47117" y="472059"/>
                  </a:lnTo>
                  <a:lnTo>
                    <a:pt x="1840865" y="472059"/>
                  </a:lnTo>
                  <a:lnTo>
                    <a:pt x="1859210" y="468338"/>
                  </a:lnTo>
                  <a:lnTo>
                    <a:pt x="1874186" y="458200"/>
                  </a:lnTo>
                  <a:lnTo>
                    <a:pt x="1884281" y="443180"/>
                  </a:lnTo>
                  <a:lnTo>
                    <a:pt x="1887981" y="424814"/>
                  </a:lnTo>
                  <a:lnTo>
                    <a:pt x="1887981" y="47244"/>
                  </a:lnTo>
                  <a:lnTo>
                    <a:pt x="1884281" y="28825"/>
                  </a:lnTo>
                  <a:lnTo>
                    <a:pt x="1874186" y="13811"/>
                  </a:lnTo>
                  <a:lnTo>
                    <a:pt x="1859210" y="3702"/>
                  </a:lnTo>
                  <a:lnTo>
                    <a:pt x="18408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75752" y="2586862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0" y="47244"/>
                  </a:moveTo>
                  <a:lnTo>
                    <a:pt x="3700" y="28825"/>
                  </a:lnTo>
                  <a:lnTo>
                    <a:pt x="13795" y="13811"/>
                  </a:lnTo>
                  <a:lnTo>
                    <a:pt x="28771" y="3702"/>
                  </a:lnTo>
                  <a:lnTo>
                    <a:pt x="47117" y="0"/>
                  </a:lnTo>
                  <a:lnTo>
                    <a:pt x="1840865" y="0"/>
                  </a:lnTo>
                  <a:lnTo>
                    <a:pt x="1859210" y="3702"/>
                  </a:lnTo>
                  <a:lnTo>
                    <a:pt x="1874186" y="13811"/>
                  </a:lnTo>
                  <a:lnTo>
                    <a:pt x="1884281" y="28825"/>
                  </a:lnTo>
                  <a:lnTo>
                    <a:pt x="1887981" y="47244"/>
                  </a:lnTo>
                  <a:lnTo>
                    <a:pt x="1887981" y="424814"/>
                  </a:lnTo>
                  <a:lnTo>
                    <a:pt x="1884281" y="443180"/>
                  </a:lnTo>
                  <a:lnTo>
                    <a:pt x="1874186" y="458200"/>
                  </a:lnTo>
                  <a:lnTo>
                    <a:pt x="1859210" y="468338"/>
                  </a:lnTo>
                  <a:lnTo>
                    <a:pt x="1840865" y="472059"/>
                  </a:lnTo>
                  <a:lnTo>
                    <a:pt x="47117" y="472059"/>
                  </a:lnTo>
                  <a:lnTo>
                    <a:pt x="28771" y="468338"/>
                  </a:lnTo>
                  <a:lnTo>
                    <a:pt x="13795" y="458200"/>
                  </a:lnTo>
                  <a:lnTo>
                    <a:pt x="3700" y="443180"/>
                  </a:lnTo>
                  <a:lnTo>
                    <a:pt x="0" y="424814"/>
                  </a:lnTo>
                  <a:lnTo>
                    <a:pt x="0" y="4724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3572" y="3088386"/>
              <a:ext cx="212344" cy="17703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75752" y="3294888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1840865" y="0"/>
                  </a:moveTo>
                  <a:lnTo>
                    <a:pt x="47117" y="0"/>
                  </a:lnTo>
                  <a:lnTo>
                    <a:pt x="28771" y="3702"/>
                  </a:lnTo>
                  <a:lnTo>
                    <a:pt x="13795" y="13811"/>
                  </a:lnTo>
                  <a:lnTo>
                    <a:pt x="3700" y="28825"/>
                  </a:lnTo>
                  <a:lnTo>
                    <a:pt x="0" y="47244"/>
                  </a:lnTo>
                  <a:lnTo>
                    <a:pt x="0" y="424814"/>
                  </a:lnTo>
                  <a:lnTo>
                    <a:pt x="3700" y="443180"/>
                  </a:lnTo>
                  <a:lnTo>
                    <a:pt x="13795" y="458200"/>
                  </a:lnTo>
                  <a:lnTo>
                    <a:pt x="28771" y="468338"/>
                  </a:lnTo>
                  <a:lnTo>
                    <a:pt x="47117" y="472059"/>
                  </a:lnTo>
                  <a:lnTo>
                    <a:pt x="1840865" y="472059"/>
                  </a:lnTo>
                  <a:lnTo>
                    <a:pt x="1859210" y="468338"/>
                  </a:lnTo>
                  <a:lnTo>
                    <a:pt x="1874186" y="458200"/>
                  </a:lnTo>
                  <a:lnTo>
                    <a:pt x="1884281" y="443180"/>
                  </a:lnTo>
                  <a:lnTo>
                    <a:pt x="1887981" y="424814"/>
                  </a:lnTo>
                  <a:lnTo>
                    <a:pt x="1887981" y="47244"/>
                  </a:lnTo>
                  <a:lnTo>
                    <a:pt x="1884281" y="28825"/>
                  </a:lnTo>
                  <a:lnTo>
                    <a:pt x="1874186" y="13811"/>
                  </a:lnTo>
                  <a:lnTo>
                    <a:pt x="1859210" y="3702"/>
                  </a:lnTo>
                  <a:lnTo>
                    <a:pt x="18408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75752" y="3294888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0" y="47244"/>
                  </a:moveTo>
                  <a:lnTo>
                    <a:pt x="3700" y="28825"/>
                  </a:lnTo>
                  <a:lnTo>
                    <a:pt x="13795" y="13811"/>
                  </a:lnTo>
                  <a:lnTo>
                    <a:pt x="28771" y="3702"/>
                  </a:lnTo>
                  <a:lnTo>
                    <a:pt x="47117" y="0"/>
                  </a:lnTo>
                  <a:lnTo>
                    <a:pt x="1840865" y="0"/>
                  </a:lnTo>
                  <a:lnTo>
                    <a:pt x="1859210" y="3702"/>
                  </a:lnTo>
                  <a:lnTo>
                    <a:pt x="1874186" y="13811"/>
                  </a:lnTo>
                  <a:lnTo>
                    <a:pt x="1884281" y="28825"/>
                  </a:lnTo>
                  <a:lnTo>
                    <a:pt x="1887981" y="47244"/>
                  </a:lnTo>
                  <a:lnTo>
                    <a:pt x="1887981" y="424814"/>
                  </a:lnTo>
                  <a:lnTo>
                    <a:pt x="1884281" y="443180"/>
                  </a:lnTo>
                  <a:lnTo>
                    <a:pt x="1874186" y="458200"/>
                  </a:lnTo>
                  <a:lnTo>
                    <a:pt x="1859210" y="468338"/>
                  </a:lnTo>
                  <a:lnTo>
                    <a:pt x="1840865" y="472059"/>
                  </a:lnTo>
                  <a:lnTo>
                    <a:pt x="47117" y="472059"/>
                  </a:lnTo>
                  <a:lnTo>
                    <a:pt x="28771" y="468338"/>
                  </a:lnTo>
                  <a:lnTo>
                    <a:pt x="13795" y="458200"/>
                  </a:lnTo>
                  <a:lnTo>
                    <a:pt x="3700" y="443180"/>
                  </a:lnTo>
                  <a:lnTo>
                    <a:pt x="0" y="424814"/>
                  </a:lnTo>
                  <a:lnTo>
                    <a:pt x="0" y="4724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3572" y="3796410"/>
              <a:ext cx="212344" cy="17703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75752" y="4002913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1840865" y="0"/>
                  </a:moveTo>
                  <a:lnTo>
                    <a:pt x="47117" y="0"/>
                  </a:lnTo>
                  <a:lnTo>
                    <a:pt x="28771" y="3702"/>
                  </a:lnTo>
                  <a:lnTo>
                    <a:pt x="13795" y="13811"/>
                  </a:lnTo>
                  <a:lnTo>
                    <a:pt x="3700" y="28825"/>
                  </a:lnTo>
                  <a:lnTo>
                    <a:pt x="0" y="47243"/>
                  </a:lnTo>
                  <a:lnTo>
                    <a:pt x="0" y="424814"/>
                  </a:lnTo>
                  <a:lnTo>
                    <a:pt x="3700" y="443180"/>
                  </a:lnTo>
                  <a:lnTo>
                    <a:pt x="13795" y="458200"/>
                  </a:lnTo>
                  <a:lnTo>
                    <a:pt x="28771" y="468338"/>
                  </a:lnTo>
                  <a:lnTo>
                    <a:pt x="47117" y="472059"/>
                  </a:lnTo>
                  <a:lnTo>
                    <a:pt x="1840865" y="472059"/>
                  </a:lnTo>
                  <a:lnTo>
                    <a:pt x="1859210" y="468338"/>
                  </a:lnTo>
                  <a:lnTo>
                    <a:pt x="1874186" y="458200"/>
                  </a:lnTo>
                  <a:lnTo>
                    <a:pt x="1884281" y="443180"/>
                  </a:lnTo>
                  <a:lnTo>
                    <a:pt x="1887981" y="424814"/>
                  </a:lnTo>
                  <a:lnTo>
                    <a:pt x="1887981" y="47243"/>
                  </a:lnTo>
                  <a:lnTo>
                    <a:pt x="1884281" y="28825"/>
                  </a:lnTo>
                  <a:lnTo>
                    <a:pt x="1874186" y="13811"/>
                  </a:lnTo>
                  <a:lnTo>
                    <a:pt x="1859210" y="3702"/>
                  </a:lnTo>
                  <a:lnTo>
                    <a:pt x="18408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75752" y="4002913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0" y="47243"/>
                  </a:moveTo>
                  <a:lnTo>
                    <a:pt x="3700" y="28825"/>
                  </a:lnTo>
                  <a:lnTo>
                    <a:pt x="13795" y="13811"/>
                  </a:lnTo>
                  <a:lnTo>
                    <a:pt x="28771" y="3702"/>
                  </a:lnTo>
                  <a:lnTo>
                    <a:pt x="47117" y="0"/>
                  </a:lnTo>
                  <a:lnTo>
                    <a:pt x="1840865" y="0"/>
                  </a:lnTo>
                  <a:lnTo>
                    <a:pt x="1859210" y="3702"/>
                  </a:lnTo>
                  <a:lnTo>
                    <a:pt x="1874186" y="13811"/>
                  </a:lnTo>
                  <a:lnTo>
                    <a:pt x="1884281" y="28825"/>
                  </a:lnTo>
                  <a:lnTo>
                    <a:pt x="1887981" y="47243"/>
                  </a:lnTo>
                  <a:lnTo>
                    <a:pt x="1887981" y="424814"/>
                  </a:lnTo>
                  <a:lnTo>
                    <a:pt x="1884281" y="443180"/>
                  </a:lnTo>
                  <a:lnTo>
                    <a:pt x="1874186" y="458200"/>
                  </a:lnTo>
                  <a:lnTo>
                    <a:pt x="1859210" y="468338"/>
                  </a:lnTo>
                  <a:lnTo>
                    <a:pt x="1840865" y="472059"/>
                  </a:lnTo>
                  <a:lnTo>
                    <a:pt x="47117" y="472059"/>
                  </a:lnTo>
                  <a:lnTo>
                    <a:pt x="28771" y="468338"/>
                  </a:lnTo>
                  <a:lnTo>
                    <a:pt x="13795" y="458200"/>
                  </a:lnTo>
                  <a:lnTo>
                    <a:pt x="3700" y="443180"/>
                  </a:lnTo>
                  <a:lnTo>
                    <a:pt x="0" y="424814"/>
                  </a:lnTo>
                  <a:lnTo>
                    <a:pt x="0" y="4724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3572" y="4504435"/>
              <a:ext cx="212344" cy="1770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675752" y="4710938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1840865" y="0"/>
                  </a:moveTo>
                  <a:lnTo>
                    <a:pt x="47117" y="0"/>
                  </a:lnTo>
                  <a:lnTo>
                    <a:pt x="28771" y="3702"/>
                  </a:lnTo>
                  <a:lnTo>
                    <a:pt x="13795" y="13811"/>
                  </a:lnTo>
                  <a:lnTo>
                    <a:pt x="3700" y="28825"/>
                  </a:lnTo>
                  <a:lnTo>
                    <a:pt x="0" y="47243"/>
                  </a:lnTo>
                  <a:lnTo>
                    <a:pt x="0" y="424814"/>
                  </a:lnTo>
                  <a:lnTo>
                    <a:pt x="3700" y="443180"/>
                  </a:lnTo>
                  <a:lnTo>
                    <a:pt x="13795" y="458200"/>
                  </a:lnTo>
                  <a:lnTo>
                    <a:pt x="28771" y="468338"/>
                  </a:lnTo>
                  <a:lnTo>
                    <a:pt x="47117" y="472059"/>
                  </a:lnTo>
                  <a:lnTo>
                    <a:pt x="1840865" y="472059"/>
                  </a:lnTo>
                  <a:lnTo>
                    <a:pt x="1859210" y="468338"/>
                  </a:lnTo>
                  <a:lnTo>
                    <a:pt x="1874186" y="458200"/>
                  </a:lnTo>
                  <a:lnTo>
                    <a:pt x="1884281" y="443180"/>
                  </a:lnTo>
                  <a:lnTo>
                    <a:pt x="1887981" y="424814"/>
                  </a:lnTo>
                  <a:lnTo>
                    <a:pt x="1887981" y="47243"/>
                  </a:lnTo>
                  <a:lnTo>
                    <a:pt x="1884281" y="28825"/>
                  </a:lnTo>
                  <a:lnTo>
                    <a:pt x="1874186" y="13811"/>
                  </a:lnTo>
                  <a:lnTo>
                    <a:pt x="1859210" y="3702"/>
                  </a:lnTo>
                  <a:lnTo>
                    <a:pt x="18408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75752" y="4710938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0" y="47243"/>
                  </a:moveTo>
                  <a:lnTo>
                    <a:pt x="3700" y="28825"/>
                  </a:lnTo>
                  <a:lnTo>
                    <a:pt x="13795" y="13811"/>
                  </a:lnTo>
                  <a:lnTo>
                    <a:pt x="28771" y="3702"/>
                  </a:lnTo>
                  <a:lnTo>
                    <a:pt x="47117" y="0"/>
                  </a:lnTo>
                  <a:lnTo>
                    <a:pt x="1840865" y="0"/>
                  </a:lnTo>
                  <a:lnTo>
                    <a:pt x="1859210" y="3702"/>
                  </a:lnTo>
                  <a:lnTo>
                    <a:pt x="1874186" y="13811"/>
                  </a:lnTo>
                  <a:lnTo>
                    <a:pt x="1884281" y="28825"/>
                  </a:lnTo>
                  <a:lnTo>
                    <a:pt x="1887981" y="47243"/>
                  </a:lnTo>
                  <a:lnTo>
                    <a:pt x="1887981" y="424814"/>
                  </a:lnTo>
                  <a:lnTo>
                    <a:pt x="1884281" y="443180"/>
                  </a:lnTo>
                  <a:lnTo>
                    <a:pt x="1874186" y="458200"/>
                  </a:lnTo>
                  <a:lnTo>
                    <a:pt x="1859210" y="468338"/>
                  </a:lnTo>
                  <a:lnTo>
                    <a:pt x="1840865" y="472059"/>
                  </a:lnTo>
                  <a:lnTo>
                    <a:pt x="47117" y="472059"/>
                  </a:lnTo>
                  <a:lnTo>
                    <a:pt x="28771" y="468338"/>
                  </a:lnTo>
                  <a:lnTo>
                    <a:pt x="13795" y="458200"/>
                  </a:lnTo>
                  <a:lnTo>
                    <a:pt x="3700" y="443180"/>
                  </a:lnTo>
                  <a:lnTo>
                    <a:pt x="0" y="424814"/>
                  </a:lnTo>
                  <a:lnTo>
                    <a:pt x="0" y="4724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3572" y="5212460"/>
              <a:ext cx="212344" cy="17703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675752" y="5418963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1840865" y="0"/>
                  </a:moveTo>
                  <a:lnTo>
                    <a:pt x="47117" y="0"/>
                  </a:lnTo>
                  <a:lnTo>
                    <a:pt x="28771" y="3702"/>
                  </a:lnTo>
                  <a:lnTo>
                    <a:pt x="13795" y="13811"/>
                  </a:lnTo>
                  <a:lnTo>
                    <a:pt x="3700" y="28825"/>
                  </a:lnTo>
                  <a:lnTo>
                    <a:pt x="0" y="47243"/>
                  </a:lnTo>
                  <a:lnTo>
                    <a:pt x="0" y="424802"/>
                  </a:lnTo>
                  <a:lnTo>
                    <a:pt x="3700" y="443170"/>
                  </a:lnTo>
                  <a:lnTo>
                    <a:pt x="13795" y="458171"/>
                  </a:lnTo>
                  <a:lnTo>
                    <a:pt x="28771" y="468286"/>
                  </a:lnTo>
                  <a:lnTo>
                    <a:pt x="47117" y="471995"/>
                  </a:lnTo>
                  <a:lnTo>
                    <a:pt x="1840865" y="471995"/>
                  </a:lnTo>
                  <a:lnTo>
                    <a:pt x="1859210" y="468286"/>
                  </a:lnTo>
                  <a:lnTo>
                    <a:pt x="1874186" y="458171"/>
                  </a:lnTo>
                  <a:lnTo>
                    <a:pt x="1884281" y="443170"/>
                  </a:lnTo>
                  <a:lnTo>
                    <a:pt x="1887981" y="424802"/>
                  </a:lnTo>
                  <a:lnTo>
                    <a:pt x="1887981" y="47243"/>
                  </a:lnTo>
                  <a:lnTo>
                    <a:pt x="1884281" y="28825"/>
                  </a:lnTo>
                  <a:lnTo>
                    <a:pt x="1874186" y="13811"/>
                  </a:lnTo>
                  <a:lnTo>
                    <a:pt x="1859210" y="3702"/>
                  </a:lnTo>
                  <a:lnTo>
                    <a:pt x="18408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75752" y="5418963"/>
              <a:ext cx="1888489" cy="472440"/>
            </a:xfrm>
            <a:custGeom>
              <a:avLst/>
              <a:gdLst/>
              <a:ahLst/>
              <a:cxnLst/>
              <a:rect l="l" t="t" r="r" b="b"/>
              <a:pathLst>
                <a:path w="1888490" h="472439">
                  <a:moveTo>
                    <a:pt x="0" y="47243"/>
                  </a:moveTo>
                  <a:lnTo>
                    <a:pt x="3700" y="28825"/>
                  </a:lnTo>
                  <a:lnTo>
                    <a:pt x="13795" y="13811"/>
                  </a:lnTo>
                  <a:lnTo>
                    <a:pt x="28771" y="3702"/>
                  </a:lnTo>
                  <a:lnTo>
                    <a:pt x="47117" y="0"/>
                  </a:lnTo>
                  <a:lnTo>
                    <a:pt x="1840865" y="0"/>
                  </a:lnTo>
                  <a:lnTo>
                    <a:pt x="1859210" y="3702"/>
                  </a:lnTo>
                  <a:lnTo>
                    <a:pt x="1874186" y="13811"/>
                  </a:lnTo>
                  <a:lnTo>
                    <a:pt x="1884281" y="28825"/>
                  </a:lnTo>
                  <a:lnTo>
                    <a:pt x="1887981" y="47243"/>
                  </a:lnTo>
                  <a:lnTo>
                    <a:pt x="1887981" y="424802"/>
                  </a:lnTo>
                  <a:lnTo>
                    <a:pt x="1884281" y="443170"/>
                  </a:lnTo>
                  <a:lnTo>
                    <a:pt x="1874186" y="458171"/>
                  </a:lnTo>
                  <a:lnTo>
                    <a:pt x="1859210" y="468286"/>
                  </a:lnTo>
                  <a:lnTo>
                    <a:pt x="1840865" y="471995"/>
                  </a:lnTo>
                  <a:lnTo>
                    <a:pt x="47117" y="471995"/>
                  </a:lnTo>
                  <a:lnTo>
                    <a:pt x="28771" y="468286"/>
                  </a:lnTo>
                  <a:lnTo>
                    <a:pt x="13795" y="458171"/>
                  </a:lnTo>
                  <a:lnTo>
                    <a:pt x="3700" y="443170"/>
                  </a:lnTo>
                  <a:lnTo>
                    <a:pt x="0" y="424802"/>
                  </a:lnTo>
                  <a:lnTo>
                    <a:pt x="0" y="4724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910198" y="1792287"/>
            <a:ext cx="5461000" cy="4206875"/>
          </a:xfrm>
          <a:prstGeom prst="rect">
            <a:avLst/>
          </a:prstGeom>
          <a:ln w="12700">
            <a:solidFill>
              <a:srgbClr val="4471C4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1972310" marR="2004060" algn="ctr">
              <a:lnSpc>
                <a:spcPts val="1630"/>
              </a:lnSpc>
              <a:spcBef>
                <a:spcPts val="840"/>
              </a:spcBef>
            </a:pPr>
            <a:r>
              <a:rPr sz="16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GET</a:t>
            </a:r>
            <a:r>
              <a:rPr sz="16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6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Wikipedia 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136775" marR="2169795" algn="ctr">
              <a:lnSpc>
                <a:spcPts val="1630"/>
              </a:lnSpc>
            </a:pP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Extract</a:t>
            </a:r>
            <a:r>
              <a:rPr sz="1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HTML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content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981200" marR="2014220" algn="ctr">
              <a:lnSpc>
                <a:spcPts val="1630"/>
              </a:lnSpc>
              <a:spcBef>
                <a:spcPts val="5"/>
              </a:spcBef>
            </a:pPr>
            <a:r>
              <a:rPr sz="16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Parse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HTML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BeautifulSoup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056130" marR="2087245" algn="ctr">
              <a:lnSpc>
                <a:spcPts val="1630"/>
              </a:lnSpc>
            </a:pP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Extract</a:t>
            </a:r>
            <a:r>
              <a:rPr sz="1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table</a:t>
            </a:r>
            <a:r>
              <a:rPr sz="1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releases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31115" algn="ctr">
              <a:lnSpc>
                <a:spcPts val="1775"/>
              </a:lnSpc>
            </a:pP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Convert</a:t>
            </a: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table</a:t>
            </a: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endParaRPr sz="1600">
              <a:latin typeface="Microsoft Sans Serif"/>
              <a:cs typeface="Microsoft Sans Serif"/>
            </a:endParaRPr>
          </a:p>
          <a:p>
            <a:pPr marR="33020" algn="ctr">
              <a:lnSpc>
                <a:spcPts val="1775"/>
              </a:lnSpc>
            </a:pP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DataFrame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33020" algn="ctr">
              <a:lnSpc>
                <a:spcPct val="100000"/>
              </a:lnSpc>
            </a:pPr>
            <a:r>
              <a:rPr sz="1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Result: 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ready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429638"/>
            <a:ext cx="47282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14" dirty="0">
                <a:latin typeface="Microsoft Sans Serif"/>
                <a:cs typeface="Microsoft Sans Serif"/>
              </a:rPr>
              <a:t>Key</a:t>
            </a:r>
            <a:r>
              <a:rPr sz="2200" spc="-35" dirty="0">
                <a:latin typeface="Microsoft Sans Serif"/>
                <a:cs typeface="Microsoft Sans Serif"/>
              </a:rPr>
              <a:t> </a:t>
            </a:r>
            <a:r>
              <a:rPr sz="2200" spc="-70" dirty="0">
                <a:latin typeface="Microsoft Sans Serif"/>
                <a:cs typeface="Microsoft Sans Serif"/>
              </a:rPr>
              <a:t>Steps</a:t>
            </a:r>
            <a:r>
              <a:rPr sz="2200" spc="-5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of</a:t>
            </a:r>
            <a:r>
              <a:rPr sz="2200" spc="-50" dirty="0">
                <a:latin typeface="Microsoft Sans Serif"/>
                <a:cs typeface="Microsoft Sans Serif"/>
              </a:rPr>
              <a:t> </a:t>
            </a:r>
            <a:r>
              <a:rPr sz="2200" spc="-25" dirty="0">
                <a:latin typeface="Microsoft Sans Serif"/>
                <a:cs typeface="Microsoft Sans Serif"/>
              </a:rPr>
              <a:t>Data</a:t>
            </a:r>
            <a:r>
              <a:rPr sz="2200" spc="-40" dirty="0">
                <a:latin typeface="Microsoft Sans Serif"/>
                <a:cs typeface="Microsoft Sans Serif"/>
              </a:rPr>
              <a:t> Wrangling</a:t>
            </a:r>
            <a:r>
              <a:rPr sz="2200" spc="-45" dirty="0">
                <a:latin typeface="Microsoft Sans Serif"/>
                <a:cs typeface="Microsoft Sans Serif"/>
              </a:rPr>
              <a:t> </a:t>
            </a:r>
            <a:r>
              <a:rPr sz="2200" spc="-90" dirty="0">
                <a:latin typeface="Microsoft Sans Serif"/>
                <a:cs typeface="Microsoft Sans Serif"/>
              </a:rPr>
              <a:t>Process: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6194" y="1809114"/>
            <a:ext cx="4411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1406525" algn="l"/>
                <a:tab pos="1993900" algn="l"/>
                <a:tab pos="2879090" algn="l"/>
                <a:tab pos="3592195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Exploratory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20" dirty="0">
                <a:latin typeface="Microsoft Sans Serif"/>
                <a:cs typeface="Microsoft Sans Serif"/>
              </a:rPr>
              <a:t>Data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Analysis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(EDA):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20" dirty="0">
                <a:latin typeface="Microsoft Sans Serif"/>
                <a:cs typeface="Microsoft Sans Serif"/>
              </a:rPr>
              <a:t>Identified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4794" y="2028570"/>
            <a:ext cx="3512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icrosoft Sans Serif"/>
                <a:cs typeface="Microsoft Sans Serif"/>
              </a:rPr>
              <a:t>patterns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key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insights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in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dataset.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194" y="2311730"/>
            <a:ext cx="441071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1825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25" dirty="0">
                <a:latin typeface="Microsoft Sans Serif"/>
                <a:cs typeface="Microsoft Sans Serif"/>
              </a:rPr>
              <a:t>Key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Metrics</a:t>
            </a:r>
            <a:r>
              <a:rPr sz="1600" spc="80" dirty="0">
                <a:latin typeface="Microsoft Sans Serif"/>
                <a:cs typeface="Microsoft Sans Serif"/>
              </a:rPr>
              <a:t> </a:t>
            </a:r>
            <a:r>
              <a:rPr sz="1600" spc="-60" dirty="0">
                <a:latin typeface="Microsoft Sans Serif"/>
                <a:cs typeface="Microsoft Sans Serif"/>
              </a:rPr>
              <a:t>Summary: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35" dirty="0">
                <a:latin typeface="Microsoft Sans Serif"/>
                <a:cs typeface="Microsoft Sans Serif"/>
              </a:rPr>
              <a:t>Calculated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launches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per</a:t>
            </a:r>
            <a:endParaRPr sz="1600">
              <a:latin typeface="Microsoft Sans Serif"/>
              <a:cs typeface="Microsoft Sans Serif"/>
            </a:endParaRPr>
          </a:p>
          <a:p>
            <a:pPr marL="241300">
              <a:lnSpc>
                <a:spcPts val="1825"/>
              </a:lnSpc>
            </a:pPr>
            <a:r>
              <a:rPr sz="1600" dirty="0">
                <a:latin typeface="Microsoft Sans Serif"/>
                <a:cs typeface="Microsoft Sans Serif"/>
              </a:rPr>
              <a:t>site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5" dirty="0">
                <a:latin typeface="Microsoft Sans Serif"/>
                <a:cs typeface="Microsoft Sans Serif"/>
              </a:rPr>
              <a:t>occurrences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of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orbit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types.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6194" y="2813685"/>
            <a:ext cx="4410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1222375" algn="l"/>
                <a:tab pos="1898014" algn="l"/>
                <a:tab pos="2875915" algn="l"/>
                <a:tab pos="3754120" algn="l"/>
              </a:tabLst>
            </a:pPr>
            <a:r>
              <a:rPr sz="1600" spc="-10" dirty="0">
                <a:latin typeface="Microsoft Sans Serif"/>
                <a:cs typeface="Microsoft Sans Serif"/>
              </a:rPr>
              <a:t>Outcome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20" dirty="0">
                <a:latin typeface="Microsoft Sans Serif"/>
                <a:cs typeface="Microsoft Sans Serif"/>
              </a:rPr>
              <a:t>Label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Creation: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Created</a:t>
            </a:r>
            <a:r>
              <a:rPr sz="1600" dirty="0"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landing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794" y="3022179"/>
            <a:ext cx="370586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30" dirty="0">
                <a:latin typeface="Microsoft Sans Serif"/>
                <a:cs typeface="Microsoft Sans Serif"/>
              </a:rPr>
              <a:t>outcome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labels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from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50" i="1" spc="-80" dirty="0">
                <a:latin typeface="Arial"/>
                <a:cs typeface="Arial"/>
              </a:rPr>
              <a:t>Outcome</a:t>
            </a:r>
            <a:r>
              <a:rPr sz="1650" i="1" spc="-35" dirty="0">
                <a:latin typeface="Arial"/>
                <a:cs typeface="Arial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column.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6194" y="3316604"/>
            <a:ext cx="4413250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8600" algn="just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1600" dirty="0">
                <a:latin typeface="Microsoft Sans Serif"/>
                <a:cs typeface="Microsoft Sans Serif"/>
              </a:rPr>
              <a:t>	Export</a:t>
            </a:r>
            <a:r>
              <a:rPr sz="1600" spc="254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Process:</a:t>
            </a:r>
            <a:r>
              <a:rPr sz="1600" spc="26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Saved</a:t>
            </a:r>
            <a:r>
              <a:rPr sz="1600" spc="265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the</a:t>
            </a:r>
            <a:r>
              <a:rPr sz="1600" spc="26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cleaned</a:t>
            </a:r>
            <a:r>
              <a:rPr sz="1600" spc="260" dirty="0">
                <a:latin typeface="Microsoft Sans Serif"/>
                <a:cs typeface="Microsoft Sans Serif"/>
              </a:rPr>
              <a:t>  </a:t>
            </a:r>
            <a:r>
              <a:rPr sz="1600" spc="-25" dirty="0">
                <a:latin typeface="Microsoft Sans Serif"/>
                <a:cs typeface="Microsoft Sans Serif"/>
              </a:rPr>
              <a:t>and </a:t>
            </a:r>
            <a:r>
              <a:rPr sz="1600" dirty="0">
                <a:latin typeface="Microsoft Sans Serif"/>
                <a:cs typeface="Microsoft Sans Serif"/>
              </a:rPr>
              <a:t>transformed</a:t>
            </a:r>
            <a:r>
              <a:rPr sz="1600" spc="4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data</a:t>
            </a:r>
            <a:r>
              <a:rPr sz="1600" spc="45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as</a:t>
            </a:r>
            <a:r>
              <a:rPr sz="1600" spc="4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a</a:t>
            </a:r>
            <a:r>
              <a:rPr sz="1600" spc="45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CSV</a:t>
            </a:r>
            <a:r>
              <a:rPr sz="1600" spc="5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file</a:t>
            </a:r>
            <a:r>
              <a:rPr sz="1600" spc="40" dirty="0">
                <a:latin typeface="Microsoft Sans Serif"/>
                <a:cs typeface="Microsoft Sans Serif"/>
              </a:rPr>
              <a:t>  </a:t>
            </a: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50" dirty="0">
                <a:latin typeface="Microsoft Sans Serif"/>
                <a:cs typeface="Microsoft Sans Serif"/>
              </a:rPr>
              <a:t>  </a:t>
            </a:r>
            <a:r>
              <a:rPr sz="1600" spc="-10" dirty="0">
                <a:latin typeface="Microsoft Sans Serif"/>
                <a:cs typeface="Microsoft Sans Serif"/>
              </a:rPr>
              <a:t>further analysis.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969" y="4155389"/>
            <a:ext cx="4172585" cy="107823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75" dirty="0">
                <a:latin typeface="Microsoft Sans Serif"/>
                <a:cs typeface="Microsoft Sans Serif"/>
              </a:rPr>
              <a:t>External</a:t>
            </a:r>
            <a:r>
              <a:rPr sz="2200" spc="-10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Reference:</a:t>
            </a:r>
            <a:endParaRPr sz="22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173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dirty="0">
                <a:latin typeface="Microsoft Sans Serif"/>
                <a:cs typeface="Microsoft Sans Serif"/>
              </a:rPr>
              <a:t>For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full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implementation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and</a:t>
            </a:r>
            <a:r>
              <a:rPr sz="1600" spc="-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outputs,</a:t>
            </a:r>
            <a:r>
              <a:rPr sz="1600" spc="-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refer</a:t>
            </a:r>
            <a:r>
              <a:rPr sz="1600" spc="-50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to: </a:t>
            </a:r>
            <a:r>
              <a:rPr sz="1600" b="1" u="sng" spc="-1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GitHub</a:t>
            </a:r>
            <a:r>
              <a:rPr sz="16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10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Notebook</a:t>
            </a:r>
            <a:r>
              <a:rPr sz="16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-</a:t>
            </a:r>
            <a:r>
              <a:rPr sz="1600" b="1" u="sng" spc="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Data</a:t>
            </a:r>
            <a:r>
              <a:rPr sz="1600" b="1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Wrangling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Data</a:t>
            </a:r>
            <a:r>
              <a:rPr spc="-175" dirty="0"/>
              <a:t> </a:t>
            </a:r>
            <a:r>
              <a:rPr spc="-85" dirty="0"/>
              <a:t>Wrangling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5"/>
              </a:lnSpc>
            </a:pPr>
            <a:fld id="{81D60167-4931-47E6-BA6A-407CBD079E47}" type="slidenum">
              <a:rPr spc="45" dirty="0"/>
              <a:t>9</a:t>
            </a:fld>
            <a:endParaRPr spc="45" dirty="0"/>
          </a:p>
        </p:txBody>
      </p:sp>
      <p:grpSp>
        <p:nvGrpSpPr>
          <p:cNvPr id="11" name="object 11"/>
          <p:cNvGrpSpPr/>
          <p:nvPr/>
        </p:nvGrpSpPr>
        <p:grpSpPr>
          <a:xfrm>
            <a:off x="5910198" y="1792287"/>
            <a:ext cx="5461000" cy="4206875"/>
            <a:chOff x="5910198" y="1792287"/>
            <a:chExt cx="5461000" cy="4206875"/>
          </a:xfrm>
        </p:grpSpPr>
        <p:sp>
          <p:nvSpPr>
            <p:cNvPr id="12" name="object 12"/>
            <p:cNvSpPr/>
            <p:nvPr/>
          </p:nvSpPr>
          <p:spPr>
            <a:xfrm>
              <a:off x="5910198" y="1792287"/>
              <a:ext cx="5461000" cy="4206875"/>
            </a:xfrm>
            <a:custGeom>
              <a:avLst/>
              <a:gdLst/>
              <a:ahLst/>
              <a:cxnLst/>
              <a:rect l="l" t="t" r="r" b="b"/>
              <a:pathLst>
                <a:path w="5461000" h="4206875">
                  <a:moveTo>
                    <a:pt x="5461000" y="0"/>
                  </a:moveTo>
                  <a:lnTo>
                    <a:pt x="0" y="0"/>
                  </a:lnTo>
                  <a:lnTo>
                    <a:pt x="0" y="4206875"/>
                  </a:lnTo>
                  <a:lnTo>
                    <a:pt x="5461000" y="4206875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87004" y="1877314"/>
              <a:ext cx="1665605" cy="730250"/>
            </a:xfrm>
            <a:custGeom>
              <a:avLst/>
              <a:gdLst/>
              <a:ahLst/>
              <a:cxnLst/>
              <a:rect l="l" t="t" r="r" b="b"/>
              <a:pathLst>
                <a:path w="1665604" h="730250">
                  <a:moveTo>
                    <a:pt x="1592452" y="0"/>
                  </a:moveTo>
                  <a:lnTo>
                    <a:pt x="73025" y="0"/>
                  </a:lnTo>
                  <a:lnTo>
                    <a:pt x="44630" y="5728"/>
                  </a:lnTo>
                  <a:lnTo>
                    <a:pt x="21415" y="21351"/>
                  </a:lnTo>
                  <a:lnTo>
                    <a:pt x="5748" y="44523"/>
                  </a:lnTo>
                  <a:lnTo>
                    <a:pt x="0" y="72898"/>
                  </a:lnTo>
                  <a:lnTo>
                    <a:pt x="0" y="656971"/>
                  </a:lnTo>
                  <a:lnTo>
                    <a:pt x="5748" y="685419"/>
                  </a:lnTo>
                  <a:lnTo>
                    <a:pt x="21415" y="708628"/>
                  </a:lnTo>
                  <a:lnTo>
                    <a:pt x="44630" y="724265"/>
                  </a:lnTo>
                  <a:lnTo>
                    <a:pt x="73025" y="729996"/>
                  </a:lnTo>
                  <a:lnTo>
                    <a:pt x="1592452" y="729996"/>
                  </a:lnTo>
                  <a:lnTo>
                    <a:pt x="1620901" y="724265"/>
                  </a:lnTo>
                  <a:lnTo>
                    <a:pt x="1644110" y="708628"/>
                  </a:lnTo>
                  <a:lnTo>
                    <a:pt x="1659747" y="685419"/>
                  </a:lnTo>
                  <a:lnTo>
                    <a:pt x="1665477" y="656971"/>
                  </a:lnTo>
                  <a:lnTo>
                    <a:pt x="1665477" y="72898"/>
                  </a:lnTo>
                  <a:lnTo>
                    <a:pt x="1659747" y="44523"/>
                  </a:lnTo>
                  <a:lnTo>
                    <a:pt x="1644110" y="21351"/>
                  </a:lnTo>
                  <a:lnTo>
                    <a:pt x="1620901" y="5728"/>
                  </a:lnTo>
                  <a:lnTo>
                    <a:pt x="15924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87004" y="1877314"/>
              <a:ext cx="1665605" cy="730250"/>
            </a:xfrm>
            <a:custGeom>
              <a:avLst/>
              <a:gdLst/>
              <a:ahLst/>
              <a:cxnLst/>
              <a:rect l="l" t="t" r="r" b="b"/>
              <a:pathLst>
                <a:path w="1665604" h="730250">
                  <a:moveTo>
                    <a:pt x="0" y="72898"/>
                  </a:moveTo>
                  <a:lnTo>
                    <a:pt x="5748" y="44523"/>
                  </a:lnTo>
                  <a:lnTo>
                    <a:pt x="21415" y="21351"/>
                  </a:lnTo>
                  <a:lnTo>
                    <a:pt x="44630" y="5728"/>
                  </a:lnTo>
                  <a:lnTo>
                    <a:pt x="73025" y="0"/>
                  </a:lnTo>
                  <a:lnTo>
                    <a:pt x="1592452" y="0"/>
                  </a:lnTo>
                  <a:lnTo>
                    <a:pt x="1620901" y="5728"/>
                  </a:lnTo>
                  <a:lnTo>
                    <a:pt x="1644110" y="21351"/>
                  </a:lnTo>
                  <a:lnTo>
                    <a:pt x="1659747" y="44523"/>
                  </a:lnTo>
                  <a:lnTo>
                    <a:pt x="1665477" y="72898"/>
                  </a:lnTo>
                  <a:lnTo>
                    <a:pt x="1665477" y="656971"/>
                  </a:lnTo>
                  <a:lnTo>
                    <a:pt x="1659747" y="685419"/>
                  </a:lnTo>
                  <a:lnTo>
                    <a:pt x="1644110" y="708628"/>
                  </a:lnTo>
                  <a:lnTo>
                    <a:pt x="1620901" y="724265"/>
                  </a:lnTo>
                  <a:lnTo>
                    <a:pt x="1592452" y="729996"/>
                  </a:lnTo>
                  <a:lnTo>
                    <a:pt x="73025" y="729996"/>
                  </a:lnTo>
                  <a:lnTo>
                    <a:pt x="44630" y="724265"/>
                  </a:lnTo>
                  <a:lnTo>
                    <a:pt x="21415" y="708628"/>
                  </a:lnTo>
                  <a:lnTo>
                    <a:pt x="5748" y="685419"/>
                  </a:lnTo>
                  <a:lnTo>
                    <a:pt x="0" y="656971"/>
                  </a:lnTo>
                  <a:lnTo>
                    <a:pt x="0" y="7289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55532" y="2652902"/>
              <a:ext cx="328930" cy="274320"/>
            </a:xfrm>
            <a:custGeom>
              <a:avLst/>
              <a:gdLst/>
              <a:ahLst/>
              <a:cxnLst/>
              <a:rect l="l" t="t" r="r" b="b"/>
              <a:pathLst>
                <a:path w="328929" h="274319">
                  <a:moveTo>
                    <a:pt x="262763" y="0"/>
                  </a:moveTo>
                  <a:lnTo>
                    <a:pt x="65659" y="0"/>
                  </a:lnTo>
                  <a:lnTo>
                    <a:pt x="65659" y="136906"/>
                  </a:lnTo>
                  <a:lnTo>
                    <a:pt x="0" y="136906"/>
                  </a:lnTo>
                  <a:lnTo>
                    <a:pt x="164211" y="273812"/>
                  </a:lnTo>
                  <a:lnTo>
                    <a:pt x="328549" y="136906"/>
                  </a:lnTo>
                  <a:lnTo>
                    <a:pt x="262763" y="136906"/>
                  </a:lnTo>
                  <a:lnTo>
                    <a:pt x="262763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87004" y="2972308"/>
              <a:ext cx="1665605" cy="730250"/>
            </a:xfrm>
            <a:custGeom>
              <a:avLst/>
              <a:gdLst/>
              <a:ahLst/>
              <a:cxnLst/>
              <a:rect l="l" t="t" r="r" b="b"/>
              <a:pathLst>
                <a:path w="1665604" h="730250">
                  <a:moveTo>
                    <a:pt x="1592452" y="0"/>
                  </a:moveTo>
                  <a:lnTo>
                    <a:pt x="73025" y="0"/>
                  </a:lnTo>
                  <a:lnTo>
                    <a:pt x="44630" y="5748"/>
                  </a:lnTo>
                  <a:lnTo>
                    <a:pt x="21415" y="21415"/>
                  </a:lnTo>
                  <a:lnTo>
                    <a:pt x="5748" y="44630"/>
                  </a:lnTo>
                  <a:lnTo>
                    <a:pt x="0" y="73025"/>
                  </a:lnTo>
                  <a:lnTo>
                    <a:pt x="0" y="657097"/>
                  </a:lnTo>
                  <a:lnTo>
                    <a:pt x="5748" y="685492"/>
                  </a:lnTo>
                  <a:lnTo>
                    <a:pt x="21415" y="708707"/>
                  </a:lnTo>
                  <a:lnTo>
                    <a:pt x="44630" y="724374"/>
                  </a:lnTo>
                  <a:lnTo>
                    <a:pt x="73025" y="730122"/>
                  </a:lnTo>
                  <a:lnTo>
                    <a:pt x="1592452" y="730122"/>
                  </a:lnTo>
                  <a:lnTo>
                    <a:pt x="1620901" y="724374"/>
                  </a:lnTo>
                  <a:lnTo>
                    <a:pt x="1644110" y="708707"/>
                  </a:lnTo>
                  <a:lnTo>
                    <a:pt x="1659747" y="685492"/>
                  </a:lnTo>
                  <a:lnTo>
                    <a:pt x="1665477" y="657097"/>
                  </a:lnTo>
                  <a:lnTo>
                    <a:pt x="1665477" y="73025"/>
                  </a:lnTo>
                  <a:lnTo>
                    <a:pt x="1659747" y="44630"/>
                  </a:lnTo>
                  <a:lnTo>
                    <a:pt x="1644110" y="21415"/>
                  </a:lnTo>
                  <a:lnTo>
                    <a:pt x="1620901" y="5748"/>
                  </a:lnTo>
                  <a:lnTo>
                    <a:pt x="15924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87004" y="2972308"/>
              <a:ext cx="1665605" cy="730250"/>
            </a:xfrm>
            <a:custGeom>
              <a:avLst/>
              <a:gdLst/>
              <a:ahLst/>
              <a:cxnLst/>
              <a:rect l="l" t="t" r="r" b="b"/>
              <a:pathLst>
                <a:path w="1665604" h="730250">
                  <a:moveTo>
                    <a:pt x="0" y="73025"/>
                  </a:moveTo>
                  <a:lnTo>
                    <a:pt x="5748" y="44630"/>
                  </a:lnTo>
                  <a:lnTo>
                    <a:pt x="21415" y="21415"/>
                  </a:lnTo>
                  <a:lnTo>
                    <a:pt x="44630" y="5748"/>
                  </a:lnTo>
                  <a:lnTo>
                    <a:pt x="73025" y="0"/>
                  </a:lnTo>
                  <a:lnTo>
                    <a:pt x="1592452" y="0"/>
                  </a:lnTo>
                  <a:lnTo>
                    <a:pt x="1620901" y="5748"/>
                  </a:lnTo>
                  <a:lnTo>
                    <a:pt x="1644110" y="21415"/>
                  </a:lnTo>
                  <a:lnTo>
                    <a:pt x="1659747" y="44630"/>
                  </a:lnTo>
                  <a:lnTo>
                    <a:pt x="1665477" y="73025"/>
                  </a:lnTo>
                  <a:lnTo>
                    <a:pt x="1665477" y="657097"/>
                  </a:lnTo>
                  <a:lnTo>
                    <a:pt x="1659747" y="685492"/>
                  </a:lnTo>
                  <a:lnTo>
                    <a:pt x="1644110" y="708707"/>
                  </a:lnTo>
                  <a:lnTo>
                    <a:pt x="1620901" y="724374"/>
                  </a:lnTo>
                  <a:lnTo>
                    <a:pt x="1592452" y="730122"/>
                  </a:lnTo>
                  <a:lnTo>
                    <a:pt x="73025" y="730122"/>
                  </a:lnTo>
                  <a:lnTo>
                    <a:pt x="44630" y="724374"/>
                  </a:lnTo>
                  <a:lnTo>
                    <a:pt x="21415" y="708707"/>
                  </a:lnTo>
                  <a:lnTo>
                    <a:pt x="5748" y="685492"/>
                  </a:lnTo>
                  <a:lnTo>
                    <a:pt x="0" y="657097"/>
                  </a:lnTo>
                  <a:lnTo>
                    <a:pt x="0" y="730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55532" y="3748023"/>
              <a:ext cx="328930" cy="274320"/>
            </a:xfrm>
            <a:custGeom>
              <a:avLst/>
              <a:gdLst/>
              <a:ahLst/>
              <a:cxnLst/>
              <a:rect l="l" t="t" r="r" b="b"/>
              <a:pathLst>
                <a:path w="328929" h="274320">
                  <a:moveTo>
                    <a:pt x="262763" y="0"/>
                  </a:moveTo>
                  <a:lnTo>
                    <a:pt x="65659" y="0"/>
                  </a:lnTo>
                  <a:lnTo>
                    <a:pt x="65659" y="136906"/>
                  </a:lnTo>
                  <a:lnTo>
                    <a:pt x="0" y="136906"/>
                  </a:lnTo>
                  <a:lnTo>
                    <a:pt x="164211" y="273812"/>
                  </a:lnTo>
                  <a:lnTo>
                    <a:pt x="328549" y="136906"/>
                  </a:lnTo>
                  <a:lnTo>
                    <a:pt x="262763" y="136906"/>
                  </a:lnTo>
                  <a:lnTo>
                    <a:pt x="262763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87004" y="4067429"/>
              <a:ext cx="1665605" cy="730250"/>
            </a:xfrm>
            <a:custGeom>
              <a:avLst/>
              <a:gdLst/>
              <a:ahLst/>
              <a:cxnLst/>
              <a:rect l="l" t="t" r="r" b="b"/>
              <a:pathLst>
                <a:path w="1665604" h="730250">
                  <a:moveTo>
                    <a:pt x="1592452" y="0"/>
                  </a:moveTo>
                  <a:lnTo>
                    <a:pt x="73025" y="0"/>
                  </a:lnTo>
                  <a:lnTo>
                    <a:pt x="44630" y="5730"/>
                  </a:lnTo>
                  <a:lnTo>
                    <a:pt x="21415" y="21367"/>
                  </a:lnTo>
                  <a:lnTo>
                    <a:pt x="5748" y="44577"/>
                  </a:lnTo>
                  <a:lnTo>
                    <a:pt x="0" y="73025"/>
                  </a:lnTo>
                  <a:lnTo>
                    <a:pt x="0" y="657098"/>
                  </a:lnTo>
                  <a:lnTo>
                    <a:pt x="5748" y="685472"/>
                  </a:lnTo>
                  <a:lnTo>
                    <a:pt x="21415" y="708644"/>
                  </a:lnTo>
                  <a:lnTo>
                    <a:pt x="44630" y="724267"/>
                  </a:lnTo>
                  <a:lnTo>
                    <a:pt x="73025" y="729996"/>
                  </a:lnTo>
                  <a:lnTo>
                    <a:pt x="1592452" y="729996"/>
                  </a:lnTo>
                  <a:lnTo>
                    <a:pt x="1620901" y="724267"/>
                  </a:lnTo>
                  <a:lnTo>
                    <a:pt x="1644110" y="708644"/>
                  </a:lnTo>
                  <a:lnTo>
                    <a:pt x="1659747" y="685472"/>
                  </a:lnTo>
                  <a:lnTo>
                    <a:pt x="1665477" y="657098"/>
                  </a:lnTo>
                  <a:lnTo>
                    <a:pt x="1665477" y="73025"/>
                  </a:lnTo>
                  <a:lnTo>
                    <a:pt x="1659747" y="44576"/>
                  </a:lnTo>
                  <a:lnTo>
                    <a:pt x="1644110" y="21367"/>
                  </a:lnTo>
                  <a:lnTo>
                    <a:pt x="1620901" y="5730"/>
                  </a:lnTo>
                  <a:lnTo>
                    <a:pt x="15924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87004" y="4067429"/>
              <a:ext cx="1665605" cy="730250"/>
            </a:xfrm>
            <a:custGeom>
              <a:avLst/>
              <a:gdLst/>
              <a:ahLst/>
              <a:cxnLst/>
              <a:rect l="l" t="t" r="r" b="b"/>
              <a:pathLst>
                <a:path w="1665604" h="730250">
                  <a:moveTo>
                    <a:pt x="0" y="73025"/>
                  </a:moveTo>
                  <a:lnTo>
                    <a:pt x="5748" y="44577"/>
                  </a:lnTo>
                  <a:lnTo>
                    <a:pt x="21415" y="21367"/>
                  </a:lnTo>
                  <a:lnTo>
                    <a:pt x="44630" y="5730"/>
                  </a:lnTo>
                  <a:lnTo>
                    <a:pt x="73025" y="0"/>
                  </a:lnTo>
                  <a:lnTo>
                    <a:pt x="1592452" y="0"/>
                  </a:lnTo>
                  <a:lnTo>
                    <a:pt x="1620901" y="5730"/>
                  </a:lnTo>
                  <a:lnTo>
                    <a:pt x="1644110" y="21367"/>
                  </a:lnTo>
                  <a:lnTo>
                    <a:pt x="1659747" y="44576"/>
                  </a:lnTo>
                  <a:lnTo>
                    <a:pt x="1665477" y="73025"/>
                  </a:lnTo>
                  <a:lnTo>
                    <a:pt x="1665477" y="657098"/>
                  </a:lnTo>
                  <a:lnTo>
                    <a:pt x="1659747" y="685472"/>
                  </a:lnTo>
                  <a:lnTo>
                    <a:pt x="1644110" y="708644"/>
                  </a:lnTo>
                  <a:lnTo>
                    <a:pt x="1620901" y="724267"/>
                  </a:lnTo>
                  <a:lnTo>
                    <a:pt x="1592452" y="729996"/>
                  </a:lnTo>
                  <a:lnTo>
                    <a:pt x="73025" y="729996"/>
                  </a:lnTo>
                  <a:lnTo>
                    <a:pt x="44630" y="724267"/>
                  </a:lnTo>
                  <a:lnTo>
                    <a:pt x="21415" y="708644"/>
                  </a:lnTo>
                  <a:lnTo>
                    <a:pt x="5748" y="685472"/>
                  </a:lnTo>
                  <a:lnTo>
                    <a:pt x="0" y="657098"/>
                  </a:lnTo>
                  <a:lnTo>
                    <a:pt x="0" y="730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55532" y="4843145"/>
              <a:ext cx="328930" cy="273685"/>
            </a:xfrm>
            <a:custGeom>
              <a:avLst/>
              <a:gdLst/>
              <a:ahLst/>
              <a:cxnLst/>
              <a:rect l="l" t="t" r="r" b="b"/>
              <a:pathLst>
                <a:path w="328929" h="273685">
                  <a:moveTo>
                    <a:pt x="262763" y="0"/>
                  </a:moveTo>
                  <a:lnTo>
                    <a:pt x="65659" y="0"/>
                  </a:lnTo>
                  <a:lnTo>
                    <a:pt x="65659" y="136905"/>
                  </a:lnTo>
                  <a:lnTo>
                    <a:pt x="0" y="136905"/>
                  </a:lnTo>
                  <a:lnTo>
                    <a:pt x="164211" y="273684"/>
                  </a:lnTo>
                  <a:lnTo>
                    <a:pt x="328549" y="136905"/>
                  </a:lnTo>
                  <a:lnTo>
                    <a:pt x="262763" y="136905"/>
                  </a:lnTo>
                  <a:lnTo>
                    <a:pt x="262763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87004" y="5162550"/>
              <a:ext cx="1665605" cy="730250"/>
            </a:xfrm>
            <a:custGeom>
              <a:avLst/>
              <a:gdLst/>
              <a:ahLst/>
              <a:cxnLst/>
              <a:rect l="l" t="t" r="r" b="b"/>
              <a:pathLst>
                <a:path w="1665604" h="730250">
                  <a:moveTo>
                    <a:pt x="1592452" y="0"/>
                  </a:moveTo>
                  <a:lnTo>
                    <a:pt x="73025" y="0"/>
                  </a:lnTo>
                  <a:lnTo>
                    <a:pt x="44630" y="5728"/>
                  </a:lnTo>
                  <a:lnTo>
                    <a:pt x="21415" y="21351"/>
                  </a:lnTo>
                  <a:lnTo>
                    <a:pt x="5748" y="44523"/>
                  </a:lnTo>
                  <a:lnTo>
                    <a:pt x="0" y="72897"/>
                  </a:lnTo>
                  <a:lnTo>
                    <a:pt x="0" y="657009"/>
                  </a:lnTo>
                  <a:lnTo>
                    <a:pt x="5748" y="685420"/>
                  </a:lnTo>
                  <a:lnTo>
                    <a:pt x="21415" y="708625"/>
                  </a:lnTo>
                  <a:lnTo>
                    <a:pt x="44630" y="724271"/>
                  </a:lnTo>
                  <a:lnTo>
                    <a:pt x="73025" y="730008"/>
                  </a:lnTo>
                  <a:lnTo>
                    <a:pt x="1592452" y="730008"/>
                  </a:lnTo>
                  <a:lnTo>
                    <a:pt x="1620901" y="724271"/>
                  </a:lnTo>
                  <a:lnTo>
                    <a:pt x="1644110" y="708625"/>
                  </a:lnTo>
                  <a:lnTo>
                    <a:pt x="1659747" y="685420"/>
                  </a:lnTo>
                  <a:lnTo>
                    <a:pt x="1665477" y="657009"/>
                  </a:lnTo>
                  <a:lnTo>
                    <a:pt x="1665477" y="72897"/>
                  </a:lnTo>
                  <a:lnTo>
                    <a:pt x="1659747" y="44523"/>
                  </a:lnTo>
                  <a:lnTo>
                    <a:pt x="1644110" y="21351"/>
                  </a:lnTo>
                  <a:lnTo>
                    <a:pt x="1620901" y="5728"/>
                  </a:lnTo>
                  <a:lnTo>
                    <a:pt x="15924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87004" y="5162550"/>
              <a:ext cx="1665605" cy="730250"/>
            </a:xfrm>
            <a:custGeom>
              <a:avLst/>
              <a:gdLst/>
              <a:ahLst/>
              <a:cxnLst/>
              <a:rect l="l" t="t" r="r" b="b"/>
              <a:pathLst>
                <a:path w="1665604" h="730250">
                  <a:moveTo>
                    <a:pt x="0" y="72897"/>
                  </a:moveTo>
                  <a:lnTo>
                    <a:pt x="5748" y="44523"/>
                  </a:lnTo>
                  <a:lnTo>
                    <a:pt x="21415" y="21351"/>
                  </a:lnTo>
                  <a:lnTo>
                    <a:pt x="44630" y="5728"/>
                  </a:lnTo>
                  <a:lnTo>
                    <a:pt x="73025" y="0"/>
                  </a:lnTo>
                  <a:lnTo>
                    <a:pt x="1592452" y="0"/>
                  </a:lnTo>
                  <a:lnTo>
                    <a:pt x="1620901" y="5728"/>
                  </a:lnTo>
                  <a:lnTo>
                    <a:pt x="1644110" y="21351"/>
                  </a:lnTo>
                  <a:lnTo>
                    <a:pt x="1659747" y="44523"/>
                  </a:lnTo>
                  <a:lnTo>
                    <a:pt x="1665477" y="72897"/>
                  </a:lnTo>
                  <a:lnTo>
                    <a:pt x="1665477" y="657009"/>
                  </a:lnTo>
                  <a:lnTo>
                    <a:pt x="1659747" y="685420"/>
                  </a:lnTo>
                  <a:lnTo>
                    <a:pt x="1644110" y="708625"/>
                  </a:lnTo>
                  <a:lnTo>
                    <a:pt x="1620901" y="724271"/>
                  </a:lnTo>
                  <a:lnTo>
                    <a:pt x="1592452" y="730008"/>
                  </a:lnTo>
                  <a:lnTo>
                    <a:pt x="73025" y="730008"/>
                  </a:lnTo>
                  <a:lnTo>
                    <a:pt x="44630" y="724271"/>
                  </a:lnTo>
                  <a:lnTo>
                    <a:pt x="21415" y="708625"/>
                  </a:lnTo>
                  <a:lnTo>
                    <a:pt x="5748" y="685420"/>
                  </a:lnTo>
                  <a:lnTo>
                    <a:pt x="0" y="657009"/>
                  </a:lnTo>
                  <a:lnTo>
                    <a:pt x="0" y="7289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10198" y="1792287"/>
            <a:ext cx="5461000" cy="4206875"/>
          </a:xfrm>
          <a:prstGeom prst="rect">
            <a:avLst/>
          </a:prstGeom>
          <a:ln w="12700">
            <a:solidFill>
              <a:srgbClr val="4471C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985645" marR="2017395" algn="ctr">
              <a:lnSpc>
                <a:spcPts val="1630"/>
              </a:lnSpc>
            </a:pPr>
            <a:r>
              <a:rPr sz="1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Exploratory</a:t>
            </a:r>
            <a:r>
              <a:rPr sz="1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 Analysis</a:t>
            </a:r>
            <a:r>
              <a:rPr sz="1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(EDA)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978025" marR="2011680" algn="ctr">
              <a:lnSpc>
                <a:spcPts val="1630"/>
              </a:lnSpc>
            </a:pPr>
            <a:r>
              <a:rPr sz="1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Calculate</a:t>
            </a:r>
            <a:r>
              <a:rPr sz="1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metrics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site/orbit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2080260" marR="2112645" algn="ctr">
              <a:lnSpc>
                <a:spcPts val="1630"/>
              </a:lnSpc>
            </a:pPr>
            <a:r>
              <a:rPr sz="1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Create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landing 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tags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32384" algn="ctr">
              <a:lnSpc>
                <a:spcPts val="1775"/>
              </a:lnSpc>
            </a:pP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Export</a:t>
            </a:r>
            <a:r>
              <a:rPr sz="16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results</a:t>
            </a:r>
            <a:r>
              <a:rPr sz="1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endParaRPr sz="1600">
              <a:latin typeface="Microsoft Sans Serif"/>
              <a:cs typeface="Microsoft Sans Serif"/>
            </a:endParaRPr>
          </a:p>
          <a:p>
            <a:pPr marR="32384" algn="ctr">
              <a:lnSpc>
                <a:spcPts val="1775"/>
              </a:lnSpc>
            </a:pP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CSV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6</TotalTime>
  <Words>3284</Words>
  <Application>Microsoft Office PowerPoint</Application>
  <PresentationFormat>Panorámica</PresentationFormat>
  <Paragraphs>428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</vt:lpstr>
      <vt:lpstr>Arial MT</vt:lpstr>
      <vt:lpstr>Calibri</vt:lpstr>
      <vt:lpstr>Microsoft Sans Serif</vt:lpstr>
      <vt:lpstr>Times New Roman</vt:lpstr>
      <vt:lpstr>Tw Cen MT</vt:lpstr>
      <vt:lpstr>Gota</vt:lpstr>
      <vt:lpstr>IBM-CIENCIA DE DATOS</vt:lpstr>
      <vt:lpstr>Outline</vt:lpstr>
      <vt:lpstr>Executive Summary</vt:lpstr>
      <vt:lpstr>Introduction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SpaceX Launch Site Locations in the United States</vt:lpstr>
      <vt:lpstr>SpaceX Launch Outcomes: Successes and Failures by Site</vt:lpstr>
      <vt:lpstr>Launch Site Proximity Analysis: Cape Canaveral</vt:lpstr>
      <vt:lpstr>Launch Success Distribution Across All Sites</vt:lpstr>
      <vt:lpstr>KSC LC-39A: Launch Success and Failure Ratio</vt:lpstr>
      <vt:lpstr>Payload vs. Launch Outcome Across All Sites</vt:lpstr>
      <vt:lpstr>Classification Accuracy</vt:lpstr>
      <vt:lpstr>Confusion Matrix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Camila Rodríguez - SEGSAL Latam</cp:lastModifiedBy>
  <cp:revision>3</cp:revision>
  <dcterms:created xsi:type="dcterms:W3CDTF">2024-12-19T18:47:20Z</dcterms:created>
  <dcterms:modified xsi:type="dcterms:W3CDTF">2024-12-20T11:25:33Z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2024-12-16T00:00:00Z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2024-12-19T00:00:00Z</vt:filetime>
  </property>
  <property fmtid="{D5CDD505-2E9C-101B-9397-08002B2CF9AE}" pid="5" name="Producer">
    <vt:lpwstr>Microsoft® PowerPoint® para Microsoft 365</vt:lpwstr>
  </property>
</Properties>
</file>