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d191a512d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191a512d0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gd191a512d0_0_3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191a512d0_0_3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d191a512d0_0_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191a512d0_0_5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3" name="Google Shape;223;gd191a512d0_0_51: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d191a512d0_0_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191a512d0_0_57: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0" name="Google Shape;230;gd191a512d0_0_57: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gd191a512d0_0_2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191a512d0_0_22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 name="Google Shape;236;gd191a512d0_0_22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d191a512d0_0_2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191a512d0_0_23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d191a512d0_0_231: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8" name="Google Shape;248;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1" name="Google Shape;15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d191a512d0_0_4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191a512d0_0_46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8" name="Google Shape;158;gd191a512d0_0_463: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d191a512d0_0_4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191a512d0_0_46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gd191a512d0_0_46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d191a512d0_0_40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191a512d0_0_40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0" name="Google Shape;170;gd191a512d0_0_40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d191a512d0_0_4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191a512d0_0_42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gd191a512d0_0_42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d191a512d0_0_39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191a512d0_0_39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gd191a512d0_0_39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d191a512d0_0_4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191a512d0_0_43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gd191a512d0_0_43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597311" y="2322871"/>
            <a:ext cx="8015750" cy="1644446"/>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panose="020F0502020204030204"/>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type="subTitle" idx="1"/>
          </p:nvPr>
        </p:nvSpPr>
        <p:spPr>
          <a:xfrm>
            <a:off x="597313" y="2610463"/>
            <a:ext cx="8001000" cy="678426"/>
          </a:xfrm>
          <a:prstGeom prst="rect">
            <a:avLst/>
          </a:prstGeom>
          <a:noFill/>
          <a:ln>
            <a:noFill/>
          </a:ln>
        </p:spPr>
        <p:txBody>
          <a:bodyPr spcFirstLastPara="1" wrap="square" lIns="91425" tIns="45700" rIns="91425" bIns="45700" anchor="t" anchorCtr="0">
            <a:normAutofit/>
          </a:bodyPr>
          <a:lstStyle>
            <a:lvl1pPr lvl="0" algn="l">
              <a:spcBef>
                <a:spcPts val="560"/>
              </a:spcBef>
              <a:spcAft>
                <a:spcPts val="0"/>
              </a:spcAft>
              <a:buClr>
                <a:srgbClr val="FFC000"/>
              </a:buClr>
              <a:buSzPts val="2800"/>
              <a:buNone/>
              <a:defRPr sz="2800" b="0" i="0">
                <a:solidFill>
                  <a:srgbClr val="FFC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type="pic" idx="2"/>
          </p:nvPr>
        </p:nvSpPr>
        <p:spPr>
          <a:xfrm>
            <a:off x="1792288" y="459581"/>
            <a:ext cx="5486400" cy="3086100"/>
          </a:xfrm>
          <a:prstGeom prst="rect">
            <a:avLst/>
          </a:prstGeom>
          <a:noFill/>
          <a:ln>
            <a:noFill/>
          </a:ln>
        </p:spPr>
      </p:sp>
      <p:sp>
        <p:nvSpPr>
          <p:cNvPr id="75" name="Google Shape;75;p11"/>
          <p:cNvSpPr txBox="1"/>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76" name="Google Shape;76;p11"/>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2" name="Google Shape;82;p12"/>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8" name="Google Shape;88;p13"/>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91" name="Google Shape;91;p13" descr="E:\websites\free-power-point-templates\2012\logos.png"/>
          <p:cNvPicPr preferRelativeResize="0"/>
          <p:nvPr/>
        </p:nvPicPr>
        <p:blipFill rotWithShape="1">
          <a:blip r:embed="rId2"/>
          <a:srcRect/>
          <a:stretch>
            <a:fillRect/>
          </a:stretch>
        </p:blipFill>
        <p:spPr>
          <a:xfrm>
            <a:off x="3808475" y="2326213"/>
            <a:ext cx="1463784" cy="5269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6" name="Shape 96"/>
        <p:cNvGrpSpPr/>
        <p:nvPr/>
      </p:nvGrpSpPr>
      <p:grpSpPr>
        <a:xfrm>
          <a:off x="0" y="0"/>
          <a:ext cx="0" cy="0"/>
          <a:chOff x="0" y="0"/>
          <a:chExt cx="0" cy="0"/>
        </a:xfrm>
      </p:grpSpPr>
      <p:sp>
        <p:nvSpPr>
          <p:cNvPr id="97" name="Google Shape;97;p15"/>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8" name="Google Shape;98;p15"/>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9" name="Google Shape;99;p1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02" name="Google Shape;102;p1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06" name="Google Shape;106;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18"/>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10" name="Google Shape;110;p18"/>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11" name="Google Shape;111;p1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1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7" name="Google Shape;117;p20"/>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18" name="Google Shape;118;p2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19" name="Shape 119"/>
        <p:cNvGrpSpPr/>
        <p:nvPr/>
      </p:nvGrpSpPr>
      <p:grpSpPr>
        <a:xfrm>
          <a:off x="0" y="0"/>
          <a:ext cx="0" cy="0"/>
          <a:chOff x="0" y="0"/>
          <a:chExt cx="0" cy="0"/>
        </a:xfrm>
      </p:grpSpPr>
      <p:sp>
        <p:nvSpPr>
          <p:cNvPr id="120" name="Google Shape;120;p21"/>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1" name="Google Shape;121;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49821" y="1013377"/>
            <a:ext cx="8347591" cy="763526"/>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panose="020F0502020204030204"/>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type="body" idx="1"/>
          </p:nvPr>
        </p:nvSpPr>
        <p:spPr>
          <a:xfrm>
            <a:off x="457201" y="1777180"/>
            <a:ext cx="8325464" cy="300129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5" name="Google Shape;25;p3"/>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2" name="Shape 122"/>
        <p:cNvGrpSpPr/>
        <p:nvPr/>
      </p:nvGrpSpPr>
      <p:grpSpPr>
        <a:xfrm>
          <a:off x="0" y="0"/>
          <a:ext cx="0" cy="0"/>
          <a:chOff x="0" y="0"/>
          <a:chExt cx="0" cy="0"/>
        </a:xfrm>
      </p:grpSpPr>
      <p:sp>
        <p:nvSpPr>
          <p:cNvPr id="123" name="Google Shape;123;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2"/>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25" name="Google Shape;125;p22"/>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26" name="Google Shape;126;p22"/>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27" name="Google Shape;127;p2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28" name="Shape 128"/>
        <p:cNvGrpSpPr/>
        <p:nvPr/>
      </p:nvGrpSpPr>
      <p:grpSpPr>
        <a:xfrm>
          <a:off x="0" y="0"/>
          <a:ext cx="0" cy="0"/>
          <a:chOff x="0" y="0"/>
          <a:chExt cx="0" cy="0"/>
        </a:xfrm>
      </p:grpSpPr>
      <p:sp>
        <p:nvSpPr>
          <p:cNvPr id="129" name="Google Shape;129;p23"/>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130" name="Google Shape;130;p2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31" name="Shape 131"/>
        <p:cNvGrpSpPr/>
        <p:nvPr/>
      </p:nvGrpSpPr>
      <p:grpSpPr>
        <a:xfrm>
          <a:off x="0" y="0"/>
          <a:ext cx="0" cy="0"/>
          <a:chOff x="0" y="0"/>
          <a:chExt cx="0" cy="0"/>
        </a:xfrm>
      </p:grpSpPr>
      <p:sp>
        <p:nvSpPr>
          <p:cNvPr id="132" name="Google Shape;132;p24"/>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24"/>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134" name="Google Shape;134;p2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35" name="Shape 135"/>
        <p:cNvGrpSpPr/>
        <p:nvPr/>
      </p:nvGrpSpPr>
      <p:grpSpPr>
        <a:xfrm>
          <a:off x="0" y="0"/>
          <a:ext cx="0" cy="0"/>
          <a:chOff x="0" y="0"/>
          <a:chExt cx="0" cy="0"/>
        </a:xfrm>
      </p:grpSpPr>
      <p:sp>
        <p:nvSpPr>
          <p:cNvPr id="136" name="Google Shape;136;p2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stretch>
            <a:fillRect/>
          </a:stretch>
        </a:blipFill>
        <a:effectLst/>
      </p:bgPr>
    </p:bg>
    <p:spTree>
      <p:nvGrpSpPr>
        <p:cNvPr id="28" name="Shape 28"/>
        <p:cNvGrpSpPr/>
        <p:nvPr/>
      </p:nvGrpSpPr>
      <p:grpSpPr>
        <a:xfrm>
          <a:off x="0" y="0"/>
          <a:ext cx="0" cy="0"/>
          <a:chOff x="0" y="0"/>
          <a:chExt cx="0" cy="0"/>
        </a:xfrm>
      </p:grpSpPr>
      <p:sp>
        <p:nvSpPr>
          <p:cNvPr id="29" name="Google Shape;29;p4"/>
          <p:cNvSpPr txBox="1"/>
          <p:nvPr>
            <p:ph type="title"/>
          </p:nvPr>
        </p:nvSpPr>
        <p:spPr>
          <a:xfrm>
            <a:off x="462981" y="436034"/>
            <a:ext cx="6523462" cy="72534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00000"/>
              </a:buClr>
              <a:buSzPts val="3600"/>
              <a:buFont typeface="Calibri" panose="020F0502020204030204"/>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type="body" idx="1"/>
          </p:nvPr>
        </p:nvSpPr>
        <p:spPr>
          <a:xfrm>
            <a:off x="471948" y="1209367"/>
            <a:ext cx="6548284" cy="350862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solidFill>
                  <a:schemeClr val="dk1"/>
                </a:solidFill>
              </a:defRPr>
            </a:lvl1pPr>
            <a:lvl2pPr marL="914400" lvl="1" indent="-406400" algn="l">
              <a:spcBef>
                <a:spcPts val="560"/>
              </a:spcBef>
              <a:spcAft>
                <a:spcPts val="0"/>
              </a:spcAft>
              <a:buClr>
                <a:schemeClr val="dk1"/>
              </a:buClr>
              <a:buSzPts val="2800"/>
              <a:buChar char="–"/>
              <a:defRPr>
                <a:solidFill>
                  <a:schemeClr val="dk1"/>
                </a:solidFill>
              </a:defRPr>
            </a:lvl2pPr>
            <a:lvl3pPr marL="1371600" lvl="2" indent="-381000" algn="l">
              <a:spcBef>
                <a:spcPts val="480"/>
              </a:spcBef>
              <a:spcAft>
                <a:spcPts val="0"/>
              </a:spcAft>
              <a:buClr>
                <a:schemeClr val="dk1"/>
              </a:buClr>
              <a:buSzPts val="2400"/>
              <a:buChar char="•"/>
              <a:defRPr>
                <a:solidFill>
                  <a:schemeClr val="dk1"/>
                </a:solidFill>
              </a:defRPr>
            </a:lvl3pPr>
            <a:lvl4pPr marL="1828800" lvl="3" indent="-355600" algn="l">
              <a:spcBef>
                <a:spcPts val="400"/>
              </a:spcBef>
              <a:spcAft>
                <a:spcPts val="0"/>
              </a:spcAft>
              <a:buClr>
                <a:schemeClr val="dk1"/>
              </a:buClr>
              <a:buSzPts val="2000"/>
              <a:buChar char="–"/>
              <a:defRPr>
                <a:solidFill>
                  <a:schemeClr val="dk1"/>
                </a:solidFill>
              </a:defRPr>
            </a:lvl4pPr>
            <a:lvl5pPr marL="2286000" lvl="4" indent="-355600" algn="l">
              <a:spcBef>
                <a:spcPts val="400"/>
              </a:spcBef>
              <a:spcAft>
                <a:spcPts val="0"/>
              </a:spcAft>
              <a:buClr>
                <a:schemeClr val="dk1"/>
              </a:buClr>
              <a:buSzPts val="20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1" name="Google Shape;31;p4"/>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4" name="Shape 34"/>
        <p:cNvGrpSpPr/>
        <p:nvPr/>
      </p:nvGrpSpPr>
      <p:grpSpPr>
        <a:xfrm>
          <a:off x="0" y="0"/>
          <a:ext cx="0" cy="0"/>
          <a:chOff x="0" y="0"/>
          <a:chExt cx="0" cy="0"/>
        </a:xfrm>
      </p:grpSpPr>
      <p:sp>
        <p:nvSpPr>
          <p:cNvPr id="35" name="Google Shape;35;p5"/>
          <p:cNvSpPr txBox="1"/>
          <p:nvPr>
            <p:ph type="title"/>
          </p:nvPr>
        </p:nvSpPr>
        <p:spPr>
          <a:xfrm>
            <a:off x="540067" y="1075431"/>
            <a:ext cx="8093365" cy="7635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panose="020F0502020204030204"/>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type="body" idx="1"/>
          </p:nvPr>
        </p:nvSpPr>
        <p:spPr>
          <a:xfrm>
            <a:off x="536879" y="1839870"/>
            <a:ext cx="4040188"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7" name="Google Shape;37;p5"/>
          <p:cNvSpPr txBox="1"/>
          <p:nvPr>
            <p:ph type="body" idx="2"/>
          </p:nvPr>
        </p:nvSpPr>
        <p:spPr>
          <a:xfrm>
            <a:off x="536879" y="2312267"/>
            <a:ext cx="4040188" cy="2276294"/>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38" name="Google Shape;38;p5"/>
          <p:cNvSpPr txBox="1"/>
          <p:nvPr>
            <p:ph type="body" idx="3"/>
          </p:nvPr>
        </p:nvSpPr>
        <p:spPr>
          <a:xfrm>
            <a:off x="4572000" y="1839870"/>
            <a:ext cx="4041775"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5"/>
          <p:cNvSpPr txBox="1"/>
          <p:nvPr>
            <p:ph type="body" idx="4"/>
          </p:nvPr>
        </p:nvSpPr>
        <p:spPr>
          <a:xfrm>
            <a:off x="4572000" y="2312267"/>
            <a:ext cx="4041775" cy="2276294"/>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5"/>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3" name="Shape 43"/>
        <p:cNvGrpSpPr/>
        <p:nvPr/>
      </p:nvGrpSpPr>
      <p:grpSpPr>
        <a:xfrm>
          <a:off x="0" y="0"/>
          <a:ext cx="0" cy="0"/>
          <a:chOff x="0" y="0"/>
          <a:chExt cx="0" cy="0"/>
        </a:xfrm>
      </p:grpSpPr>
      <p:sp>
        <p:nvSpPr>
          <p:cNvPr id="44" name="Google Shape;44;p6"/>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7" name="Shape 47"/>
        <p:cNvGrpSpPr/>
        <p:nvPr/>
      </p:nvGrpSpPr>
      <p:grpSpPr>
        <a:xfrm>
          <a:off x="0" y="0"/>
          <a:ext cx="0" cy="0"/>
          <a:chOff x="0" y="0"/>
          <a:chExt cx="0" cy="0"/>
        </a:xfrm>
      </p:grpSpPr>
      <p:sp>
        <p:nvSpPr>
          <p:cNvPr id="48" name="Google Shape;48;p7"/>
          <p:cNvSpPr txBox="1"/>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50" name="Google Shape;50;p7"/>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56" name="Google Shape;56;p8"/>
          <p:cNvSpPr txBox="1"/>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57" name="Google Shape;57;p8"/>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0" name="Shape 60"/>
        <p:cNvGrpSpPr/>
        <p:nvPr/>
      </p:nvGrpSpPr>
      <p:grpSpPr>
        <a:xfrm>
          <a:off x="0" y="0"/>
          <a:ext cx="0" cy="0"/>
          <a:chOff x="0" y="0"/>
          <a:chExt cx="0" cy="0"/>
        </a:xfrm>
      </p:grpSpPr>
      <p:sp>
        <p:nvSpPr>
          <p:cNvPr id="61" name="Google Shape;61;p9"/>
          <p:cNvSpPr txBox="1"/>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8" name="Google Shape;68;p10"/>
          <p:cNvSpPr txBox="1"/>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10"/>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rgbClr val="A5A5A5"/>
                </a:solidFill>
                <a:latin typeface="Calibri" panose="020F0502020204030204"/>
                <a:ea typeface="Calibri" panose="020F0502020204030204"/>
                <a:cs typeface="Calibri" panose="020F0502020204030204"/>
                <a:sym typeface="Calibri" panose="020F0502020204030204"/>
              </a:rPr>
              <a:t>This presentation uses a free template provided by FPPT.com</a:t>
            </a:r>
            <a:endParaRPr lang="en-US" sz="1400" b="0" i="0" u="none" strike="noStrike" cap="none">
              <a:solidFill>
                <a:srgbClr val="A5A5A5"/>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00">
                <a:solidFill>
                  <a:srgbClr val="A5A5A5"/>
                </a:solidFill>
                <a:latin typeface="Calibri" panose="020F0502020204030204"/>
                <a:ea typeface="Calibri" panose="020F0502020204030204"/>
                <a:cs typeface="Calibri" panose="020F0502020204030204"/>
                <a:sym typeface="Calibri" panose="020F0502020204030204"/>
              </a:rPr>
              <a:t>www.free-power-point-templates.com</a:t>
            </a:r>
            <a:endParaRPr lang="en-US" sz="1400">
              <a:solidFill>
                <a:srgbClr val="A5A5A5"/>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4" name="Google Shape;94;p1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p:txBody>
      </p:sp>
      <p:sp>
        <p:nvSpPr>
          <p:cNvPr id="95" name="Google Shape;95;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6"/>
          <p:cNvSpPr txBox="1"/>
          <p:nvPr>
            <p:ph type="subTitle" idx="1"/>
          </p:nvPr>
        </p:nvSpPr>
        <p:spPr>
          <a:xfrm>
            <a:off x="311700" y="1989100"/>
            <a:ext cx="8520600" cy="792600"/>
          </a:xfrm>
          <a:prstGeom prst="rect">
            <a:avLst/>
          </a:prstGeom>
        </p:spPr>
        <p:txBody>
          <a:bodyPr spcFirstLastPara="1" wrap="square" lIns="91425" tIns="45700" rIns="91425" bIns="45700" anchor="t" anchorCtr="0">
            <a:normAutofit fontScale="85000"/>
          </a:bodyPr>
          <a:lstStyle/>
          <a:p>
            <a:pPr marL="0" lvl="0" indent="0" algn="ctr" rtl="0">
              <a:spcBef>
                <a:spcPts val="560"/>
              </a:spcBef>
              <a:spcAft>
                <a:spcPts val="0"/>
              </a:spcAft>
              <a:buNone/>
            </a:pPr>
            <a:r>
              <a:rPr lang="en-US" sz="3600" b="1"/>
              <a:t>CROWD MANAGEMENT SOLUTION FOR EVENTS </a:t>
            </a:r>
            <a:endParaRPr sz="3600" b="1"/>
          </a:p>
        </p:txBody>
      </p:sp>
      <p:sp>
        <p:nvSpPr>
          <p:cNvPr id="142" name="Google Shape;142;p26"/>
          <p:cNvSpPr txBox="1"/>
          <p:nvPr/>
        </p:nvSpPr>
        <p:spPr>
          <a:xfrm>
            <a:off x="150200" y="3528400"/>
            <a:ext cx="2708400" cy="10433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PRESENTED BY,</a:t>
            </a:r>
            <a:endParaRPr>
              <a:solidFill>
                <a:schemeClr val="lt1"/>
              </a:solidFill>
            </a:endParaRPr>
          </a:p>
          <a:p>
            <a:pPr marL="0" lvl="0" indent="0" algn="l" rtl="0">
              <a:spcBef>
                <a:spcPts val="0"/>
              </a:spcBef>
              <a:spcAft>
                <a:spcPts val="0"/>
              </a:spcAft>
              <a:buNone/>
            </a:pPr>
            <a:r>
              <a:rPr lang="en-US">
                <a:solidFill>
                  <a:schemeClr val="lt1"/>
                </a:solidFill>
              </a:rPr>
              <a:t>  SREELEKSHMI PRATHAPAN</a:t>
            </a:r>
            <a:endParaRPr>
              <a:solidFill>
                <a:schemeClr val="lt1"/>
              </a:solidFill>
            </a:endParaRPr>
          </a:p>
          <a:p>
            <a:pPr marL="0" lvl="0" indent="0" algn="l" rtl="0">
              <a:spcBef>
                <a:spcPts val="0"/>
              </a:spcBef>
              <a:spcAft>
                <a:spcPts val="0"/>
              </a:spcAft>
              <a:buNone/>
            </a:pPr>
            <a:r>
              <a:rPr lang="en-US">
                <a:solidFill>
                  <a:schemeClr val="lt1"/>
                </a:solidFill>
              </a:rPr>
              <a:t>                   MCA S3</a:t>
            </a:r>
            <a:endParaRPr>
              <a:solidFill>
                <a:schemeClr val="lt1"/>
              </a:solidFill>
            </a:endParaRPr>
          </a:p>
          <a:p>
            <a:pPr marL="0" lvl="0" indent="0" algn="l" rtl="0">
              <a:spcBef>
                <a:spcPts val="0"/>
              </a:spcBef>
              <a:spcAft>
                <a:spcPts val="0"/>
              </a:spcAft>
              <a:buNone/>
            </a:pPr>
            <a:r>
              <a:rPr lang="en-US">
                <a:solidFill>
                  <a:schemeClr val="lt1"/>
                </a:solidFill>
              </a:rPr>
              <a:t>                   340</a:t>
            </a:r>
            <a:endParaRPr>
              <a:solidFill>
                <a:schemeClr val="lt1"/>
              </a:solidFill>
            </a:endParaRPr>
          </a:p>
        </p:txBody>
      </p:sp>
      <p:sp>
        <p:nvSpPr>
          <p:cNvPr id="143" name="Google Shape;143;p26"/>
          <p:cNvSpPr txBox="1"/>
          <p:nvPr/>
        </p:nvSpPr>
        <p:spPr>
          <a:xfrm>
            <a:off x="6311350" y="3528400"/>
            <a:ext cx="2708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INTERNAL GUIDE:</a:t>
            </a:r>
            <a:endParaRPr>
              <a:solidFill>
                <a:schemeClr val="lt1"/>
              </a:solidFill>
            </a:endParaRPr>
          </a:p>
          <a:p>
            <a:pPr marL="0" lvl="0" indent="0" algn="l" rtl="0">
              <a:spcBef>
                <a:spcPts val="0"/>
              </a:spcBef>
              <a:spcAft>
                <a:spcPts val="0"/>
              </a:spcAft>
              <a:buNone/>
            </a:pPr>
            <a:r>
              <a:rPr lang="en-US">
                <a:solidFill>
                  <a:schemeClr val="lt1"/>
                </a:solidFill>
              </a:rPr>
              <a:t>                    JASMIN M R</a:t>
            </a:r>
            <a:endParaRPr>
              <a:solidFill>
                <a:schemeClr val="lt1"/>
              </a:solidFill>
            </a:endParaRPr>
          </a:p>
          <a:p>
            <a:pPr marL="0" lvl="0" indent="0" algn="l" rtl="0">
              <a:spcBef>
                <a:spcPts val="0"/>
              </a:spcBef>
              <a:spcAft>
                <a:spcPts val="0"/>
              </a:spcAft>
              <a:buNone/>
            </a:pPr>
            <a:r>
              <a:rPr lang="en-US">
                <a:solidFill>
                  <a:schemeClr val="lt1"/>
                </a:solidFill>
              </a:rPr>
              <a:t>EXTERNAL GUIDE:</a:t>
            </a:r>
            <a:endParaRPr>
              <a:solidFill>
                <a:schemeClr val="lt1"/>
              </a:solidFill>
            </a:endParaRPr>
          </a:p>
          <a:p>
            <a:pPr marL="0" lvl="0" indent="0" algn="l" rtl="0">
              <a:spcBef>
                <a:spcPts val="0"/>
              </a:spcBef>
              <a:spcAft>
                <a:spcPts val="0"/>
              </a:spcAft>
              <a:buNone/>
            </a:pPr>
            <a:r>
              <a:rPr lang="en-US">
                <a:solidFill>
                  <a:schemeClr val="lt1"/>
                </a:solidFill>
              </a:rPr>
              <a:t>                    JOBY CLAMEEZ</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35"/>
          <p:cNvSpPr/>
          <p:nvPr/>
        </p:nvSpPr>
        <p:spPr>
          <a:xfrm>
            <a:off x="633575" y="1130575"/>
            <a:ext cx="1813800" cy="385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lt1"/>
                </a:solidFill>
              </a:rPr>
              <a:t>User Interface</a:t>
            </a:r>
            <a:endParaRPr>
              <a:solidFill>
                <a:schemeClr val="lt1"/>
              </a:solidFill>
            </a:endParaRPr>
          </a:p>
        </p:txBody>
      </p:sp>
      <p:sp>
        <p:nvSpPr>
          <p:cNvPr id="208" name="Google Shape;208;p35"/>
          <p:cNvSpPr/>
          <p:nvPr/>
        </p:nvSpPr>
        <p:spPr>
          <a:xfrm>
            <a:off x="788825" y="1639950"/>
            <a:ext cx="1503300" cy="22983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lt1"/>
                </a:solidFill>
              </a:rPr>
              <a:t>Web App/Mobile</a:t>
            </a:r>
            <a:endParaRPr>
              <a:solidFill>
                <a:schemeClr val="lt1"/>
              </a:solidFill>
            </a:endParaRPr>
          </a:p>
        </p:txBody>
      </p:sp>
      <p:sp>
        <p:nvSpPr>
          <p:cNvPr id="209" name="Google Shape;209;p35"/>
          <p:cNvSpPr/>
          <p:nvPr/>
        </p:nvSpPr>
        <p:spPr>
          <a:xfrm>
            <a:off x="5615600" y="509375"/>
            <a:ext cx="3441420" cy="3913596"/>
          </a:xfrm>
          <a:prstGeom prst="cloud">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5"/>
          <p:cNvSpPr/>
          <p:nvPr/>
        </p:nvSpPr>
        <p:spPr>
          <a:xfrm>
            <a:off x="6311400" y="1130575"/>
            <a:ext cx="1888500" cy="27207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5"/>
          <p:cNvSpPr/>
          <p:nvPr/>
        </p:nvSpPr>
        <p:spPr>
          <a:xfrm>
            <a:off x="7528900" y="2360525"/>
            <a:ext cx="571500" cy="1093200"/>
          </a:xfrm>
          <a:prstGeom prst="can">
            <a:avLst>
              <a:gd name="adj" fmla="val 25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solidFill>
                  <a:schemeClr val="lt1"/>
                </a:solidFill>
              </a:rPr>
              <a:t>Databases</a:t>
            </a:r>
            <a:endParaRPr sz="1200">
              <a:solidFill>
                <a:schemeClr val="lt1"/>
              </a:solidFill>
            </a:endParaRPr>
          </a:p>
        </p:txBody>
      </p:sp>
      <p:sp>
        <p:nvSpPr>
          <p:cNvPr id="212" name="Google Shape;212;p35"/>
          <p:cNvSpPr/>
          <p:nvPr/>
        </p:nvSpPr>
        <p:spPr>
          <a:xfrm>
            <a:off x="6423175" y="1876000"/>
            <a:ext cx="770400" cy="15903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chemeClr val="lt1"/>
                </a:solidFill>
              </a:rPr>
              <a:t>REST SERVICES</a:t>
            </a:r>
            <a:endParaRPr sz="900">
              <a:solidFill>
                <a:schemeClr val="lt1"/>
              </a:solidFill>
            </a:endParaRPr>
          </a:p>
        </p:txBody>
      </p:sp>
      <p:cxnSp>
        <p:nvCxnSpPr>
          <p:cNvPr id="213" name="Google Shape;213;p35"/>
          <p:cNvCxnSpPr>
            <a:stCxn id="209" idx="2"/>
          </p:cNvCxnSpPr>
          <p:nvPr/>
        </p:nvCxnSpPr>
        <p:spPr>
          <a:xfrm flipH="1">
            <a:off x="2286075" y="2466173"/>
            <a:ext cx="3340200" cy="24900"/>
          </a:xfrm>
          <a:prstGeom prst="straightConnector1">
            <a:avLst/>
          </a:prstGeom>
          <a:noFill/>
          <a:ln w="9525" cap="flat" cmpd="sng">
            <a:solidFill>
              <a:schemeClr val="dk2"/>
            </a:solidFill>
            <a:prstDash val="solid"/>
            <a:round/>
            <a:headEnd type="none" w="med" len="med"/>
            <a:tailEnd type="triangle" w="med" len="med"/>
          </a:ln>
        </p:spPr>
      </p:cxnSp>
      <p:sp>
        <p:nvSpPr>
          <p:cNvPr id="214" name="Google Shape;214;p35"/>
          <p:cNvSpPr txBox="1"/>
          <p:nvPr/>
        </p:nvSpPr>
        <p:spPr>
          <a:xfrm>
            <a:off x="888275" y="4062425"/>
            <a:ext cx="130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t>React.js</a:t>
            </a:r>
            <a:endParaRPr b="1"/>
          </a:p>
        </p:txBody>
      </p:sp>
      <p:sp>
        <p:nvSpPr>
          <p:cNvPr id="215" name="Google Shape;215;p35"/>
          <p:cNvSpPr/>
          <p:nvPr/>
        </p:nvSpPr>
        <p:spPr>
          <a:xfrm>
            <a:off x="2906325" y="2074800"/>
            <a:ext cx="2099700" cy="285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lt1"/>
                </a:solidFill>
              </a:rPr>
              <a:t>REST APIs</a:t>
            </a:r>
            <a:endParaRPr sz="1300">
              <a:solidFill>
                <a:schemeClr val="lt1"/>
              </a:solidFill>
            </a:endParaRPr>
          </a:p>
        </p:txBody>
      </p:sp>
      <p:sp>
        <p:nvSpPr>
          <p:cNvPr id="216" name="Google Shape;216;p35"/>
          <p:cNvSpPr txBox="1"/>
          <p:nvPr/>
        </p:nvSpPr>
        <p:spPr>
          <a:xfrm>
            <a:off x="8100400" y="795125"/>
            <a:ext cx="77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AWS</a:t>
            </a:r>
            <a:endParaRPr b="1"/>
          </a:p>
        </p:txBody>
      </p:sp>
      <p:cxnSp>
        <p:nvCxnSpPr>
          <p:cNvPr id="217" name="Google Shape;217;p35"/>
          <p:cNvCxnSpPr>
            <a:stCxn id="211" idx="2"/>
          </p:cNvCxnSpPr>
          <p:nvPr/>
        </p:nvCxnSpPr>
        <p:spPr>
          <a:xfrm flipH="1">
            <a:off x="7180900" y="2907125"/>
            <a:ext cx="348000" cy="12600"/>
          </a:xfrm>
          <a:prstGeom prst="straightConnector1">
            <a:avLst/>
          </a:prstGeom>
          <a:noFill/>
          <a:ln w="9525" cap="flat" cmpd="sng">
            <a:solidFill>
              <a:schemeClr val="dk2"/>
            </a:solidFill>
            <a:prstDash val="solid"/>
            <a:round/>
            <a:headEnd type="none" w="med" len="med"/>
            <a:tailEnd type="triangle" w="med" len="med"/>
          </a:ln>
        </p:spPr>
      </p:cxnSp>
      <p:sp>
        <p:nvSpPr>
          <p:cNvPr id="218" name="Google Shape;218;p35"/>
          <p:cNvSpPr txBox="1"/>
          <p:nvPr/>
        </p:nvSpPr>
        <p:spPr>
          <a:xfrm>
            <a:off x="6497700" y="3453725"/>
            <a:ext cx="844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Node.js</a:t>
            </a:r>
            <a:endParaRPr sz="1200"/>
          </a:p>
        </p:txBody>
      </p:sp>
      <p:sp>
        <p:nvSpPr>
          <p:cNvPr id="219" name="Google Shape;219;p35"/>
          <p:cNvSpPr txBox="1"/>
          <p:nvPr/>
        </p:nvSpPr>
        <p:spPr>
          <a:xfrm>
            <a:off x="7578625" y="3453725"/>
            <a:ext cx="981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Mysql</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462981" y="436034"/>
            <a:ext cx="6523500" cy="725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800">
                <a:solidFill>
                  <a:srgbClr val="C00000"/>
                </a:solidFill>
              </a:rPr>
              <a:t>Technologies used:</a:t>
            </a:r>
            <a:endParaRPr>
              <a:solidFill>
                <a:srgbClr val="C00000"/>
              </a:solidFill>
            </a:endParaRPr>
          </a:p>
        </p:txBody>
      </p:sp>
      <p:sp>
        <p:nvSpPr>
          <p:cNvPr id="226" name="Google Shape;226;p36"/>
          <p:cNvSpPr txBox="1"/>
          <p:nvPr>
            <p:ph type="body" idx="1"/>
          </p:nvPr>
        </p:nvSpPr>
        <p:spPr>
          <a:xfrm>
            <a:off x="471948" y="1209367"/>
            <a:ext cx="6548400" cy="3508500"/>
          </a:xfrm>
          <a:prstGeom prst="rect">
            <a:avLst/>
          </a:prstGeom>
        </p:spPr>
        <p:txBody>
          <a:bodyPr spcFirstLastPara="1" wrap="square" lIns="91425" tIns="45700" rIns="91425" bIns="45700" anchor="t" anchorCtr="0">
            <a:normAutofit lnSpcReduction="10000"/>
          </a:bodyPr>
          <a:lstStyle/>
          <a:p>
            <a:pPr marL="0" lvl="0" indent="0" algn="l" rtl="0">
              <a:lnSpc>
                <a:spcPct val="108000"/>
              </a:lnSpc>
              <a:spcBef>
                <a:spcPts val="0"/>
              </a:spcBef>
              <a:spcAft>
                <a:spcPts val="0"/>
              </a:spcAft>
              <a:buClr>
                <a:schemeClr val="dk1"/>
              </a:buClr>
              <a:buSzPts val="1100"/>
              <a:buFont typeface="Arial" panose="020B0604020202020204"/>
              <a:buNone/>
            </a:pPr>
            <a:r>
              <a:rPr lang="en-US" sz="1600" b="1" u="sng">
                <a:latin typeface="Arial" panose="020B0604020202020204"/>
                <a:ea typeface="Arial" panose="020B0604020202020204"/>
                <a:cs typeface="Arial" panose="020B0604020202020204"/>
                <a:sym typeface="Arial" panose="020B0604020202020204"/>
              </a:rPr>
              <a:t>Node.js</a:t>
            </a:r>
            <a:endParaRPr sz="1600" b="1" u="sng">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80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Node.js is an open source server environment. </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It uses JavaScript on the server. </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It is used to develop I/O intensive web applications like video streaming sites, single-page applications, and other web applications. </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Node.js is open source, completely free, and used by thousands of developers around the world.</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08000"/>
              </a:lnSpc>
              <a:spcBef>
                <a:spcPts val="800"/>
              </a:spcBef>
              <a:spcAft>
                <a:spcPts val="0"/>
              </a:spcAft>
              <a:buClr>
                <a:schemeClr val="dk1"/>
              </a:buClr>
              <a:buSzPts val="1100"/>
              <a:buFont typeface="Arial" panose="020B0604020202020204"/>
              <a:buNone/>
            </a:pP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800"/>
              </a:spcBef>
              <a:spcAft>
                <a:spcPts val="0"/>
              </a:spcAft>
              <a:buClr>
                <a:schemeClr val="dk1"/>
              </a:buClr>
              <a:buSzPts val="1100"/>
              <a:buFont typeface="Arial" panose="020B0604020202020204"/>
              <a:buNone/>
            </a:pPr>
            <a:endParaRPr sz="1400" b="1" u="sng">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37"/>
          <p:cNvSpPr txBox="1"/>
          <p:nvPr>
            <p:ph type="body" idx="1"/>
          </p:nvPr>
        </p:nvSpPr>
        <p:spPr>
          <a:xfrm>
            <a:off x="372550" y="538450"/>
            <a:ext cx="6932700" cy="3508500"/>
          </a:xfrm>
          <a:prstGeom prst="rect">
            <a:avLst/>
          </a:prstGeom>
        </p:spPr>
        <p:txBody>
          <a:bodyPr spcFirstLastPara="1" wrap="square" lIns="91425" tIns="45700" rIns="91425" bIns="45700" anchor="t" anchorCtr="0">
            <a:normAutofit lnSpcReduction="20000"/>
          </a:bodyPr>
          <a:lstStyle/>
          <a:p>
            <a:pPr marL="0" lvl="0" indent="0" algn="l" rtl="0">
              <a:lnSpc>
                <a:spcPct val="108000"/>
              </a:lnSpc>
              <a:spcBef>
                <a:spcPts val="0"/>
              </a:spcBef>
              <a:spcAft>
                <a:spcPts val="0"/>
              </a:spcAft>
              <a:buNone/>
            </a:pPr>
            <a:r>
              <a:rPr lang="en-US" sz="1600" b="1" u="sng">
                <a:latin typeface="Arial" panose="020B0604020202020204"/>
                <a:ea typeface="Arial" panose="020B0604020202020204"/>
                <a:cs typeface="Arial" panose="020B0604020202020204"/>
                <a:sym typeface="Arial" panose="020B0604020202020204"/>
              </a:rPr>
              <a:t>RESTFul web services</a:t>
            </a:r>
            <a:endParaRPr sz="1600" b="1" u="sng">
              <a:latin typeface="Arial" panose="020B0604020202020204"/>
              <a:ea typeface="Arial" panose="020B0604020202020204"/>
              <a:cs typeface="Arial" panose="020B0604020202020204"/>
              <a:sym typeface="Arial" panose="020B0604020202020204"/>
            </a:endParaRPr>
          </a:p>
          <a:p>
            <a:pPr marL="0" lvl="0" indent="0" algn="l" rtl="0">
              <a:lnSpc>
                <a:spcPct val="108000"/>
              </a:lnSpc>
              <a:spcBef>
                <a:spcPts val="800"/>
              </a:spcBef>
              <a:spcAft>
                <a:spcPts val="0"/>
              </a:spcAft>
              <a:buClr>
                <a:schemeClr val="dk1"/>
              </a:buClr>
              <a:buSzPts val="1100"/>
              <a:buFont typeface="Arial" panose="020B0604020202020204"/>
              <a:buNone/>
            </a:pPr>
            <a:endParaRPr sz="1600" b="1" u="sng">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80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A web service is a collection of open protocols and standards used for exchanging data between applications or systems. </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Web services based on REST Architecture are known as RESTful web services. These web services use HTTP methods to implement the concept of REST architecture.</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A RESTful web service usually defines a URI, Uniform Resource Identifier a service, provides resource representation such as JSON and a set of HTTP Methods.</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800"/>
              </a:spcBef>
              <a:spcAft>
                <a:spcPts val="0"/>
              </a:spcAft>
              <a:buClr>
                <a:schemeClr val="dk1"/>
              </a:buClr>
              <a:buSzPts val="1100"/>
              <a:buFont typeface="Arial" panose="020B0604020202020204"/>
              <a:buNone/>
            </a:pPr>
            <a:endParaRPr sz="1600">
              <a:solidFill>
                <a:srgbClr val="595959"/>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38"/>
          <p:cNvSpPr txBox="1"/>
          <p:nvPr>
            <p:ph type="body" idx="1"/>
          </p:nvPr>
        </p:nvSpPr>
        <p:spPr>
          <a:xfrm>
            <a:off x="223475" y="352125"/>
            <a:ext cx="7094100" cy="4617600"/>
          </a:xfrm>
          <a:prstGeom prst="rect">
            <a:avLst/>
          </a:prstGeom>
        </p:spPr>
        <p:txBody>
          <a:bodyPr spcFirstLastPara="1" wrap="square" lIns="91425" tIns="45700" rIns="91425" bIns="45700" anchor="t" anchorCtr="0">
            <a:normAutofit lnSpcReduction="10000"/>
          </a:bodyPr>
          <a:lstStyle/>
          <a:p>
            <a:pPr marL="0" lvl="0" indent="0" algn="l" rtl="0">
              <a:lnSpc>
                <a:spcPct val="108000"/>
              </a:lnSpc>
              <a:spcBef>
                <a:spcPts val="0"/>
              </a:spcBef>
              <a:spcAft>
                <a:spcPts val="0"/>
              </a:spcAft>
              <a:buClr>
                <a:schemeClr val="dk1"/>
              </a:buClr>
              <a:buSzPts val="1100"/>
              <a:buFont typeface="Arial" panose="020B0604020202020204"/>
              <a:buNone/>
            </a:pPr>
            <a:r>
              <a:rPr lang="en-US" sz="1600" b="1" u="sng">
                <a:latin typeface="Arial" panose="020B0604020202020204"/>
                <a:ea typeface="Arial" panose="020B0604020202020204"/>
                <a:cs typeface="Arial" panose="020B0604020202020204"/>
                <a:sym typeface="Arial" panose="020B0604020202020204"/>
              </a:rPr>
              <a:t>MySQL</a:t>
            </a:r>
            <a:endParaRPr sz="1600" b="1" u="sng">
              <a:latin typeface="Arial" panose="020B0604020202020204"/>
              <a:ea typeface="Arial" panose="020B0604020202020204"/>
              <a:cs typeface="Arial" panose="020B0604020202020204"/>
              <a:sym typeface="Arial" panose="020B0604020202020204"/>
            </a:endParaRPr>
          </a:p>
          <a:p>
            <a:pPr marL="0" lvl="0" indent="0" algn="l" rtl="0">
              <a:lnSpc>
                <a:spcPct val="108000"/>
              </a:lnSpc>
              <a:spcBef>
                <a:spcPts val="800"/>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MySQL is a relational database management system based on the Structured Query Language, which is the popular language for accessing and managing the records in the database. MySQL is open-source and free software under the GNU license. It is supported by Oracle Company.</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800"/>
              </a:spcBef>
              <a:spcAft>
                <a:spcPts val="0"/>
              </a:spcAft>
              <a:buClr>
                <a:schemeClr val="dk1"/>
              </a:buClr>
              <a:buSzPts val="1600"/>
              <a:buChar char="●"/>
            </a:pPr>
            <a:r>
              <a:rPr lang="en-US" sz="1600">
                <a:latin typeface="Arial" panose="020B0604020202020204"/>
                <a:ea typeface="Arial" panose="020B0604020202020204"/>
                <a:cs typeface="Arial" panose="020B0604020202020204"/>
                <a:sym typeface="Arial" panose="020B0604020202020204"/>
              </a:rPr>
              <a:t>It allows us to implement database operations on tables, rows, columns, and indexes.</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Char char="●"/>
            </a:pPr>
            <a:r>
              <a:rPr lang="en-US" sz="1600">
                <a:latin typeface="Arial" panose="020B0604020202020204"/>
                <a:ea typeface="Arial" panose="020B0604020202020204"/>
                <a:cs typeface="Arial" panose="020B0604020202020204"/>
                <a:sym typeface="Arial" panose="020B0604020202020204"/>
              </a:rPr>
              <a:t>It defines the database relationship in the form of tables (collection of rows and columns), also known as relations.</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Char char="●"/>
            </a:pPr>
            <a:r>
              <a:rPr lang="en-US" sz="1600">
                <a:latin typeface="Arial" panose="020B0604020202020204"/>
                <a:ea typeface="Arial" panose="020B0604020202020204"/>
                <a:cs typeface="Arial" panose="020B0604020202020204"/>
                <a:sym typeface="Arial" panose="020B0604020202020204"/>
              </a:rPr>
              <a:t>It provides the Referential Integrity between rows or columns of various tables.</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Char char="●"/>
            </a:pPr>
            <a:r>
              <a:rPr lang="en-US" sz="1600">
                <a:latin typeface="Arial" panose="020B0604020202020204"/>
                <a:ea typeface="Arial" panose="020B0604020202020204"/>
                <a:cs typeface="Arial" panose="020B0604020202020204"/>
                <a:sym typeface="Arial" panose="020B0604020202020204"/>
              </a:rPr>
              <a:t>It allows us to updates the table indexes automatically.</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Char char="●"/>
            </a:pPr>
            <a:r>
              <a:rPr lang="en-US" sz="1600">
                <a:latin typeface="Arial" panose="020B0604020202020204"/>
                <a:ea typeface="Arial" panose="020B0604020202020204"/>
                <a:cs typeface="Arial" panose="020B0604020202020204"/>
                <a:sym typeface="Arial" panose="020B0604020202020204"/>
              </a:rPr>
              <a:t>It uses many SQL queries and combines useful information from multiple tables for the end-users.</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800"/>
              </a:spcBef>
              <a:spcAft>
                <a:spcPts val="0"/>
              </a:spcAft>
              <a:buClr>
                <a:schemeClr val="dk1"/>
              </a:buClr>
              <a:buSzPts val="1100"/>
              <a:buFont typeface="Arial" panose="020B0604020202020204"/>
              <a:buNone/>
            </a:pPr>
            <a:endParaRPr sz="1600">
              <a:solidFill>
                <a:srgbClr val="595959"/>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39"/>
          <p:cNvSpPr txBox="1"/>
          <p:nvPr>
            <p:ph type="body" idx="1"/>
          </p:nvPr>
        </p:nvSpPr>
        <p:spPr>
          <a:xfrm>
            <a:off x="347725" y="302425"/>
            <a:ext cx="6920400" cy="4120500"/>
          </a:xfrm>
          <a:prstGeom prst="rect">
            <a:avLst/>
          </a:prstGeom>
        </p:spPr>
        <p:txBody>
          <a:bodyPr spcFirstLastPara="1" wrap="square" lIns="91425" tIns="45700" rIns="91425" bIns="45700" anchor="t" anchorCtr="0">
            <a:normAutofit/>
          </a:bodyPr>
          <a:lstStyle/>
          <a:p>
            <a:pPr marL="0" lvl="0" indent="0" algn="l" rtl="0">
              <a:lnSpc>
                <a:spcPct val="108000"/>
              </a:lnSpc>
              <a:spcBef>
                <a:spcPts val="0"/>
              </a:spcBef>
              <a:spcAft>
                <a:spcPts val="0"/>
              </a:spcAft>
              <a:buNone/>
            </a:pPr>
            <a:r>
              <a:rPr lang="en-US" sz="1600" b="1" u="sng">
                <a:latin typeface="Arial" panose="020B0604020202020204"/>
                <a:ea typeface="Arial" panose="020B0604020202020204"/>
                <a:cs typeface="Arial" panose="020B0604020202020204"/>
                <a:sym typeface="Arial" panose="020B0604020202020204"/>
              </a:rPr>
              <a:t>Amazon Web Services (AWS)</a:t>
            </a:r>
            <a:endParaRPr sz="1600" b="1" u="sng">
              <a:latin typeface="Arial" panose="020B0604020202020204"/>
              <a:ea typeface="Arial" panose="020B0604020202020204"/>
              <a:cs typeface="Arial" panose="020B0604020202020204"/>
              <a:sym typeface="Arial" panose="020B0604020202020204"/>
            </a:endParaRPr>
          </a:p>
          <a:p>
            <a:pPr marL="0" lvl="0" indent="0" algn="l" rtl="0">
              <a:lnSpc>
                <a:spcPct val="108000"/>
              </a:lnSpc>
              <a:spcBef>
                <a:spcPts val="800"/>
              </a:spcBef>
              <a:spcAft>
                <a:spcPts val="0"/>
              </a:spcAft>
              <a:buClr>
                <a:schemeClr val="dk1"/>
              </a:buClr>
              <a:buSzPts val="1100"/>
              <a:buFont typeface="Arial" panose="020B0604020202020204"/>
              <a:buNone/>
            </a:pPr>
            <a:endParaRPr sz="1600" b="1" u="sng">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80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AWS is a highly available, secure cloud services platform that offers more than 100 cloud applications. </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It helps in controlling, auditing, and managing identity, configuration, and usage. </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It allows users to select the operating systems, language, database, and other services as per their requirements. </a:t>
            </a:r>
            <a:endParaRPr sz="1600">
              <a:latin typeface="Arial" panose="020B0604020202020204"/>
              <a:ea typeface="Arial" panose="020B0604020202020204"/>
              <a:cs typeface="Arial" panose="020B0604020202020204"/>
              <a:sym typeface="Arial" panose="020B0604020202020204"/>
            </a:endParaRPr>
          </a:p>
          <a:p>
            <a:pPr marL="457200" lvl="0" indent="-330200" algn="l" rtl="0">
              <a:lnSpc>
                <a:spcPct val="108000"/>
              </a:lnSpc>
              <a:spcBef>
                <a:spcPts val="0"/>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AWS provides a secure and durable platform that provides end-to-end security and storage.</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800"/>
              </a:spcBef>
              <a:spcAft>
                <a:spcPts val="0"/>
              </a:spcAft>
              <a:buClr>
                <a:schemeClr val="dk1"/>
              </a:buClr>
              <a:buSzPts val="1100"/>
              <a:buFont typeface="Arial" panose="020B0604020202020204"/>
              <a:buNone/>
            </a:pPr>
            <a:endParaRPr sz="1600">
              <a:solidFill>
                <a:srgbClr val="595959"/>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40"/>
          <p:cNvSpPr txBox="1"/>
          <p:nvPr/>
        </p:nvSpPr>
        <p:spPr>
          <a:xfrm>
            <a:off x="2097350" y="2109825"/>
            <a:ext cx="44568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500">
                <a:solidFill>
                  <a:schemeClr val="lt1"/>
                </a:solidFill>
                <a:latin typeface="Calibri" panose="020F0502020204030204"/>
                <a:ea typeface="Calibri" panose="020F0502020204030204"/>
                <a:cs typeface="Calibri" panose="020F0502020204030204"/>
                <a:sym typeface="Calibri" panose="020F0502020204030204"/>
              </a:rPr>
              <a:t>THANKYOU</a:t>
            </a:r>
            <a:endParaRPr sz="35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7"/>
          <p:cNvSpPr txBox="1"/>
          <p:nvPr>
            <p:ph type="body" idx="1"/>
          </p:nvPr>
        </p:nvSpPr>
        <p:spPr>
          <a:xfrm>
            <a:off x="457201" y="1777180"/>
            <a:ext cx="8325464" cy="3001295"/>
          </a:xfrm>
          <a:prstGeom prst="rect">
            <a:avLst/>
          </a:prstGeom>
          <a:noFill/>
          <a:ln>
            <a:noFill/>
          </a:ln>
        </p:spPr>
        <p:txBody>
          <a:bodyPr spcFirstLastPara="1" wrap="square" lIns="91425" tIns="45700" rIns="91425" bIns="45700" anchor="t" anchorCtr="0">
            <a:normAutofit lnSpcReduction="20000"/>
          </a:bodyPr>
          <a:lstStyle/>
          <a:p>
            <a:pPr marL="342900" lvl="0" indent="-342900" algn="l" rtl="0">
              <a:spcBef>
                <a:spcPts val="0"/>
              </a:spcBef>
              <a:spcAft>
                <a:spcPts val="0"/>
              </a:spcAft>
              <a:buClr>
                <a:schemeClr val="lt1"/>
              </a:buClr>
              <a:buSzPts val="2800"/>
              <a:buChar char="•"/>
            </a:pPr>
            <a:r>
              <a:rPr lang="en-US"/>
              <a:t>ABSTRACT</a:t>
            </a:r>
            <a:endParaRPr lang="en-US"/>
          </a:p>
          <a:p>
            <a:pPr marL="342900" lvl="0" indent="-342900" algn="l" rtl="0">
              <a:spcBef>
                <a:spcPts val="0"/>
              </a:spcBef>
              <a:spcAft>
                <a:spcPts val="0"/>
              </a:spcAft>
              <a:buSzPts val="2800"/>
              <a:buChar char="•"/>
            </a:pPr>
            <a:r>
              <a:rPr lang="en-US"/>
              <a:t>EXISTING AND PROPOSED SYSTEM</a:t>
            </a:r>
            <a:endParaRPr lang="en-US"/>
          </a:p>
          <a:p>
            <a:pPr marL="342900" lvl="0" indent="-342900" algn="l" rtl="0">
              <a:spcBef>
                <a:spcPts val="0"/>
              </a:spcBef>
              <a:spcAft>
                <a:spcPts val="0"/>
              </a:spcAft>
              <a:buSzPts val="2800"/>
              <a:buChar char="•"/>
            </a:pPr>
            <a:r>
              <a:rPr lang="en-US"/>
              <a:t>MODULE DESCRIPTION</a:t>
            </a:r>
            <a:endParaRPr lang="en-US"/>
          </a:p>
          <a:p>
            <a:pPr marL="342900" lvl="0" indent="-342900" algn="l" rtl="0">
              <a:spcBef>
                <a:spcPts val="560"/>
              </a:spcBef>
              <a:spcAft>
                <a:spcPts val="0"/>
              </a:spcAft>
              <a:buClr>
                <a:schemeClr val="lt1"/>
              </a:buClr>
              <a:buSzPts val="2800"/>
              <a:buChar char="•"/>
            </a:pPr>
            <a:r>
              <a:rPr lang="en-US"/>
              <a:t>TECHNOLOGIES</a:t>
            </a:r>
            <a:r>
              <a:rPr lang="en-US"/>
              <a:t> USED</a:t>
            </a:r>
            <a:endParaRPr lang="en-US"/>
          </a:p>
          <a:p>
            <a:pPr marL="0" lvl="0" indent="0" algn="l" rtl="0">
              <a:spcBef>
                <a:spcPts val="560"/>
              </a:spcBef>
              <a:spcAft>
                <a:spcPts val="0"/>
              </a:spcAft>
              <a:buNone/>
            </a:pPr>
          </a:p>
          <a:p>
            <a:pPr marL="342900" lvl="0" indent="-165100" algn="l" rtl="0">
              <a:spcBef>
                <a:spcPts val="560"/>
              </a:spcBef>
              <a:spcAft>
                <a:spcPts val="0"/>
              </a:spcAft>
              <a:buClr>
                <a:schemeClr val="lt1"/>
              </a:buClr>
              <a:buSzPts val="2800"/>
              <a:buNone/>
            </a:pPr>
          </a:p>
          <a:p>
            <a:pPr marL="342900" lvl="0" indent="-165100" algn="l" rtl="0">
              <a:spcBef>
                <a:spcPts val="560"/>
              </a:spcBef>
              <a:spcAft>
                <a:spcPts val="0"/>
              </a:spcAft>
              <a:buClr>
                <a:schemeClr val="lt1"/>
              </a:buClr>
              <a:buSzPts val="28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62131" y="398784"/>
            <a:ext cx="6523500" cy="725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600"/>
              <a:buFont typeface="Calibri" panose="020F0502020204030204"/>
              <a:buNone/>
            </a:pPr>
            <a:r>
              <a:rPr lang="en-US"/>
              <a:t>ABSTRACT</a:t>
            </a:r>
            <a:endParaRPr lang="en-US"/>
          </a:p>
        </p:txBody>
      </p:sp>
      <p:sp>
        <p:nvSpPr>
          <p:cNvPr id="154" name="Google Shape;154;p28"/>
          <p:cNvSpPr txBox="1"/>
          <p:nvPr>
            <p:ph type="body" idx="1"/>
          </p:nvPr>
        </p:nvSpPr>
        <p:spPr>
          <a:xfrm>
            <a:off x="62125" y="1209375"/>
            <a:ext cx="7268100" cy="35085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930"/>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App to enable social distancing at Shops, religious places and events Organizer (Shops, religious places and events )Should be able to set location, capacity and set virtual Queue system. User - Book slots, entry and exit Automatics entry &amp; exit, Queue clearance and notifications, Location management Mobile app and cloud service.</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Clr>
                <a:schemeClr val="dk1"/>
              </a:buClr>
              <a:buSzPts val="1100"/>
              <a:buFont typeface="Arial" panose="020B0604020202020204"/>
              <a:buNone/>
            </a:pPr>
            <a:endParaRPr sz="1800">
              <a:solidFill>
                <a:srgbClr val="595959"/>
              </a:solidFill>
              <a:latin typeface="Arial" panose="020B0604020202020204"/>
              <a:ea typeface="Arial" panose="020B0604020202020204"/>
              <a:cs typeface="Arial" panose="020B0604020202020204"/>
              <a:sym typeface="Arial" panose="020B0604020202020204"/>
            </a:endParaRPr>
          </a:p>
          <a:p>
            <a:pPr marL="342900" lvl="0" indent="0" algn="l" rtl="0">
              <a:spcBef>
                <a:spcPts val="120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9"/>
          <p:cNvSpPr txBox="1"/>
          <p:nvPr>
            <p:ph type="body" idx="1"/>
          </p:nvPr>
        </p:nvSpPr>
        <p:spPr>
          <a:xfrm>
            <a:off x="72425" y="485300"/>
            <a:ext cx="7131000" cy="3572100"/>
          </a:xfrm>
          <a:prstGeom prst="rect">
            <a:avLst/>
          </a:prstGeom>
        </p:spPr>
        <p:txBody>
          <a:bodyPr spcFirstLastPara="1" wrap="square" lIns="91425" tIns="45700" rIns="91425" bIns="45700" anchor="t" anchorCtr="0">
            <a:normAutofit/>
          </a:bodyPr>
          <a:lstStyle/>
          <a:p>
            <a:pPr marL="0" lvl="0" indent="0" algn="just" rtl="0">
              <a:spcBef>
                <a:spcPts val="560"/>
              </a:spcBef>
              <a:spcAft>
                <a:spcPts val="0"/>
              </a:spcAft>
              <a:buNone/>
            </a:pPr>
            <a:r>
              <a:rPr lang="en-US" u="sng"/>
              <a:t>Existing System</a:t>
            </a:r>
            <a:endParaRPr u="sng"/>
          </a:p>
          <a:p>
            <a:pPr marL="0" lvl="0" indent="0" algn="just" rtl="0">
              <a:spcBef>
                <a:spcPts val="560"/>
              </a:spcBef>
              <a:spcAft>
                <a:spcPts val="0"/>
              </a:spcAft>
              <a:buNone/>
            </a:pPr>
            <a:r>
              <a:rPr lang="en-US" sz="1800"/>
              <a:t>Cities are growing at a dizzying pace and they require improved methods to manage crowded areas. Crowd management stands for the decisions and actions taken to supervise and control densely populated spaces and it involves multiple challenges, from recognition and assessment to application of actions tailored to the current situation.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30"/>
          <p:cNvSpPr txBox="1"/>
          <p:nvPr>
            <p:ph type="body" idx="1"/>
          </p:nvPr>
        </p:nvSpPr>
        <p:spPr>
          <a:xfrm>
            <a:off x="134875" y="472800"/>
            <a:ext cx="7093500" cy="37344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u="sng"/>
              <a:t>Proposed System</a:t>
            </a:r>
            <a:endParaRPr u="sng"/>
          </a:p>
          <a:p>
            <a:pPr marL="0" lvl="0" indent="0" algn="just" rtl="0">
              <a:spcBef>
                <a:spcPts val="560"/>
              </a:spcBef>
              <a:spcAft>
                <a:spcPts val="0"/>
              </a:spcAft>
              <a:buNone/>
            </a:pPr>
            <a:r>
              <a:rPr lang="en-US" sz="1800"/>
              <a:t>Modern  technology  aims  not  only  to  make people’s  life  easier  but  also  more  safely.  Being  in  a  highly crowded place like stadium, metro stations or holy places on Hajj affects not  only the human level of comfort but mainly the human level of safety. Very high Crowd may result on pushing, mass panic, stampede, crowd-crush and causing an overall control loss. The current work introduced a mobile based crowd management system.</a:t>
            </a:r>
            <a:endParaRPr sz="1800"/>
          </a:p>
          <a:p>
            <a:pPr marL="0" lvl="0" indent="0" algn="just" rtl="0">
              <a:spcBef>
                <a:spcPts val="560"/>
              </a:spcBef>
              <a:spcAft>
                <a:spcPts val="0"/>
              </a:spcAft>
              <a:buNone/>
            </a:pPr>
            <a:r>
              <a:rPr lang="en-US" sz="1800"/>
              <a:t>Proposed System is the app to enable social distancing </a:t>
            </a:r>
            <a:r>
              <a:rPr lang="en-US" sz="1800"/>
              <a:t>at Shops, religious places and events Organizer (Shops, religious places and events )Should be able to set location, capacity and set virtual Queue system</a:t>
            </a:r>
            <a:r>
              <a:rPr lang="en-US" sz="1600"/>
              <a: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31"/>
          <p:cNvSpPr/>
          <p:nvPr/>
        </p:nvSpPr>
        <p:spPr>
          <a:xfrm>
            <a:off x="524850" y="764113"/>
            <a:ext cx="2223900" cy="434700"/>
          </a:xfrm>
          <a:prstGeom prst="rect">
            <a:avLst/>
          </a:prstGeom>
          <a:solidFill>
            <a:srgbClr val="FFAB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ADMIN</a:t>
            </a:r>
            <a:endParaRPr lang="en-US"/>
          </a:p>
        </p:txBody>
      </p:sp>
      <p:sp>
        <p:nvSpPr>
          <p:cNvPr id="173" name="Google Shape;173;p31"/>
          <p:cNvSpPr/>
          <p:nvPr/>
        </p:nvSpPr>
        <p:spPr>
          <a:xfrm>
            <a:off x="3357500" y="788938"/>
            <a:ext cx="2310900" cy="434700"/>
          </a:xfrm>
          <a:prstGeom prst="rect">
            <a:avLst/>
          </a:prstGeom>
          <a:solidFill>
            <a:srgbClr val="CC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ORGANIZATION</a:t>
            </a:r>
            <a:endParaRPr lang="en-US"/>
          </a:p>
        </p:txBody>
      </p:sp>
      <p:sp>
        <p:nvSpPr>
          <p:cNvPr id="174" name="Google Shape;174;p31"/>
          <p:cNvSpPr/>
          <p:nvPr/>
        </p:nvSpPr>
        <p:spPr>
          <a:xfrm>
            <a:off x="6376300" y="788938"/>
            <a:ext cx="2310900" cy="434700"/>
          </a:xfrm>
          <a:prstGeom prst="rect">
            <a:avLst/>
          </a:prstGeom>
          <a:solidFill>
            <a:srgbClr val="A64D7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USER</a:t>
            </a:r>
            <a:endParaRPr lang="en-US"/>
          </a:p>
        </p:txBody>
      </p:sp>
      <p:sp>
        <p:nvSpPr>
          <p:cNvPr id="175" name="Google Shape;175;p31"/>
          <p:cNvSpPr/>
          <p:nvPr/>
        </p:nvSpPr>
        <p:spPr>
          <a:xfrm>
            <a:off x="382200" y="1484688"/>
            <a:ext cx="2528100" cy="2894700"/>
          </a:xfrm>
          <a:prstGeom prst="roundRect">
            <a:avLst>
              <a:gd name="adj" fmla="val 16667"/>
            </a:avLst>
          </a:prstGeom>
          <a:solidFill>
            <a:srgbClr val="FFAB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31"/>
          <p:cNvSpPr/>
          <p:nvPr/>
        </p:nvSpPr>
        <p:spPr>
          <a:xfrm>
            <a:off x="3208400" y="1484688"/>
            <a:ext cx="2593500" cy="2894700"/>
          </a:xfrm>
          <a:prstGeom prst="roundRect">
            <a:avLst>
              <a:gd name="adj" fmla="val 16667"/>
            </a:avLst>
          </a:prstGeom>
          <a:solidFill>
            <a:srgbClr val="CC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1"/>
          <p:cNvSpPr/>
          <p:nvPr/>
        </p:nvSpPr>
        <p:spPr>
          <a:xfrm>
            <a:off x="6233700" y="1484563"/>
            <a:ext cx="2528100" cy="2894700"/>
          </a:xfrm>
          <a:prstGeom prst="roundRect">
            <a:avLst>
              <a:gd name="adj" fmla="val 16667"/>
            </a:avLst>
          </a:prstGeom>
          <a:solidFill>
            <a:srgbClr val="A64D7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1"/>
          <p:cNvSpPr txBox="1"/>
          <p:nvPr/>
        </p:nvSpPr>
        <p:spPr>
          <a:xfrm>
            <a:off x="465700" y="1777075"/>
            <a:ext cx="23109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a:t>Registration</a:t>
            </a:r>
            <a:endParaRPr lang="en-US"/>
          </a:p>
          <a:p>
            <a:pPr marL="457200" lvl="0" indent="-317500" algn="l" rtl="0">
              <a:spcBef>
                <a:spcPts val="0"/>
              </a:spcBef>
              <a:spcAft>
                <a:spcPts val="0"/>
              </a:spcAft>
              <a:buSzPts val="1400"/>
              <a:buChar char="●"/>
            </a:pPr>
            <a:r>
              <a:rPr lang="en-US"/>
              <a:t>Organization verification</a:t>
            </a:r>
            <a:endParaRPr lang="en-US"/>
          </a:p>
          <a:p>
            <a:pPr marL="457200" lvl="0" indent="-317500" algn="l" rtl="0">
              <a:spcBef>
                <a:spcPts val="0"/>
              </a:spcBef>
              <a:spcAft>
                <a:spcPts val="0"/>
              </a:spcAft>
              <a:buSzPts val="1400"/>
              <a:buChar char="●"/>
            </a:pPr>
            <a:r>
              <a:rPr lang="en-US"/>
              <a:t>Organization management</a:t>
            </a:r>
            <a:endParaRPr lang="en-US"/>
          </a:p>
        </p:txBody>
      </p:sp>
      <p:sp>
        <p:nvSpPr>
          <p:cNvPr id="179" name="Google Shape;179;p31"/>
          <p:cNvSpPr txBox="1"/>
          <p:nvPr/>
        </p:nvSpPr>
        <p:spPr>
          <a:xfrm>
            <a:off x="3581125" y="1683463"/>
            <a:ext cx="173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180" name="Google Shape;180;p31"/>
          <p:cNvSpPr txBox="1"/>
          <p:nvPr/>
        </p:nvSpPr>
        <p:spPr>
          <a:xfrm>
            <a:off x="6624975" y="1646188"/>
            <a:ext cx="180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181" name="Google Shape;181;p31"/>
          <p:cNvSpPr txBox="1"/>
          <p:nvPr/>
        </p:nvSpPr>
        <p:spPr>
          <a:xfrm>
            <a:off x="3357500" y="1646200"/>
            <a:ext cx="2528100" cy="2289600"/>
          </a:xfrm>
          <a:prstGeom prst="rect">
            <a:avLst/>
          </a:prstGeom>
          <a:noFill/>
          <a:ln>
            <a:noFill/>
          </a:ln>
        </p:spPr>
        <p:txBody>
          <a:bodyPr spcFirstLastPara="1" wrap="square" lIns="91425" tIns="91425" rIns="91425" bIns="91425" anchor="t" anchorCtr="0">
            <a:spAutoFit/>
          </a:bodyPr>
          <a:lstStyle/>
          <a:p>
            <a:pPr marL="457200" lvl="0" indent="-317500" algn="l" rtl="0">
              <a:spcBef>
                <a:spcPts val="215"/>
              </a:spcBef>
              <a:spcAft>
                <a:spcPts val="0"/>
              </a:spcAft>
              <a:buClr>
                <a:schemeClr val="dk1"/>
              </a:buClr>
              <a:buSzPts val="1400"/>
              <a:buChar char="●"/>
            </a:pPr>
            <a:r>
              <a:rPr lang="en-US">
                <a:solidFill>
                  <a:schemeClr val="dk1"/>
                </a:solidFill>
              </a:rPr>
              <a:t>Registration</a:t>
            </a:r>
            <a:endParaRPr>
              <a:solidFill>
                <a:schemeClr val="dk1"/>
              </a:solidFill>
            </a:endParaRPr>
          </a:p>
          <a:p>
            <a:pPr marL="457200" lvl="0" indent="-317500" algn="l" rtl="0">
              <a:spcBef>
                <a:spcPts val="215"/>
              </a:spcBef>
              <a:spcAft>
                <a:spcPts val="0"/>
              </a:spcAft>
              <a:buClr>
                <a:schemeClr val="dk1"/>
              </a:buClr>
              <a:buSzPts val="1400"/>
              <a:buChar char="●"/>
            </a:pPr>
            <a:r>
              <a:rPr lang="en-US">
                <a:solidFill>
                  <a:schemeClr val="dk1"/>
                </a:solidFill>
              </a:rPr>
              <a:t>Schedule Events</a:t>
            </a:r>
            <a:endParaRPr>
              <a:solidFill>
                <a:schemeClr val="dk1"/>
              </a:solidFill>
            </a:endParaRPr>
          </a:p>
          <a:p>
            <a:pPr marL="457200" lvl="0" indent="-317500" algn="l" rtl="0">
              <a:spcBef>
                <a:spcPts val="215"/>
              </a:spcBef>
              <a:spcAft>
                <a:spcPts val="0"/>
              </a:spcAft>
              <a:buClr>
                <a:schemeClr val="dk1"/>
              </a:buClr>
              <a:buSzPts val="1400"/>
              <a:buChar char="●"/>
            </a:pPr>
            <a:r>
              <a:rPr lang="en-US">
                <a:solidFill>
                  <a:schemeClr val="dk1"/>
                </a:solidFill>
              </a:rPr>
              <a:t>User Verification</a:t>
            </a:r>
            <a:endParaRPr>
              <a:solidFill>
                <a:schemeClr val="dk1"/>
              </a:solidFill>
            </a:endParaRPr>
          </a:p>
          <a:p>
            <a:pPr marL="457200" lvl="0" indent="-317500" algn="l" rtl="0">
              <a:spcBef>
                <a:spcPts val="215"/>
              </a:spcBef>
              <a:spcAft>
                <a:spcPts val="0"/>
              </a:spcAft>
              <a:buClr>
                <a:schemeClr val="dk1"/>
              </a:buClr>
              <a:buSzPts val="1400"/>
              <a:buChar char="●"/>
            </a:pPr>
            <a:r>
              <a:rPr lang="en-US">
                <a:solidFill>
                  <a:schemeClr val="dk1"/>
                </a:solidFill>
              </a:rPr>
              <a:t>Booking verification</a:t>
            </a:r>
            <a:endParaRPr>
              <a:solidFill>
                <a:schemeClr val="dk1"/>
              </a:solidFill>
            </a:endParaRPr>
          </a:p>
          <a:p>
            <a:pPr marL="457200" lvl="0" indent="-317500" algn="l" rtl="0">
              <a:spcBef>
                <a:spcPts val="215"/>
              </a:spcBef>
              <a:spcAft>
                <a:spcPts val="0"/>
              </a:spcAft>
              <a:buClr>
                <a:schemeClr val="dk1"/>
              </a:buClr>
              <a:buSzPts val="1400"/>
              <a:buChar char="●"/>
            </a:pPr>
            <a:r>
              <a:rPr lang="en-US">
                <a:solidFill>
                  <a:schemeClr val="dk1"/>
                </a:solidFill>
              </a:rPr>
              <a:t>Ticket Issue</a:t>
            </a:r>
            <a:endParaRPr>
              <a:solidFill>
                <a:schemeClr val="dk1"/>
              </a:solidFill>
            </a:endParaRPr>
          </a:p>
          <a:p>
            <a:pPr marL="457200" lvl="0" indent="-317500" algn="l" rtl="0">
              <a:spcBef>
                <a:spcPts val="215"/>
              </a:spcBef>
              <a:spcAft>
                <a:spcPts val="0"/>
              </a:spcAft>
              <a:buClr>
                <a:schemeClr val="dk1"/>
              </a:buClr>
              <a:buSzPts val="1400"/>
              <a:buChar char="●"/>
            </a:pPr>
            <a:r>
              <a:rPr lang="en-US">
                <a:solidFill>
                  <a:schemeClr val="dk1"/>
                </a:solidFill>
              </a:rPr>
              <a:t>Generate Cancellation Notification</a:t>
            </a:r>
            <a:endParaRPr>
              <a:solidFill>
                <a:schemeClr val="dk1"/>
              </a:solidFill>
            </a:endParaRPr>
          </a:p>
          <a:p>
            <a:pPr marL="457200" lvl="0" indent="-317500" algn="l" rtl="0">
              <a:spcBef>
                <a:spcPts val="215"/>
              </a:spcBef>
              <a:spcAft>
                <a:spcPts val="0"/>
              </a:spcAft>
              <a:buClr>
                <a:schemeClr val="dk1"/>
              </a:buClr>
              <a:buSzPts val="1400"/>
              <a:buChar char="●"/>
            </a:pPr>
            <a:r>
              <a:rPr lang="en-US">
                <a:solidFill>
                  <a:schemeClr val="dk1"/>
                </a:solidFill>
              </a:rPr>
              <a:t>Booking details</a:t>
            </a:r>
            <a:endParaRPr>
              <a:solidFill>
                <a:schemeClr val="dk1"/>
              </a:solidFill>
            </a:endParaRPr>
          </a:p>
          <a:p>
            <a:pPr marL="0" lvl="0" indent="0" algn="l" rtl="0">
              <a:spcBef>
                <a:spcPts val="0"/>
              </a:spcBef>
              <a:spcAft>
                <a:spcPts val="0"/>
              </a:spcAft>
              <a:buNone/>
            </a:pPr>
          </a:p>
        </p:txBody>
      </p:sp>
      <p:sp>
        <p:nvSpPr>
          <p:cNvPr id="182" name="Google Shape;182;p31"/>
          <p:cNvSpPr txBox="1"/>
          <p:nvPr/>
        </p:nvSpPr>
        <p:spPr>
          <a:xfrm>
            <a:off x="6466500" y="1778400"/>
            <a:ext cx="1972200" cy="1586700"/>
          </a:xfrm>
          <a:prstGeom prst="rect">
            <a:avLst/>
          </a:prstGeom>
          <a:noFill/>
          <a:ln>
            <a:noFill/>
          </a:ln>
        </p:spPr>
        <p:txBody>
          <a:bodyPr spcFirstLastPara="1" wrap="square" lIns="91425" tIns="91425" rIns="91425" bIns="91425" anchor="t" anchorCtr="0">
            <a:spAutoFit/>
          </a:bodyPr>
          <a:lstStyle/>
          <a:p>
            <a:pPr marL="520700" lvl="0" indent="-317500" algn="l" rtl="0">
              <a:spcBef>
                <a:spcPts val="215"/>
              </a:spcBef>
              <a:spcAft>
                <a:spcPts val="0"/>
              </a:spcAft>
              <a:buClr>
                <a:schemeClr val="dk1"/>
              </a:buClr>
              <a:buSzPts val="1400"/>
              <a:buFont typeface="Arial" panose="020B0604020202020204"/>
              <a:buChar char="●"/>
            </a:pPr>
            <a:r>
              <a:rPr lang="en-US">
                <a:solidFill>
                  <a:schemeClr val="dk1"/>
                </a:solidFill>
              </a:rPr>
              <a:t>Booking the event</a:t>
            </a:r>
            <a:endParaRPr>
              <a:solidFill>
                <a:schemeClr val="dk1"/>
              </a:solidFill>
            </a:endParaRPr>
          </a:p>
          <a:p>
            <a:pPr marL="520700" lvl="0" indent="-317500" algn="l" rtl="0">
              <a:spcBef>
                <a:spcPts val="215"/>
              </a:spcBef>
              <a:spcAft>
                <a:spcPts val="0"/>
              </a:spcAft>
              <a:buClr>
                <a:schemeClr val="dk1"/>
              </a:buClr>
              <a:buSzPts val="1400"/>
              <a:buFont typeface="Arial" panose="020B0604020202020204"/>
              <a:buChar char="●"/>
            </a:pPr>
            <a:r>
              <a:rPr lang="en-US">
                <a:solidFill>
                  <a:schemeClr val="dk1"/>
                </a:solidFill>
              </a:rPr>
              <a:t>Cancellation</a:t>
            </a:r>
            <a:endParaRPr>
              <a:solidFill>
                <a:schemeClr val="dk1"/>
              </a:solidFill>
            </a:endParaRPr>
          </a:p>
          <a:p>
            <a:pPr marL="520700" lvl="0" indent="-317500" algn="l" rtl="0">
              <a:spcBef>
                <a:spcPts val="215"/>
              </a:spcBef>
              <a:spcAft>
                <a:spcPts val="0"/>
              </a:spcAft>
              <a:buClr>
                <a:schemeClr val="dk1"/>
              </a:buClr>
              <a:buSzPts val="1400"/>
              <a:buFont typeface="Arial" panose="020B0604020202020204"/>
              <a:buChar char="●"/>
            </a:pPr>
            <a:r>
              <a:rPr lang="en-US">
                <a:solidFill>
                  <a:schemeClr val="dk1"/>
                </a:solidFill>
              </a:rPr>
              <a:t>Rating</a:t>
            </a:r>
            <a:endParaRPr>
              <a:solidFill>
                <a:schemeClr val="dk1"/>
              </a:solidFill>
            </a:endParaRPr>
          </a:p>
          <a:p>
            <a:pPr marL="520700" lvl="0" indent="-317500" algn="l" rtl="0">
              <a:spcBef>
                <a:spcPts val="215"/>
              </a:spcBef>
              <a:spcAft>
                <a:spcPts val="0"/>
              </a:spcAft>
              <a:buClr>
                <a:schemeClr val="dk1"/>
              </a:buClr>
              <a:buSzPts val="1400"/>
              <a:buFont typeface="Arial" panose="020B0604020202020204"/>
              <a:buChar char="●"/>
            </a:pPr>
            <a:r>
              <a:rPr lang="en-US">
                <a:solidFill>
                  <a:schemeClr val="dk1"/>
                </a:solidFill>
              </a:rPr>
              <a:t>Booking status</a:t>
            </a:r>
            <a:endParaRPr>
              <a:solidFill>
                <a:schemeClr val="dk1"/>
              </a:solidFill>
            </a:endParaRPr>
          </a:p>
          <a:p>
            <a:pPr marL="520700" lvl="0" indent="0" algn="l" rtl="0">
              <a:spcBef>
                <a:spcPts val="205"/>
              </a:spcBef>
              <a:spcAft>
                <a:spcPts val="0"/>
              </a:spcAft>
              <a:buClr>
                <a:schemeClr val="dk1"/>
              </a:buClr>
              <a:buSzPts val="1100"/>
              <a:buFont typeface="Arial" panose="020B0604020202020204"/>
              <a:buNone/>
            </a:pPr>
            <a:endParaRPr>
              <a:solidFill>
                <a:schemeClr val="dk1"/>
              </a:solidFill>
            </a:endParaRPr>
          </a:p>
        </p:txBody>
      </p:sp>
      <p:sp>
        <p:nvSpPr>
          <p:cNvPr id="183" name="Google Shape;183;p31"/>
          <p:cNvSpPr txBox="1"/>
          <p:nvPr/>
        </p:nvSpPr>
        <p:spPr>
          <a:xfrm>
            <a:off x="399500" y="137325"/>
            <a:ext cx="8427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u="sng">
                <a:solidFill>
                  <a:srgbClr val="C00000"/>
                </a:solidFill>
              </a:rPr>
              <a:t>OVERVIEW</a:t>
            </a:r>
            <a:endParaRPr sz="1900" b="1" u="sng">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462981" y="436034"/>
            <a:ext cx="6523500" cy="725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panose="020B0604020202020204"/>
              <a:buNone/>
            </a:pPr>
            <a:r>
              <a:rPr lang="en-US" sz="2900">
                <a:solidFill>
                  <a:srgbClr val="C00000"/>
                </a:solidFill>
                <a:latin typeface="Arial" panose="020B0604020202020204"/>
                <a:ea typeface="Arial" panose="020B0604020202020204"/>
                <a:cs typeface="Arial" panose="020B0604020202020204"/>
                <a:sym typeface="Arial" panose="020B0604020202020204"/>
              </a:rPr>
              <a:t>Modules</a:t>
            </a:r>
            <a:endParaRPr sz="3700">
              <a:solidFill>
                <a:srgbClr val="C00000"/>
              </a:solidFill>
            </a:endParaRPr>
          </a:p>
        </p:txBody>
      </p:sp>
      <p:sp>
        <p:nvSpPr>
          <p:cNvPr id="190" name="Google Shape;190;p32"/>
          <p:cNvSpPr txBox="1"/>
          <p:nvPr>
            <p:ph type="body" idx="1"/>
          </p:nvPr>
        </p:nvSpPr>
        <p:spPr>
          <a:xfrm>
            <a:off x="471948" y="1209367"/>
            <a:ext cx="6548400" cy="3508500"/>
          </a:xfrm>
          <a:prstGeom prst="rect">
            <a:avLst/>
          </a:prstGeom>
        </p:spPr>
        <p:txBody>
          <a:bodyPr spcFirstLastPara="1" wrap="square" lIns="91425" tIns="45700" rIns="91425" bIns="45700" anchor="t" anchorCtr="0">
            <a:normAutofit/>
          </a:bodyPr>
          <a:lstStyle/>
          <a:p>
            <a:pPr marL="63500" lvl="0" indent="0" algn="l" rtl="0">
              <a:spcBef>
                <a:spcPts val="0"/>
              </a:spcBef>
              <a:spcAft>
                <a:spcPts val="0"/>
              </a:spcAft>
              <a:buClr>
                <a:schemeClr val="dk1"/>
              </a:buClr>
              <a:buSzPts val="1100"/>
              <a:buFont typeface="Arial" panose="020B0604020202020204"/>
              <a:buNone/>
            </a:pPr>
            <a:r>
              <a:rPr lang="en-US" sz="1600" b="1" u="sng">
                <a:latin typeface="Arial" panose="020B0604020202020204"/>
                <a:ea typeface="Arial" panose="020B0604020202020204"/>
                <a:cs typeface="Arial" panose="020B0604020202020204"/>
                <a:sym typeface="Arial" panose="020B0604020202020204"/>
              </a:rPr>
              <a:t>Admin</a:t>
            </a:r>
            <a:endParaRPr sz="1600" b="1">
              <a:latin typeface="Arial" panose="020B0604020202020204"/>
              <a:ea typeface="Arial" panose="020B0604020202020204"/>
              <a:cs typeface="Arial" panose="020B0604020202020204"/>
              <a:sym typeface="Arial" panose="020B0604020202020204"/>
            </a:endParaRPr>
          </a:p>
          <a:p>
            <a:pPr marL="63500" marR="250825" lvl="0" indent="0" algn="l" rtl="0">
              <a:lnSpc>
                <a:spcPct val="115000"/>
              </a:lnSpc>
              <a:spcBef>
                <a:spcPts val="205"/>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Admin is the authority who has the responsibility to manage the crowd in order to maintain the social distance in different Organizational Events.</a:t>
            </a:r>
            <a:endParaRPr sz="1600">
              <a:latin typeface="Arial" panose="020B0604020202020204"/>
              <a:ea typeface="Arial" panose="020B0604020202020204"/>
              <a:cs typeface="Arial" panose="020B0604020202020204"/>
              <a:sym typeface="Arial" panose="020B0604020202020204"/>
            </a:endParaRPr>
          </a:p>
          <a:p>
            <a:pPr marL="63500" lvl="0" indent="0" algn="l" rtl="0">
              <a:spcBef>
                <a:spcPts val="0"/>
              </a:spcBef>
              <a:spcAft>
                <a:spcPts val="0"/>
              </a:spcAft>
              <a:buClr>
                <a:schemeClr val="dk1"/>
              </a:buClr>
              <a:buSzPts val="1100"/>
              <a:buFont typeface="Arial" panose="020B0604020202020204"/>
              <a:buNone/>
            </a:pPr>
            <a:r>
              <a:rPr lang="en-US" sz="1600" b="1" u="sng">
                <a:latin typeface="Arial" panose="020B0604020202020204"/>
                <a:ea typeface="Arial" panose="020B0604020202020204"/>
                <a:cs typeface="Arial" panose="020B0604020202020204"/>
                <a:sym typeface="Arial" panose="020B0604020202020204"/>
              </a:rPr>
              <a:t>Functions of Admin</a:t>
            </a:r>
            <a:endParaRPr sz="1600" b="1">
              <a:latin typeface="Arial" panose="020B0604020202020204"/>
              <a:ea typeface="Arial" panose="020B0604020202020204"/>
              <a:cs typeface="Arial" panose="020B0604020202020204"/>
              <a:sym typeface="Arial" panose="020B0604020202020204"/>
            </a:endParaRPr>
          </a:p>
          <a:p>
            <a:pPr marL="520700" lvl="0" indent="-330200" algn="l" rtl="0">
              <a:spcBef>
                <a:spcPts val="215"/>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Organization Verification</a:t>
            </a:r>
            <a:endParaRPr sz="1600">
              <a:latin typeface="Arial" panose="020B0604020202020204"/>
              <a:ea typeface="Arial" panose="020B0604020202020204"/>
              <a:cs typeface="Arial" panose="020B0604020202020204"/>
              <a:sym typeface="Arial" panose="020B0604020202020204"/>
            </a:endParaRPr>
          </a:p>
          <a:p>
            <a:pPr marL="558800" lvl="0" indent="0" algn="l" rtl="0">
              <a:spcBef>
                <a:spcPts val="205"/>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Admin can approve or reject the registered Organization.</a:t>
            </a:r>
            <a:endParaRPr sz="1600">
              <a:latin typeface="Arial" panose="020B0604020202020204"/>
              <a:ea typeface="Arial" panose="020B0604020202020204"/>
              <a:cs typeface="Arial" panose="020B0604020202020204"/>
              <a:sym typeface="Arial" panose="020B0604020202020204"/>
            </a:endParaRPr>
          </a:p>
          <a:p>
            <a:pPr marL="520700" lvl="0" indent="-330200" algn="l" rtl="0">
              <a:spcBef>
                <a:spcPts val="215"/>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Organization Management</a:t>
            </a:r>
            <a:endParaRPr sz="1600">
              <a:latin typeface="Arial" panose="020B0604020202020204"/>
              <a:ea typeface="Arial" panose="020B0604020202020204"/>
              <a:cs typeface="Arial" panose="020B0604020202020204"/>
              <a:sym typeface="Arial" panose="020B0604020202020204"/>
            </a:endParaRPr>
          </a:p>
          <a:p>
            <a:pPr marL="558800" lvl="0" indent="0" algn="l" rtl="0">
              <a:spcBef>
                <a:spcPts val="205"/>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Control the Event conducted by the Organization.</a:t>
            </a:r>
            <a:endParaRPr sz="1600">
              <a:latin typeface="Arial" panose="020B0604020202020204"/>
              <a:ea typeface="Arial" panose="020B0604020202020204"/>
              <a:cs typeface="Arial" panose="020B0604020202020204"/>
              <a:sym typeface="Arial" panose="020B0604020202020204"/>
            </a:endParaRPr>
          </a:p>
          <a:p>
            <a:pPr marL="0" lvl="0" indent="0" algn="l" rtl="0">
              <a:spcBef>
                <a:spcPts val="10"/>
              </a:spcBef>
              <a:spcAft>
                <a:spcPts val="0"/>
              </a:spcAft>
              <a:buClr>
                <a:schemeClr val="dk1"/>
              </a:buClr>
              <a:buSzPts val="1100"/>
              <a:buFont typeface="Arial" panose="020B0604020202020204"/>
              <a:buNone/>
            </a:pPr>
            <a:endParaRPr sz="155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56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3"/>
          <p:cNvSpPr txBox="1"/>
          <p:nvPr>
            <p:ph type="body" idx="1"/>
          </p:nvPr>
        </p:nvSpPr>
        <p:spPr>
          <a:xfrm>
            <a:off x="99875" y="199750"/>
            <a:ext cx="7165800" cy="4768800"/>
          </a:xfrm>
          <a:prstGeom prst="rect">
            <a:avLst/>
          </a:prstGeom>
        </p:spPr>
        <p:txBody>
          <a:bodyPr spcFirstLastPara="1" wrap="square" lIns="91425" tIns="45700" rIns="91425" bIns="45700" anchor="t" anchorCtr="0">
            <a:normAutofit lnSpcReduction="20000"/>
          </a:bodyPr>
          <a:lstStyle/>
          <a:p>
            <a:pPr marL="0" lvl="0" indent="0" algn="l" rtl="0">
              <a:spcBef>
                <a:spcPts val="5"/>
              </a:spcBef>
              <a:spcAft>
                <a:spcPts val="0"/>
              </a:spcAft>
              <a:buClr>
                <a:schemeClr val="dk1"/>
              </a:buClr>
              <a:buSzPts val="1100"/>
              <a:buFont typeface="Arial" panose="020B0604020202020204"/>
              <a:buNone/>
            </a:pPr>
            <a:r>
              <a:rPr lang="en-US" sz="1400" b="1" u="sng">
                <a:latin typeface="Arial" panose="020B0604020202020204"/>
                <a:ea typeface="Arial" panose="020B0604020202020204"/>
                <a:cs typeface="Arial" panose="020B0604020202020204"/>
                <a:sym typeface="Arial" panose="020B0604020202020204"/>
              </a:rPr>
              <a:t>Organization</a:t>
            </a:r>
            <a:endParaRPr sz="1400" b="1" u="sng">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100"/>
              <a:buFont typeface="Arial" panose="020B0604020202020204"/>
              <a:buNone/>
            </a:pPr>
            <a:endParaRPr sz="1400" u="sng">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400">
                <a:latin typeface="Arial" panose="020B0604020202020204"/>
                <a:ea typeface="Arial" panose="020B0604020202020204"/>
                <a:cs typeface="Arial" panose="020B0604020202020204"/>
                <a:sym typeface="Arial" panose="020B0604020202020204"/>
              </a:rPr>
              <a:t>Organizations conduct all those public event</a:t>
            </a:r>
            <a:r>
              <a:rPr lang="en-US" sz="1400" u="sng">
                <a:latin typeface="Arial" panose="020B0604020202020204"/>
                <a:ea typeface="Arial" panose="020B0604020202020204"/>
                <a:cs typeface="Arial" panose="020B0604020202020204"/>
                <a:sym typeface="Arial" panose="020B0604020202020204"/>
              </a:rPr>
              <a:t>s</a:t>
            </a:r>
            <a:r>
              <a:rPr lang="en-US" sz="1400">
                <a:latin typeface="Arial" panose="020B0604020202020204"/>
                <a:ea typeface="Arial" panose="020B0604020202020204"/>
                <a:cs typeface="Arial" panose="020B0604020202020204"/>
                <a:sym typeface="Arial" panose="020B0604020202020204"/>
              </a:rPr>
              <a:t> such as medical camps,worships,private party,political party events all those mass gatherings.</a:t>
            </a:r>
            <a:endParaRPr sz="14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100"/>
              <a:buFont typeface="Arial" panose="020B0604020202020204"/>
              <a:buNone/>
            </a:pPr>
            <a:endParaRPr sz="1400">
              <a:latin typeface="Arial" panose="020B0604020202020204"/>
              <a:ea typeface="Arial" panose="020B0604020202020204"/>
              <a:cs typeface="Arial" panose="020B0604020202020204"/>
              <a:sym typeface="Arial" panose="020B0604020202020204"/>
            </a:endParaRPr>
          </a:p>
          <a:p>
            <a:pPr marL="63500" lvl="0" indent="0" algn="l" rtl="0">
              <a:spcBef>
                <a:spcPts val="0"/>
              </a:spcBef>
              <a:spcAft>
                <a:spcPts val="0"/>
              </a:spcAft>
              <a:buClr>
                <a:schemeClr val="dk1"/>
              </a:buClr>
              <a:buSzPts val="1100"/>
              <a:buFont typeface="Arial" panose="020B0604020202020204"/>
              <a:buNone/>
            </a:pPr>
            <a:r>
              <a:rPr lang="en-US" sz="1400" b="1" u="sng">
                <a:latin typeface="Arial" panose="020B0604020202020204"/>
                <a:ea typeface="Arial" panose="020B0604020202020204"/>
                <a:cs typeface="Arial" panose="020B0604020202020204"/>
                <a:sym typeface="Arial" panose="020B0604020202020204"/>
              </a:rPr>
              <a:t>Functions of Organization</a:t>
            </a:r>
            <a:endParaRPr sz="1400" b="1" u="sng">
              <a:latin typeface="Arial" panose="020B0604020202020204"/>
              <a:ea typeface="Arial" panose="020B0604020202020204"/>
              <a:cs typeface="Arial" panose="020B0604020202020204"/>
              <a:sym typeface="Arial" panose="020B0604020202020204"/>
            </a:endParaRPr>
          </a:p>
          <a:p>
            <a:pPr marL="520700" lvl="0" indent="-317500" algn="l" rtl="0">
              <a:spcBef>
                <a:spcPts val="215"/>
              </a:spcBef>
              <a:spcAft>
                <a:spcPts val="0"/>
              </a:spcAft>
              <a:buClr>
                <a:schemeClr val="dk1"/>
              </a:buClr>
              <a:buSzPts val="1400"/>
              <a:buFont typeface="Arial" panose="020B0604020202020204"/>
              <a:buChar char="●"/>
            </a:pPr>
            <a:r>
              <a:rPr lang="en-US" sz="1400">
                <a:latin typeface="Arial" panose="020B0604020202020204"/>
                <a:ea typeface="Arial" panose="020B0604020202020204"/>
                <a:cs typeface="Arial" panose="020B0604020202020204"/>
                <a:sym typeface="Arial" panose="020B0604020202020204"/>
              </a:rPr>
              <a:t>Registration</a:t>
            </a:r>
            <a:endParaRPr sz="14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Organization can Register.</a:t>
            </a:r>
            <a:endParaRPr sz="1400">
              <a:latin typeface="Arial" panose="020B0604020202020204"/>
              <a:ea typeface="Arial" panose="020B0604020202020204"/>
              <a:cs typeface="Arial" panose="020B0604020202020204"/>
              <a:sym typeface="Arial" panose="020B0604020202020204"/>
            </a:endParaRPr>
          </a:p>
          <a:p>
            <a:pPr marL="520700" lvl="0" indent="-317500" algn="l" rtl="0">
              <a:spcBef>
                <a:spcPts val="215"/>
              </a:spcBef>
              <a:spcAft>
                <a:spcPts val="0"/>
              </a:spcAft>
              <a:buClr>
                <a:schemeClr val="dk1"/>
              </a:buClr>
              <a:buSzPts val="1400"/>
              <a:buFont typeface="Arial" panose="020B0604020202020204"/>
              <a:buChar char="●"/>
            </a:pPr>
            <a:r>
              <a:rPr lang="en-US" sz="1400">
                <a:latin typeface="Arial" panose="020B0604020202020204"/>
                <a:ea typeface="Arial" panose="020B0604020202020204"/>
                <a:cs typeface="Arial" panose="020B0604020202020204"/>
                <a:sym typeface="Arial" panose="020B0604020202020204"/>
              </a:rPr>
              <a:t>Schedule Events</a:t>
            </a:r>
            <a:endParaRPr sz="14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Declare the event and time to the user and the maximum number of slots.</a:t>
            </a:r>
            <a:endParaRPr sz="1400">
              <a:latin typeface="Arial" panose="020B0604020202020204"/>
              <a:ea typeface="Arial" panose="020B0604020202020204"/>
              <a:cs typeface="Arial" panose="020B0604020202020204"/>
              <a:sym typeface="Arial" panose="020B0604020202020204"/>
            </a:endParaRPr>
          </a:p>
          <a:p>
            <a:pPr marL="520700" lvl="0" indent="-317500" algn="l" rtl="0">
              <a:spcBef>
                <a:spcPts val="215"/>
              </a:spcBef>
              <a:spcAft>
                <a:spcPts val="0"/>
              </a:spcAft>
              <a:buClr>
                <a:schemeClr val="dk1"/>
              </a:buClr>
              <a:buSzPts val="1400"/>
              <a:buFont typeface="Arial" panose="020B0604020202020204"/>
              <a:buChar char="●"/>
            </a:pPr>
            <a:r>
              <a:rPr lang="en-US" sz="1400">
                <a:latin typeface="Arial" panose="020B0604020202020204"/>
                <a:ea typeface="Arial" panose="020B0604020202020204"/>
                <a:cs typeface="Arial" panose="020B0604020202020204"/>
                <a:sym typeface="Arial" panose="020B0604020202020204"/>
              </a:rPr>
              <a:t>User Verification</a:t>
            </a:r>
            <a:endParaRPr sz="14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Approve or Reject the registered user.</a:t>
            </a:r>
            <a:endParaRPr sz="1400">
              <a:latin typeface="Arial" panose="020B0604020202020204"/>
              <a:ea typeface="Arial" panose="020B0604020202020204"/>
              <a:cs typeface="Arial" panose="020B0604020202020204"/>
              <a:sym typeface="Arial" panose="020B0604020202020204"/>
            </a:endParaRPr>
          </a:p>
          <a:p>
            <a:pPr marL="520700" lvl="0" indent="-317500" algn="l" rtl="0">
              <a:spcBef>
                <a:spcPts val="215"/>
              </a:spcBef>
              <a:spcAft>
                <a:spcPts val="0"/>
              </a:spcAft>
              <a:buClr>
                <a:schemeClr val="dk1"/>
              </a:buClr>
              <a:buSzPts val="1400"/>
              <a:buFont typeface="Arial" panose="020B0604020202020204"/>
              <a:buChar char="●"/>
            </a:pPr>
            <a:r>
              <a:rPr lang="en-US" sz="1400">
                <a:latin typeface="Arial" panose="020B0604020202020204"/>
                <a:ea typeface="Arial" panose="020B0604020202020204"/>
                <a:cs typeface="Arial" panose="020B0604020202020204"/>
                <a:sym typeface="Arial" panose="020B0604020202020204"/>
              </a:rPr>
              <a:t>Booking verification</a:t>
            </a:r>
            <a:endParaRPr sz="14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View Booking Details of users and they can verify and approve.</a:t>
            </a:r>
            <a:endParaRPr sz="1400">
              <a:latin typeface="Arial" panose="020B0604020202020204"/>
              <a:ea typeface="Arial" panose="020B0604020202020204"/>
              <a:cs typeface="Arial" panose="020B0604020202020204"/>
              <a:sym typeface="Arial" panose="020B0604020202020204"/>
            </a:endParaRPr>
          </a:p>
          <a:p>
            <a:pPr marL="520700" lvl="0" indent="-317500" algn="l" rtl="0">
              <a:spcBef>
                <a:spcPts val="215"/>
              </a:spcBef>
              <a:spcAft>
                <a:spcPts val="0"/>
              </a:spcAft>
              <a:buClr>
                <a:schemeClr val="dk1"/>
              </a:buClr>
              <a:buSzPts val="1400"/>
              <a:buFont typeface="Arial" panose="020B0604020202020204"/>
              <a:buChar char="●"/>
            </a:pPr>
            <a:r>
              <a:rPr lang="en-US" sz="1400">
                <a:latin typeface="Arial" panose="020B0604020202020204"/>
                <a:ea typeface="Arial" panose="020B0604020202020204"/>
                <a:cs typeface="Arial" panose="020B0604020202020204"/>
                <a:sym typeface="Arial" panose="020B0604020202020204"/>
              </a:rPr>
              <a:t>Ticket Issue</a:t>
            </a:r>
            <a:endParaRPr sz="1400">
              <a:latin typeface="Arial" panose="020B0604020202020204"/>
              <a:ea typeface="Arial" panose="020B0604020202020204"/>
              <a:cs typeface="Arial" panose="020B0604020202020204"/>
              <a:sym typeface="Arial" panose="020B0604020202020204"/>
            </a:endParaRPr>
          </a:p>
          <a:p>
            <a:pPr marL="558800" lvl="0" indent="0" algn="l" rtl="0">
              <a:spcBef>
                <a:spcPts val="205"/>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Ticket is issued for approved booking.</a:t>
            </a:r>
            <a:endParaRPr sz="1400">
              <a:latin typeface="Arial" panose="020B0604020202020204"/>
              <a:ea typeface="Arial" panose="020B0604020202020204"/>
              <a:cs typeface="Arial" panose="020B0604020202020204"/>
              <a:sym typeface="Arial" panose="020B0604020202020204"/>
            </a:endParaRPr>
          </a:p>
          <a:p>
            <a:pPr marL="520700" lvl="0" indent="-317500" algn="l" rtl="0">
              <a:spcBef>
                <a:spcPts val="215"/>
              </a:spcBef>
              <a:spcAft>
                <a:spcPts val="0"/>
              </a:spcAft>
              <a:buClr>
                <a:schemeClr val="dk1"/>
              </a:buClr>
              <a:buSzPts val="1400"/>
              <a:buFont typeface="Arial" panose="020B0604020202020204"/>
              <a:buChar char="●"/>
            </a:pPr>
            <a:r>
              <a:rPr lang="en-US" sz="1400">
                <a:latin typeface="Arial" panose="020B0604020202020204"/>
                <a:ea typeface="Arial" panose="020B0604020202020204"/>
                <a:cs typeface="Arial" panose="020B0604020202020204"/>
                <a:sym typeface="Arial" panose="020B0604020202020204"/>
              </a:rPr>
              <a:t>Generate Cancellation Notification</a:t>
            </a:r>
            <a:endParaRPr sz="14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Notification sent to other users if any user cancelled the booked event.</a:t>
            </a:r>
            <a:endParaRPr sz="1400">
              <a:latin typeface="Arial" panose="020B0604020202020204"/>
              <a:ea typeface="Arial" panose="020B0604020202020204"/>
              <a:cs typeface="Arial" panose="020B0604020202020204"/>
              <a:sym typeface="Arial" panose="020B0604020202020204"/>
            </a:endParaRPr>
          </a:p>
          <a:p>
            <a:pPr marL="520700" lvl="0" indent="-317500" algn="l" rtl="0">
              <a:spcBef>
                <a:spcPts val="215"/>
              </a:spcBef>
              <a:spcAft>
                <a:spcPts val="0"/>
              </a:spcAft>
              <a:buClr>
                <a:schemeClr val="dk1"/>
              </a:buClr>
              <a:buSzPts val="1400"/>
              <a:buFont typeface="Arial" panose="020B0604020202020204"/>
              <a:buChar char="●"/>
            </a:pPr>
            <a:r>
              <a:rPr lang="en-US" sz="1400">
                <a:latin typeface="Arial" panose="020B0604020202020204"/>
                <a:ea typeface="Arial" panose="020B0604020202020204"/>
                <a:cs typeface="Arial" panose="020B0604020202020204"/>
                <a:sym typeface="Arial" panose="020B0604020202020204"/>
              </a:rPr>
              <a:t>Booking details</a:t>
            </a:r>
            <a:endParaRPr sz="14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A view of Event booking details of users.</a:t>
            </a:r>
            <a:endParaRPr sz="14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endParaRPr sz="1400">
              <a:solidFill>
                <a:srgbClr val="595959"/>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34"/>
          <p:cNvSpPr txBox="1"/>
          <p:nvPr>
            <p:ph type="body" idx="1"/>
          </p:nvPr>
        </p:nvSpPr>
        <p:spPr>
          <a:xfrm>
            <a:off x="147350" y="274650"/>
            <a:ext cx="7168500" cy="4631700"/>
          </a:xfrm>
          <a:prstGeom prst="rect">
            <a:avLst/>
          </a:prstGeom>
        </p:spPr>
        <p:txBody>
          <a:bodyPr spcFirstLastPara="1" wrap="square" lIns="91425" tIns="45700" rIns="91425" bIns="45700" anchor="t" anchorCtr="0">
            <a:normAutofit/>
          </a:bodyPr>
          <a:lstStyle/>
          <a:p>
            <a:pPr marL="63500" lvl="0" indent="0" algn="l" rtl="0">
              <a:spcBef>
                <a:spcPts val="0"/>
              </a:spcBef>
              <a:spcAft>
                <a:spcPts val="0"/>
              </a:spcAft>
              <a:buClr>
                <a:schemeClr val="dk1"/>
              </a:buClr>
              <a:buSzPts val="1100"/>
              <a:buFont typeface="Arial" panose="020B0604020202020204"/>
              <a:buNone/>
            </a:pPr>
            <a:r>
              <a:rPr lang="en-US" sz="1600" b="1" u="sng">
                <a:latin typeface="Arial" panose="020B0604020202020204"/>
                <a:ea typeface="Arial" panose="020B0604020202020204"/>
                <a:cs typeface="Arial" panose="020B0604020202020204"/>
                <a:sym typeface="Arial" panose="020B0604020202020204"/>
              </a:rPr>
              <a:t>User</a:t>
            </a:r>
            <a:endParaRPr sz="1600" b="1">
              <a:latin typeface="Arial" panose="020B0604020202020204"/>
              <a:ea typeface="Arial" panose="020B0604020202020204"/>
              <a:cs typeface="Arial" panose="020B0604020202020204"/>
              <a:sym typeface="Arial" panose="020B0604020202020204"/>
            </a:endParaRPr>
          </a:p>
          <a:p>
            <a:pPr marL="63500" lvl="0" indent="0" algn="l" rtl="0">
              <a:spcBef>
                <a:spcPts val="205"/>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Person Or Group of Person who need to participate in an Event which is held by the</a:t>
            </a:r>
            <a:endParaRPr sz="1600">
              <a:latin typeface="Arial" panose="020B0604020202020204"/>
              <a:ea typeface="Arial" panose="020B0604020202020204"/>
              <a:cs typeface="Arial" panose="020B0604020202020204"/>
              <a:sym typeface="Arial" panose="020B0604020202020204"/>
            </a:endParaRPr>
          </a:p>
          <a:p>
            <a:pPr marL="63500" lvl="0" indent="0" algn="l" rtl="0">
              <a:spcBef>
                <a:spcPts val="210"/>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Organization.User need to complete the registration process and can do further function.</a:t>
            </a:r>
            <a:endParaRPr sz="1600">
              <a:latin typeface="Arial" panose="020B0604020202020204"/>
              <a:ea typeface="Arial" panose="020B0604020202020204"/>
              <a:cs typeface="Arial" panose="020B0604020202020204"/>
              <a:sym typeface="Arial" panose="020B0604020202020204"/>
            </a:endParaRPr>
          </a:p>
          <a:p>
            <a:pPr marL="63500" lvl="0" indent="0" algn="l" rtl="0">
              <a:spcBef>
                <a:spcPts val="205"/>
              </a:spcBef>
              <a:spcAft>
                <a:spcPts val="0"/>
              </a:spcAft>
              <a:buClr>
                <a:schemeClr val="dk1"/>
              </a:buClr>
              <a:buSzPts val="1100"/>
              <a:buFont typeface="Arial" panose="020B0604020202020204"/>
              <a:buNone/>
            </a:pPr>
            <a:r>
              <a:rPr lang="en-US" sz="1600" b="1" u="sng">
                <a:latin typeface="Arial" panose="020B0604020202020204"/>
                <a:ea typeface="Arial" panose="020B0604020202020204"/>
                <a:cs typeface="Arial" panose="020B0604020202020204"/>
                <a:sym typeface="Arial" panose="020B0604020202020204"/>
              </a:rPr>
              <a:t>Functions of User</a:t>
            </a:r>
            <a:endParaRPr sz="1600" b="1">
              <a:latin typeface="Arial" panose="020B0604020202020204"/>
              <a:ea typeface="Arial" panose="020B0604020202020204"/>
              <a:cs typeface="Arial" panose="020B0604020202020204"/>
              <a:sym typeface="Arial" panose="020B0604020202020204"/>
            </a:endParaRPr>
          </a:p>
          <a:p>
            <a:pPr marL="520700" lvl="0" indent="-330200" algn="l" rtl="0">
              <a:spcBef>
                <a:spcPts val="215"/>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Booking</a:t>
            </a:r>
            <a:endParaRPr sz="16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Book the event slot.</a:t>
            </a:r>
            <a:endParaRPr sz="1600">
              <a:latin typeface="Arial" panose="020B0604020202020204"/>
              <a:ea typeface="Arial" panose="020B0604020202020204"/>
              <a:cs typeface="Arial" panose="020B0604020202020204"/>
              <a:sym typeface="Arial" panose="020B0604020202020204"/>
            </a:endParaRPr>
          </a:p>
          <a:p>
            <a:pPr marL="520700" lvl="0" indent="-330200" algn="l" rtl="0">
              <a:spcBef>
                <a:spcPts val="215"/>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Cancel</a:t>
            </a:r>
            <a:endParaRPr sz="16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Cancel the booked event.</a:t>
            </a:r>
            <a:endParaRPr sz="1600">
              <a:latin typeface="Arial" panose="020B0604020202020204"/>
              <a:ea typeface="Arial" panose="020B0604020202020204"/>
              <a:cs typeface="Arial" panose="020B0604020202020204"/>
              <a:sym typeface="Arial" panose="020B0604020202020204"/>
            </a:endParaRPr>
          </a:p>
          <a:p>
            <a:pPr marL="520700" lvl="0" indent="-330200" algn="l" rtl="0">
              <a:spcBef>
                <a:spcPts val="215"/>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Rating</a:t>
            </a:r>
            <a:endParaRPr sz="16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Users can rate the Organization according to its performance.</a:t>
            </a:r>
            <a:endParaRPr sz="1600">
              <a:latin typeface="Arial" panose="020B0604020202020204"/>
              <a:ea typeface="Arial" panose="020B0604020202020204"/>
              <a:cs typeface="Arial" panose="020B0604020202020204"/>
              <a:sym typeface="Arial" panose="020B0604020202020204"/>
            </a:endParaRPr>
          </a:p>
          <a:p>
            <a:pPr marL="520700" lvl="0" indent="-330200" algn="l" rtl="0">
              <a:spcBef>
                <a:spcPts val="215"/>
              </a:spcBef>
              <a:spcAft>
                <a:spcPts val="0"/>
              </a:spcAft>
              <a:buClr>
                <a:schemeClr val="dk1"/>
              </a:buClr>
              <a:buSzPts val="1600"/>
              <a:buFont typeface="Arial" panose="020B0604020202020204"/>
              <a:buChar char="●"/>
            </a:pPr>
            <a:r>
              <a:rPr lang="en-US" sz="1600">
                <a:latin typeface="Arial" panose="020B0604020202020204"/>
                <a:ea typeface="Arial" panose="020B0604020202020204"/>
                <a:cs typeface="Arial" panose="020B0604020202020204"/>
                <a:sym typeface="Arial" panose="020B0604020202020204"/>
              </a:rPr>
              <a:t>Booking status</a:t>
            </a:r>
            <a:endParaRPr sz="1600">
              <a:latin typeface="Arial" panose="020B0604020202020204"/>
              <a:ea typeface="Arial" panose="020B0604020202020204"/>
              <a:cs typeface="Arial" panose="020B0604020202020204"/>
              <a:sym typeface="Arial" panose="020B0604020202020204"/>
            </a:endParaRPr>
          </a:p>
          <a:p>
            <a:pPr marL="520700" lvl="0" indent="0" algn="l" rtl="0">
              <a:spcBef>
                <a:spcPts val="205"/>
              </a:spcBef>
              <a:spcAft>
                <a:spcPts val="0"/>
              </a:spcAft>
              <a:buClr>
                <a:schemeClr val="dk1"/>
              </a:buClr>
              <a:buSzPts val="1100"/>
              <a:buFont typeface="Arial" panose="020B0604020202020204"/>
              <a:buNone/>
            </a:pPr>
            <a:r>
              <a:rPr lang="en-US" sz="1600">
                <a:latin typeface="Arial" panose="020B0604020202020204"/>
                <a:ea typeface="Arial" panose="020B0604020202020204"/>
                <a:cs typeface="Arial" panose="020B0604020202020204"/>
                <a:sym typeface="Arial" panose="020B0604020202020204"/>
              </a:rPr>
              <a:t>View the booking status of the event.</a:t>
            </a:r>
            <a:endParaRPr sz="1600">
              <a:latin typeface="Arial" panose="020B0604020202020204"/>
              <a:ea typeface="Arial" panose="020B0604020202020204"/>
              <a:cs typeface="Arial" panose="020B0604020202020204"/>
              <a:sym typeface="Arial" panose="020B0604020202020204"/>
            </a:endParaRPr>
          </a:p>
          <a:p>
            <a:pPr marL="0" lvl="0" indent="0" algn="l" rtl="0">
              <a:spcBef>
                <a:spcPts val="560"/>
              </a:spcBef>
              <a:spcAft>
                <a:spcPts val="0"/>
              </a:spcAft>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5251</Words>
  <Application>WPS Presentation</Application>
  <PresentationFormat/>
  <Paragraphs>166</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Arial</vt:lpstr>
      <vt:lpstr>SimSun</vt:lpstr>
      <vt:lpstr>Wingdings</vt:lpstr>
      <vt:lpstr>Arial</vt:lpstr>
      <vt:lpstr>Calibri</vt:lpstr>
      <vt:lpstr>Times New Roman</vt:lpstr>
      <vt:lpstr>Microsoft YaHei</vt:lpstr>
      <vt:lpstr>Arial Unicode MS</vt:lpstr>
      <vt:lpstr>Office Theme</vt:lpstr>
      <vt:lpstr>Simple Light</vt:lpstr>
      <vt:lpstr>PowerPoint 演示文稿</vt:lpstr>
      <vt:lpstr>PowerPoint 演示文稿</vt:lpstr>
      <vt:lpstr>ABSTRACT</vt:lpstr>
      <vt:lpstr>PowerPoint 演示文稿</vt:lpstr>
      <vt:lpstr>PowerPoint 演示文稿</vt:lpstr>
      <vt:lpstr>PowerPoint 演示文稿</vt:lpstr>
      <vt:lpstr>Modules</vt:lpstr>
      <vt:lpstr>PowerPoint 演示文稿</vt:lpstr>
      <vt:lpstr>PowerPoint 演示文稿</vt:lpstr>
      <vt:lpstr>PowerPoint 演示文稿</vt:lpstr>
      <vt:lpstr>Technologies used:</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1</cp:revision>
  <dcterms:created xsi:type="dcterms:W3CDTF">2022-01-03T07:38:28Z</dcterms:created>
  <dcterms:modified xsi:type="dcterms:W3CDTF">2022-01-03T07:38:28Z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19DCBE4B538641C0B2996545C20B4628</vt:lpwstr>
  </property>
  <property fmtid="{D5CDD505-2E9C-101B-9397-08002B2CF9AE}" pid="3" name="KSOProductBuildVer">
    <vt:lpwstr>1033-11.2.0.10426</vt:lpwstr>
  </property>
</Properties>
</file>