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2" r:id="rId6"/>
    <p:sldId id="263" r:id="rId7"/>
    <p:sldId id="261" r:id="rId8"/>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1" autoAdjust="0"/>
    <p:restoredTop sz="94660"/>
  </p:normalViewPr>
  <p:slideViewPr>
    <p:cSldViewPr snapToGrid="0">
      <p:cViewPr varScale="1">
        <p:scale>
          <a:sx n="95" d="100"/>
          <a:sy n="95" d="100"/>
        </p:scale>
        <p:origin x="184" y="62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EF7F3C-2313-458A-9F36-7DC76E464C25}" type="doc">
      <dgm:prSet loTypeId="urn:microsoft.com/office/officeart/2005/8/layout/vProcess5" loCatId="process" qsTypeId="urn:microsoft.com/office/officeart/2005/8/quickstyle/simple3" qsCatId="simple" csTypeId="urn:microsoft.com/office/officeart/2005/8/colors/colorful1" csCatId="colorful" phldr="1"/>
      <dgm:spPr/>
      <dgm:t>
        <a:bodyPr/>
        <a:lstStyle/>
        <a:p>
          <a:endParaRPr lang="en-US"/>
        </a:p>
      </dgm:t>
    </dgm:pt>
    <dgm:pt modelId="{14B5130C-499B-489D-87A9-9397D21BDE71}">
      <dgm:prSet custT="1"/>
      <dgm:spPr>
        <a:gradFill rotWithShape="0">
          <a:gsLst>
            <a:gs pos="100000">
              <a:schemeClr val="accent2"/>
            </a:gs>
            <a:gs pos="10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gradFill>
      </dgm:spPr>
      <dgm:t>
        <a:bodyPr/>
        <a:lstStyle/>
        <a:p>
          <a:pPr>
            <a:lnSpc>
              <a:spcPct val="100000"/>
            </a:lnSpc>
          </a:pPr>
          <a:r>
            <a:rPr lang="en-US" sz="1600" dirty="0"/>
            <a:t>1. </a:t>
          </a:r>
          <a:r>
            <a:rPr lang="en-US" sz="1600" dirty="0" err="1"/>
            <a:t>Geojson</a:t>
          </a:r>
          <a:r>
            <a:rPr lang="en-US" sz="1600" dirty="0"/>
            <a:t> data for Las Vegas's neighborhood, </a:t>
          </a:r>
        </a:p>
      </dgm:t>
    </dgm:pt>
    <dgm:pt modelId="{A9F64210-F4EB-47B5-9BFB-A0E703B0048D}" type="parTrans" cxnId="{5AFC4E75-4AFF-4D65-9058-241DDC2F4BFC}">
      <dgm:prSet/>
      <dgm:spPr/>
      <dgm:t>
        <a:bodyPr/>
        <a:lstStyle/>
        <a:p>
          <a:endParaRPr lang="en-US" sz="1600"/>
        </a:p>
      </dgm:t>
    </dgm:pt>
    <dgm:pt modelId="{6D492802-0492-40C0-8B74-605D13192A85}" type="sibTrans" cxnId="{5AFC4E75-4AFF-4D65-9058-241DDC2F4BFC}">
      <dgm:prSet custT="1"/>
      <dgm:spPr>
        <a:solidFill>
          <a:schemeClr val="accent1">
            <a:lumMod val="60000"/>
            <a:lumOff val="40000"/>
            <a:alpha val="90000"/>
          </a:schemeClr>
        </a:solidFill>
      </dgm:spPr>
      <dgm:t>
        <a:bodyPr/>
        <a:lstStyle/>
        <a:p>
          <a:pPr>
            <a:lnSpc>
              <a:spcPct val="100000"/>
            </a:lnSpc>
          </a:pPr>
          <a:endParaRPr lang="en-US" sz="1600"/>
        </a:p>
      </dgm:t>
    </dgm:pt>
    <dgm:pt modelId="{3CD04335-D7DE-48A3-8072-1FA2DF68D980}">
      <dgm:prSet custT="1"/>
      <dgm:spPr>
        <a:gradFill rotWithShape="0">
          <a:gsLst>
            <a:gs pos="100000">
              <a:schemeClr val="accent1">
                <a:lumMod val="60000"/>
                <a:lumOff val="40000"/>
              </a:schemeClr>
            </a:gs>
            <a:gs pos="10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gradFill>
      </dgm:spPr>
      <dgm:t>
        <a:bodyPr/>
        <a:lstStyle/>
        <a:p>
          <a:pPr>
            <a:lnSpc>
              <a:spcPct val="100000"/>
            </a:lnSpc>
          </a:pPr>
          <a:r>
            <a:rPr lang="en-US" sz="1600"/>
            <a:t>2. Analyze the data using the Foursquare API,</a:t>
          </a:r>
        </a:p>
      </dgm:t>
    </dgm:pt>
    <dgm:pt modelId="{6FE7A68F-9027-4AF3-9620-57C27CDB096F}" type="parTrans" cxnId="{A35EB2DF-6852-42D1-AD96-CFB486A146F7}">
      <dgm:prSet/>
      <dgm:spPr/>
      <dgm:t>
        <a:bodyPr/>
        <a:lstStyle/>
        <a:p>
          <a:endParaRPr lang="en-US" sz="1600"/>
        </a:p>
      </dgm:t>
    </dgm:pt>
    <dgm:pt modelId="{913EE86D-DCAA-4AD7-82DD-DC41C39A910E}" type="sibTrans" cxnId="{A35EB2DF-6852-42D1-AD96-CFB486A146F7}">
      <dgm:prSet custT="1"/>
      <dgm:spPr>
        <a:solidFill>
          <a:schemeClr val="accent1">
            <a:lumMod val="40000"/>
            <a:lumOff val="60000"/>
            <a:alpha val="90000"/>
          </a:schemeClr>
        </a:solidFill>
      </dgm:spPr>
      <dgm:t>
        <a:bodyPr/>
        <a:lstStyle/>
        <a:p>
          <a:pPr>
            <a:lnSpc>
              <a:spcPct val="100000"/>
            </a:lnSpc>
          </a:pPr>
          <a:endParaRPr lang="en-US" sz="1600"/>
        </a:p>
      </dgm:t>
    </dgm:pt>
    <dgm:pt modelId="{24D9A1FC-CF37-416A-8FDA-8616FD1B320C}">
      <dgm:prSet custT="1"/>
      <dgm:spPr>
        <a:gradFill rotWithShape="0">
          <a:gsLst>
            <a:gs pos="100000">
              <a:schemeClr val="accent1">
                <a:lumMod val="40000"/>
                <a:lumOff val="60000"/>
              </a:schemeClr>
            </a:gs>
            <a:gs pos="10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gradFill>
      </dgm:spPr>
      <dgm:t>
        <a:bodyPr/>
        <a:lstStyle/>
        <a:p>
          <a:pPr>
            <a:lnSpc>
              <a:spcPct val="100000"/>
            </a:lnSpc>
          </a:pPr>
          <a:r>
            <a:rPr lang="en-US" sz="1600"/>
            <a:t>3. K-Means clustering to identify areas and its categories. </a:t>
          </a:r>
        </a:p>
      </dgm:t>
    </dgm:pt>
    <dgm:pt modelId="{FE64EE62-6460-4605-9FE4-8F9850E24D57}" type="parTrans" cxnId="{9668FDC9-82B6-402C-816D-CC31DE4F12C7}">
      <dgm:prSet/>
      <dgm:spPr/>
      <dgm:t>
        <a:bodyPr/>
        <a:lstStyle/>
        <a:p>
          <a:endParaRPr lang="en-US" sz="1600"/>
        </a:p>
      </dgm:t>
    </dgm:pt>
    <dgm:pt modelId="{714C123C-550C-4558-B358-684A03975B7F}" type="sibTrans" cxnId="{9668FDC9-82B6-402C-816D-CC31DE4F12C7}">
      <dgm:prSet custT="1"/>
      <dgm:spPr>
        <a:solidFill>
          <a:schemeClr val="accent6">
            <a:lumMod val="60000"/>
            <a:lumOff val="40000"/>
            <a:alpha val="90000"/>
          </a:schemeClr>
        </a:solidFill>
      </dgm:spPr>
      <dgm:t>
        <a:bodyPr/>
        <a:lstStyle/>
        <a:p>
          <a:pPr>
            <a:lnSpc>
              <a:spcPct val="100000"/>
            </a:lnSpc>
          </a:pPr>
          <a:endParaRPr lang="en-US" sz="1600"/>
        </a:p>
      </dgm:t>
    </dgm:pt>
    <dgm:pt modelId="{2FD79D71-2C32-469F-8426-8F458342410E}">
      <dgm:prSet custT="1"/>
      <dgm:spPr>
        <a:gradFill rotWithShape="0">
          <a:gsLst>
            <a:gs pos="100000">
              <a:schemeClr val="accent6">
                <a:lumMod val="40000"/>
                <a:lumOff val="60000"/>
              </a:schemeClr>
            </a:gs>
            <a:gs pos="10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gradFill>
      </dgm:spPr>
      <dgm:t>
        <a:bodyPr/>
        <a:lstStyle/>
        <a:p>
          <a:pPr>
            <a:lnSpc>
              <a:spcPct val="100000"/>
            </a:lnSpc>
          </a:pPr>
          <a:r>
            <a:rPr lang="en-US" sz="1600" dirty="0"/>
            <a:t>Foursquare is a technology company that uses location intelligence to build meaningful consumer experiences and business solutions.</a:t>
          </a:r>
        </a:p>
      </dgm:t>
    </dgm:pt>
    <dgm:pt modelId="{26DED389-3F24-4C65-9B46-4F38D9AB1104}" type="parTrans" cxnId="{98E30214-B545-4145-BCD7-C4C0904B8C51}">
      <dgm:prSet/>
      <dgm:spPr/>
      <dgm:t>
        <a:bodyPr/>
        <a:lstStyle/>
        <a:p>
          <a:endParaRPr lang="en-US" sz="1600"/>
        </a:p>
      </dgm:t>
    </dgm:pt>
    <dgm:pt modelId="{03D30B91-4B22-473A-AB97-D1AA7B1ADC49}" type="sibTrans" cxnId="{98E30214-B545-4145-BCD7-C4C0904B8C51}">
      <dgm:prSet/>
      <dgm:spPr/>
      <dgm:t>
        <a:bodyPr/>
        <a:lstStyle/>
        <a:p>
          <a:endParaRPr lang="en-US" sz="1600"/>
        </a:p>
      </dgm:t>
    </dgm:pt>
    <dgm:pt modelId="{8224CC2F-D0E9-924E-A02F-62DECD2241C0}" type="pres">
      <dgm:prSet presAssocID="{50EF7F3C-2313-458A-9F36-7DC76E464C25}" presName="outerComposite" presStyleCnt="0">
        <dgm:presLayoutVars>
          <dgm:chMax val="5"/>
          <dgm:dir/>
          <dgm:resizeHandles val="exact"/>
        </dgm:presLayoutVars>
      </dgm:prSet>
      <dgm:spPr/>
    </dgm:pt>
    <dgm:pt modelId="{9D9A1862-3AF6-F947-8255-0590703E1F73}" type="pres">
      <dgm:prSet presAssocID="{50EF7F3C-2313-458A-9F36-7DC76E464C25}" presName="dummyMaxCanvas" presStyleCnt="0">
        <dgm:presLayoutVars/>
      </dgm:prSet>
      <dgm:spPr/>
    </dgm:pt>
    <dgm:pt modelId="{FDB352E2-8E57-0E49-BCFB-2B71E29EB789}" type="pres">
      <dgm:prSet presAssocID="{50EF7F3C-2313-458A-9F36-7DC76E464C25}" presName="FourNodes_1" presStyleLbl="node1" presStyleIdx="0" presStyleCnt="4">
        <dgm:presLayoutVars>
          <dgm:bulletEnabled val="1"/>
        </dgm:presLayoutVars>
      </dgm:prSet>
      <dgm:spPr/>
    </dgm:pt>
    <dgm:pt modelId="{3A1F9BD7-C8BA-424A-A79D-B5F7A3492411}" type="pres">
      <dgm:prSet presAssocID="{50EF7F3C-2313-458A-9F36-7DC76E464C25}" presName="FourNodes_2" presStyleLbl="node1" presStyleIdx="1" presStyleCnt="4">
        <dgm:presLayoutVars>
          <dgm:bulletEnabled val="1"/>
        </dgm:presLayoutVars>
      </dgm:prSet>
      <dgm:spPr/>
    </dgm:pt>
    <dgm:pt modelId="{84491950-CD86-FC41-9165-032BE3D7924D}" type="pres">
      <dgm:prSet presAssocID="{50EF7F3C-2313-458A-9F36-7DC76E464C25}" presName="FourNodes_3" presStyleLbl="node1" presStyleIdx="2" presStyleCnt="4">
        <dgm:presLayoutVars>
          <dgm:bulletEnabled val="1"/>
        </dgm:presLayoutVars>
      </dgm:prSet>
      <dgm:spPr/>
    </dgm:pt>
    <dgm:pt modelId="{97924E46-A256-D14A-A0E2-714813476DBD}" type="pres">
      <dgm:prSet presAssocID="{50EF7F3C-2313-458A-9F36-7DC76E464C25}" presName="FourNodes_4" presStyleLbl="node1" presStyleIdx="3" presStyleCnt="4">
        <dgm:presLayoutVars>
          <dgm:bulletEnabled val="1"/>
        </dgm:presLayoutVars>
      </dgm:prSet>
      <dgm:spPr/>
    </dgm:pt>
    <dgm:pt modelId="{1FA0B22C-4472-594D-9F2B-EA5086E0D40D}" type="pres">
      <dgm:prSet presAssocID="{50EF7F3C-2313-458A-9F36-7DC76E464C25}" presName="FourConn_1-2" presStyleLbl="fgAccFollowNode1" presStyleIdx="0" presStyleCnt="3">
        <dgm:presLayoutVars>
          <dgm:bulletEnabled val="1"/>
        </dgm:presLayoutVars>
      </dgm:prSet>
      <dgm:spPr/>
    </dgm:pt>
    <dgm:pt modelId="{E8738D80-5FED-674C-BFEB-27455150CA6B}" type="pres">
      <dgm:prSet presAssocID="{50EF7F3C-2313-458A-9F36-7DC76E464C25}" presName="FourConn_2-3" presStyleLbl="fgAccFollowNode1" presStyleIdx="1" presStyleCnt="3">
        <dgm:presLayoutVars>
          <dgm:bulletEnabled val="1"/>
        </dgm:presLayoutVars>
      </dgm:prSet>
      <dgm:spPr/>
    </dgm:pt>
    <dgm:pt modelId="{5D1CD902-3DE3-8F40-B297-8B7131C2CE1D}" type="pres">
      <dgm:prSet presAssocID="{50EF7F3C-2313-458A-9F36-7DC76E464C25}" presName="FourConn_3-4" presStyleLbl="fgAccFollowNode1" presStyleIdx="2" presStyleCnt="3">
        <dgm:presLayoutVars>
          <dgm:bulletEnabled val="1"/>
        </dgm:presLayoutVars>
      </dgm:prSet>
      <dgm:spPr/>
    </dgm:pt>
    <dgm:pt modelId="{ACA3E967-9229-A949-A25E-598D2B2F63A1}" type="pres">
      <dgm:prSet presAssocID="{50EF7F3C-2313-458A-9F36-7DC76E464C25}" presName="FourNodes_1_text" presStyleLbl="node1" presStyleIdx="3" presStyleCnt="4">
        <dgm:presLayoutVars>
          <dgm:bulletEnabled val="1"/>
        </dgm:presLayoutVars>
      </dgm:prSet>
      <dgm:spPr/>
    </dgm:pt>
    <dgm:pt modelId="{A729B512-CDC7-8649-A09B-2DB51E468F7F}" type="pres">
      <dgm:prSet presAssocID="{50EF7F3C-2313-458A-9F36-7DC76E464C25}" presName="FourNodes_2_text" presStyleLbl="node1" presStyleIdx="3" presStyleCnt="4">
        <dgm:presLayoutVars>
          <dgm:bulletEnabled val="1"/>
        </dgm:presLayoutVars>
      </dgm:prSet>
      <dgm:spPr/>
    </dgm:pt>
    <dgm:pt modelId="{2C95412B-7359-C54A-8970-00FFAADE4037}" type="pres">
      <dgm:prSet presAssocID="{50EF7F3C-2313-458A-9F36-7DC76E464C25}" presName="FourNodes_3_text" presStyleLbl="node1" presStyleIdx="3" presStyleCnt="4">
        <dgm:presLayoutVars>
          <dgm:bulletEnabled val="1"/>
        </dgm:presLayoutVars>
      </dgm:prSet>
      <dgm:spPr/>
    </dgm:pt>
    <dgm:pt modelId="{EB360EBA-1F90-BC47-8B6E-1DED32B33365}" type="pres">
      <dgm:prSet presAssocID="{50EF7F3C-2313-458A-9F36-7DC76E464C25}" presName="FourNodes_4_text" presStyleLbl="node1" presStyleIdx="3" presStyleCnt="4">
        <dgm:presLayoutVars>
          <dgm:bulletEnabled val="1"/>
        </dgm:presLayoutVars>
      </dgm:prSet>
      <dgm:spPr/>
    </dgm:pt>
  </dgm:ptLst>
  <dgm:cxnLst>
    <dgm:cxn modelId="{EA9C6A05-6EDE-DD4F-B9B4-F27C601D509B}" type="presOf" srcId="{2FD79D71-2C32-469F-8426-8F458342410E}" destId="{EB360EBA-1F90-BC47-8B6E-1DED32B33365}" srcOrd="1" destOrd="0" presId="urn:microsoft.com/office/officeart/2005/8/layout/vProcess5"/>
    <dgm:cxn modelId="{7B7E9C06-DA03-FF46-B294-CECF3083834E}" type="presOf" srcId="{6D492802-0492-40C0-8B74-605D13192A85}" destId="{1FA0B22C-4472-594D-9F2B-EA5086E0D40D}" srcOrd="0" destOrd="0" presId="urn:microsoft.com/office/officeart/2005/8/layout/vProcess5"/>
    <dgm:cxn modelId="{98E30214-B545-4145-BCD7-C4C0904B8C51}" srcId="{50EF7F3C-2313-458A-9F36-7DC76E464C25}" destId="{2FD79D71-2C32-469F-8426-8F458342410E}" srcOrd="3" destOrd="0" parTransId="{26DED389-3F24-4C65-9B46-4F38D9AB1104}" sibTransId="{03D30B91-4B22-473A-AB97-D1AA7B1ADC49}"/>
    <dgm:cxn modelId="{99D69514-1711-9D44-9458-4F47509563B0}" type="presOf" srcId="{2FD79D71-2C32-469F-8426-8F458342410E}" destId="{97924E46-A256-D14A-A0E2-714813476DBD}" srcOrd="0" destOrd="0" presId="urn:microsoft.com/office/officeart/2005/8/layout/vProcess5"/>
    <dgm:cxn modelId="{2C3BC51D-00FB-8E49-9A5F-6CAF1FF2A918}" type="presOf" srcId="{3CD04335-D7DE-48A3-8072-1FA2DF68D980}" destId="{A729B512-CDC7-8649-A09B-2DB51E468F7F}" srcOrd="1" destOrd="0" presId="urn:microsoft.com/office/officeart/2005/8/layout/vProcess5"/>
    <dgm:cxn modelId="{FC8FA446-E4E4-E64D-AB22-1BF2EF527889}" type="presOf" srcId="{913EE86D-DCAA-4AD7-82DD-DC41C39A910E}" destId="{E8738D80-5FED-674C-BFEB-27455150CA6B}" srcOrd="0" destOrd="0" presId="urn:microsoft.com/office/officeart/2005/8/layout/vProcess5"/>
    <dgm:cxn modelId="{5AFC4E75-4AFF-4D65-9058-241DDC2F4BFC}" srcId="{50EF7F3C-2313-458A-9F36-7DC76E464C25}" destId="{14B5130C-499B-489D-87A9-9397D21BDE71}" srcOrd="0" destOrd="0" parTransId="{A9F64210-F4EB-47B5-9BFB-A0E703B0048D}" sibTransId="{6D492802-0492-40C0-8B74-605D13192A85}"/>
    <dgm:cxn modelId="{7881FB79-3D9D-2E4B-A9E8-909A2C1379EF}" type="presOf" srcId="{50EF7F3C-2313-458A-9F36-7DC76E464C25}" destId="{8224CC2F-D0E9-924E-A02F-62DECD2241C0}" srcOrd="0" destOrd="0" presId="urn:microsoft.com/office/officeart/2005/8/layout/vProcess5"/>
    <dgm:cxn modelId="{51B8709C-0595-A84B-BDB5-68086BE8617A}" type="presOf" srcId="{3CD04335-D7DE-48A3-8072-1FA2DF68D980}" destId="{3A1F9BD7-C8BA-424A-A79D-B5F7A3492411}" srcOrd="0" destOrd="0" presId="urn:microsoft.com/office/officeart/2005/8/layout/vProcess5"/>
    <dgm:cxn modelId="{2C6F63A6-3F7D-E44D-9E39-03BE229EBFBD}" type="presOf" srcId="{24D9A1FC-CF37-416A-8FDA-8616FD1B320C}" destId="{84491950-CD86-FC41-9165-032BE3D7924D}" srcOrd="0" destOrd="0" presId="urn:microsoft.com/office/officeart/2005/8/layout/vProcess5"/>
    <dgm:cxn modelId="{DF9EFFB9-C265-494D-99F7-00655830374D}" type="presOf" srcId="{24D9A1FC-CF37-416A-8FDA-8616FD1B320C}" destId="{2C95412B-7359-C54A-8970-00FFAADE4037}" srcOrd="1" destOrd="0" presId="urn:microsoft.com/office/officeart/2005/8/layout/vProcess5"/>
    <dgm:cxn modelId="{9668FDC9-82B6-402C-816D-CC31DE4F12C7}" srcId="{50EF7F3C-2313-458A-9F36-7DC76E464C25}" destId="{24D9A1FC-CF37-416A-8FDA-8616FD1B320C}" srcOrd="2" destOrd="0" parTransId="{FE64EE62-6460-4605-9FE4-8F9850E24D57}" sibTransId="{714C123C-550C-4558-B358-684A03975B7F}"/>
    <dgm:cxn modelId="{524B26DF-1499-214E-B90B-E639D1B961B7}" type="presOf" srcId="{14B5130C-499B-489D-87A9-9397D21BDE71}" destId="{FDB352E2-8E57-0E49-BCFB-2B71E29EB789}" srcOrd="0" destOrd="0" presId="urn:microsoft.com/office/officeart/2005/8/layout/vProcess5"/>
    <dgm:cxn modelId="{A35EB2DF-6852-42D1-AD96-CFB486A146F7}" srcId="{50EF7F3C-2313-458A-9F36-7DC76E464C25}" destId="{3CD04335-D7DE-48A3-8072-1FA2DF68D980}" srcOrd="1" destOrd="0" parTransId="{6FE7A68F-9027-4AF3-9620-57C27CDB096F}" sibTransId="{913EE86D-DCAA-4AD7-82DD-DC41C39A910E}"/>
    <dgm:cxn modelId="{D28568F6-240D-C545-8A1F-E39A35FC6A3C}" type="presOf" srcId="{14B5130C-499B-489D-87A9-9397D21BDE71}" destId="{ACA3E967-9229-A949-A25E-598D2B2F63A1}" srcOrd="1" destOrd="0" presId="urn:microsoft.com/office/officeart/2005/8/layout/vProcess5"/>
    <dgm:cxn modelId="{EBC77EFF-F369-1F47-AC13-EE6E2F342ADB}" type="presOf" srcId="{714C123C-550C-4558-B358-684A03975B7F}" destId="{5D1CD902-3DE3-8F40-B297-8B7131C2CE1D}" srcOrd="0" destOrd="0" presId="urn:microsoft.com/office/officeart/2005/8/layout/vProcess5"/>
    <dgm:cxn modelId="{49F25536-057B-7F45-8F41-5860EE641027}" type="presParOf" srcId="{8224CC2F-D0E9-924E-A02F-62DECD2241C0}" destId="{9D9A1862-3AF6-F947-8255-0590703E1F73}" srcOrd="0" destOrd="0" presId="urn:microsoft.com/office/officeart/2005/8/layout/vProcess5"/>
    <dgm:cxn modelId="{902C6071-C6A6-6844-91E4-E870C3D2A351}" type="presParOf" srcId="{8224CC2F-D0E9-924E-A02F-62DECD2241C0}" destId="{FDB352E2-8E57-0E49-BCFB-2B71E29EB789}" srcOrd="1" destOrd="0" presId="urn:microsoft.com/office/officeart/2005/8/layout/vProcess5"/>
    <dgm:cxn modelId="{1DC1F0F3-44B4-814B-8852-58BC69407B7E}" type="presParOf" srcId="{8224CC2F-D0E9-924E-A02F-62DECD2241C0}" destId="{3A1F9BD7-C8BA-424A-A79D-B5F7A3492411}" srcOrd="2" destOrd="0" presId="urn:microsoft.com/office/officeart/2005/8/layout/vProcess5"/>
    <dgm:cxn modelId="{4A8FEAD1-99E9-7746-9ACD-7C1A87F8474F}" type="presParOf" srcId="{8224CC2F-D0E9-924E-A02F-62DECD2241C0}" destId="{84491950-CD86-FC41-9165-032BE3D7924D}" srcOrd="3" destOrd="0" presId="urn:microsoft.com/office/officeart/2005/8/layout/vProcess5"/>
    <dgm:cxn modelId="{5A071170-491E-9D45-A59B-B8A692802356}" type="presParOf" srcId="{8224CC2F-D0E9-924E-A02F-62DECD2241C0}" destId="{97924E46-A256-D14A-A0E2-714813476DBD}" srcOrd="4" destOrd="0" presId="urn:microsoft.com/office/officeart/2005/8/layout/vProcess5"/>
    <dgm:cxn modelId="{FD533C67-B9C4-5441-9FE5-7A119CCAC6BB}" type="presParOf" srcId="{8224CC2F-D0E9-924E-A02F-62DECD2241C0}" destId="{1FA0B22C-4472-594D-9F2B-EA5086E0D40D}" srcOrd="5" destOrd="0" presId="urn:microsoft.com/office/officeart/2005/8/layout/vProcess5"/>
    <dgm:cxn modelId="{CEC7E5C3-FC7A-D646-81E8-93BF49DD896D}" type="presParOf" srcId="{8224CC2F-D0E9-924E-A02F-62DECD2241C0}" destId="{E8738D80-5FED-674C-BFEB-27455150CA6B}" srcOrd="6" destOrd="0" presId="urn:microsoft.com/office/officeart/2005/8/layout/vProcess5"/>
    <dgm:cxn modelId="{2F2689EE-59C7-1D4D-A1D9-891116AC5271}" type="presParOf" srcId="{8224CC2F-D0E9-924E-A02F-62DECD2241C0}" destId="{5D1CD902-3DE3-8F40-B297-8B7131C2CE1D}" srcOrd="7" destOrd="0" presId="urn:microsoft.com/office/officeart/2005/8/layout/vProcess5"/>
    <dgm:cxn modelId="{83D98BC3-600E-B744-92DB-AD076B130DC4}" type="presParOf" srcId="{8224CC2F-D0E9-924E-A02F-62DECD2241C0}" destId="{ACA3E967-9229-A949-A25E-598D2B2F63A1}" srcOrd="8" destOrd="0" presId="urn:microsoft.com/office/officeart/2005/8/layout/vProcess5"/>
    <dgm:cxn modelId="{33A2D9C2-0447-8A45-868B-79810021904A}" type="presParOf" srcId="{8224CC2F-D0E9-924E-A02F-62DECD2241C0}" destId="{A729B512-CDC7-8649-A09B-2DB51E468F7F}" srcOrd="9" destOrd="0" presId="urn:microsoft.com/office/officeart/2005/8/layout/vProcess5"/>
    <dgm:cxn modelId="{6F8579FC-52A6-E74D-A105-984FA460D3F9}" type="presParOf" srcId="{8224CC2F-D0E9-924E-A02F-62DECD2241C0}" destId="{2C95412B-7359-C54A-8970-00FFAADE4037}" srcOrd="10" destOrd="0" presId="urn:microsoft.com/office/officeart/2005/8/layout/vProcess5"/>
    <dgm:cxn modelId="{0E29F120-28E2-F643-ADDA-CAA7FE91C049}" type="presParOf" srcId="{8224CC2F-D0E9-924E-A02F-62DECD2241C0}" destId="{EB360EBA-1F90-BC47-8B6E-1DED32B3336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B352E2-8E57-0E49-BCFB-2B71E29EB789}">
      <dsp:nvSpPr>
        <dsp:cNvPr id="0" name=""/>
        <dsp:cNvSpPr/>
      </dsp:nvSpPr>
      <dsp:spPr>
        <a:xfrm>
          <a:off x="0" y="0"/>
          <a:ext cx="8800185" cy="768461"/>
        </a:xfrm>
        <a:prstGeom prst="roundRect">
          <a:avLst>
            <a:gd name="adj" fmla="val 10000"/>
          </a:avLst>
        </a:prstGeom>
        <a:gradFill rotWithShape="0">
          <a:gsLst>
            <a:gs pos="100000">
              <a:schemeClr val="accent2"/>
            </a:gs>
            <a:gs pos="10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kern="1200" dirty="0"/>
            <a:t>1. </a:t>
          </a:r>
          <a:r>
            <a:rPr lang="en-US" sz="1600" kern="1200" dirty="0" err="1"/>
            <a:t>Geojson</a:t>
          </a:r>
          <a:r>
            <a:rPr lang="en-US" sz="1600" kern="1200" dirty="0"/>
            <a:t> data for Las Vegas's neighborhood, </a:t>
          </a:r>
        </a:p>
      </dsp:txBody>
      <dsp:txXfrm>
        <a:off x="22507" y="22507"/>
        <a:ext cx="7906021" cy="723447"/>
      </dsp:txXfrm>
    </dsp:sp>
    <dsp:sp modelId="{3A1F9BD7-C8BA-424A-A79D-B5F7A3492411}">
      <dsp:nvSpPr>
        <dsp:cNvPr id="0" name=""/>
        <dsp:cNvSpPr/>
      </dsp:nvSpPr>
      <dsp:spPr>
        <a:xfrm>
          <a:off x="737015" y="908182"/>
          <a:ext cx="8800185" cy="768461"/>
        </a:xfrm>
        <a:prstGeom prst="roundRect">
          <a:avLst>
            <a:gd name="adj" fmla="val 10000"/>
          </a:avLst>
        </a:prstGeom>
        <a:gradFill rotWithShape="0">
          <a:gsLst>
            <a:gs pos="100000">
              <a:schemeClr val="accent1">
                <a:lumMod val="60000"/>
                <a:lumOff val="40000"/>
              </a:schemeClr>
            </a:gs>
            <a:gs pos="10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kern="1200"/>
            <a:t>2. Analyze the data using the Foursquare API,</a:t>
          </a:r>
        </a:p>
      </dsp:txBody>
      <dsp:txXfrm>
        <a:off x="759522" y="930689"/>
        <a:ext cx="7518655" cy="723447"/>
      </dsp:txXfrm>
    </dsp:sp>
    <dsp:sp modelId="{84491950-CD86-FC41-9165-032BE3D7924D}">
      <dsp:nvSpPr>
        <dsp:cNvPr id="0" name=""/>
        <dsp:cNvSpPr/>
      </dsp:nvSpPr>
      <dsp:spPr>
        <a:xfrm>
          <a:off x="1463030" y="1816364"/>
          <a:ext cx="8800185" cy="768461"/>
        </a:xfrm>
        <a:prstGeom prst="roundRect">
          <a:avLst>
            <a:gd name="adj" fmla="val 10000"/>
          </a:avLst>
        </a:prstGeom>
        <a:gradFill rotWithShape="0">
          <a:gsLst>
            <a:gs pos="100000">
              <a:schemeClr val="accent1">
                <a:lumMod val="40000"/>
                <a:lumOff val="60000"/>
              </a:schemeClr>
            </a:gs>
            <a:gs pos="10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kern="1200"/>
            <a:t>3. K-Means clustering to identify areas and its categories. </a:t>
          </a:r>
        </a:p>
      </dsp:txBody>
      <dsp:txXfrm>
        <a:off x="1485537" y="1838871"/>
        <a:ext cx="7529656" cy="723447"/>
      </dsp:txXfrm>
    </dsp:sp>
    <dsp:sp modelId="{97924E46-A256-D14A-A0E2-714813476DBD}">
      <dsp:nvSpPr>
        <dsp:cNvPr id="0" name=""/>
        <dsp:cNvSpPr/>
      </dsp:nvSpPr>
      <dsp:spPr>
        <a:xfrm>
          <a:off x="2200046" y="2724546"/>
          <a:ext cx="8800185" cy="768461"/>
        </a:xfrm>
        <a:prstGeom prst="roundRect">
          <a:avLst>
            <a:gd name="adj" fmla="val 10000"/>
          </a:avLst>
        </a:prstGeom>
        <a:gradFill rotWithShape="0">
          <a:gsLst>
            <a:gs pos="100000">
              <a:schemeClr val="accent6">
                <a:lumMod val="40000"/>
                <a:lumOff val="60000"/>
              </a:schemeClr>
            </a:gs>
            <a:gs pos="10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kern="1200" dirty="0"/>
            <a:t>Foursquare is a technology company that uses location intelligence to build meaningful consumer experiences and business solutions.</a:t>
          </a:r>
        </a:p>
      </dsp:txBody>
      <dsp:txXfrm>
        <a:off x="2222553" y="2747053"/>
        <a:ext cx="7518655" cy="723447"/>
      </dsp:txXfrm>
    </dsp:sp>
    <dsp:sp modelId="{1FA0B22C-4472-594D-9F2B-EA5086E0D40D}">
      <dsp:nvSpPr>
        <dsp:cNvPr id="0" name=""/>
        <dsp:cNvSpPr/>
      </dsp:nvSpPr>
      <dsp:spPr>
        <a:xfrm>
          <a:off x="8300685" y="588571"/>
          <a:ext cx="499500" cy="499500"/>
        </a:xfrm>
        <a:prstGeom prst="downArrow">
          <a:avLst>
            <a:gd name="adj1" fmla="val 55000"/>
            <a:gd name="adj2" fmla="val 45000"/>
          </a:avLst>
        </a:prstGeom>
        <a:solidFill>
          <a:schemeClr val="accent1">
            <a:lumMod val="60000"/>
            <a:lumOff val="40000"/>
            <a:alpha val="9000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00000"/>
            </a:lnSpc>
            <a:spcBef>
              <a:spcPct val="0"/>
            </a:spcBef>
            <a:spcAft>
              <a:spcPct val="35000"/>
            </a:spcAft>
            <a:buNone/>
          </a:pPr>
          <a:endParaRPr lang="en-US" sz="1600" kern="1200"/>
        </a:p>
      </dsp:txBody>
      <dsp:txXfrm>
        <a:off x="8413073" y="588571"/>
        <a:ext cx="274725" cy="375874"/>
      </dsp:txXfrm>
    </dsp:sp>
    <dsp:sp modelId="{E8738D80-5FED-674C-BFEB-27455150CA6B}">
      <dsp:nvSpPr>
        <dsp:cNvPr id="0" name=""/>
        <dsp:cNvSpPr/>
      </dsp:nvSpPr>
      <dsp:spPr>
        <a:xfrm>
          <a:off x="9037701" y="1496753"/>
          <a:ext cx="499500" cy="499500"/>
        </a:xfrm>
        <a:prstGeom prst="downArrow">
          <a:avLst>
            <a:gd name="adj1" fmla="val 55000"/>
            <a:gd name="adj2" fmla="val 45000"/>
          </a:avLst>
        </a:prstGeom>
        <a:solidFill>
          <a:schemeClr val="accent1">
            <a:lumMod val="40000"/>
            <a:lumOff val="60000"/>
            <a:alpha val="9000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00000"/>
            </a:lnSpc>
            <a:spcBef>
              <a:spcPct val="0"/>
            </a:spcBef>
            <a:spcAft>
              <a:spcPct val="35000"/>
            </a:spcAft>
            <a:buNone/>
          </a:pPr>
          <a:endParaRPr lang="en-US" sz="1600" kern="1200"/>
        </a:p>
      </dsp:txBody>
      <dsp:txXfrm>
        <a:off x="9150089" y="1496753"/>
        <a:ext cx="274725" cy="375874"/>
      </dsp:txXfrm>
    </dsp:sp>
    <dsp:sp modelId="{5D1CD902-3DE3-8F40-B297-8B7131C2CE1D}">
      <dsp:nvSpPr>
        <dsp:cNvPr id="0" name=""/>
        <dsp:cNvSpPr/>
      </dsp:nvSpPr>
      <dsp:spPr>
        <a:xfrm>
          <a:off x="9763716" y="2404936"/>
          <a:ext cx="499500" cy="499500"/>
        </a:xfrm>
        <a:prstGeom prst="downArrow">
          <a:avLst>
            <a:gd name="adj1" fmla="val 55000"/>
            <a:gd name="adj2" fmla="val 45000"/>
          </a:avLst>
        </a:prstGeom>
        <a:solidFill>
          <a:schemeClr val="accent6">
            <a:lumMod val="60000"/>
            <a:lumOff val="40000"/>
            <a:alpha val="9000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00000"/>
            </a:lnSpc>
            <a:spcBef>
              <a:spcPct val="0"/>
            </a:spcBef>
            <a:spcAft>
              <a:spcPct val="35000"/>
            </a:spcAft>
            <a:buNone/>
          </a:pPr>
          <a:endParaRPr lang="en-US" sz="1600" kern="1200"/>
        </a:p>
      </dsp:txBody>
      <dsp:txXfrm>
        <a:off x="9876104" y="2404936"/>
        <a:ext cx="274725" cy="37587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051" name="Rectangle 3"/>
          <p:cNvSpPr>
            <a:spLocks noGrp="1" noChangeArrowheads="1"/>
          </p:cNvSpPr>
          <p:nvPr>
            <p:ph type="ctrTitle"/>
          </p:nvPr>
        </p:nvSpPr>
        <p:spPr>
          <a:xfrm>
            <a:off x="624417" y="620713"/>
            <a:ext cx="10943167" cy="1082675"/>
          </a:xfrm>
          <a:prstGeom prst="rect">
            <a:avLst/>
          </a:prstGeo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a:prstGeom prst="rect">
            <a:avLst/>
          </a:prstGeo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t>5/8/20</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58261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174750"/>
            <a:ext cx="10972800" cy="49530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245225"/>
            <a:ext cx="2844800" cy="47625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a:xfrm>
            <a:off x="4165600" y="6245225"/>
            <a:ext cx="3860800" cy="47625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a:xfrm>
            <a:off x="8737600" y="6245225"/>
            <a:ext cx="28448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245225"/>
            <a:ext cx="2844800" cy="476250"/>
          </a:xfrm>
          <a:prstGeom prst="rect">
            <a:avLst/>
          </a:prstGeom>
        </p:spPr>
        <p:txBody>
          <a:bodyPr/>
          <a:lstStyle/>
          <a:p>
            <a:fld id="{FDE934FF-F4E1-47C5-9CA5-30A81DDE2BE4}" type="datetimeFigureOut">
              <a:rPr lang="en-US" smtClean="0"/>
              <a:t>5/8/20</a:t>
            </a:fld>
            <a:endParaRPr lang="en-US"/>
          </a:p>
        </p:txBody>
      </p:sp>
      <p:sp>
        <p:nvSpPr>
          <p:cNvPr id="5" name="Footer Placeholder 4"/>
          <p:cNvSpPr>
            <a:spLocks noGrp="1"/>
          </p:cNvSpPr>
          <p:nvPr>
            <p:ph type="ftr" sz="quarter" idx="11"/>
          </p:nvPr>
        </p:nvSpPr>
        <p:spPr>
          <a:xfrm>
            <a:off x="4165600" y="6245225"/>
            <a:ext cx="3860800" cy="476250"/>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245225"/>
            <a:ext cx="2844800" cy="476250"/>
          </a:xfrm>
          <a:prstGeom prst="rect">
            <a:avLst/>
          </a:prstGeom>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a:xfrm>
            <a:off x="609600" y="6245225"/>
            <a:ext cx="2844800" cy="476250"/>
          </a:xfrm>
          <a:prstGeom prst="rect">
            <a:avLst/>
          </a:prstGeom>
        </p:spPr>
        <p:txBody>
          <a:bodyPr/>
          <a:lstStyle/>
          <a:p>
            <a:fld id="{FDE934FF-F4E1-47C5-9CA5-30A81DDE2BE4}" type="datetimeFigureOut">
              <a:rPr lang="en-US" smtClean="0"/>
              <a:t>5/8/20</a:t>
            </a:fld>
            <a:endParaRPr lang="en-US"/>
          </a:p>
        </p:txBody>
      </p:sp>
      <p:sp>
        <p:nvSpPr>
          <p:cNvPr id="5" name="Footer Placeholder 4"/>
          <p:cNvSpPr>
            <a:spLocks noGrp="1"/>
          </p:cNvSpPr>
          <p:nvPr>
            <p:ph type="ftr" sz="quarter" idx="11"/>
          </p:nvPr>
        </p:nvSpPr>
        <p:spPr>
          <a:xfrm>
            <a:off x="4165600" y="6245225"/>
            <a:ext cx="3860800" cy="476250"/>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245225"/>
            <a:ext cx="2844800" cy="476250"/>
          </a:xfrm>
          <a:prstGeom prst="rect">
            <a:avLst/>
          </a:prstGeom>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58261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a:prstGeom prst="rect">
            <a:avLst/>
          </a:prstGeom>
        </p:spPr>
        <p:txBody>
          <a:bodyPr/>
          <a:lstStyle/>
          <a:p>
            <a:fld id="{FDE934FF-F4E1-47C5-9CA5-30A81DDE2BE4}" type="datetimeFigureOut">
              <a:rPr lang="en-US" smtClean="0"/>
              <a:t>5/8/20</a:t>
            </a:fld>
            <a:endParaRPr lang="en-US"/>
          </a:p>
        </p:txBody>
      </p:sp>
      <p:sp>
        <p:nvSpPr>
          <p:cNvPr id="6" name="Footer Placeholder 5"/>
          <p:cNvSpPr>
            <a:spLocks noGrp="1"/>
          </p:cNvSpPr>
          <p:nvPr>
            <p:ph type="ftr" sz="quarter" idx="11"/>
          </p:nvPr>
        </p:nvSpPr>
        <p:spPr>
          <a:xfrm>
            <a:off x="4165600" y="6245225"/>
            <a:ext cx="3860800" cy="476250"/>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245225"/>
            <a:ext cx="2844800" cy="476250"/>
          </a:xfrm>
          <a:prstGeom prst="rect">
            <a:avLst/>
          </a:prstGeom>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245225"/>
            <a:ext cx="2844800" cy="476250"/>
          </a:xfrm>
          <a:prstGeom prst="rect">
            <a:avLst/>
          </a:prstGeom>
        </p:spPr>
        <p:txBody>
          <a:bodyPr/>
          <a:lstStyle/>
          <a:p>
            <a:fld id="{FDE934FF-F4E1-47C5-9CA5-30A81DDE2BE4}" type="datetimeFigureOut">
              <a:rPr lang="en-US" smtClean="0"/>
              <a:t>5/8/20</a:t>
            </a:fld>
            <a:endParaRPr lang="en-US"/>
          </a:p>
        </p:txBody>
      </p:sp>
      <p:sp>
        <p:nvSpPr>
          <p:cNvPr id="8" name="Footer Placeholder 7"/>
          <p:cNvSpPr>
            <a:spLocks noGrp="1"/>
          </p:cNvSpPr>
          <p:nvPr>
            <p:ph type="ftr" sz="quarter" idx="11"/>
          </p:nvPr>
        </p:nvSpPr>
        <p:spPr>
          <a:xfrm>
            <a:off x="4165600" y="6245225"/>
            <a:ext cx="3860800" cy="476250"/>
          </a:xfrm>
          <a:prstGeom prst="rect">
            <a:avLst/>
          </a:prstGeom>
        </p:spPr>
        <p:txBody>
          <a:bodyPr/>
          <a:lstStyle/>
          <a:p>
            <a:endParaRPr lang="en-US"/>
          </a:p>
        </p:txBody>
      </p:sp>
      <p:sp>
        <p:nvSpPr>
          <p:cNvPr id="9" name="Slide Number Placeholder 8"/>
          <p:cNvSpPr>
            <a:spLocks noGrp="1"/>
          </p:cNvSpPr>
          <p:nvPr>
            <p:ph type="sldNum" sz="quarter" idx="12"/>
          </p:nvPr>
        </p:nvSpPr>
        <p:spPr>
          <a:xfrm>
            <a:off x="8737600" y="6245225"/>
            <a:ext cx="2844800" cy="476250"/>
          </a:xfrm>
          <a:prstGeom prst="rect">
            <a:avLst/>
          </a:prstGeom>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58261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600" y="6245225"/>
            <a:ext cx="2844800" cy="476250"/>
          </a:xfrm>
          <a:prstGeom prst="rect">
            <a:avLst/>
          </a:prstGeom>
        </p:spPr>
        <p:txBody>
          <a:bodyPr/>
          <a:lstStyle/>
          <a:p>
            <a:fld id="{FDE934FF-F4E1-47C5-9CA5-30A81DDE2BE4}" type="datetimeFigureOut">
              <a:rPr lang="en-US" smtClean="0"/>
              <a:t>5/8/20</a:t>
            </a:fld>
            <a:endParaRPr lang="en-US"/>
          </a:p>
        </p:txBody>
      </p:sp>
      <p:sp>
        <p:nvSpPr>
          <p:cNvPr id="4" name="Footer Placeholder 3"/>
          <p:cNvSpPr>
            <a:spLocks noGrp="1"/>
          </p:cNvSpPr>
          <p:nvPr>
            <p:ph type="ftr" sz="quarter" idx="11"/>
          </p:nvPr>
        </p:nvSpPr>
        <p:spPr>
          <a:xfrm>
            <a:off x="4165600" y="6245225"/>
            <a:ext cx="3860800" cy="476250"/>
          </a:xfrm>
          <a:prstGeom prst="rect">
            <a:avLst/>
          </a:prstGeom>
        </p:spPr>
        <p:txBody>
          <a:bodyPr/>
          <a:lstStyle/>
          <a:p>
            <a:endParaRPr lang="en-US"/>
          </a:p>
        </p:txBody>
      </p:sp>
      <p:sp>
        <p:nvSpPr>
          <p:cNvPr id="5" name="Slide Number Placeholder 4"/>
          <p:cNvSpPr>
            <a:spLocks noGrp="1"/>
          </p:cNvSpPr>
          <p:nvPr>
            <p:ph type="sldNum" sz="quarter" idx="12"/>
          </p:nvPr>
        </p:nvSpPr>
        <p:spPr>
          <a:xfrm>
            <a:off x="8737600" y="6245225"/>
            <a:ext cx="2844800" cy="476250"/>
          </a:xfrm>
          <a:prstGeom prst="rect">
            <a:avLst/>
          </a:prstGeom>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245225"/>
            <a:ext cx="2844800" cy="476250"/>
          </a:xfrm>
          <a:prstGeom prst="rect">
            <a:avLst/>
          </a:prstGeom>
        </p:spPr>
        <p:txBody>
          <a:bodyPr/>
          <a:lstStyle/>
          <a:p>
            <a:fld id="{FDE934FF-F4E1-47C5-9CA5-30A81DDE2BE4}" type="datetimeFigureOut">
              <a:rPr lang="en-US" smtClean="0"/>
              <a:t>5/8/20</a:t>
            </a:fld>
            <a:endParaRPr lang="en-US"/>
          </a:p>
        </p:txBody>
      </p:sp>
      <p:sp>
        <p:nvSpPr>
          <p:cNvPr id="3" name="Footer Placeholder 2"/>
          <p:cNvSpPr>
            <a:spLocks noGrp="1"/>
          </p:cNvSpPr>
          <p:nvPr>
            <p:ph type="ftr" sz="quarter" idx="11"/>
          </p:nvPr>
        </p:nvSpPr>
        <p:spPr>
          <a:xfrm>
            <a:off x="4165600" y="6245225"/>
            <a:ext cx="3860800" cy="476250"/>
          </a:xfrm>
          <a:prstGeom prst="rect">
            <a:avLst/>
          </a:prstGeom>
        </p:spPr>
        <p:txBody>
          <a:bodyPr/>
          <a:lstStyle/>
          <a:p>
            <a:endParaRPr lang="en-US"/>
          </a:p>
        </p:txBody>
      </p:sp>
      <p:sp>
        <p:nvSpPr>
          <p:cNvPr id="4" name="Slide Number Placeholder 3"/>
          <p:cNvSpPr>
            <a:spLocks noGrp="1"/>
          </p:cNvSpPr>
          <p:nvPr>
            <p:ph type="sldNum" sz="quarter" idx="12"/>
          </p:nvPr>
        </p:nvSpPr>
        <p:spPr>
          <a:xfrm>
            <a:off x="8737600" y="6245225"/>
            <a:ext cx="2844800" cy="476250"/>
          </a:xfrm>
          <a:prstGeom prst="rect">
            <a:avLst/>
          </a:prstGeom>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09600" y="6245225"/>
            <a:ext cx="2844800" cy="47625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a:xfrm>
            <a:off x="4165600" y="6245225"/>
            <a:ext cx="3860800" cy="47625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a:xfrm>
            <a:off x="8737600" y="6245225"/>
            <a:ext cx="28448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a:prstGeom prst="rect">
            <a:avLst/>
          </a:prstGeo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09600" y="6245225"/>
            <a:ext cx="2844800" cy="476250"/>
          </a:xfrm>
          <a:prstGeom prst="rect">
            <a:avLst/>
          </a:prstGeom>
        </p:spPr>
        <p:txBody>
          <a:bodyPr/>
          <a:lstStyle/>
          <a:p>
            <a:fld id="{FDE934FF-F4E1-47C5-9CA5-30A81DDE2BE4}" type="datetimeFigureOut">
              <a:rPr lang="en-US" smtClean="0"/>
              <a:t>5/8/20</a:t>
            </a:fld>
            <a:endParaRPr lang="en-US"/>
          </a:p>
        </p:txBody>
      </p:sp>
      <p:sp>
        <p:nvSpPr>
          <p:cNvPr id="6" name="Footer Placeholder 5"/>
          <p:cNvSpPr>
            <a:spLocks noGrp="1"/>
          </p:cNvSpPr>
          <p:nvPr>
            <p:ph type="ftr" sz="quarter" idx="11"/>
          </p:nvPr>
        </p:nvSpPr>
        <p:spPr>
          <a:xfrm>
            <a:off x="4165600" y="6245225"/>
            <a:ext cx="3860800" cy="476250"/>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245225"/>
            <a:ext cx="2844800" cy="476250"/>
          </a:xfrm>
          <a:prstGeom prst="rect">
            <a:avLst/>
          </a:prstGeom>
        </p:spPr>
        <p:txBody>
          <a:bodyPr/>
          <a:lstStyle/>
          <a:p>
            <a:fld id="{B3561BA9-CDCF-4958-B8AB-66F3BF063E1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606657F-7986-4886-8C6C-B7E588D576FE}"/>
              </a:ext>
            </a:extLst>
          </p:cNvPr>
          <p:cNvPicPr>
            <a:picLocks noChangeAspect="1"/>
          </p:cNvPicPr>
          <p:nvPr/>
        </p:nvPicPr>
        <p:blipFill rotWithShape="1">
          <a:blip r:embed="rId2"/>
          <a:srcRect t="10000"/>
          <a:stretch/>
        </p:blipFill>
        <p:spPr>
          <a:xfrm>
            <a:off x="-94129" y="-80682"/>
            <a:ext cx="12299577" cy="6965576"/>
          </a:xfrm>
          <a:prstGeom prst="rect">
            <a:avLst/>
          </a:prstGeom>
        </p:spPr>
      </p:pic>
      <p:sp>
        <p:nvSpPr>
          <p:cNvPr id="3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33" name="Straight Connector 3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5" name="Text Box 4"/>
          <p:cNvSpPr txBox="1"/>
          <p:nvPr/>
        </p:nvSpPr>
        <p:spPr>
          <a:xfrm>
            <a:off x="1388254" y="543407"/>
            <a:ext cx="9415491" cy="1277273"/>
          </a:xfrm>
          <a:prstGeom prst="rect">
            <a:avLst/>
          </a:prstGeom>
          <a:noFill/>
        </p:spPr>
        <p:txBody>
          <a:bodyPr wrap="square" rtlCol="0">
            <a:spAutoFit/>
          </a:bodyPr>
          <a:lstStyle/>
          <a:p>
            <a:pPr>
              <a:spcAft>
                <a:spcPts val="600"/>
              </a:spcAft>
            </a:pPr>
            <a:r>
              <a:rPr lang="en-IN" altLang="en-US" sz="3600" b="1" dirty="0">
                <a:solidFill>
                  <a:schemeClr val="bg1"/>
                </a:solidFill>
                <a:latin typeface="Yu Gothic" panose="020B0400000000000000" charset="-128"/>
                <a:ea typeface="Yu Gothic" panose="020B0400000000000000" charset="-128"/>
              </a:rPr>
              <a:t>IBM [Watson] Data Science Certification</a:t>
            </a:r>
          </a:p>
          <a:p>
            <a:pPr>
              <a:spcAft>
                <a:spcPts val="600"/>
              </a:spcAft>
            </a:pPr>
            <a:endParaRPr lang="en-IN" altLang="en-US" sz="3600" b="1" dirty="0">
              <a:solidFill>
                <a:schemeClr val="bg1"/>
              </a:solidFill>
              <a:latin typeface="Yu Gothic" panose="020B0400000000000000" charset="-128"/>
              <a:ea typeface="Yu Gothic" panose="020B0400000000000000" charset="-128"/>
            </a:endParaRPr>
          </a:p>
        </p:txBody>
      </p:sp>
      <p:sp>
        <p:nvSpPr>
          <p:cNvPr id="3" name="Rounded Rectangle 2">
            <a:extLst>
              <a:ext uri="{FF2B5EF4-FFF2-40B4-BE49-F238E27FC236}">
                <a16:creationId xmlns:a16="http://schemas.microsoft.com/office/drawing/2014/main" id="{EEBF8A73-918F-1A46-873D-51B9B81878D3}"/>
              </a:ext>
            </a:extLst>
          </p:cNvPr>
          <p:cNvSpPr/>
          <p:nvPr/>
        </p:nvSpPr>
        <p:spPr bwMode="auto">
          <a:xfrm>
            <a:off x="1388254" y="1129553"/>
            <a:ext cx="9194581" cy="188259"/>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6" name="Oval 5">
            <a:extLst>
              <a:ext uri="{FF2B5EF4-FFF2-40B4-BE49-F238E27FC236}">
                <a16:creationId xmlns:a16="http://schemas.microsoft.com/office/drawing/2014/main" id="{2BFCE7E1-CC65-9D40-9244-96D4B0D0B024}"/>
              </a:ext>
            </a:extLst>
          </p:cNvPr>
          <p:cNvSpPr/>
          <p:nvPr/>
        </p:nvSpPr>
        <p:spPr bwMode="auto">
          <a:xfrm>
            <a:off x="7726885" y="2548716"/>
            <a:ext cx="4582307" cy="4385019"/>
          </a:xfrm>
          <a:prstGeom prst="ellipse">
            <a:avLst/>
          </a:prstGeom>
          <a:gradFill rotWithShape="0">
            <a:gsLst>
              <a:gs pos="1000">
                <a:schemeClr val="accent1"/>
              </a:gs>
              <a:gs pos="1000">
                <a:schemeClr val="accent2">
                  <a:alpha val="63000"/>
                </a:schemeClr>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2" name="TextBox 1">
            <a:extLst>
              <a:ext uri="{FF2B5EF4-FFF2-40B4-BE49-F238E27FC236}">
                <a16:creationId xmlns:a16="http://schemas.microsoft.com/office/drawing/2014/main" id="{D13E0486-6654-594E-8DE8-DF68F19786FF}"/>
              </a:ext>
            </a:extLst>
          </p:cNvPr>
          <p:cNvSpPr txBox="1"/>
          <p:nvPr/>
        </p:nvSpPr>
        <p:spPr>
          <a:xfrm>
            <a:off x="8377518" y="5392273"/>
            <a:ext cx="3281082" cy="646331"/>
          </a:xfrm>
          <a:prstGeom prst="rect">
            <a:avLst/>
          </a:prstGeom>
          <a:noFill/>
        </p:spPr>
        <p:txBody>
          <a:bodyPr wrap="square" rtlCol="0">
            <a:spAutoFit/>
          </a:bodyPr>
          <a:lstStyle/>
          <a:p>
            <a:pPr algn="r"/>
            <a:r>
              <a:rPr lang="en-US" dirty="0">
                <a:latin typeface="Yu Gothic UI" panose="020B0400000000000000" pitchFamily="34" charset="-128"/>
                <a:ea typeface="Yu Gothic UI" panose="020B0400000000000000" pitchFamily="34" charset="-128"/>
              </a:rPr>
              <a:t>Celio Oliveira</a:t>
            </a:r>
          </a:p>
          <a:p>
            <a:pPr algn="r"/>
            <a:r>
              <a:rPr lang="en-US" dirty="0">
                <a:latin typeface="Yu Gothic UI" panose="020B0400000000000000" pitchFamily="34" charset="-128"/>
                <a:ea typeface="Yu Gothic UI" panose="020B0400000000000000" pitchFamily="34" charset="-128"/>
              </a:rPr>
              <a:t>Data Scientist Researcher</a:t>
            </a:r>
          </a:p>
        </p:txBody>
      </p:sp>
      <p:sp>
        <p:nvSpPr>
          <p:cNvPr id="4" name="Text Box 3"/>
          <p:cNvSpPr txBox="1"/>
          <p:nvPr/>
        </p:nvSpPr>
        <p:spPr>
          <a:xfrm>
            <a:off x="8178866" y="2751194"/>
            <a:ext cx="3852041" cy="183405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altLang="en-US" sz="2400" dirty="0">
                <a:latin typeface="Yu Gothic UI" panose="020B0400000000000000" pitchFamily="34" charset="-128"/>
                <a:ea typeface="Yu Gothic UI" panose="020B0400000000000000" pitchFamily="34" charset="-128"/>
                <a:cs typeface="+mj-cs"/>
              </a:rPr>
              <a:t>LAS VEGAS nightlife. </a:t>
            </a:r>
          </a:p>
          <a:p>
            <a:pPr algn="ctr">
              <a:lnSpc>
                <a:spcPct val="90000"/>
              </a:lnSpc>
              <a:spcBef>
                <a:spcPct val="0"/>
              </a:spcBef>
              <a:spcAft>
                <a:spcPts val="600"/>
              </a:spcAft>
            </a:pPr>
            <a:r>
              <a:rPr lang="en-US" altLang="en-US" sz="2400" dirty="0">
                <a:latin typeface="Yu Gothic UI" panose="020B0400000000000000" pitchFamily="34" charset="-128"/>
                <a:ea typeface="Yu Gothic UI" panose="020B0400000000000000" pitchFamily="34" charset="-128"/>
                <a:cs typeface="+mj-cs"/>
              </a:rPr>
              <a:t>A Foursquare Project </a:t>
            </a:r>
          </a:p>
        </p:txBody>
      </p:sp>
      <p:sp>
        <p:nvSpPr>
          <p:cNvPr id="8" name="TextBox 7">
            <a:extLst>
              <a:ext uri="{FF2B5EF4-FFF2-40B4-BE49-F238E27FC236}">
                <a16:creationId xmlns:a16="http://schemas.microsoft.com/office/drawing/2014/main" id="{5CA82A04-F3AC-8641-A654-71FD6A26A556}"/>
              </a:ext>
            </a:extLst>
          </p:cNvPr>
          <p:cNvSpPr txBox="1"/>
          <p:nvPr/>
        </p:nvSpPr>
        <p:spPr>
          <a:xfrm>
            <a:off x="268941" y="5728447"/>
            <a:ext cx="2447365" cy="369332"/>
          </a:xfrm>
          <a:prstGeom prst="rect">
            <a:avLst/>
          </a:prstGeom>
          <a:noFill/>
        </p:spPr>
        <p:txBody>
          <a:bodyPr wrap="square" rtlCol="0">
            <a:spAutoFit/>
          </a:bodyPr>
          <a:lstStyle/>
          <a:p>
            <a:r>
              <a:rPr lang="en-US" b="1" dirty="0">
                <a:solidFill>
                  <a:schemeClr val="bg1"/>
                </a:solidFill>
                <a:latin typeface="Yu Gothic UI" panose="020B0500000000000000" pitchFamily="34" charset="-128"/>
                <a:ea typeface="Yu Gothic UI" panose="020B0500000000000000" pitchFamily="34" charset="-128"/>
              </a:rPr>
              <a:t>MAY.2020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11001" r="5888" b="1"/>
          <a:stretch/>
        </p:blipFill>
        <p:spPr>
          <a:xfrm>
            <a:off x="-1" y="10"/>
            <a:ext cx="12192000" cy="6857990"/>
          </a:xfrm>
          <a:prstGeom prst="rect">
            <a:avLst/>
          </a:prstGeom>
        </p:spPr>
      </p:pic>
      <p:sp>
        <p:nvSpPr>
          <p:cNvPr id="11"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 name="Text Box 2"/>
          <p:cNvSpPr txBox="1"/>
          <p:nvPr/>
        </p:nvSpPr>
        <p:spPr>
          <a:xfrm>
            <a:off x="709448" y="1913950"/>
            <a:ext cx="4204137" cy="134275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Yu Gothic UI" panose="020B0500000000000000" pitchFamily="34" charset="-128"/>
                <a:ea typeface="Yu Gothic UI" panose="020B0500000000000000" pitchFamily="34" charset="-128"/>
                <a:cs typeface="+mj-cs"/>
                <a:sym typeface="+mn-ea"/>
              </a:rPr>
              <a:t>OBJECTIVE</a:t>
            </a:r>
          </a:p>
        </p:txBody>
      </p:sp>
      <p:cxnSp>
        <p:nvCxnSpPr>
          <p:cNvPr id="13" name="Straight Connector 12">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476643" y="3431022"/>
            <a:ext cx="5491656" cy="2619839"/>
          </a:xfrm>
          <a:prstGeom prst="rect">
            <a:avLst/>
          </a:prstGeom>
        </p:spPr>
        <p:txBody>
          <a:bodyPr vert="horz" lIns="91440" tIns="45720" rIns="91440" bIns="45720" rtlCol="0" anchor="ctr">
            <a:normAutofit/>
          </a:bodyPr>
          <a:lstStyle/>
          <a:p>
            <a:pPr>
              <a:lnSpc>
                <a:spcPct val="150000"/>
              </a:lnSpc>
              <a:spcAft>
                <a:spcPts val="600"/>
              </a:spcAft>
            </a:pPr>
            <a:r>
              <a:rPr lang="en-US" sz="2000" dirty="0">
                <a:latin typeface="Yu Gothic UI" panose="020B0500000000000000" pitchFamily="34" charset="-128"/>
                <a:ea typeface="Yu Gothic UI" panose="020B0500000000000000" pitchFamily="34" charset="-128"/>
              </a:rPr>
              <a:t>This project is aimed to make your travel experience to Las Vegas Simple by Providing all nearby locations of nightlife fun spots with help of Foursquare datasets.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3FB548B8-CC7A-42ED-A553-4F406B616C36}"/>
              </a:ext>
            </a:extLst>
          </p:cNvPr>
          <p:cNvPicPr>
            <a:picLocks noChangeAspect="1"/>
          </p:cNvPicPr>
          <p:nvPr/>
        </p:nvPicPr>
        <p:blipFill rotWithShape="1">
          <a:blip r:embed="rId2"/>
          <a:srcRect r="15934"/>
          <a:stretch/>
        </p:blipFill>
        <p:spPr>
          <a:xfrm>
            <a:off x="3522468" y="10"/>
            <a:ext cx="8669532" cy="6857990"/>
          </a:xfrm>
          <a:prstGeom prst="rect">
            <a:avLst/>
          </a:prstGeom>
        </p:spPr>
      </p:pic>
      <p:sp>
        <p:nvSpPr>
          <p:cNvPr id="41" name="Rectangle 4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3"/>
          <p:cNvSpPr txBox="1"/>
          <p:nvPr/>
        </p:nvSpPr>
        <p:spPr>
          <a:xfrm>
            <a:off x="371094" y="1161288"/>
            <a:ext cx="5236330" cy="112471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dirty="0">
                <a:latin typeface="Yu Gothic UI" panose="020B0500000000000000" pitchFamily="34" charset="-128"/>
                <a:ea typeface="Yu Gothic UI" panose="020B0500000000000000" pitchFamily="34" charset="-128"/>
                <a:cs typeface="+mj-cs"/>
              </a:rPr>
              <a:t>Problem Statement</a:t>
            </a:r>
          </a:p>
        </p:txBody>
      </p:sp>
      <p:sp>
        <p:nvSpPr>
          <p:cNvPr id="43" name="Rectangle 4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 Box 4"/>
          <p:cNvSpPr txBox="1"/>
          <p:nvPr/>
        </p:nvSpPr>
        <p:spPr>
          <a:xfrm>
            <a:off x="242047" y="2718054"/>
            <a:ext cx="5236330" cy="4000634"/>
          </a:xfrm>
          <a:prstGeom prst="rect">
            <a:avLst/>
          </a:prstGeom>
        </p:spPr>
        <p:txBody>
          <a:bodyPr vert="horz" lIns="91440" tIns="45720" rIns="91440" bIns="45720" rtlCol="0" anchor="t">
            <a:normAutofit/>
          </a:bodyPr>
          <a:lstStyle/>
          <a:p>
            <a:pPr>
              <a:lnSpc>
                <a:spcPct val="160000"/>
              </a:lnSpc>
              <a:spcAft>
                <a:spcPts val="600"/>
              </a:spcAft>
            </a:pPr>
            <a:r>
              <a:rPr lang="en-US" sz="2000" dirty="0">
                <a:latin typeface="Yu Gothic UI" panose="020B0500000000000000" pitchFamily="34" charset="-128"/>
                <a:ea typeface="Yu Gothic UI" panose="020B0500000000000000" pitchFamily="34" charset="-128"/>
              </a:rPr>
              <a:t>Many people come to Las Vegas each day and have trouble in choosing between the best and the not so known night out places. Here I and other foursquare users would try and help them with their tips and ratings for each place and help people enjoy most of their time rather fear losing something in the fake casinos</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5B725D86-3DE6-4E0C-851E-E1DD45A555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484632"/>
            <a:ext cx="242107" cy="1340860"/>
            <a:chOff x="56167" y="2761488"/>
            <a:chExt cx="242107" cy="1340860"/>
          </a:xfrm>
        </p:grpSpPr>
        <p:sp>
          <p:nvSpPr>
            <p:cNvPr id="45" name="Rectangle 2">
              <a:extLst>
                <a:ext uri="{FF2B5EF4-FFF2-40B4-BE49-F238E27FC236}">
                  <a16:creationId xmlns:a16="http://schemas.microsoft.com/office/drawing/2014/main" id="{62CAEF33-636F-4036-BA69-CC3BF78EF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59">
              <a:extLst>
                <a:ext uri="{FF2B5EF4-FFF2-40B4-BE49-F238E27FC236}">
                  <a16:creationId xmlns:a16="http://schemas.microsoft.com/office/drawing/2014/main" id="{2CF76BD1-5BDD-4678-B22A-5B8AA3AA8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
              <a:extLst>
                <a:ext uri="{FF2B5EF4-FFF2-40B4-BE49-F238E27FC236}">
                  <a16:creationId xmlns:a16="http://schemas.microsoft.com/office/drawing/2014/main" id="{ABE7D26F-5EBA-426E-AFD4-595BDB976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1C38FEF4-B27D-4FD4-A92F-06E9A93C1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
              <a:extLst>
                <a:ext uri="{FF2B5EF4-FFF2-40B4-BE49-F238E27FC236}">
                  <a16:creationId xmlns:a16="http://schemas.microsoft.com/office/drawing/2014/main" id="{BF628E95-8FC2-46E9-A49C-892578948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9">
              <a:extLst>
                <a:ext uri="{FF2B5EF4-FFF2-40B4-BE49-F238E27FC236}">
                  <a16:creationId xmlns:a16="http://schemas.microsoft.com/office/drawing/2014/main" id="{883796CB-BD1E-4C41-B439-1E68E41D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2">
              <a:extLst>
                <a:ext uri="{FF2B5EF4-FFF2-40B4-BE49-F238E27FC236}">
                  <a16:creationId xmlns:a16="http://schemas.microsoft.com/office/drawing/2014/main" id="{2459FE16-46F6-4E64-995D-9DAE6A206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9">
              <a:extLst>
                <a:ext uri="{FF2B5EF4-FFF2-40B4-BE49-F238E27FC236}">
                  <a16:creationId xmlns:a16="http://schemas.microsoft.com/office/drawing/2014/main" id="{0C2227DA-24BF-437C-867E-5BBD68241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2">
              <a:extLst>
                <a:ext uri="{FF2B5EF4-FFF2-40B4-BE49-F238E27FC236}">
                  <a16:creationId xmlns:a16="http://schemas.microsoft.com/office/drawing/2014/main" id="{53ADF932-1963-444E-9123-3739999A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9">
              <a:extLst>
                <a:ext uri="{FF2B5EF4-FFF2-40B4-BE49-F238E27FC236}">
                  <a16:creationId xmlns:a16="http://schemas.microsoft.com/office/drawing/2014/main" id="{191AF4E7-7CE7-43B3-B7C2-1191242AF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2">
              <a:extLst>
                <a:ext uri="{FF2B5EF4-FFF2-40B4-BE49-F238E27FC236}">
                  <a16:creationId xmlns:a16="http://schemas.microsoft.com/office/drawing/2014/main" id="{6C3E0E02-B374-4D57-B3DE-4F82C0465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9">
              <a:extLst>
                <a:ext uri="{FF2B5EF4-FFF2-40B4-BE49-F238E27FC236}">
                  <a16:creationId xmlns:a16="http://schemas.microsoft.com/office/drawing/2014/main" id="{1D60AD3C-01C0-4142-858C-EBB4365DB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2">
              <a:extLst>
                <a:ext uri="{FF2B5EF4-FFF2-40B4-BE49-F238E27FC236}">
                  <a16:creationId xmlns:a16="http://schemas.microsoft.com/office/drawing/2014/main" id="{1F127BCA-309A-448D-9D9E-F94C259AF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9">
              <a:extLst>
                <a:ext uri="{FF2B5EF4-FFF2-40B4-BE49-F238E27FC236}">
                  <a16:creationId xmlns:a16="http://schemas.microsoft.com/office/drawing/2014/main" id="{15E70E66-4DE0-4B7A-ACB4-CB5BD017D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2">
              <a:extLst>
                <a:ext uri="{FF2B5EF4-FFF2-40B4-BE49-F238E27FC236}">
                  <a16:creationId xmlns:a16="http://schemas.microsoft.com/office/drawing/2014/main" id="{479AB281-5F89-473E-B48F-7528329C2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3B6C99C-8B14-479D-96E1-F0E8D1AFB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2">
              <a:extLst>
                <a:ext uri="{FF2B5EF4-FFF2-40B4-BE49-F238E27FC236}">
                  <a16:creationId xmlns:a16="http://schemas.microsoft.com/office/drawing/2014/main" id="{272CAA8A-0050-4E07-BC38-9189ACF1A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59">
              <a:extLst>
                <a:ext uri="{FF2B5EF4-FFF2-40B4-BE49-F238E27FC236}">
                  <a16:creationId xmlns:a16="http://schemas.microsoft.com/office/drawing/2014/main" id="{809F8414-1980-430C-BD54-DD7126F51B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2">
              <a:extLst>
                <a:ext uri="{FF2B5EF4-FFF2-40B4-BE49-F238E27FC236}">
                  <a16:creationId xmlns:a16="http://schemas.microsoft.com/office/drawing/2014/main" id="{B74D5608-4AC7-4553-A124-AC41DCDD6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9">
              <a:extLst>
                <a:ext uri="{FF2B5EF4-FFF2-40B4-BE49-F238E27FC236}">
                  <a16:creationId xmlns:a16="http://schemas.microsoft.com/office/drawing/2014/main" id="{4C045074-9A3D-4075-BE06-7CD4A6EFF9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84BCE06-3611-8744-A2F5-AC12D44F5A55}"/>
              </a:ext>
            </a:extLst>
          </p:cNvPr>
          <p:cNvSpPr/>
          <p:nvPr/>
        </p:nvSpPr>
        <p:spPr bwMode="auto">
          <a:xfrm>
            <a:off x="-39672" y="-21152"/>
            <a:ext cx="12245120" cy="1558056"/>
          </a:xfrm>
          <a:prstGeom prst="rect">
            <a:avLst/>
          </a:prstGeom>
          <a:gradFill>
            <a:gsLst>
              <a:gs pos="4000">
                <a:schemeClr val="accent4">
                  <a:lumMod val="85000"/>
                  <a:lumOff val="15000"/>
                </a:schemeClr>
              </a:gs>
              <a:gs pos="42000">
                <a:schemeClr val="accent4">
                  <a:lumMod val="75000"/>
                  <a:lumOff val="25000"/>
                  <a:alpha val="88000"/>
                </a:schemeClr>
              </a:gs>
            </a:gsLst>
            <a:lin ang="5400000" scaled="1"/>
          </a:gradFill>
          <a:ln w="9525" cap="flat" cmpd="sng" algn="ctr">
            <a:no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Yu Gothic UI" panose="020B0500000000000000" pitchFamily="34" charset="-128"/>
              <a:ea typeface="Yu Gothic UI" panose="020B0500000000000000" pitchFamily="34" charset="-128"/>
            </a:endParaRPr>
          </a:p>
        </p:txBody>
      </p:sp>
      <p:graphicFrame>
        <p:nvGraphicFramePr>
          <p:cNvPr id="35" name="Text Box 4">
            <a:extLst>
              <a:ext uri="{FF2B5EF4-FFF2-40B4-BE49-F238E27FC236}">
                <a16:creationId xmlns:a16="http://schemas.microsoft.com/office/drawing/2014/main" id="{3A27DF57-F25E-4100-9A06-87659D56F714}"/>
              </a:ext>
            </a:extLst>
          </p:cNvPr>
          <p:cNvGraphicFramePr/>
          <p:nvPr>
            <p:extLst>
              <p:ext uri="{D42A27DB-BD31-4B8C-83A1-F6EECF244321}">
                <p14:modId xmlns:p14="http://schemas.microsoft.com/office/powerpoint/2010/main" val="3572670714"/>
              </p:ext>
            </p:extLst>
          </p:nvPr>
        </p:nvGraphicFramePr>
        <p:xfrm>
          <a:off x="594360" y="2724912"/>
          <a:ext cx="11000232" cy="349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Box 3"/>
          <p:cNvSpPr txBox="1"/>
          <p:nvPr/>
        </p:nvSpPr>
        <p:spPr>
          <a:xfrm>
            <a:off x="594360" y="97071"/>
            <a:ext cx="11003280" cy="161989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200" b="1" kern="1200" dirty="0">
                <a:solidFill>
                  <a:schemeClr val="bg1"/>
                </a:solidFill>
                <a:latin typeface="Yu Gothic UI" panose="020B0500000000000000" pitchFamily="34" charset="-128"/>
                <a:ea typeface="Yu Gothic UI" panose="020B0500000000000000" pitchFamily="34" charset="-128"/>
                <a:cs typeface="+mj-cs"/>
              </a:rPr>
              <a:t>Pipeline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p:cNvPicPr>
            <a:picLocks noChangeAspect="1"/>
          </p:cNvPicPr>
          <p:nvPr/>
        </p:nvPicPr>
        <p:blipFill rotWithShape="1">
          <a:blip r:embed="rId2"/>
          <a:srcRect l="3283" t="17188" r="5808"/>
          <a:stretch/>
        </p:blipFill>
        <p:spPr>
          <a:xfrm>
            <a:off x="20" y="10"/>
            <a:ext cx="12191981" cy="6857990"/>
          </a:xfrm>
          <a:prstGeom prst="rect">
            <a:avLst/>
          </a:prstGeom>
        </p:spPr>
      </p:pic>
      <p:sp>
        <p:nvSpPr>
          <p:cNvPr id="50" name="Rectangle 49">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Rounded Corners 51">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idx="4294967295"/>
          </p:nvPr>
        </p:nvSpPr>
        <p:spPr>
          <a:xfrm>
            <a:off x="353667" y="4381239"/>
            <a:ext cx="9078562" cy="2387600"/>
          </a:xfrm>
          <a:prstGeom prst="rect">
            <a:avLst/>
          </a:prstGeom>
        </p:spPr>
        <p:txBody>
          <a:bodyPr vert="horz" lIns="91440" tIns="45720" rIns="91440" bIns="45720" rtlCol="0" anchor="b">
            <a:normAutofit/>
          </a:bodyPr>
          <a:lstStyle/>
          <a:p>
            <a:pPr>
              <a:lnSpc>
                <a:spcPct val="90000"/>
              </a:lnSpc>
            </a:pPr>
            <a:r>
              <a:rPr lang="en-US" altLang="en-US" sz="4000" dirty="0">
                <a:latin typeface="Yu Gothic UI" panose="020B0500000000000000" pitchFamily="34" charset="-128"/>
                <a:ea typeface="Yu Gothic UI" panose="020B0500000000000000" pitchFamily="34" charset="-128"/>
              </a:rPr>
              <a:t>Data set preprocessed</a:t>
            </a:r>
            <a:br>
              <a:rPr lang="en-US" altLang="en-US" sz="4000" dirty="0">
                <a:latin typeface="Yu Gothic UI" panose="020B0500000000000000" pitchFamily="34" charset="-128"/>
                <a:ea typeface="Yu Gothic UI" panose="020B0500000000000000" pitchFamily="34" charset="-128"/>
              </a:rPr>
            </a:br>
            <a:endParaRPr lang="en-US" altLang="en-US" sz="4000" dirty="0">
              <a:latin typeface="Yu Gothic UI" panose="020B0500000000000000" pitchFamily="34" charset="-128"/>
              <a:ea typeface="Yu Gothic UI" panose="020B0500000000000000" pitchFamily="34" charset="-128"/>
            </a:endParaRP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4294967295"/>
          </p:nvPr>
        </p:nvPicPr>
        <p:blipFill rotWithShape="1">
          <a:blip r:embed="rId2"/>
          <a:srcRect l="486" t="9091" r="11031" b="1"/>
          <a:stretch/>
        </p:blipFill>
        <p:spPr>
          <a:xfrm>
            <a:off x="20" y="10"/>
            <a:ext cx="12191981" cy="6857990"/>
          </a:xfrm>
          <a:prstGeom prst="rect">
            <a:avLst/>
          </a:prstGeom>
        </p:spPr>
      </p:pic>
      <p:sp>
        <p:nvSpPr>
          <p:cNvPr id="25" name="Rectangle 2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idx="4294967295"/>
          </p:nvPr>
        </p:nvSpPr>
        <p:spPr>
          <a:xfrm>
            <a:off x="353667" y="3839163"/>
            <a:ext cx="9078562" cy="2387600"/>
          </a:xfrm>
          <a:prstGeom prst="rect">
            <a:avLst/>
          </a:prstGeom>
        </p:spPr>
        <p:txBody>
          <a:bodyPr vert="horz" lIns="91440" tIns="45720" rIns="91440" bIns="45720" rtlCol="0" anchor="b">
            <a:normAutofit/>
          </a:bodyPr>
          <a:lstStyle/>
          <a:p>
            <a:pPr>
              <a:lnSpc>
                <a:spcPct val="90000"/>
              </a:lnSpc>
            </a:pPr>
            <a:r>
              <a:rPr lang="en-US" altLang="en-US" sz="4000" dirty="0">
                <a:latin typeface="Yu Gothic UI" panose="020B0500000000000000" pitchFamily="34" charset="-128"/>
                <a:ea typeface="Yu Gothic UI" panose="020B0500000000000000" pitchFamily="34" charset="-128"/>
              </a:rPr>
              <a:t>Data set processed for clustering</a:t>
            </a:r>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7F4B0A-347D-4795-B027-8FF1A95536F8}"/>
              </a:ext>
            </a:extLst>
          </p:cNvPr>
          <p:cNvPicPr>
            <a:picLocks noChangeAspect="1"/>
          </p:cNvPicPr>
          <p:nvPr/>
        </p:nvPicPr>
        <p:blipFill rotWithShape="1">
          <a:blip r:embed="rId2"/>
          <a:srcRect t="15057" r="-1" b="27766"/>
          <a:stretch/>
        </p:blipFill>
        <p:spPr>
          <a:xfrm>
            <a:off x="-1" y="10"/>
            <a:ext cx="12228129" cy="4666928"/>
          </a:xfrm>
          <a:prstGeom prst="rect">
            <a:avLst/>
          </a:prstGeom>
        </p:spPr>
      </p:pic>
      <p:grpSp>
        <p:nvGrpSpPr>
          <p:cNvPr id="25" name="Group 24">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2987478"/>
            <a:ext cx="12228128" cy="1828800"/>
            <a:chOff x="-305" y="2987478"/>
            <a:chExt cx="12188952" cy="1828800"/>
          </a:xfrm>
        </p:grpSpPr>
        <p:sp>
          <p:nvSpPr>
            <p:cNvPr id="26" name="Freeform: Shape 25">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29" name="Freeform: Shape 28">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4" name="Text Box 3"/>
          <p:cNvSpPr txBox="1"/>
          <p:nvPr/>
        </p:nvSpPr>
        <p:spPr>
          <a:xfrm>
            <a:off x="804672" y="4551037"/>
            <a:ext cx="5021782" cy="150993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dirty="0">
                <a:solidFill>
                  <a:schemeClr val="tx2"/>
                </a:solidFill>
                <a:latin typeface="Yu Gothic UI" panose="020B0500000000000000" pitchFamily="34" charset="-128"/>
                <a:ea typeface="Yu Gothic UI" panose="020B0500000000000000" pitchFamily="34" charset="-128"/>
                <a:cs typeface="+mj-cs"/>
                <a:sym typeface="+mn-ea"/>
              </a:rPr>
              <a:t>Conclusion</a:t>
            </a:r>
            <a:endParaRPr lang="en-US" altLang="en-US" sz="3600" b="1" dirty="0">
              <a:solidFill>
                <a:schemeClr val="tx2"/>
              </a:solidFill>
              <a:latin typeface="Yu Gothic UI" panose="020B0500000000000000" pitchFamily="34" charset="-128"/>
              <a:ea typeface="Yu Gothic UI" panose="020B0500000000000000" pitchFamily="34" charset="-128"/>
              <a:cs typeface="+mj-cs"/>
              <a:sym typeface="+mn-ea"/>
            </a:endParaRPr>
          </a:p>
        </p:txBody>
      </p:sp>
      <p:sp>
        <p:nvSpPr>
          <p:cNvPr id="36" name="Text Box 4"/>
          <p:cNvSpPr txBox="1"/>
          <p:nvPr/>
        </p:nvSpPr>
        <p:spPr>
          <a:xfrm>
            <a:off x="3711388" y="3681793"/>
            <a:ext cx="8480307" cy="3196748"/>
          </a:xfrm>
          <a:prstGeom prst="rect">
            <a:avLst/>
          </a:prstGeom>
        </p:spPr>
        <p:txBody>
          <a:bodyPr vert="horz" lIns="91440" tIns="45720" rIns="91440" bIns="45720" rtlCol="0" anchor="ctr">
            <a:normAutofit/>
          </a:bodyPr>
          <a:lstStyle/>
          <a:p>
            <a:pPr>
              <a:lnSpc>
                <a:spcPct val="150000"/>
              </a:lnSpc>
              <a:spcAft>
                <a:spcPts val="600"/>
              </a:spcAft>
            </a:pPr>
            <a:r>
              <a:rPr lang="en-US" dirty="0">
                <a:solidFill>
                  <a:schemeClr val="tx2"/>
                </a:solidFill>
                <a:latin typeface="Yu Gothic UI" panose="020B0500000000000000" pitchFamily="34" charset="-128"/>
                <a:ea typeface="Yu Gothic UI" panose="020B0500000000000000" pitchFamily="34" charset="-128"/>
              </a:rPr>
              <a:t>We built a project with the help of Foursquare quality to allow tourists to easily decide where to go when they are in a specific city. </a:t>
            </a:r>
          </a:p>
          <a:p>
            <a:pPr>
              <a:lnSpc>
                <a:spcPct val="150000"/>
              </a:lnSpc>
              <a:spcAft>
                <a:spcPts val="600"/>
              </a:spcAft>
            </a:pPr>
            <a:r>
              <a:rPr lang="en-US" dirty="0">
                <a:solidFill>
                  <a:schemeClr val="tx2"/>
                </a:solidFill>
                <a:latin typeface="Yu Gothic UI" panose="020B0500000000000000" pitchFamily="34" charset="-128"/>
                <a:ea typeface="Yu Gothic UI" panose="020B0500000000000000" pitchFamily="34" charset="-128"/>
              </a:rPr>
              <a:t>Using Foursquare data set I have successfully created a way to know all the location information handy, information such as casinos, cafes and hotels, venues are easily accessible using data science methodology.</a:t>
            </a: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235</Words>
  <Application>Microsoft Macintosh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Yu Gothic</vt:lpstr>
      <vt:lpstr>Yu Gothic UI</vt:lpstr>
      <vt:lpstr>Arial</vt:lpstr>
      <vt:lpstr>Calibri</vt:lpstr>
      <vt:lpstr>Orange Waves</vt:lpstr>
      <vt:lpstr>PowerPoint Presentation</vt:lpstr>
      <vt:lpstr>PowerPoint Presentation</vt:lpstr>
      <vt:lpstr>PowerPoint Presentation</vt:lpstr>
      <vt:lpstr>PowerPoint Presentation</vt:lpstr>
      <vt:lpstr>Data set preprocessed </vt:lpstr>
      <vt:lpstr>Data set processed for clustering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Celio Rodrigues</dc:creator>
  <cp:lastModifiedBy>Celio Rodrigues</cp:lastModifiedBy>
  <cp:revision>2</cp:revision>
  <dcterms:created xsi:type="dcterms:W3CDTF">2020-05-08T05:08:52Z</dcterms:created>
  <dcterms:modified xsi:type="dcterms:W3CDTF">2020-05-08T05:12:56Z</dcterms:modified>
</cp:coreProperties>
</file>