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8" r:id="rId2"/>
    <p:sldMasterId id="2147483669" r:id="rId3"/>
    <p:sldMasterId id="2147483670" r:id="rId4"/>
    <p:sldMasterId id="2147483671" r:id="rId5"/>
    <p:sldMasterId id="2147483672" r:id="rId6"/>
  </p:sldMasterIdLst>
  <p:notesMasterIdLst>
    <p:notesMasterId r:id="rId65"/>
  </p:notesMasterIdLst>
  <p:handoutMasterIdLst>
    <p:handoutMasterId r:id="rId66"/>
  </p:handoutMasterIdLst>
  <p:sldIdLst>
    <p:sldId id="256" r:id="rId7"/>
    <p:sldId id="257" r:id="rId8"/>
    <p:sldId id="258" r:id="rId9"/>
    <p:sldId id="259" r:id="rId10"/>
    <p:sldId id="311" r:id="rId11"/>
    <p:sldId id="261" r:id="rId12"/>
    <p:sldId id="262" r:id="rId13"/>
    <p:sldId id="263" r:id="rId14"/>
    <p:sldId id="264" r:id="rId15"/>
    <p:sldId id="265" r:id="rId16"/>
    <p:sldId id="266" r:id="rId17"/>
    <p:sldId id="267" r:id="rId18"/>
    <p:sldId id="268" r:id="rId19"/>
    <p:sldId id="269" r:id="rId20"/>
    <p:sldId id="270" r:id="rId21"/>
    <p:sldId id="272" r:id="rId22"/>
    <p:sldId id="273" r:id="rId23"/>
    <p:sldId id="274" r:id="rId24"/>
    <p:sldId id="275" r:id="rId25"/>
    <p:sldId id="276" r:id="rId26"/>
    <p:sldId id="277" r:id="rId27"/>
    <p:sldId id="278" r:id="rId28"/>
    <p:sldId id="279" r:id="rId29"/>
    <p:sldId id="280" r:id="rId30"/>
    <p:sldId id="309" r:id="rId31"/>
    <p:sldId id="310" r:id="rId32"/>
    <p:sldId id="295" r:id="rId33"/>
    <p:sldId id="282" r:id="rId34"/>
    <p:sldId id="284" r:id="rId35"/>
    <p:sldId id="320" r:id="rId36"/>
    <p:sldId id="285" r:id="rId37"/>
    <p:sldId id="286" r:id="rId38"/>
    <p:sldId id="287" r:id="rId39"/>
    <p:sldId id="288" r:id="rId40"/>
    <p:sldId id="321" r:id="rId41"/>
    <p:sldId id="289" r:id="rId42"/>
    <p:sldId id="290" r:id="rId43"/>
    <p:sldId id="291" r:id="rId44"/>
    <p:sldId id="292" r:id="rId45"/>
    <p:sldId id="293" r:id="rId46"/>
    <p:sldId id="294" r:id="rId47"/>
    <p:sldId id="296" r:id="rId48"/>
    <p:sldId id="297" r:id="rId49"/>
    <p:sldId id="316" r:id="rId50"/>
    <p:sldId id="299" r:id="rId51"/>
    <p:sldId id="300" r:id="rId52"/>
    <p:sldId id="301" r:id="rId53"/>
    <p:sldId id="302" r:id="rId54"/>
    <p:sldId id="303" r:id="rId55"/>
    <p:sldId id="314" r:id="rId56"/>
    <p:sldId id="315" r:id="rId57"/>
    <p:sldId id="304" r:id="rId58"/>
    <p:sldId id="317" r:id="rId59"/>
    <p:sldId id="306" r:id="rId60"/>
    <p:sldId id="307" r:id="rId61"/>
    <p:sldId id="308" r:id="rId62"/>
    <p:sldId id="318" r:id="rId63"/>
    <p:sldId id="319" r:id="rId6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etta Y. Jordan" initials="TYJ" lastIdx="1" clrIdx="0">
    <p:extLst>
      <p:ext uri="{19B8F6BF-5375-455C-9EA6-DF929625EA0E}">
        <p15:presenceInfo xmlns:p15="http://schemas.microsoft.com/office/powerpoint/2012/main" userId="Tanetta Y. Jord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A35"/>
    <a:srgbClr val="1E4B87"/>
    <a:srgbClr val="BF5700"/>
    <a:srgbClr val="FF8200"/>
    <a:srgbClr val="1B306B"/>
    <a:srgbClr val="262626"/>
    <a:srgbClr val="FFCC00"/>
    <a:srgbClr val="F8F8F8"/>
    <a:srgbClr val="EEECE1"/>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9945" autoAdjust="0"/>
  </p:normalViewPr>
  <p:slideViewPr>
    <p:cSldViewPr>
      <p:cViewPr varScale="1">
        <p:scale>
          <a:sx n="67" d="100"/>
          <a:sy n="67" d="100"/>
        </p:scale>
        <p:origin x="1800"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4/16/2018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4/16/2018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numCol="1"/>
          <a:lstStyle/>
          <a:p>
            <a:r>
              <a:rPr lang="en-US" dirty="0"/>
              <a:t>This</a:t>
            </a:r>
            <a:r>
              <a:rPr lang="en-US" baseline="0" dirty="0"/>
              <a:t> class is, after all, about you </a:t>
            </a:r>
            <a:r>
              <a:rPr lang="mr-IN" baseline="0" dirty="0"/>
              <a:t>–</a:t>
            </a:r>
            <a:r>
              <a:rPr lang="en-US" baseline="0" dirty="0"/>
              <a:t> so let’s do some introductions.</a:t>
            </a:r>
          </a:p>
          <a:p>
            <a:endParaRPr lang="en-US" baseline="0" dirty="0"/>
          </a:p>
          <a:p>
            <a:endParaRPr lang="en-US" baseline="0" dirty="0"/>
          </a:p>
          <a:p>
            <a:r>
              <a:rPr lang="en-US" baseline="0" dirty="0"/>
              <a:t>(You may also want to ask “Fears about class?” </a:t>
            </a:r>
            <a:r>
              <a:rPr lang="mr-IN" baseline="0" dirty="0"/>
              <a:t>–</a:t>
            </a:r>
            <a:r>
              <a:rPr lang="en-US" baseline="0" dirty="0"/>
              <a:t> that can turn a little negative, so be ready to dissuade/make happy the students if you do ask this)</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2</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Having</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 humble attitude is the first requirement of being successful in this program. </a:t>
            </a:r>
          </a:p>
          <a:p>
            <a:endParaRPr lang="en-US" sz="1200" b="0" i="0" kern="1200" dirty="0">
              <a:solidFill>
                <a:schemeClr val="tx1"/>
              </a:solidFill>
              <a:effectLst/>
              <a:latin typeface="+mn-lt"/>
              <a:ea typeface="+mn-ea"/>
              <a:cs typeface="+mn-cs"/>
            </a:endParaRPr>
          </a:p>
          <a:p>
            <a:r>
              <a:rPr lang="en-US" dirty="0"/>
              <a:t>You are a blank</a:t>
            </a:r>
            <a:r>
              <a:rPr lang="en-US" baseline="0" dirty="0"/>
              <a:t> slate.</a:t>
            </a:r>
            <a:br>
              <a:rPr lang="en-US" dirty="0"/>
            </a:br>
            <a:br>
              <a:rPr lang="en-US" dirty="0"/>
            </a:br>
            <a:r>
              <a:rPr lang="en-US" dirty="0"/>
              <a:t>Seriously. Don’t lose sight of this image. At first</a:t>
            </a:r>
            <a:r>
              <a:rPr lang="en-US" baseline="0" dirty="0"/>
              <a:t> it may feel intimidating. Knowing how little you know. But relish the opportunity and take the privileges it comes with.</a:t>
            </a:r>
          </a:p>
          <a:p>
            <a:endParaRPr lang="en-US" baseline="0" dirty="0"/>
          </a:p>
          <a:p>
            <a:r>
              <a:rPr lang="en-US" baseline="0" dirty="0"/>
              <a:t>You have permission to struggle. To fail. To not “get” everything immediately. </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32899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14</a:t>
            </a:fld>
            <a:endParaRPr lang="en-US"/>
          </a:p>
        </p:txBody>
      </p:sp>
    </p:spTree>
    <p:extLst>
      <p:ext uri="{BB962C8B-B14F-4D97-AF65-F5344CB8AC3E}">
        <p14:creationId xmlns:p14="http://schemas.microsoft.com/office/powerpoint/2010/main" val="989453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Don’t be frustrated! Keep an open mind </a:t>
            </a:r>
            <a:r>
              <a:rPr lang="mr-IN" dirty="0"/>
              <a:t>–</a:t>
            </a:r>
            <a:r>
              <a:rPr lang="en-US" baseline="0" dirty="0"/>
              <a:t> you’re here to learn.</a:t>
            </a:r>
          </a:p>
          <a:p>
            <a:endParaRPr lang="en-US" baseline="0" dirty="0"/>
          </a:p>
          <a:p>
            <a:r>
              <a:rPr lang="en-US" sz="1200" b="0" i="0" kern="1200" dirty="0">
                <a:solidFill>
                  <a:schemeClr val="tx1"/>
                </a:solidFill>
                <a:effectLst/>
                <a:latin typeface="+mn-lt"/>
                <a:ea typeface="+mn-ea"/>
                <a:cs typeface="+mn-cs"/>
              </a:rPr>
              <a:t>You mastery of other subjects, educational backgrounds, and professional successes do not guarantee that you will do well here. The only thing that will guarantee success is hard work, humility, and a relentless desire to be better. </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15</a:t>
            </a:fld>
            <a:endParaRPr lang="en-US"/>
          </a:p>
        </p:txBody>
      </p:sp>
    </p:spTree>
    <p:extLst>
      <p:ext uri="{BB962C8B-B14F-4D97-AF65-F5344CB8AC3E}">
        <p14:creationId xmlns:p14="http://schemas.microsoft.com/office/powerpoint/2010/main" val="32996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So how does one learn? Well</a:t>
            </a:r>
            <a:r>
              <a:rPr lang="mr-IN" dirty="0"/>
              <a:t>…</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16</a:t>
            </a:fld>
            <a:endParaRPr lang="en-US"/>
          </a:p>
        </p:txBody>
      </p:sp>
    </p:spTree>
    <p:extLst>
      <p:ext uri="{BB962C8B-B14F-4D97-AF65-F5344CB8AC3E}">
        <p14:creationId xmlns:p14="http://schemas.microsoft.com/office/powerpoint/2010/main" val="117077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pPr marL="0" marR="0" indent="0" algn="l" defTabSz="914400" rtl="0" eaLnBrk="1" fontAlgn="auto" latinLnBrk="0" hangingPunct="1">
              <a:lnSpc>
                <a:spcPct val="100000"/>
              </a:lnSpc>
              <a:spcBef>
                <a:spcPts val="0"/>
              </a:spcBef>
              <a:spcAft>
                <a:spcPts val="0"/>
              </a:spcAft>
              <a:buClrTx/>
              <a:buSzTx/>
              <a:buFontTx/>
              <a:buNone/>
              <a:tabLst/>
              <a:defRPr/>
            </a:pPr>
            <a:r>
              <a:rPr lang="mr-IN" dirty="0"/>
              <a:t>…</a:t>
            </a:r>
            <a:r>
              <a:rPr lang="en-US" dirty="0"/>
              <a:t> there are a few obstacles in the way.</a:t>
            </a:r>
          </a:p>
          <a:p>
            <a:endParaRPr lang="en-US" dirty="0"/>
          </a:p>
          <a:p>
            <a:r>
              <a:rPr lang="en-US" dirty="0"/>
              <a:t>Things</a:t>
            </a:r>
            <a:r>
              <a:rPr lang="en-US" baseline="0" dirty="0"/>
              <a:t> that will frustrate you</a:t>
            </a:r>
            <a:r>
              <a:rPr lang="mr-IN" baseline="0" dirty="0"/>
              <a:t>…</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17</a:t>
            </a:fld>
            <a:endParaRPr lang="en-US"/>
          </a:p>
        </p:txBody>
      </p:sp>
    </p:spTree>
    <p:extLst>
      <p:ext uri="{BB962C8B-B14F-4D97-AF65-F5344CB8AC3E}">
        <p14:creationId xmlns:p14="http://schemas.microsoft.com/office/powerpoint/2010/main" val="4004127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Obstacle</a:t>
            </a:r>
            <a:r>
              <a:rPr lang="en-US" baseline="0" dirty="0"/>
              <a:t> 1</a:t>
            </a:r>
            <a:br>
              <a:rPr lang="en-US" baseline="0" dirty="0"/>
            </a:br>
            <a:br>
              <a:rPr lang="en-US" baseline="0" dirty="0"/>
            </a:br>
            <a:r>
              <a:rPr lang="en-US" sz="1200" b="0" i="0" kern="1200" dirty="0">
                <a:solidFill>
                  <a:schemeClr val="tx1"/>
                </a:solidFill>
                <a:effectLst/>
                <a:latin typeface="+mn-lt"/>
                <a:ea typeface="+mn-ea"/>
                <a:cs typeface="+mn-cs"/>
              </a:rPr>
              <a:t>First, learning to code is tough, intimidating, and frustrating at times. You should forget about your uncle/brother-in-law/friend/step-sister who told you about so-and-so learning to build apps in 1 week. Coding is hard. It will take time. There is no way around that.</a:t>
            </a:r>
            <a:endParaRPr lang="en-US" sz="1200" b="0" i="0" kern="1200" baseline="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It’s confusing, difficult, and there’s a ton to learn. But it’s super rewarding when you _do_ learn why your code broke or is working.</a:t>
            </a:r>
            <a:endParaRPr lang="en-US" baseline="0"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18</a:t>
            </a:fld>
            <a:endParaRPr lang="en-US"/>
          </a:p>
        </p:txBody>
      </p:sp>
    </p:spTree>
    <p:extLst>
      <p:ext uri="{BB962C8B-B14F-4D97-AF65-F5344CB8AC3E}">
        <p14:creationId xmlns:p14="http://schemas.microsoft.com/office/powerpoint/2010/main" val="1172082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Obstacle 2</a:t>
            </a:r>
          </a:p>
          <a:p>
            <a:endParaRPr lang="en-US" dirty="0"/>
          </a:p>
          <a:p>
            <a:r>
              <a:rPr lang="en-US" sz="1200" b="0" i="0" kern="1200" dirty="0">
                <a:solidFill>
                  <a:schemeClr val="tx1"/>
                </a:solidFill>
                <a:effectLst/>
                <a:latin typeface="+mn-lt"/>
                <a:ea typeface="+mn-ea"/>
                <a:cs typeface="+mn-cs"/>
              </a:rPr>
              <a:t>There will be many moments where you will doubt yourself.</a:t>
            </a:r>
            <a:endParaRPr lang="en-US" dirty="0"/>
          </a:p>
          <a:p>
            <a:endParaRPr lang="en-US" dirty="0"/>
          </a:p>
          <a:p>
            <a:r>
              <a:rPr lang="en-US" dirty="0"/>
              <a:t>Everyone is on the same</a:t>
            </a:r>
            <a:r>
              <a:rPr lang="en-US" baseline="0" dirty="0"/>
              <a:t> page as you. No-one in this classroom is dumb. You all have varying backgrounds with differing experiences and exposure.</a:t>
            </a:r>
          </a:p>
          <a:p>
            <a:endParaRPr lang="en-US" baseline="0" dirty="0"/>
          </a:p>
          <a:p>
            <a:endParaRPr lang="en-US" baseline="0" dirty="0"/>
          </a:p>
          <a:p>
            <a:r>
              <a:rPr lang="en-US" baseline="0" dirty="0"/>
              <a:t>Everyone was where you are at some point in their career. Every single developer. Me too. </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takes time but you have what it takes; you were selected for this program because we know you have what it takes.</a:t>
            </a:r>
            <a:endParaRPr lang="en-US" baseline="0" dirty="0"/>
          </a:p>
          <a:p>
            <a:endParaRPr lang="en-US" baseline="0" dirty="0"/>
          </a:p>
          <a:p>
            <a:endParaRPr lang="en-US" baseline="0" dirty="0"/>
          </a:p>
          <a:p>
            <a:r>
              <a:rPr lang="en-US" baseline="0" dirty="0"/>
              <a:t>The first few weeks will be difficult, but everyone will be on a pretty level playing field a few weeks in.</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19</a:t>
            </a:fld>
            <a:endParaRPr lang="en-US"/>
          </a:p>
        </p:txBody>
      </p:sp>
    </p:spTree>
    <p:extLst>
      <p:ext uri="{BB962C8B-B14F-4D97-AF65-F5344CB8AC3E}">
        <p14:creationId xmlns:p14="http://schemas.microsoft.com/office/powerpoint/2010/main" val="1095371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Obstacle 2 </a:t>
            </a:r>
            <a:r>
              <a:rPr lang="mr-IN" dirty="0"/>
              <a:t>–</a:t>
            </a:r>
            <a:r>
              <a:rPr lang="en-US" dirty="0"/>
              <a:t> you have a ton</a:t>
            </a:r>
            <a:r>
              <a:rPr lang="en-US" baseline="0" dirty="0"/>
              <a:t> of ground to cover! </a:t>
            </a:r>
          </a:p>
          <a:p>
            <a:endParaRPr lang="en-US" baseline="0" dirty="0"/>
          </a:p>
          <a:p>
            <a:r>
              <a:rPr lang="en-US" baseline="0" dirty="0"/>
              <a:t>There’s a lot to learn, and it can be intimidating. But honestly, 6 months will be over before you know it. </a:t>
            </a:r>
          </a:p>
          <a:p>
            <a:endParaRPr lang="en-US" baseline="0" dirty="0"/>
          </a:p>
          <a:p>
            <a:r>
              <a:rPr lang="en-US" sz="1200" b="0" i="0" kern="1200" baseline="0" dirty="0">
                <a:solidFill>
                  <a:schemeClr val="tx1"/>
                </a:solidFill>
                <a:effectLst/>
                <a:latin typeface="+mn-lt"/>
                <a:ea typeface="+mn-ea"/>
                <a:cs typeface="+mn-cs"/>
              </a:rPr>
              <a:t>Because </a:t>
            </a:r>
            <a:r>
              <a:rPr lang="en-US" sz="1200" b="0" i="0" kern="1200" dirty="0">
                <a:solidFill>
                  <a:schemeClr val="tx1"/>
                </a:solidFill>
                <a:effectLst/>
                <a:latin typeface="+mn-lt"/>
                <a:ea typeface="+mn-ea"/>
                <a:cs typeface="+mn-cs"/>
              </a:rPr>
              <a:t>of the length of the program, personal issues WILL come up during the course of the program, and it</a:t>
            </a:r>
            <a:r>
              <a:rPr lang="en-US" sz="1200" b="0" i="0" kern="1200" baseline="0" dirty="0">
                <a:solidFill>
                  <a:schemeClr val="tx1"/>
                </a:solidFill>
                <a:effectLst/>
                <a:latin typeface="+mn-lt"/>
                <a:ea typeface="+mn-ea"/>
                <a:cs typeface="+mn-cs"/>
              </a:rPr>
              <a:t> will be challenging to stay motivated.</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should see each other as a family embarking on a long journey. You will become far closer to your peers than you realize. Intensity is no substitute for endurance.</a:t>
            </a:r>
            <a:endParaRPr lang="en-US" baseline="0" dirty="0"/>
          </a:p>
          <a:p>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20</a:t>
            </a:fld>
            <a:endParaRPr lang="en-US"/>
          </a:p>
        </p:txBody>
      </p:sp>
    </p:spTree>
    <p:extLst>
      <p:ext uri="{BB962C8B-B14F-4D97-AF65-F5344CB8AC3E}">
        <p14:creationId xmlns:p14="http://schemas.microsoft.com/office/powerpoint/2010/main" val="1334861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And</a:t>
            </a:r>
            <a:r>
              <a:rPr lang="en-US" baseline="0" dirty="0"/>
              <a:t> will take a while to master. Persisting in general is the #1 hardest thing in this course.</a:t>
            </a:r>
          </a:p>
          <a:p>
            <a:endParaRPr lang="en-US" baseline="0" dirty="0"/>
          </a:p>
          <a:p>
            <a:r>
              <a:rPr lang="en-US" baseline="0" dirty="0"/>
              <a:t>Perhaps tied with having self-confidence (talk about imposter syndrome).</a:t>
            </a:r>
          </a:p>
          <a:p>
            <a:endParaRPr lang="en-US" dirty="0"/>
          </a:p>
          <a:p>
            <a:r>
              <a:rPr lang="en-US" dirty="0"/>
              <a:t>Everyone stand up and say… “I can do this!”</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21</a:t>
            </a:fld>
            <a:endParaRPr lang="en-US"/>
          </a:p>
        </p:txBody>
      </p:sp>
    </p:spTree>
    <p:extLst>
      <p:ext uri="{BB962C8B-B14F-4D97-AF65-F5344CB8AC3E}">
        <p14:creationId xmlns:p14="http://schemas.microsoft.com/office/powerpoint/2010/main" val="1355034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Frustration</a:t>
            </a:r>
            <a:r>
              <a:rPr lang="en-US" baseline="0" dirty="0"/>
              <a:t> = learning, seriously. Here’s the author of a pretty famous book on the mean stack: </a:t>
            </a:r>
          </a:p>
          <a:p>
            <a:endParaRPr lang="en-US" baseline="0" dirty="0"/>
          </a:p>
          <a:p>
            <a:r>
              <a:rPr lang="en-US" baseline="0" dirty="0"/>
              <a:t>So how do we get through this frustration and actually learn?</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22</a:t>
            </a:fld>
            <a:endParaRPr lang="en-US"/>
          </a:p>
        </p:txBody>
      </p:sp>
    </p:spTree>
    <p:extLst>
      <p:ext uri="{BB962C8B-B14F-4D97-AF65-F5344CB8AC3E}">
        <p14:creationId xmlns:p14="http://schemas.microsoft.com/office/powerpoint/2010/main" val="378196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numCol="1"/>
          <a:lstStyle/>
          <a:p>
            <a:r>
              <a:rPr lang="en-US" dirty="0"/>
              <a:t>Enough about you, time to talk about me.</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3</a:t>
            </a:fld>
            <a:endParaRPr lang="en-US"/>
          </a:p>
        </p:txBody>
      </p:sp>
    </p:spTree>
    <p:extLst>
      <p:ext uri="{BB962C8B-B14F-4D97-AF65-F5344CB8AC3E}">
        <p14:creationId xmlns:p14="http://schemas.microsoft.com/office/powerpoint/2010/main" val="3728483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23</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24</a:t>
            </a:fld>
            <a:endParaRPr lang="en-US"/>
          </a:p>
        </p:txBody>
      </p:sp>
    </p:spTree>
    <p:extLst>
      <p:ext uri="{BB962C8B-B14F-4D97-AF65-F5344CB8AC3E}">
        <p14:creationId xmlns:p14="http://schemas.microsoft.com/office/powerpoint/2010/main" val="3190112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Questions?</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25</a:t>
            </a:fld>
            <a:endParaRPr lang="en-US"/>
          </a:p>
        </p:txBody>
      </p:sp>
    </p:spTree>
    <p:extLst>
      <p:ext uri="{BB962C8B-B14F-4D97-AF65-F5344CB8AC3E}">
        <p14:creationId xmlns:p14="http://schemas.microsoft.com/office/powerpoint/2010/main" val="1325832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26</a:t>
            </a:fld>
            <a:endParaRPr lang="en-US"/>
          </a:p>
        </p:txBody>
      </p:sp>
    </p:spTree>
    <p:extLst>
      <p:ext uri="{BB962C8B-B14F-4D97-AF65-F5344CB8AC3E}">
        <p14:creationId xmlns:p14="http://schemas.microsoft.com/office/powerpoint/2010/main" val="1125409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Of course, to do this, you’ll need to be great</a:t>
            </a:r>
            <a:r>
              <a:rPr lang="en-US" baseline="0" dirty="0"/>
              <a:t> at googling!</a:t>
            </a:r>
          </a:p>
          <a:p>
            <a:endParaRPr lang="en-US" baseline="0" dirty="0"/>
          </a:p>
          <a:p>
            <a:pPr marL="171450" indent="-171450">
              <a:buFontTx/>
              <a:buChar char="-"/>
            </a:pPr>
            <a:r>
              <a:rPr lang="en-US" baseline="0" dirty="0"/>
              <a:t>This is arguably the best/most important skill you can use.</a:t>
            </a:r>
          </a:p>
          <a:p>
            <a:pPr marL="171450" indent="-171450">
              <a:buFontTx/>
              <a:buChar char="-"/>
            </a:pPr>
            <a:r>
              <a:rPr lang="en-US" baseline="0" dirty="0"/>
              <a:t> It’s silly, but being able to find the answers to your questions is extremely important, and people won’t always be around. Google should almost always be your first go-to (it has almost every answer, if you know how to find it).</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27</a:t>
            </a:fld>
            <a:endParaRPr lang="en-US"/>
          </a:p>
        </p:txBody>
      </p:sp>
    </p:spTree>
    <p:extLst>
      <p:ext uri="{BB962C8B-B14F-4D97-AF65-F5344CB8AC3E}">
        <p14:creationId xmlns:p14="http://schemas.microsoft.com/office/powerpoint/2010/main" val="452235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a:t>
            </a:r>
            <a:r>
              <a:rPr lang="en-US" baseline="0" dirty="0"/>
              <a:t> talked about the journey and how to be successful, let’s talk about the stops along the way.</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400242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By</a:t>
            </a:r>
            <a:r>
              <a:rPr lang="en-US" baseline="0" dirty="0"/>
              <a:t> coding! Unfortunate, right? </a:t>
            </a:r>
          </a:p>
          <a:p>
            <a:endParaRPr lang="en-US" baseline="0" dirty="0"/>
          </a:p>
          <a:p>
            <a:r>
              <a:rPr lang="en-US" baseline="0" dirty="0"/>
              <a:t>We’ll get a ton of in-class practice reading and writing code, so the course quickly becomes “code-centric”. </a:t>
            </a:r>
          </a:p>
          <a:p>
            <a:endParaRPr lang="en-US" baseline="0" dirty="0"/>
          </a:p>
          <a:p>
            <a:r>
              <a:rPr lang="en-US" baseline="0" dirty="0"/>
              <a:t>Most days will be much less presentation-heavy than today.</a:t>
            </a:r>
          </a:p>
          <a:p>
            <a:endParaRPr lang="en-US" baseline="0" dirty="0"/>
          </a:p>
          <a:p>
            <a:r>
              <a:rPr lang="en-US" baseline="0" dirty="0"/>
              <a:t>Questions?</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29</a:t>
            </a:fld>
            <a:endParaRPr lang="en-US"/>
          </a:p>
        </p:txBody>
      </p:sp>
    </p:spTree>
    <p:extLst>
      <p:ext uri="{BB962C8B-B14F-4D97-AF65-F5344CB8AC3E}">
        <p14:creationId xmlns:p14="http://schemas.microsoft.com/office/powerpoint/2010/main" val="1183529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30</a:t>
            </a:fld>
            <a:endParaRPr lang="en-US"/>
          </a:p>
        </p:txBody>
      </p:sp>
    </p:spTree>
    <p:extLst>
      <p:ext uri="{BB962C8B-B14F-4D97-AF65-F5344CB8AC3E}">
        <p14:creationId xmlns:p14="http://schemas.microsoft.com/office/powerpoint/2010/main" val="3021248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next up I want to</a:t>
            </a:r>
            <a:r>
              <a:rPr lang="en-US" baseline="0" dirty="0"/>
              <a:t> spend a little bit of time checking that everyone has everything they need installed (from the pre-work).</a:t>
            </a:r>
          </a:p>
          <a:p>
            <a:endParaRPr lang="en-US" baseline="0" dirty="0"/>
          </a:p>
          <a:p>
            <a:r>
              <a:rPr lang="en-US" baseline="0" dirty="0"/>
              <a:t>If you can check off all of these things, spend this time helping your neighbors. This should become a habit </a:t>
            </a:r>
            <a:r>
              <a:rPr lang="mr-IN" baseline="0" dirty="0"/>
              <a:t>–</a:t>
            </a:r>
            <a:r>
              <a:rPr lang="en-US" baseline="0" dirty="0"/>
              <a:t> try to ask for help form your neighbors before going to a TA (you will both learn more along the way). &lt; We’ll talk more about this soon.</a:t>
            </a:r>
          </a:p>
          <a:p>
            <a:endParaRPr lang="en-US" baseline="0" dirty="0"/>
          </a:p>
          <a:p>
            <a:r>
              <a:rPr lang="en-US" baseline="0" dirty="0"/>
              <a:t>That said, let’s check some things off of a list.</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913401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32</a:t>
            </a:fld>
            <a:endParaRPr lang="en-US"/>
          </a:p>
        </p:txBody>
      </p:sp>
    </p:spTree>
    <p:extLst>
      <p:ext uri="{BB962C8B-B14F-4D97-AF65-F5344CB8AC3E}">
        <p14:creationId xmlns:p14="http://schemas.microsoft.com/office/powerpoint/2010/main" val="182866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numCol="1"/>
          <a:lstStyle/>
          <a:p>
            <a:r>
              <a:rPr lang="en-US" dirty="0"/>
              <a:t>Here’s this cool thing I built. It does X and it’s important because Y.</a:t>
            </a:r>
          </a:p>
          <a:p>
            <a:endParaRPr lang="en-US" dirty="0"/>
          </a:p>
          <a:p>
            <a:r>
              <a:rPr lang="en-US" dirty="0"/>
              <a:t>Questions?</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4</a:t>
            </a:fld>
            <a:endParaRPr lang="en-US"/>
          </a:p>
        </p:txBody>
      </p:sp>
    </p:spTree>
    <p:extLst>
      <p:ext uri="{BB962C8B-B14F-4D97-AF65-F5344CB8AC3E}">
        <p14:creationId xmlns:p14="http://schemas.microsoft.com/office/powerpoint/2010/main" val="353488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LinkedIn and Stack Overflow… get involved!</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33</a:t>
            </a:fld>
            <a:endParaRPr lang="en-US"/>
          </a:p>
        </p:txBody>
      </p:sp>
    </p:spTree>
    <p:extLst>
      <p:ext uri="{BB962C8B-B14F-4D97-AF65-F5344CB8AC3E}">
        <p14:creationId xmlns:p14="http://schemas.microsoft.com/office/powerpoint/2010/main" val="1006389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34</a:t>
            </a:fld>
            <a:endParaRPr lang="en-US"/>
          </a:p>
        </p:txBody>
      </p:sp>
    </p:spTree>
    <p:extLst>
      <p:ext uri="{BB962C8B-B14F-4D97-AF65-F5344CB8AC3E}">
        <p14:creationId xmlns:p14="http://schemas.microsoft.com/office/powerpoint/2010/main" val="2573618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35</a:t>
            </a:fld>
            <a:endParaRPr lang="en-US"/>
          </a:p>
        </p:txBody>
      </p:sp>
    </p:spTree>
    <p:extLst>
      <p:ext uri="{BB962C8B-B14F-4D97-AF65-F5344CB8AC3E}">
        <p14:creationId xmlns:p14="http://schemas.microsoft.com/office/powerpoint/2010/main" val="2279483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So what exactly does</a:t>
            </a:r>
            <a:r>
              <a:rPr lang="en-US" baseline="0" dirty="0"/>
              <a:t> it mean to be a “full stack developer?”</a:t>
            </a:r>
          </a:p>
          <a:p>
            <a:endParaRPr lang="en-US" baseline="0" dirty="0"/>
          </a:p>
          <a:p>
            <a:r>
              <a:rPr lang="en-US" baseline="0" dirty="0"/>
              <a:t>Call out 2 people and ask this question</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37</a:t>
            </a:fld>
            <a:endParaRPr lang="en-US"/>
          </a:p>
        </p:txBody>
      </p:sp>
    </p:spTree>
    <p:extLst>
      <p:ext uri="{BB962C8B-B14F-4D97-AF65-F5344CB8AC3E}">
        <p14:creationId xmlns:p14="http://schemas.microsoft.com/office/powerpoint/2010/main" val="2235116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Let’s use YouTube as an example. (Go to YouTube and do basic search)</a:t>
            </a:r>
          </a:p>
          <a:p>
            <a:endParaRPr lang="en-US" dirty="0"/>
          </a:p>
          <a:p>
            <a:r>
              <a:rPr lang="en-US" dirty="0"/>
              <a:t>You’ll learn all of this in time, but</a:t>
            </a:r>
            <a:r>
              <a:rPr lang="en-US" baseline="0" dirty="0"/>
              <a:t> a basic YouTube search requires two things:</a:t>
            </a:r>
          </a:p>
          <a:p>
            <a:pPr marL="228600" indent="-228600">
              <a:buAutoNum type="arabicParenR"/>
            </a:pPr>
            <a:r>
              <a:rPr lang="en-US" baseline="0" dirty="0"/>
              <a:t>A ”frontend” </a:t>
            </a:r>
            <a:r>
              <a:rPr lang="mr-IN" baseline="0" dirty="0"/>
              <a:t>–</a:t>
            </a:r>
            <a:r>
              <a:rPr lang="en-US" baseline="0" dirty="0"/>
              <a:t> the graphical user interface which responds to what I type</a:t>
            </a:r>
          </a:p>
          <a:p>
            <a:pPr marL="228600" indent="-228600">
              <a:buAutoNum type="arabicParenR"/>
            </a:pPr>
            <a:r>
              <a:rPr lang="en-US" baseline="0" dirty="0"/>
              <a:t>A “backend” </a:t>
            </a:r>
            <a:r>
              <a:rPr lang="mr-IN" baseline="0" dirty="0"/>
              <a:t>–</a:t>
            </a:r>
            <a:r>
              <a:rPr lang="en-US" baseline="0" dirty="0"/>
              <a:t> the code on the “server side” that is able to do the logic behind the search, find the relevant videos, and send them along</a:t>
            </a:r>
          </a:p>
          <a:p>
            <a:pPr marL="228600" indent="-228600">
              <a:buAutoNum type="arabicParenR"/>
            </a:pPr>
            <a:endParaRPr lang="en-US" baseline="0" dirty="0"/>
          </a:p>
          <a:p>
            <a:pPr marL="0" indent="0">
              <a:buNone/>
            </a:pPr>
            <a:r>
              <a:rPr lang="en-US" baseline="0" dirty="0"/>
              <a:t>Call on someone to explain what they think each are</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38</a:t>
            </a:fld>
            <a:endParaRPr lang="en-US"/>
          </a:p>
        </p:txBody>
      </p:sp>
    </p:spTree>
    <p:extLst>
      <p:ext uri="{BB962C8B-B14F-4D97-AF65-F5344CB8AC3E}">
        <p14:creationId xmlns:p14="http://schemas.microsoft.com/office/powerpoint/2010/main" val="614956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Websites today</a:t>
            </a:r>
            <a:r>
              <a:rPr lang="en-US" baseline="0" dirty="0"/>
              <a:t> are all about reading code for these components </a:t>
            </a:r>
            <a:r>
              <a:rPr lang="mr-IN" baseline="0" dirty="0"/>
              <a:t>–</a:t>
            </a:r>
            <a:r>
              <a:rPr lang="en-US" baseline="0" dirty="0"/>
              <a:t> “frontend” and “backend”</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39</a:t>
            </a:fld>
            <a:endParaRPr lang="en-US"/>
          </a:p>
        </p:txBody>
      </p:sp>
    </p:spTree>
    <p:extLst>
      <p:ext uri="{BB962C8B-B14F-4D97-AF65-F5344CB8AC3E}">
        <p14:creationId xmlns:p14="http://schemas.microsoft.com/office/powerpoint/2010/main" val="2252435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That is “Full-Stack Development” </a:t>
            </a:r>
            <a:r>
              <a:rPr lang="mr-IN" dirty="0"/>
              <a:t>–</a:t>
            </a:r>
            <a:r>
              <a:rPr lang="en-US" dirty="0"/>
              <a:t> you build can</a:t>
            </a:r>
            <a:r>
              <a:rPr lang="en-US" baseline="0" dirty="0"/>
              <a:t> and will build the whole thing.</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40</a:t>
            </a:fld>
            <a:endParaRPr lang="en-US"/>
          </a:p>
        </p:txBody>
      </p:sp>
    </p:spTree>
    <p:extLst>
      <p:ext uri="{BB962C8B-B14F-4D97-AF65-F5344CB8AC3E}">
        <p14:creationId xmlns:p14="http://schemas.microsoft.com/office/powerpoint/2010/main" val="2150295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In this course, you’ll learn everything you need to be able to do this </a:t>
            </a:r>
            <a:r>
              <a:rPr lang="mr-IN" dirty="0"/>
              <a:t>–</a:t>
            </a:r>
            <a:r>
              <a:rPr lang="en-US" dirty="0"/>
              <a:t> </a:t>
            </a:r>
            <a:br>
              <a:rPr lang="en-US" dirty="0"/>
            </a:br>
            <a:endParaRPr lang="en-US" dirty="0"/>
          </a:p>
          <a:p>
            <a:r>
              <a:rPr lang="en-US" dirty="0"/>
              <a:t>you’ll be</a:t>
            </a:r>
            <a:r>
              <a:rPr lang="en-US" baseline="0" dirty="0"/>
              <a:t> able to build complex web applications even as a single developer.</a:t>
            </a:r>
          </a:p>
          <a:p>
            <a:endParaRPr lang="en-US" baseline="0" dirty="0"/>
          </a:p>
          <a:p>
            <a:endParaRPr lang="en-US" baseline="0" dirty="0"/>
          </a:p>
          <a:p>
            <a:r>
              <a:rPr lang="en-US" baseline="0" dirty="0"/>
              <a:t>Questions?</a:t>
            </a:r>
          </a:p>
          <a:p>
            <a:endParaRPr lang="en-US" baseline="0" dirty="0"/>
          </a:p>
          <a:p>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41</a:t>
            </a:fld>
            <a:endParaRPr lang="en-US"/>
          </a:p>
        </p:txBody>
      </p:sp>
    </p:spTree>
    <p:extLst>
      <p:ext uri="{BB962C8B-B14F-4D97-AF65-F5344CB8AC3E}">
        <p14:creationId xmlns:p14="http://schemas.microsoft.com/office/powerpoint/2010/main" val="16297260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The terminal is the portal to your</a:t>
            </a:r>
            <a:r>
              <a:rPr lang="en-US" baseline="0" dirty="0"/>
              <a:t> computer </a:t>
            </a:r>
            <a:r>
              <a:rPr lang="mr-IN" baseline="0" dirty="0"/>
              <a:t>–</a:t>
            </a:r>
            <a:r>
              <a:rPr lang="en-US" baseline="0" dirty="0"/>
              <a:t> it allows you to run and even script commands that can create files, folders, and more.</a:t>
            </a:r>
          </a:p>
          <a:p>
            <a:endParaRPr lang="en-US" baseline="0" dirty="0"/>
          </a:p>
          <a:p>
            <a:r>
              <a:rPr lang="en-US" baseline="0" dirty="0"/>
              <a:t>It is extremely important that you get intimately familiar with the terminal as soon as possible, as you’ll use it for almost everything. It is fast and powerful.</a:t>
            </a:r>
          </a:p>
          <a:p>
            <a:endParaRPr lang="en-US" baseline="0" dirty="0"/>
          </a:p>
          <a:p>
            <a:r>
              <a:rPr lang="en-US" baseline="0" dirty="0"/>
              <a:t>NEXT</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43</a:t>
            </a:fld>
            <a:endParaRPr lang="en-US"/>
          </a:p>
        </p:txBody>
      </p:sp>
    </p:spTree>
    <p:extLst>
      <p:ext uri="{BB962C8B-B14F-4D97-AF65-F5344CB8AC3E}">
        <p14:creationId xmlns:p14="http://schemas.microsoft.com/office/powerpoint/2010/main" val="288381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Your turn!</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44</a:t>
            </a:fld>
            <a:endParaRPr lang="en-US"/>
          </a:p>
        </p:txBody>
      </p:sp>
    </p:spTree>
    <p:extLst>
      <p:ext uri="{BB962C8B-B14F-4D97-AF65-F5344CB8AC3E}">
        <p14:creationId xmlns:p14="http://schemas.microsoft.com/office/powerpoint/2010/main" val="280893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6</a:t>
            </a:fld>
            <a:endParaRPr lang="en-US"/>
          </a:p>
        </p:txBody>
      </p:sp>
    </p:spTree>
    <p:extLst>
      <p:ext uri="{BB962C8B-B14F-4D97-AF65-F5344CB8AC3E}">
        <p14:creationId xmlns:p14="http://schemas.microsoft.com/office/powerpoint/2010/main" val="58749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Your turn!</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45</a:t>
            </a:fld>
            <a:endParaRPr lang="en-US"/>
          </a:p>
        </p:txBody>
      </p:sp>
    </p:spTree>
    <p:extLst>
      <p:ext uri="{BB962C8B-B14F-4D97-AF65-F5344CB8AC3E}">
        <p14:creationId xmlns:p14="http://schemas.microsoft.com/office/powerpoint/2010/main" val="950650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46</a:t>
            </a:fld>
            <a:endParaRPr lang="en-US"/>
          </a:p>
        </p:txBody>
      </p:sp>
    </p:spTree>
    <p:extLst>
      <p:ext uri="{BB962C8B-B14F-4D97-AF65-F5344CB8AC3E}">
        <p14:creationId xmlns:p14="http://schemas.microsoft.com/office/powerpoint/2010/main" val="655537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Re-ask</a:t>
            </a:r>
            <a:r>
              <a:rPr lang="en-US" baseline="0" dirty="0"/>
              <a:t> the questions after a couple of minutes walking neighbor-discussion:</a:t>
            </a:r>
          </a:p>
          <a:p>
            <a:pPr marL="171450" indent="-171450">
              <a:buFontTx/>
              <a:buChar char="-"/>
            </a:pPr>
            <a:r>
              <a:rPr lang="en-US" baseline="0" dirty="0"/>
              <a:t>How do you create a new folder?</a:t>
            </a:r>
          </a:p>
          <a:p>
            <a:pPr marL="171450" indent="-171450">
              <a:buFontTx/>
              <a:buChar char="-"/>
            </a:pPr>
            <a:r>
              <a:rPr lang="en-US" baseline="0" dirty="0"/>
              <a:t>How do you create a new file?</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47</a:t>
            </a:fld>
            <a:endParaRPr lang="en-US"/>
          </a:p>
        </p:txBody>
      </p:sp>
    </p:spTree>
    <p:extLst>
      <p:ext uri="{BB962C8B-B14F-4D97-AF65-F5344CB8AC3E}">
        <p14:creationId xmlns:p14="http://schemas.microsoft.com/office/powerpoint/2010/main" val="18869325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can create HTML files from the terminal, let’s create one and actually write some HTML.</a:t>
            </a:r>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6871757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49</a:t>
            </a:fld>
            <a:endParaRPr lang="en-US"/>
          </a:p>
        </p:txBody>
      </p:sp>
    </p:spTree>
    <p:extLst>
      <p:ext uri="{BB962C8B-B14F-4D97-AF65-F5344CB8AC3E}">
        <p14:creationId xmlns:p14="http://schemas.microsoft.com/office/powerpoint/2010/main" val="328426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52</a:t>
            </a:fld>
            <a:endParaRPr lang="en-US"/>
          </a:p>
        </p:txBody>
      </p:sp>
    </p:spTree>
    <p:extLst>
      <p:ext uri="{BB962C8B-B14F-4D97-AF65-F5344CB8AC3E}">
        <p14:creationId xmlns:p14="http://schemas.microsoft.com/office/powerpoint/2010/main" val="234114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53</a:t>
            </a:fld>
            <a:endParaRPr lang="en-US"/>
          </a:p>
        </p:txBody>
      </p:sp>
    </p:spTree>
    <p:extLst>
      <p:ext uri="{BB962C8B-B14F-4D97-AF65-F5344CB8AC3E}">
        <p14:creationId xmlns:p14="http://schemas.microsoft.com/office/powerpoint/2010/main" val="41287709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54</a:t>
            </a:fld>
            <a:endParaRPr lang="en-US"/>
          </a:p>
        </p:txBody>
      </p:sp>
    </p:spTree>
    <p:extLst>
      <p:ext uri="{BB962C8B-B14F-4D97-AF65-F5344CB8AC3E}">
        <p14:creationId xmlns:p14="http://schemas.microsoft.com/office/powerpoint/2010/main" val="1104781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56</a:t>
            </a:fld>
            <a:endParaRPr lang="en-US"/>
          </a:p>
        </p:txBody>
      </p:sp>
    </p:spTree>
    <p:extLst>
      <p:ext uri="{BB962C8B-B14F-4D97-AF65-F5344CB8AC3E}">
        <p14:creationId xmlns:p14="http://schemas.microsoft.com/office/powerpoint/2010/main" val="8898101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57</a:t>
            </a:fld>
            <a:endParaRPr lang="en-US"/>
          </a:p>
        </p:txBody>
      </p:sp>
    </p:spTree>
    <p:extLst>
      <p:ext uri="{BB962C8B-B14F-4D97-AF65-F5344CB8AC3E}">
        <p14:creationId xmlns:p14="http://schemas.microsoft.com/office/powerpoint/2010/main" val="3895635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7</a:t>
            </a:fld>
            <a:endParaRPr lang="en-US"/>
          </a:p>
        </p:txBody>
      </p:sp>
    </p:spTree>
    <p:extLst>
      <p:ext uri="{BB962C8B-B14F-4D97-AF65-F5344CB8AC3E}">
        <p14:creationId xmlns:p14="http://schemas.microsoft.com/office/powerpoint/2010/main" val="12681116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58</a:t>
            </a:fld>
            <a:endParaRPr lang="en-US"/>
          </a:p>
        </p:txBody>
      </p:sp>
    </p:spTree>
    <p:extLst>
      <p:ext uri="{BB962C8B-B14F-4D97-AF65-F5344CB8AC3E}">
        <p14:creationId xmlns:p14="http://schemas.microsoft.com/office/powerpoint/2010/main" val="153845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8</a:t>
            </a:fld>
            <a:endParaRPr lang="en-US"/>
          </a:p>
        </p:txBody>
      </p:sp>
    </p:spTree>
    <p:extLst>
      <p:ext uri="{BB962C8B-B14F-4D97-AF65-F5344CB8AC3E}">
        <p14:creationId xmlns:p14="http://schemas.microsoft.com/office/powerpoint/2010/main" val="777464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sz="1200" b="0" i="0" kern="1200" dirty="0">
                <a:solidFill>
                  <a:schemeClr val="tx1"/>
                </a:solidFill>
                <a:effectLst/>
                <a:latin typeface="+mn-lt"/>
                <a:ea typeface="+mn-ea"/>
                <a:cs typeface="+mn-cs"/>
              </a:rPr>
              <a:t>This program will not be a traditional college class. We're here to support you 100% of the way to really help you achieve their goals.</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9</a:t>
            </a:fld>
            <a:endParaRPr lang="en-US"/>
          </a:p>
        </p:txBody>
      </p:sp>
    </p:spTree>
    <p:extLst>
      <p:ext uri="{BB962C8B-B14F-4D97-AF65-F5344CB8AC3E}">
        <p14:creationId xmlns:p14="http://schemas.microsoft.com/office/powerpoint/2010/main" val="204502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There are</a:t>
            </a:r>
            <a:r>
              <a:rPr lang="en-US" baseline="0" dirty="0"/>
              <a:t> a few things you can do to ensure your success</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10</a:t>
            </a:fld>
            <a:endParaRPr lang="en-US"/>
          </a:p>
        </p:txBody>
      </p:sp>
    </p:spTree>
    <p:extLst>
      <p:ext uri="{BB962C8B-B14F-4D97-AF65-F5344CB8AC3E}">
        <p14:creationId xmlns:p14="http://schemas.microsoft.com/office/powerpoint/2010/main" val="400288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First off, don’t be this guy.</a:t>
            </a:r>
          </a:p>
          <a:p>
            <a:endParaRPr lang="en-US" dirty="0"/>
          </a:p>
          <a:p>
            <a:r>
              <a:rPr lang="en-US" dirty="0"/>
              <a:t>Those</a:t>
            </a:r>
            <a:r>
              <a:rPr lang="en-US" baseline="0" dirty="0"/>
              <a:t> that have the hardest time in the program are not the ones who came in knowing no programming. </a:t>
            </a:r>
          </a:p>
          <a:p>
            <a:endParaRPr lang="en-US" baseline="0" dirty="0"/>
          </a:p>
          <a:p>
            <a:r>
              <a:rPr lang="en-US" baseline="0" dirty="0"/>
              <a:t>It’s not the ones who haven’t played around with HTML, CSS, or Javascript.</a:t>
            </a:r>
          </a:p>
          <a:p>
            <a:endParaRPr lang="en-US" baseline="0" dirty="0"/>
          </a:p>
          <a:p>
            <a:r>
              <a:rPr lang="en-US" baseline="0" dirty="0"/>
              <a:t>It’s the ones who walk in thinking they either A) Know more than they do. Or B) Are experts in a completely different field. </a:t>
            </a:r>
          </a:p>
          <a:p>
            <a:endParaRPr lang="en-US" baseline="0" dirty="0"/>
          </a:p>
          <a:p>
            <a:r>
              <a:rPr lang="en-US" baseline="0" dirty="0"/>
              <a:t>There is something that stops people like this from accepting the reality. </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12</a:t>
            </a:fld>
            <a:endParaRPr lang="en-US"/>
          </a:p>
        </p:txBody>
      </p:sp>
    </p:spTree>
    <p:extLst>
      <p:ext uri="{BB962C8B-B14F-4D97-AF65-F5344CB8AC3E}">
        <p14:creationId xmlns:p14="http://schemas.microsoft.com/office/powerpoint/2010/main" val="496045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numCol="1"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28109018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0455077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6289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5308908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E4B87"/>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numCol="1"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UCLA Extension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00041"/>
            <a:ext cx="2270008" cy="381000"/>
          </a:xfrm>
        </p:spPr>
        <p:txBody>
          <a:bodyPr numCol="1">
            <a:noAutofit/>
          </a:bodyPr>
          <a:lstStyle>
            <a:lvl1pPr marL="0" indent="0">
              <a:buNone/>
              <a:defRPr sz="17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3" name="Rectangle 2"/>
          <p:cNvSpPr/>
          <p:nvPr userDrawn="1"/>
        </p:nvSpPr>
        <p:spPr>
          <a:xfrm>
            <a:off x="0" y="225480"/>
            <a:ext cx="9144000" cy="480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pic>
        <p:nvPicPr>
          <p:cNvPr id="10" name="Picture 9"/>
          <p:cNvPicPr>
            <a:picLocks noChangeAspect="1"/>
          </p:cNvPicPr>
          <p:nvPr userDrawn="1"/>
        </p:nvPicPr>
        <p:blipFill>
          <a:blip r:embed="rId2"/>
          <a:stretch>
            <a:fillRect/>
          </a:stretch>
        </p:blipFill>
        <p:spPr>
          <a:xfrm>
            <a:off x="6629400" y="236355"/>
            <a:ext cx="2256037" cy="423421"/>
          </a:xfrm>
          <a:prstGeom prst="rect">
            <a:avLst/>
          </a:prstGeom>
        </p:spPr>
      </p:pic>
      <p:pic>
        <p:nvPicPr>
          <p:cNvPr id="4" name="Picture 3"/>
          <p:cNvPicPr>
            <a:picLocks noChangeAspect="1"/>
          </p:cNvPicPr>
          <p:nvPr userDrawn="1"/>
        </p:nvPicPr>
        <p:blipFill>
          <a:blip r:embed="rId3"/>
          <a:stretch>
            <a:fillRect/>
          </a:stretch>
        </p:blipFill>
        <p:spPr>
          <a:xfrm>
            <a:off x="390606" y="266411"/>
            <a:ext cx="2565400" cy="363308"/>
          </a:xfrm>
          <a:prstGeom prst="rect">
            <a:avLst/>
          </a:prstGeom>
        </p:spPr>
      </p:pic>
    </p:spTree>
    <p:extLst>
      <p:ext uri="{BB962C8B-B14F-4D97-AF65-F5344CB8AC3E}">
        <p14:creationId xmlns:p14="http://schemas.microsoft.com/office/powerpoint/2010/main" val="33645368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1E4B87"/>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3714059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2514600" y="6410337"/>
            <a:ext cx="6635269" cy="457748"/>
          </a:xfrm>
          <a:prstGeom prst="flowChartProcess">
            <a:avLst/>
          </a:prstGeom>
          <a:solidFill>
            <a:srgbClr val="1E4B87"/>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2"/>
          <a:stretch>
            <a:fillRect/>
          </a:stretch>
        </p:blipFill>
        <p:spPr>
          <a:xfrm>
            <a:off x="152400" y="6387213"/>
            <a:ext cx="2256037" cy="423421"/>
          </a:xfrm>
          <a:prstGeom prst="rect">
            <a:avLst/>
          </a:prstGeom>
        </p:spPr>
      </p:pic>
    </p:spTree>
    <p:extLst>
      <p:ext uri="{BB962C8B-B14F-4D97-AF65-F5344CB8AC3E}">
        <p14:creationId xmlns:p14="http://schemas.microsoft.com/office/powerpoint/2010/main" val="40554174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numCol="1"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numCol="1"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12249837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413"/>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21420282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numCol="1"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Tree>
    <p:extLst>
      <p:ext uri="{BB962C8B-B14F-4D97-AF65-F5344CB8AC3E}">
        <p14:creationId xmlns:p14="http://schemas.microsoft.com/office/powerpoint/2010/main" val="3782076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numCol="1" rtlCol="0" anchor="ctr"/>
          <a:lstStyle>
            <a:lvl1pPr algn="l">
              <a:defRPr sz="900">
                <a:solidFill>
                  <a:schemeClr val="tx1">
                    <a:tint val="75000"/>
                  </a:schemeClr>
                </a:solidFill>
              </a:defRPr>
            </a:lvl1pPr>
          </a:lstStyle>
          <a:p>
            <a:fld id="{06F2DAE4-C87D-464C-8529-C68309DD1CFC}" type="datetimeFigureOut">
              <a:rPr lang="en-US" smtClean="0"/>
              <a:t>4/16/2018</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numCol="1"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numCol="1"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Lst>
  <p:transition>
    <p:fade/>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143725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lmgtfy.com/?q=google+fu"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https://www.youtube.com/watch?v=ieb6Svbc10E" TargetMode="External"/><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1A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i="1" dirty="0"/>
              <a:t>The Zen of Coding</a:t>
            </a:r>
            <a:endParaRPr lang="en-US" dirty="0"/>
          </a:p>
        </p:txBody>
      </p:sp>
      <p:sp>
        <p:nvSpPr>
          <p:cNvPr id="10" name="TextBox 9"/>
          <p:cNvSpPr txBox="1"/>
          <p:nvPr/>
        </p:nvSpPr>
        <p:spPr>
          <a:xfrm>
            <a:off x="390606" y="3894456"/>
            <a:ext cx="2246321" cy="369332"/>
          </a:xfrm>
          <a:prstGeom prst="rect">
            <a:avLst/>
          </a:prstGeom>
          <a:noFill/>
        </p:spPr>
        <p:txBody>
          <a:bodyPr wrap="none" rtlCol="0">
            <a:spAutoFit/>
          </a:bodyPr>
          <a:lstStyle/>
          <a:p>
            <a:r>
              <a:rPr lang="en-US" dirty="0">
                <a:solidFill>
                  <a:schemeClr val="bg1"/>
                </a:solidFill>
              </a:rPr>
              <a:t>The Coding Bootcamp</a:t>
            </a:r>
          </a:p>
        </p:txBody>
      </p:sp>
    </p:spTree>
    <p:extLst>
      <p:ext uri="{BB962C8B-B14F-4D97-AF65-F5344CB8AC3E}">
        <p14:creationId xmlns:p14="http://schemas.microsoft.com/office/powerpoint/2010/main" val="4754418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But Remember…</a:t>
            </a:r>
          </a:p>
        </p:txBody>
      </p:sp>
      <p:sp>
        <p:nvSpPr>
          <p:cNvPr id="3" name="Content Placeholder 2"/>
          <p:cNvSpPr txBox="1">
            <a:spLocks/>
          </p:cNvSpPr>
          <p:nvPr/>
        </p:nvSpPr>
        <p:spPr>
          <a:xfrm>
            <a:off x="289560" y="762000"/>
            <a:ext cx="8583814" cy="5638800"/>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48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48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48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4800" dirty="0">
                <a:latin typeface="Arial" panose="020B0604020202020204" pitchFamily="34" charset="0"/>
                <a:ea typeface="Roboto" panose="02000000000000000000" pitchFamily="2" charset="0"/>
                <a:cs typeface="Arial" panose="020B0604020202020204" pitchFamily="34" charset="0"/>
              </a:rPr>
              <a:t>Nothing good comes easy.</a:t>
            </a:r>
            <a:endParaRPr lang="en-US" sz="4800" b="1" u="sng"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6070269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On Keys To Success…</a:t>
            </a:r>
          </a:p>
        </p:txBody>
      </p:sp>
    </p:spTree>
    <p:extLst>
      <p:ext uri="{BB962C8B-B14F-4D97-AF65-F5344CB8AC3E}">
        <p14:creationId xmlns:p14="http://schemas.microsoft.com/office/powerpoint/2010/main" val="13608546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Don’t Be This Guy…</a:t>
            </a:r>
          </a:p>
        </p:txBody>
      </p:sp>
      <p:pic>
        <p:nvPicPr>
          <p:cNvPr id="1026" name="Picture 2" descr="Image result for no it all">
            <a:extLst>
              <a:ext uri="{FF2B5EF4-FFF2-40B4-BE49-F238E27FC236}">
                <a16:creationId xmlns:a16="http://schemas.microsoft.com/office/drawing/2014/main" id="{42626F9C-8527-410F-8A1C-3D641747B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11" y="1143000"/>
            <a:ext cx="809597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1277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0"/>
            <a:ext cx="5470526" cy="653854"/>
          </a:xfrm>
        </p:spPr>
        <p:txBody>
          <a:bodyPr numCol="1"/>
          <a:lstStyle/>
          <a:p>
            <a:r>
              <a:rPr lang="en-US" dirty="0"/>
              <a:t>This Should Be You.</a:t>
            </a:r>
          </a:p>
        </p:txBody>
      </p:sp>
      <p:cxnSp>
        <p:nvCxnSpPr>
          <p:cNvPr id="4" name="Straight Arrow Connector 3">
            <a:extLst>
              <a:ext uri="{FF2B5EF4-FFF2-40B4-BE49-F238E27FC236}">
                <a16:creationId xmlns:a16="http://schemas.microsoft.com/office/drawing/2014/main" id="{0F375666-8085-4A70-8EA7-A9E9B49DABF6}"/>
              </a:ext>
            </a:extLst>
          </p:cNvPr>
          <p:cNvCxnSpPr>
            <a:cxnSpLocks/>
          </p:cNvCxnSpPr>
          <p:nvPr/>
        </p:nvCxnSpPr>
        <p:spPr>
          <a:xfrm flipH="1" flipV="1">
            <a:off x="7467600" y="5257800"/>
            <a:ext cx="5334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FD16A82-98E5-436C-8A5A-17762E961767}"/>
              </a:ext>
            </a:extLst>
          </p:cNvPr>
          <p:cNvSpPr txBox="1"/>
          <p:nvPr/>
        </p:nvSpPr>
        <p:spPr>
          <a:xfrm>
            <a:off x="7924800" y="5562600"/>
            <a:ext cx="927100" cy="523220"/>
          </a:xfrm>
          <a:prstGeom prst="rect">
            <a:avLst/>
          </a:prstGeom>
          <a:noFill/>
        </p:spPr>
        <p:txBody>
          <a:bodyPr wrap="square" numCol="1" rtlCol="0">
            <a:spAutoFit/>
          </a:bodyPr>
          <a:lstStyle/>
          <a:p>
            <a:r>
              <a:rPr lang="en-US" sz="2800" i="1" dirty="0">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5085286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Our Mantra for Today and Beyond…</a:t>
            </a:r>
          </a:p>
        </p:txBody>
      </p:sp>
      <p:sp>
        <p:nvSpPr>
          <p:cNvPr id="4" name="TextBox 3"/>
          <p:cNvSpPr txBox="1"/>
          <p:nvPr/>
        </p:nvSpPr>
        <p:spPr>
          <a:xfrm>
            <a:off x="304800" y="3048000"/>
            <a:ext cx="8610600" cy="584775"/>
          </a:xfrm>
          <a:prstGeom prst="rect">
            <a:avLst/>
          </a:prstGeom>
          <a:noFill/>
        </p:spPr>
        <p:txBody>
          <a:bodyPr wrap="square" numCol="1" rtlCol="0">
            <a:spAutoFit/>
          </a:bodyPr>
          <a:lstStyle/>
          <a:p>
            <a:pPr algn="ctr"/>
            <a:r>
              <a:rPr lang="en-US" sz="3200" i="1" dirty="0">
                <a:latin typeface="Arial" panose="020B0604020202020204" pitchFamily="34" charset="0"/>
                <a:cs typeface="Arial" panose="020B0604020202020204" pitchFamily="34" charset="0"/>
              </a:rPr>
              <a:t>When it comes to web development…</a:t>
            </a:r>
          </a:p>
        </p:txBody>
      </p:sp>
    </p:spTree>
    <p:extLst>
      <p:ext uri="{BB962C8B-B14F-4D97-AF65-F5344CB8AC3E}">
        <p14:creationId xmlns:p14="http://schemas.microsoft.com/office/powerpoint/2010/main" val="20032866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Our Mantra for Today and Beyond…</a:t>
            </a:r>
          </a:p>
        </p:txBody>
      </p:sp>
      <p:sp>
        <p:nvSpPr>
          <p:cNvPr id="4" name="TextBox 3"/>
          <p:cNvSpPr txBox="1"/>
          <p:nvPr/>
        </p:nvSpPr>
        <p:spPr>
          <a:xfrm>
            <a:off x="304800" y="2743200"/>
            <a:ext cx="8610600" cy="1323439"/>
          </a:xfrm>
          <a:prstGeom prst="rect">
            <a:avLst/>
          </a:prstGeom>
          <a:noFill/>
        </p:spPr>
        <p:txBody>
          <a:bodyPr wrap="square" numCol="1" rtlCol="0">
            <a:spAutoFit/>
          </a:bodyPr>
          <a:lstStyle/>
          <a:p>
            <a:pPr algn="ctr"/>
            <a:r>
              <a:rPr lang="en-US" sz="8000" i="1" dirty="0">
                <a:latin typeface="Arial" panose="020B0604020202020204" pitchFamily="34" charset="0"/>
                <a:cs typeface="Arial" panose="020B0604020202020204" pitchFamily="34" charset="0"/>
              </a:rPr>
              <a:t>I know </a:t>
            </a:r>
            <a:r>
              <a:rPr lang="en-US" sz="8000" b="1" i="1" u="sng" dirty="0">
                <a:latin typeface="Arial" panose="020B0604020202020204" pitchFamily="34" charset="0"/>
                <a:cs typeface="Arial" panose="020B0604020202020204" pitchFamily="34" charset="0"/>
              </a:rPr>
              <a:t>nothing.</a:t>
            </a:r>
          </a:p>
        </p:txBody>
      </p:sp>
    </p:spTree>
    <p:extLst>
      <p:ext uri="{BB962C8B-B14F-4D97-AF65-F5344CB8AC3E}">
        <p14:creationId xmlns:p14="http://schemas.microsoft.com/office/powerpoint/2010/main" val="17775999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The Path of Learning</a:t>
            </a:r>
          </a:p>
        </p:txBody>
      </p:sp>
    </p:spTree>
    <p:extLst>
      <p:ext uri="{BB962C8B-B14F-4D97-AF65-F5344CB8AC3E}">
        <p14:creationId xmlns:p14="http://schemas.microsoft.com/office/powerpoint/2010/main" val="28706630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Nothing Comes Easy…</a:t>
            </a:r>
          </a:p>
        </p:txBody>
      </p:sp>
      <p:sp>
        <p:nvSpPr>
          <p:cNvPr id="3" name="Content Placeholder 2"/>
          <p:cNvSpPr txBox="1">
            <a:spLocks/>
          </p:cNvSpPr>
          <p:nvPr/>
        </p:nvSpPr>
        <p:spPr>
          <a:xfrm>
            <a:off x="289560" y="762000"/>
            <a:ext cx="8583814" cy="5638800"/>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br>
              <a:rPr lang="en-US" sz="3200" dirty="0">
                <a:latin typeface="Arial" panose="020B0604020202020204" pitchFamily="34" charset="0"/>
                <a:ea typeface="Roboto" panose="02000000000000000000" pitchFamily="2" charset="0"/>
                <a:cs typeface="Arial" panose="020B0604020202020204" pitchFamily="34" charset="0"/>
              </a:rPr>
            </a:br>
            <a:r>
              <a:rPr lang="en-US" sz="3200" dirty="0">
                <a:latin typeface="Arial" panose="020B0604020202020204" pitchFamily="34" charset="0"/>
                <a:ea typeface="Roboto" panose="02000000000000000000" pitchFamily="2" charset="0"/>
                <a:cs typeface="Arial" panose="020B0604020202020204" pitchFamily="34" charset="0"/>
              </a:rPr>
              <a:t>As students, you face three </a:t>
            </a:r>
          </a:p>
          <a:p>
            <a:pPr indent="0" algn="ctr">
              <a:spcBef>
                <a:spcPts val="0"/>
              </a:spcBef>
              <a:buNone/>
            </a:pPr>
            <a:r>
              <a:rPr lang="en-US" sz="3200" b="1" dirty="0">
                <a:latin typeface="Arial" panose="020B0604020202020204" pitchFamily="34" charset="0"/>
                <a:ea typeface="Roboto" panose="02000000000000000000" pitchFamily="2" charset="0"/>
                <a:cs typeface="Arial" panose="020B0604020202020204" pitchFamily="34" charset="0"/>
              </a:rPr>
              <a:t>HUGE obstacles!</a:t>
            </a:r>
            <a:endParaRPr lang="en-US" sz="3200" b="1" u="sng"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679312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Obstacle #1 – The Great Confusion</a:t>
            </a:r>
          </a:p>
        </p:txBody>
      </p:sp>
      <p:pic>
        <p:nvPicPr>
          <p:cNvPr id="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28600" y="679254"/>
            <a:ext cx="8763000" cy="569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15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Obstacle #2 – The Great Doubt</a:t>
            </a:r>
          </a:p>
        </p:txBody>
      </p:sp>
      <p:pic>
        <p:nvPicPr>
          <p:cNvPr id="5"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122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numCol="1">
            <a:normAutofit/>
          </a:bodyPr>
          <a:lstStyle/>
          <a:p>
            <a:r>
              <a:rPr lang="en-US" dirty="0"/>
              <a:t>Quick Introductions! (30 seconds)</a:t>
            </a:r>
          </a:p>
        </p:txBody>
      </p:sp>
      <p:sp>
        <p:nvSpPr>
          <p:cNvPr id="5" name="Shape 70"/>
          <p:cNvSpPr txBox="1">
            <a:spLocks/>
          </p:cNvSpPr>
          <p:nvPr/>
        </p:nvSpPr>
        <p:spPr>
          <a:xfrm>
            <a:off x="196850" y="838200"/>
            <a:ext cx="8947150" cy="4495800"/>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altLang="en" sz="3200" dirty="0">
                <a:latin typeface="Arial" panose="020B0604020202020204" pitchFamily="34" charset="0"/>
                <a:ea typeface="Roboto" pitchFamily="2" charset="0"/>
                <a:cs typeface="Arial" panose="020B0604020202020204" pitchFamily="34" charset="0"/>
              </a:rPr>
              <a:t>Name</a:t>
            </a: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r>
              <a:rPr lang="en" altLang="en" sz="3200" dirty="0">
                <a:latin typeface="Arial" panose="020B0604020202020204" pitchFamily="34" charset="0"/>
                <a:ea typeface="Roboto" pitchFamily="2" charset="0"/>
                <a:cs typeface="Arial" panose="020B0604020202020204" pitchFamily="34" charset="0"/>
              </a:rPr>
              <a:t>Location</a:t>
            </a: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r>
              <a:rPr lang="en" altLang="en" sz="3200" dirty="0">
                <a:latin typeface="Arial" panose="020B0604020202020204" pitchFamily="34" charset="0"/>
                <a:ea typeface="Roboto" pitchFamily="2" charset="0"/>
                <a:cs typeface="Arial" panose="020B0604020202020204" pitchFamily="34" charset="0"/>
              </a:rPr>
              <a:t>Background (Career, Education, Interests)</a:t>
            </a: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r>
              <a:rPr lang="en" altLang="en" sz="3200" dirty="0">
                <a:latin typeface="Arial" panose="020B0604020202020204" pitchFamily="34" charset="0"/>
                <a:ea typeface="Roboto" pitchFamily="2" charset="0"/>
                <a:cs typeface="Arial" panose="020B0604020202020204" pitchFamily="34" charset="0"/>
              </a:rPr>
              <a:t>Why learn web development?</a:t>
            </a: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r>
              <a:rPr lang="en-US" altLang="en" sz="3200" dirty="0">
                <a:latin typeface="Arial" panose="020B0604020202020204" pitchFamily="34" charset="0"/>
                <a:ea typeface="Roboto" pitchFamily="2" charset="0"/>
                <a:cs typeface="Arial" panose="020B0604020202020204" pitchFamily="34" charset="0"/>
              </a:rPr>
              <a:t>Excited </a:t>
            </a:r>
            <a:r>
              <a:rPr lang="en" altLang="en" sz="3200" dirty="0">
                <a:latin typeface="Arial" panose="020B0604020202020204" pitchFamily="34" charset="0"/>
                <a:ea typeface="Roboto" pitchFamily="2" charset="0"/>
                <a:cs typeface="Arial" panose="020B0604020202020204" pitchFamily="34" charset="0"/>
              </a:rPr>
              <a:t>about class?</a:t>
            </a:r>
          </a:p>
          <a:p>
            <a:pPr marL="685800" indent="-457200">
              <a:spcBef>
                <a:spcPts val="0"/>
              </a:spcBef>
            </a:pPr>
            <a:endParaRPr lang="en" alt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altLang="en" sz="32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3200" dirty="0">
              <a:latin typeface="Arial" panose="020B0604020202020204" pitchFamily="34" charset="0"/>
              <a:ea typeface="Roboto" pitchFamily="2" charset="0"/>
              <a:cs typeface="Arial" panose="020B0604020202020204" pitchFamily="34" charset="0"/>
            </a:endParaRPr>
          </a:p>
        </p:txBody>
      </p:sp>
      <p:pic>
        <p:nvPicPr>
          <p:cNvPr id="5122" name="Picture 2" descr="Image result for introduction">
            <a:extLst>
              <a:ext uri="{FF2B5EF4-FFF2-40B4-BE49-F238E27FC236}">
                <a16:creationId xmlns:a16="http://schemas.microsoft.com/office/drawing/2014/main" id="{02EB6C86-1549-46D6-B454-9F690F2D6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0" y="4363213"/>
            <a:ext cx="3200400" cy="194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8429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Obstacle #3 – The Great Distance</a:t>
            </a:r>
          </a:p>
        </p:txBody>
      </p:sp>
      <p:pic>
        <p:nvPicPr>
          <p:cNvPr id="9218" name="Picture 2" descr="https://servantnetwork.files.wordpress.com/2013/09/dese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0" y="83820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9652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Nothing Comes Easy…</a:t>
            </a:r>
          </a:p>
        </p:txBody>
      </p:sp>
      <p:sp>
        <p:nvSpPr>
          <p:cNvPr id="3" name="Content Placeholder 2"/>
          <p:cNvSpPr txBox="1">
            <a:spLocks/>
          </p:cNvSpPr>
          <p:nvPr/>
        </p:nvSpPr>
        <p:spPr>
          <a:xfrm>
            <a:off x="289560" y="762000"/>
            <a:ext cx="8583814" cy="5638800"/>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u="sng" dirty="0">
                <a:latin typeface="Arial" panose="020B0604020202020204" pitchFamily="34" charset="0"/>
                <a:ea typeface="Roboto" panose="02000000000000000000" pitchFamily="2" charset="0"/>
                <a:cs typeface="Arial" panose="020B0604020202020204" pitchFamily="34" charset="0"/>
              </a:rPr>
              <a:t>Learning to Code Requires Two Things:</a:t>
            </a:r>
          </a:p>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a:latin typeface="Arial" panose="020B0604020202020204" pitchFamily="34" charset="0"/>
                <a:ea typeface="Roboto" panose="02000000000000000000" pitchFamily="2" charset="0"/>
                <a:cs typeface="Arial" panose="020B0604020202020204" pitchFamily="34" charset="0"/>
              </a:rPr>
              <a:t>Persisting in the face of something that feels </a:t>
            </a:r>
            <a:r>
              <a:rPr lang="en-US" sz="3200" u="sng" dirty="0">
                <a:latin typeface="Arial" panose="020B0604020202020204" pitchFamily="34" charset="0"/>
                <a:ea typeface="Roboto" panose="02000000000000000000" pitchFamily="2" charset="0"/>
                <a:cs typeface="Arial" panose="020B0604020202020204" pitchFamily="34" charset="0"/>
              </a:rPr>
              <a:t>incredibly hard and confusing</a:t>
            </a:r>
            <a:r>
              <a:rPr lang="en-US" sz="3200" dirty="0">
                <a:latin typeface="Arial" panose="020B0604020202020204" pitchFamily="34" charset="0"/>
                <a:ea typeface="Roboto" panose="02000000000000000000" pitchFamily="2" charset="0"/>
                <a:cs typeface="Arial" panose="020B0604020202020204" pitchFamily="34" charset="0"/>
              </a:rPr>
              <a:t>.</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a:latin typeface="Arial" panose="020B0604020202020204" pitchFamily="34" charset="0"/>
                <a:ea typeface="Roboto" panose="02000000000000000000" pitchFamily="2" charset="0"/>
                <a:cs typeface="Arial" panose="020B0604020202020204" pitchFamily="34" charset="0"/>
              </a:rPr>
              <a:t>Maintaining the self-confidence necessary to believe that you </a:t>
            </a:r>
            <a:r>
              <a:rPr lang="en-US" sz="3200" u="sng" dirty="0">
                <a:latin typeface="Arial" panose="020B0604020202020204" pitchFamily="34" charset="0"/>
                <a:ea typeface="Roboto" panose="02000000000000000000" pitchFamily="2" charset="0"/>
                <a:cs typeface="Arial" panose="020B0604020202020204" pitchFamily="34" charset="0"/>
              </a:rPr>
              <a:t>CAN DO THIS</a:t>
            </a:r>
            <a:r>
              <a:rPr lang="en-US" sz="3200" dirty="0">
                <a:latin typeface="Arial" panose="020B0604020202020204" pitchFamily="34" charset="0"/>
                <a:ea typeface="Roboto" panose="02000000000000000000" pitchFamily="2" charset="0"/>
                <a:cs typeface="Arial" panose="020B0604020202020204" pitchFamily="34" charset="0"/>
              </a:rPr>
              <a:t>.</a:t>
            </a:r>
          </a:p>
        </p:txBody>
      </p:sp>
    </p:spTree>
    <p:extLst>
      <p:ext uri="{BB962C8B-B14F-4D97-AF65-F5344CB8AC3E}">
        <p14:creationId xmlns:p14="http://schemas.microsoft.com/office/powerpoint/2010/main" val="25428883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9144000" cy="480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2" name="Title 1"/>
          <p:cNvSpPr>
            <a:spLocks noGrp="1"/>
          </p:cNvSpPr>
          <p:nvPr>
            <p:ph type="title"/>
          </p:nvPr>
        </p:nvSpPr>
        <p:spPr/>
        <p:txBody>
          <a:bodyPr numCol="1"/>
          <a:lstStyle/>
          <a:p>
            <a:r>
              <a:rPr lang="en-US" dirty="0"/>
              <a:t>Learning is “Frustrating”</a:t>
            </a:r>
          </a:p>
        </p:txBody>
      </p:sp>
      <p:sp>
        <p:nvSpPr>
          <p:cNvPr id="4" name="Content Placeholder 2"/>
          <p:cNvSpPr txBox="1">
            <a:spLocks/>
          </p:cNvSpPr>
          <p:nvPr/>
        </p:nvSpPr>
        <p:spPr>
          <a:xfrm>
            <a:off x="457200" y="838200"/>
            <a:ext cx="8229600" cy="4525963"/>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a:t>
            </a:r>
            <a:r>
              <a:rPr lang="en-US" b="1" u="sng" dirty="0">
                <a:latin typeface="Arial" panose="020B0604020202020204" pitchFamily="34" charset="0"/>
                <a:cs typeface="Arial" panose="020B0604020202020204" pitchFamily="34" charset="0"/>
              </a:rPr>
              <a:t>learning feels a lot more like frustration</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17612967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Advice for the Journey</a:t>
            </a:r>
          </a:p>
        </p:txBody>
      </p:sp>
      <p:sp>
        <p:nvSpPr>
          <p:cNvPr id="6" name="Rectangle 5"/>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7" name="Content Placeholder 2"/>
          <p:cNvSpPr txBox="1">
            <a:spLocks/>
          </p:cNvSpPr>
          <p:nvPr/>
        </p:nvSpPr>
        <p:spPr>
          <a:xfrm>
            <a:off x="443345" y="914400"/>
            <a:ext cx="8229600" cy="4525963"/>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sz="320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alt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107933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Advice for the Journey</a:t>
            </a:r>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vert="horz" lIns="91440" tIns="45720" rIns="91440" bIns="45720" numCol="1"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alt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7170" name="Picture 2" descr="Image result for celebrate">
            <a:extLst>
              <a:ext uri="{FF2B5EF4-FFF2-40B4-BE49-F238E27FC236}">
                <a16:creationId xmlns:a16="http://schemas.microsoft.com/office/drawing/2014/main" id="{F2802526-3F9D-4169-96A6-C3CB76E57A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9506" y="3669030"/>
            <a:ext cx="42005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60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Advice for the Journey</a:t>
            </a:r>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dirty="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alt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8194" name="Picture 2" descr="Image result for confidence">
            <a:extLst>
              <a:ext uri="{FF2B5EF4-FFF2-40B4-BE49-F238E27FC236}">
                <a16:creationId xmlns:a16="http://schemas.microsoft.com/office/drawing/2014/main" id="{C23F62C4-5E11-4BBF-8751-A6D2EF037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418" y="3886200"/>
            <a:ext cx="244792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1842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But remember</a:t>
            </a:r>
            <a:r>
              <a:rPr lang="is-IS" dirty="0"/>
              <a:t>…</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0" name="Content Placeholder 2"/>
          <p:cNvSpPr txBox="1">
            <a:spLocks/>
          </p:cNvSpPr>
          <p:nvPr/>
        </p:nvSpPr>
        <p:spPr>
          <a:xfrm>
            <a:off x="920270" y="4222187"/>
            <a:ext cx="7315200" cy="1370918"/>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Font typeface="Arial" panose="020B0604020202020204" pitchFamily="34" charset="0"/>
              <a:buNone/>
            </a:pPr>
            <a: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t>If you want to go fast, go alone. </a:t>
            </a:r>
          </a:p>
          <a:p>
            <a:pPr indent="0" algn="ctr">
              <a:spcBef>
                <a:spcPts val="0"/>
              </a:spcBef>
              <a:buFont typeface="Arial" panose="020B0604020202020204" pitchFamily="34" charset="0"/>
              <a:buNone/>
            </a:pPr>
            <a: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t>If you want to go far, go in a team.</a:t>
            </a:r>
            <a:endParaRPr lang="en" altLang="en" sz="3600"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167" y="838200"/>
            <a:ext cx="5049406" cy="3262092"/>
          </a:xfrm>
          <a:prstGeom prst="rect">
            <a:avLst/>
          </a:prstGeom>
        </p:spPr>
      </p:pic>
    </p:spTree>
    <p:extLst>
      <p:ext uri="{BB962C8B-B14F-4D97-AF65-F5344CB8AC3E}">
        <p14:creationId xmlns:p14="http://schemas.microsoft.com/office/powerpoint/2010/main" val="9906923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934200" cy="653854"/>
          </a:xfrm>
        </p:spPr>
        <p:txBody>
          <a:bodyPr numCol="1">
            <a:normAutofit/>
          </a:bodyPr>
          <a:lstStyle/>
          <a:p>
            <a:r>
              <a:rPr lang="en-US" dirty="0"/>
              <a:t>Google Fu – The Most Important Skill of All</a:t>
            </a:r>
          </a:p>
        </p:txBody>
      </p:sp>
      <p:sp>
        <p:nvSpPr>
          <p:cNvPr id="3" name="Rectangle 2"/>
          <p:cNvSpPr/>
          <p:nvPr/>
        </p:nvSpPr>
        <p:spPr>
          <a:xfrm>
            <a:off x="2667000" y="5638800"/>
            <a:ext cx="4519186" cy="646331"/>
          </a:xfrm>
          <a:prstGeom prst="rect">
            <a:avLst/>
          </a:prstGeom>
        </p:spPr>
        <p:txBody>
          <a:bodyPr wrap="none" numCol="1">
            <a:spAutoFit/>
          </a:bodyPr>
          <a:lstStyle/>
          <a:p>
            <a:r>
              <a:rPr lang="en-US" sz="3600" b="1" dirty="0">
                <a:latin typeface="Arial" panose="020B0604020202020204" pitchFamily="34" charset="0"/>
                <a:cs typeface="Arial" panose="020B0604020202020204" pitchFamily="34" charset="0"/>
                <a:hlinkClick r:id="rId3"/>
              </a:rPr>
              <a:t>What is Google Fu?</a:t>
            </a:r>
            <a:endParaRPr lang="en-US" sz="36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DAF2D18-5118-4D4E-9F4F-9D831852D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 y="2003327"/>
            <a:ext cx="9144000" cy="2286000"/>
          </a:xfrm>
          <a:prstGeom prst="rect">
            <a:avLst/>
          </a:prstGeom>
        </p:spPr>
      </p:pic>
    </p:spTree>
    <p:extLst>
      <p:ext uri="{BB962C8B-B14F-4D97-AF65-F5344CB8AC3E}">
        <p14:creationId xmlns:p14="http://schemas.microsoft.com/office/powerpoint/2010/main" val="7469888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Course Structure</a:t>
            </a:r>
          </a:p>
        </p:txBody>
      </p:sp>
    </p:spTree>
    <p:extLst>
      <p:ext uri="{BB962C8B-B14F-4D97-AF65-F5344CB8AC3E}">
        <p14:creationId xmlns:p14="http://schemas.microsoft.com/office/powerpoint/2010/main" val="3520946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Daily Schedule</a:t>
            </a:r>
          </a:p>
        </p:txBody>
      </p:sp>
      <p:sp>
        <p:nvSpPr>
          <p:cNvPr id="5" name="Shape 70"/>
          <p:cNvSpPr txBox="1">
            <a:spLocks/>
          </p:cNvSpPr>
          <p:nvPr/>
        </p:nvSpPr>
        <p:spPr>
          <a:xfrm>
            <a:off x="98425" y="747991"/>
            <a:ext cx="8947150" cy="3394500"/>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altLang="en" sz="2800" dirty="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alt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800" dirty="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800" dirty="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800" dirty="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800" dirty="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800" dirty="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800" dirty="0">
                <a:latin typeface="Arial" panose="020B0604020202020204" pitchFamily="34" charset="0"/>
                <a:ea typeface="Roboto" panose="02000000000000000000" pitchFamily="2" charset="0"/>
                <a:cs typeface="Arial" panose="020B0604020202020204" pitchFamily="34" charset="0"/>
              </a:rPr>
              <a:t>Project Work</a:t>
            </a:r>
          </a:p>
        </p:txBody>
      </p:sp>
      <p:sp>
        <p:nvSpPr>
          <p:cNvPr id="6" name="Rectangle 5"/>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4114800" y="4770099"/>
            <a:ext cx="4977645" cy="523220"/>
          </a:xfrm>
          <a:prstGeom prst="rect">
            <a:avLst/>
          </a:prstGeom>
          <a:noFill/>
        </p:spPr>
        <p:txBody>
          <a:bodyPr wrap="none" numCol="1" rtlCol="0">
            <a:spAutoFit/>
          </a:bodyPr>
          <a:lstStyle/>
          <a:p>
            <a:pPr algn="ctr"/>
            <a:r>
              <a:rPr lang="en-US" sz="2800" b="1" u="sng" dirty="0">
                <a:solidFill>
                  <a:srgbClr val="C00000"/>
                </a:solidFill>
                <a:latin typeface="Arial" panose="020B0604020202020204" pitchFamily="34" charset="0"/>
                <a:cs typeface="Arial" panose="020B0604020202020204" pitchFamily="34" charset="0"/>
              </a:rPr>
              <a:t>The Super Important Stuff!!!</a:t>
            </a:r>
          </a:p>
        </p:txBody>
      </p:sp>
      <p:sp>
        <p:nvSpPr>
          <p:cNvPr id="8" name="TextBox 7"/>
          <p:cNvSpPr txBox="1"/>
          <p:nvPr/>
        </p:nvSpPr>
        <p:spPr>
          <a:xfrm>
            <a:off x="4779502" y="5364612"/>
            <a:ext cx="3648243" cy="523220"/>
          </a:xfrm>
          <a:prstGeom prst="rect">
            <a:avLst/>
          </a:prstGeom>
          <a:noFill/>
        </p:spPr>
        <p:txBody>
          <a:bodyPr wrap="none" numCol="1" rtlCol="0">
            <a:spAutoFit/>
          </a:bodyPr>
          <a:lstStyle/>
          <a:p>
            <a:pPr algn="ctr"/>
            <a:r>
              <a:rPr lang="en-US" sz="2800" i="1" dirty="0">
                <a:solidFill>
                  <a:srgbClr val="C00000"/>
                </a:solidFill>
                <a:latin typeface="Arial" panose="020B0604020202020204" pitchFamily="34" charset="0"/>
                <a:cs typeface="Arial" panose="020B0604020202020204" pitchFamily="34" charset="0"/>
              </a:rPr>
              <a:t>i.e. Always be coding!</a:t>
            </a:r>
          </a:p>
        </p:txBody>
      </p:sp>
    </p:spTree>
    <p:extLst>
      <p:ext uri="{BB962C8B-B14F-4D97-AF65-F5344CB8AC3E}">
        <p14:creationId xmlns:p14="http://schemas.microsoft.com/office/powerpoint/2010/main" val="3723267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Instructor = … ?</a:t>
            </a:r>
          </a:p>
        </p:txBody>
      </p:sp>
      <p:sp>
        <p:nvSpPr>
          <p:cNvPr id="5" name="Shape 70"/>
          <p:cNvSpPr txBox="1">
            <a:spLocks/>
          </p:cNvSpPr>
          <p:nvPr/>
        </p:nvSpPr>
        <p:spPr>
          <a:xfrm>
            <a:off x="196850" y="760690"/>
            <a:ext cx="8947150" cy="5676985"/>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800" b="1" u="sng" dirty="0" err="1">
                <a:latin typeface="Arial" panose="020B0604020202020204" pitchFamily="34" charset="0"/>
                <a:ea typeface="Roboto" panose="02000000000000000000" pitchFamily="2" charset="0"/>
                <a:cs typeface="Arial" panose="020B0604020202020204" pitchFamily="34" charset="0"/>
              </a:rPr>
              <a:t>Tanetta</a:t>
            </a:r>
            <a:r>
              <a:rPr lang="en-US" sz="2800" b="1" u="sng" dirty="0">
                <a:latin typeface="Arial" panose="020B0604020202020204" pitchFamily="34" charset="0"/>
                <a:ea typeface="Roboto" panose="02000000000000000000" pitchFamily="2" charset="0"/>
                <a:cs typeface="Arial" panose="020B0604020202020204" pitchFamily="34" charset="0"/>
              </a:rPr>
              <a:t> Jordan</a:t>
            </a:r>
            <a:endParaRPr lang="en" altLang="en" sz="2800" b="1"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15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a:latin typeface="Arial" panose="020B0604020202020204" pitchFamily="34" charset="0"/>
                <a:ea typeface="Roboto" panose="02000000000000000000" pitchFamily="2" charset="0"/>
                <a:cs typeface="Arial" panose="020B0604020202020204" pitchFamily="34" charset="0"/>
              </a:rPr>
              <a:t>Bachelors (Information Systems Technology</a:t>
            </a:r>
            <a:br>
              <a:rPr lang="en-US" sz="2800" dirty="0">
                <a:latin typeface="Arial" panose="020B0604020202020204" pitchFamily="34" charset="0"/>
                <a:ea typeface="Roboto" panose="02000000000000000000" pitchFamily="2" charset="0"/>
                <a:cs typeface="Arial" panose="020B0604020202020204" pitchFamily="34" charset="0"/>
              </a:rPr>
            </a:br>
            <a:r>
              <a:rPr lang="en-US" sz="2800" dirty="0">
                <a:latin typeface="Arial" panose="020B0604020202020204" pitchFamily="34" charset="0"/>
                <a:ea typeface="Roboto" panose="02000000000000000000" pitchFamily="2" charset="0"/>
                <a:cs typeface="Arial" panose="020B0604020202020204" pitchFamily="34" charset="0"/>
              </a:rPr>
              <a:t>Masters (Business Administration)</a:t>
            </a:r>
            <a:br>
              <a:rPr lang="en-US" sz="2800" dirty="0">
                <a:latin typeface="Arial" panose="020B0604020202020204" pitchFamily="34" charset="0"/>
                <a:ea typeface="Roboto" panose="02000000000000000000" pitchFamily="2" charset="0"/>
                <a:cs typeface="Arial" panose="020B0604020202020204" pitchFamily="34" charset="0"/>
              </a:rPr>
            </a:br>
            <a:r>
              <a:rPr lang="en-US" sz="1800" dirty="0">
                <a:latin typeface="Arial" panose="020B0604020202020204" pitchFamily="34" charset="0"/>
                <a:ea typeface="Roboto" panose="02000000000000000000" pitchFamily="2" charset="0"/>
                <a:cs typeface="Arial" panose="020B0604020202020204" pitchFamily="34" charset="0"/>
              </a:rPr>
              <a:t>Cleveland State University</a:t>
            </a:r>
            <a:endParaRPr lang="en" altLang="en" sz="1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a:latin typeface="Arial" panose="020B0604020202020204" pitchFamily="34" charset="0"/>
                <a:ea typeface="Roboto" panose="02000000000000000000" pitchFamily="2" charset="0"/>
                <a:cs typeface="Arial" panose="020B0604020202020204" pitchFamily="34" charset="0"/>
              </a:rPr>
              <a:t>Sr</a:t>
            </a:r>
            <a:r>
              <a:rPr lang="en-US" sz="2800" dirty="0">
                <a:latin typeface="Arial" panose="020B0604020202020204" pitchFamily="34" charset="0"/>
                <a:ea typeface="Roboto" panose="02000000000000000000" pitchFamily="2" charset="0"/>
                <a:cs typeface="Arial" panose="020B0604020202020204" pitchFamily="34" charset="0"/>
              </a:rPr>
              <a:t>. Web Developer Cleveland Metroparks</a:t>
            </a: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800" dirty="0">
                <a:latin typeface="Arial" panose="020B0604020202020204" pitchFamily="34" charset="0"/>
                <a:ea typeface="Roboto" panose="02000000000000000000" pitchFamily="2" charset="0"/>
                <a:cs typeface="Arial" panose="020B0604020202020204" pitchFamily="34" charset="0"/>
              </a:rPr>
              <a:t>Over </a:t>
            </a:r>
            <a:r>
              <a:rPr lang="en-US" sz="2800" dirty="0">
                <a:latin typeface="Arial" panose="020B0604020202020204" pitchFamily="34" charset="0"/>
                <a:ea typeface="Roboto" panose="02000000000000000000" pitchFamily="2" charset="0"/>
                <a:cs typeface="Arial" panose="020B0604020202020204" pitchFamily="34" charset="0"/>
              </a:rPr>
              <a:t>15</a:t>
            </a:r>
            <a:r>
              <a:rPr lang="en" altLang="en" sz="2800" dirty="0">
                <a:latin typeface="Arial" panose="020B0604020202020204" pitchFamily="34" charset="0"/>
                <a:ea typeface="Roboto" panose="02000000000000000000" pitchFamily="2" charset="0"/>
                <a:cs typeface="Arial" panose="020B0604020202020204" pitchFamily="34" charset="0"/>
              </a:rPr>
              <a:t> years coding, </a:t>
            </a:r>
            <a:r>
              <a:rPr lang="en" altLang="en" sz="1500" dirty="0">
                <a:latin typeface="Arial" panose="020B0604020202020204" pitchFamily="34" charset="0"/>
                <a:ea typeface="Roboto" panose="02000000000000000000" pitchFamily="2" charset="0"/>
                <a:cs typeface="Arial" panose="020B0604020202020204" pitchFamily="34" charset="0"/>
              </a:rPr>
              <a:t>(with plenty of experience being a n00b at it.)</a:t>
            </a: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altLang="en" sz="2800" b="1" dirty="0">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3429000" y="4326923"/>
            <a:ext cx="5726741" cy="1723549"/>
          </a:xfrm>
          <a:prstGeom prst="rect">
            <a:avLst/>
          </a:prstGeom>
        </p:spPr>
        <p:txBody>
          <a:bodyPr wrap="square" numCol="1">
            <a:spAutoFit/>
          </a:bodyPr>
          <a:lstStyle/>
          <a:p>
            <a:pPr marL="685800" indent="-457200">
              <a:spcBef>
                <a:spcPts val="0"/>
              </a:spcBef>
              <a:buFont typeface="Arial" panose="020B0604020202020204" pitchFamily="34" charset="0"/>
              <a:buChar char="•"/>
            </a:pPr>
            <a:r>
              <a:rPr lang="en-US" sz="2800" i="1" dirty="0">
                <a:latin typeface="Arial" panose="020B0604020202020204" pitchFamily="34" charset="0"/>
                <a:ea typeface="Roboto" panose="02000000000000000000" pitchFamily="2" charset="0"/>
                <a:cs typeface="Arial" panose="020B0604020202020204" pitchFamily="34" charset="0"/>
              </a:rPr>
              <a:t>Once attended a school to become a certified mixologist</a:t>
            </a: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endParaRPr lang="en" altLang="en" sz="3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 altLang="en" sz="2000" dirty="0">
                <a:latin typeface="Arial" panose="020B0604020202020204" pitchFamily="34" charset="0"/>
                <a:ea typeface="Roboto" panose="02000000000000000000" pitchFamily="2" charset="0"/>
                <a:cs typeface="Arial" panose="020B0604020202020204" pitchFamily="34" charset="0"/>
              </a:rPr>
              <a:t>Secretly, </a:t>
            </a:r>
            <a:r>
              <a:rPr lang="en-US" sz="2000" dirty="0">
                <a:latin typeface="Arial" panose="020B0604020202020204" pitchFamily="34" charset="0"/>
                <a:ea typeface="Roboto" panose="02000000000000000000" pitchFamily="2" charset="0"/>
                <a:cs typeface="Arial" panose="020B0604020202020204" pitchFamily="34" charset="0"/>
              </a:rPr>
              <a:t>want to be a disco dancer</a:t>
            </a:r>
            <a:endParaRPr lang="en" alt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TextBox 7"/>
          <p:cNvSpPr txBox="1"/>
          <p:nvPr/>
        </p:nvSpPr>
        <p:spPr>
          <a:xfrm>
            <a:off x="870741" y="4803976"/>
            <a:ext cx="1832489" cy="369332"/>
          </a:xfrm>
          <a:prstGeom prst="rect">
            <a:avLst/>
          </a:prstGeom>
          <a:noFill/>
        </p:spPr>
        <p:txBody>
          <a:bodyPr wrap="none" numCol="1" rtlCol="0">
            <a:spAutoFit/>
          </a:bodyPr>
          <a:lstStyle/>
          <a:p>
            <a:r>
              <a:rPr lang="en-US" dirty="0"/>
              <a:t>Insert image here</a:t>
            </a:r>
          </a:p>
        </p:txBody>
      </p:sp>
      <p:pic>
        <p:nvPicPr>
          <p:cNvPr id="4" name="Picture 3">
            <a:extLst>
              <a:ext uri="{FF2B5EF4-FFF2-40B4-BE49-F238E27FC236}">
                <a16:creationId xmlns:a16="http://schemas.microsoft.com/office/drawing/2014/main" id="{4FA7DA01-4DEF-468E-818B-AD0656C7F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599182"/>
            <a:ext cx="2667000" cy="2667000"/>
          </a:xfrm>
          <a:prstGeom prst="rect">
            <a:avLst/>
          </a:prstGeom>
        </p:spPr>
      </p:pic>
    </p:spTree>
    <p:extLst>
      <p:ext uri="{BB962C8B-B14F-4D97-AF65-F5344CB8AC3E}">
        <p14:creationId xmlns:p14="http://schemas.microsoft.com/office/powerpoint/2010/main" val="143808629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normAutofit/>
          </a:bodyPr>
          <a:lstStyle/>
          <a:p>
            <a:r>
              <a:rPr lang="en-US" dirty="0"/>
              <a:t>Questions?</a:t>
            </a:r>
          </a:p>
        </p:txBody>
      </p:sp>
      <p:sp>
        <p:nvSpPr>
          <p:cNvPr id="5" name="Title 1"/>
          <p:cNvSpPr txBox="1">
            <a:spLocks/>
          </p:cNvSpPr>
          <p:nvPr/>
        </p:nvSpPr>
        <p:spPr>
          <a:xfrm>
            <a:off x="308610" y="649783"/>
            <a:ext cx="6457950" cy="1098174"/>
          </a:xfrm>
          <a:prstGeom prst="rect">
            <a:avLst/>
          </a:prstGeom>
        </p:spPr>
        <p:txBody>
          <a:bodyPr vert="horz" lIns="91440" tIns="45720" rIns="91440" bIns="45720" numCol="1"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4098" name="Picture 2" descr="Related image">
            <a:extLst>
              <a:ext uri="{FF2B5EF4-FFF2-40B4-BE49-F238E27FC236}">
                <a16:creationId xmlns:a16="http://schemas.microsoft.com/office/drawing/2014/main" id="{1903ED50-09D2-4D2B-9541-104ED08F6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98870"/>
            <a:ext cx="7315200" cy="480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43825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Pre-Work</a:t>
            </a:r>
          </a:p>
        </p:txBody>
      </p:sp>
    </p:spTree>
    <p:extLst>
      <p:ext uri="{BB962C8B-B14F-4D97-AF65-F5344CB8AC3E}">
        <p14:creationId xmlns:p14="http://schemas.microsoft.com/office/powerpoint/2010/main" val="233079002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Software Checklist</a:t>
            </a:r>
          </a:p>
        </p:txBody>
      </p:sp>
      <p:sp>
        <p:nvSpPr>
          <p:cNvPr id="4" name="Shape 70"/>
          <p:cNvSpPr txBox="1">
            <a:spLocks/>
          </p:cNvSpPr>
          <p:nvPr/>
        </p:nvSpPr>
        <p:spPr>
          <a:xfrm>
            <a:off x="98425" y="747990"/>
            <a:ext cx="8947150" cy="5348009"/>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altLang="en" sz="1500" b="1"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 altLang="en" sz="2800" dirty="0">
                <a:latin typeface="Arial" panose="020B0604020202020204" pitchFamily="34" charset="0"/>
                <a:ea typeface="Roboto" panose="02000000000000000000" pitchFamily="2" charset="0"/>
                <a:cs typeface="Arial" panose="020B0604020202020204" pitchFamily="34" charset="0"/>
              </a:rPr>
              <a:t>At this point, you should have each of these installed:</a:t>
            </a:r>
          </a:p>
          <a:p>
            <a:pPr marL="228600" indent="0">
              <a:spcBef>
                <a:spcPts val="0"/>
              </a:spcBef>
              <a:buNone/>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 Slack </a:t>
            </a: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 </a:t>
            </a:r>
            <a:r>
              <a:rPr lang="en-US" altLang="en" sz="2800">
                <a:latin typeface="Arial" panose="020B0604020202020204" pitchFamily="34" charset="0"/>
                <a:ea typeface="Roboto" panose="02000000000000000000" pitchFamily="2" charset="0"/>
                <a:cs typeface="Arial" panose="020B0604020202020204" pitchFamily="34" charset="0"/>
              </a:rPr>
              <a:t>Visual Studio Code</a:t>
            </a: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 Git for Version Control</a:t>
            </a: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 Git Bash (Windows) or Terminal (Mac)</a:t>
            </a: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 Node.js</a:t>
            </a: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 Heroku-</a:t>
            </a:r>
            <a:r>
              <a:rPr lang="en-US" altLang="en" sz="2800" dirty="0">
                <a:latin typeface="Arial" panose="020B0604020202020204" pitchFamily="34" charset="0"/>
                <a:ea typeface="Roboto" panose="02000000000000000000" pitchFamily="2" charset="0"/>
                <a:cs typeface="Arial" panose="020B0604020202020204" pitchFamily="34" charset="0"/>
              </a:rPr>
              <a:t>CLI</a:t>
            </a: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Google Chrome</a:t>
            </a:r>
          </a:p>
          <a:p>
            <a:pPr marL="228600" indent="0">
              <a:spcBef>
                <a:spcPts val="0"/>
              </a:spcBef>
              <a:buNone/>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3372950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Accounts Checklist</a:t>
            </a:r>
          </a:p>
        </p:txBody>
      </p:sp>
      <p:sp>
        <p:nvSpPr>
          <p:cNvPr id="5" name="Shape 70"/>
          <p:cNvSpPr txBox="1">
            <a:spLocks/>
          </p:cNvSpPr>
          <p:nvPr/>
        </p:nvSpPr>
        <p:spPr>
          <a:xfrm>
            <a:off x="98425" y="914400"/>
            <a:ext cx="8947150" cy="3394500"/>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altLang="en" sz="2800" dirty="0">
                <a:latin typeface="Arial" panose="020B0604020202020204" pitchFamily="34" charset="0"/>
                <a:ea typeface="Roboto" panose="02000000000000000000" pitchFamily="2" charset="0"/>
                <a:cs typeface="Arial" panose="020B0604020202020204" pitchFamily="34" charset="0"/>
              </a:rPr>
              <a:t>You should also now have accounts for:</a:t>
            </a:r>
          </a:p>
          <a:p>
            <a:pPr marL="228600" indent="0">
              <a:spcBef>
                <a:spcPts val="0"/>
              </a:spcBef>
              <a:buNone/>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 GitHub (with SSH Integration)</a:t>
            </a:r>
          </a:p>
          <a:p>
            <a:pPr marL="685800" indent="-457200">
              <a:spcBef>
                <a:spcPts val="0"/>
              </a:spcBef>
              <a:buFont typeface="Wingdings" panose="05000000000000000000" pitchFamily="2" charset="2"/>
              <a:buChar char="q"/>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 Heroku</a:t>
            </a:r>
          </a:p>
          <a:p>
            <a:pPr marL="685800" indent="-457200">
              <a:spcBef>
                <a:spcPts val="0"/>
              </a:spcBef>
              <a:buFont typeface="Wingdings" panose="05000000000000000000" pitchFamily="2" charset="2"/>
              <a:buChar char="q"/>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 LinkedIn</a:t>
            </a:r>
          </a:p>
          <a:p>
            <a:pPr marL="685800" indent="-457200">
              <a:spcBef>
                <a:spcPts val="0"/>
              </a:spcBef>
              <a:buFont typeface="Wingdings" panose="05000000000000000000" pitchFamily="2" charset="2"/>
              <a:buChar char="q"/>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altLang="en" sz="2800" dirty="0">
                <a:latin typeface="Arial" panose="020B0604020202020204" pitchFamily="34" charset="0"/>
                <a:ea typeface="Roboto" panose="02000000000000000000" pitchFamily="2" charset="0"/>
                <a:cs typeface="Arial" panose="020B0604020202020204" pitchFamily="34" charset="0"/>
              </a:rPr>
              <a:t> Stack Overflow</a:t>
            </a: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13706256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Self-Check</a:t>
            </a:r>
          </a:p>
        </p:txBody>
      </p:sp>
      <p:sp>
        <p:nvSpPr>
          <p:cNvPr id="4" name="Shape 70"/>
          <p:cNvSpPr txBox="1">
            <a:spLocks/>
          </p:cNvSpPr>
          <p:nvPr/>
        </p:nvSpPr>
        <p:spPr>
          <a:xfrm>
            <a:off x="98425" y="914400"/>
            <a:ext cx="8947150" cy="3394500"/>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altLang="en" sz="2800" dirty="0">
                <a:latin typeface="Arial" panose="020B0604020202020204" pitchFamily="34" charset="0"/>
                <a:ea typeface="Roboto" panose="02000000000000000000" pitchFamily="2" charset="0"/>
                <a:cs typeface="Arial" panose="020B0604020202020204" pitchFamily="34" charset="0"/>
              </a:rPr>
              <a:t>Let’s do some quick checks of the following:</a:t>
            </a:r>
          </a:p>
          <a:p>
            <a:pPr marL="228600" indent="0">
              <a:spcBef>
                <a:spcPts val="0"/>
              </a:spcBef>
              <a:buNone/>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US" altLang="en" sz="2800" dirty="0">
                <a:latin typeface="Arial" panose="020B0604020202020204" pitchFamily="34" charset="0"/>
                <a:ea typeface="Roboto" panose="02000000000000000000" pitchFamily="2" charset="0"/>
                <a:cs typeface="Arial" panose="020B0604020202020204" pitchFamily="34" charset="0"/>
              </a:rPr>
              <a:t>Visual Studio Code </a:t>
            </a:r>
            <a:r>
              <a:rPr lang="en" altLang="en" sz="2800" dirty="0">
                <a:latin typeface="Arial" panose="020B0604020202020204" pitchFamily="34" charset="0"/>
                <a:ea typeface="Roboto" panose="02000000000000000000" pitchFamily="2" charset="0"/>
                <a:cs typeface="Arial" panose="020B0604020202020204" pitchFamily="34" charset="0"/>
              </a:rPr>
              <a:t>Check</a:t>
            </a:r>
          </a:p>
          <a:p>
            <a:pPr marL="685800" indent="-457200">
              <a:spcBef>
                <a:spcPts val="0"/>
              </a:spcBef>
              <a:buFont typeface="Wingdings" panose="05000000000000000000" pitchFamily="2" charset="2"/>
              <a:buChar char="ü"/>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altLang="en" sz="2800" dirty="0">
                <a:latin typeface="Arial" panose="020B0604020202020204" pitchFamily="34" charset="0"/>
                <a:ea typeface="Roboto" panose="02000000000000000000" pitchFamily="2" charset="0"/>
                <a:cs typeface="Arial" panose="020B0604020202020204" pitchFamily="34" charset="0"/>
              </a:rPr>
              <a:t>Git Bash / Terminal Check</a:t>
            </a:r>
          </a:p>
          <a:p>
            <a:pPr marL="685800" indent="-457200">
              <a:spcBef>
                <a:spcPts val="0"/>
              </a:spcBef>
              <a:buFont typeface="Wingdings" panose="05000000000000000000" pitchFamily="2" charset="2"/>
              <a:buChar char="ü"/>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altLang="en" sz="2800" dirty="0">
                <a:latin typeface="Arial" panose="020B0604020202020204" pitchFamily="34" charset="0"/>
                <a:ea typeface="Roboto" panose="02000000000000000000" pitchFamily="2" charset="0"/>
                <a:cs typeface="Arial" panose="020B0604020202020204" pitchFamily="34" charset="0"/>
              </a:rPr>
              <a:t>Node Check</a:t>
            </a:r>
          </a:p>
          <a:p>
            <a:pPr marL="685800" indent="-457200">
              <a:spcBef>
                <a:spcPts val="0"/>
              </a:spcBef>
              <a:buFont typeface="Wingdings" panose="05000000000000000000" pitchFamily="2" charset="2"/>
              <a:buChar char="ü"/>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altLang="en" sz="2800" dirty="0">
                <a:latin typeface="Arial" panose="020B0604020202020204" pitchFamily="34" charset="0"/>
                <a:ea typeface="Roboto" panose="02000000000000000000" pitchFamily="2" charset="0"/>
                <a:cs typeface="Arial" panose="020B0604020202020204" pitchFamily="34" charset="0"/>
              </a:rPr>
              <a:t>Git Check</a:t>
            </a:r>
          </a:p>
          <a:p>
            <a:pPr marL="685800" indent="-457200">
              <a:spcBef>
                <a:spcPts val="0"/>
              </a:spcBef>
              <a:buFont typeface="Wingdings" panose="05000000000000000000" pitchFamily="2" charset="2"/>
              <a:buChar char="ü"/>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altLang="en" sz="2800" dirty="0">
                <a:latin typeface="Arial" panose="020B0604020202020204" pitchFamily="34" charset="0"/>
                <a:ea typeface="Roboto" panose="02000000000000000000" pitchFamily="2" charset="0"/>
                <a:cs typeface="Arial" panose="020B0604020202020204" pitchFamily="34" charset="0"/>
              </a:rPr>
              <a:t>Heroku Check</a:t>
            </a:r>
          </a:p>
          <a:p>
            <a:pPr marL="685800" indent="-457200">
              <a:spcBef>
                <a:spcPts val="0"/>
              </a:spcBef>
              <a:buFont typeface="Wingdings" panose="05000000000000000000" pitchFamily="2" charset="2"/>
              <a:buChar char="q"/>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2244765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Break…</a:t>
            </a:r>
          </a:p>
        </p:txBody>
      </p:sp>
      <p:pic>
        <p:nvPicPr>
          <p:cNvPr id="9218" name="Picture 2" descr="Image result for break">
            <a:extLst>
              <a:ext uri="{FF2B5EF4-FFF2-40B4-BE49-F238E27FC236}">
                <a16:creationId xmlns:a16="http://schemas.microsoft.com/office/drawing/2014/main" id="{A92A59D1-A7A5-4400-A0FC-E776A4E62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1" y="1143000"/>
            <a:ext cx="850391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7614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On the Modern Web</a:t>
            </a:r>
          </a:p>
        </p:txBody>
      </p:sp>
    </p:spTree>
    <p:extLst>
      <p:ext uri="{BB962C8B-B14F-4D97-AF65-F5344CB8AC3E}">
        <p14:creationId xmlns:p14="http://schemas.microsoft.com/office/powerpoint/2010/main" val="31952695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Full-Stack Development?</a:t>
            </a:r>
          </a:p>
        </p:txBody>
      </p:sp>
      <p:pic>
        <p:nvPicPr>
          <p:cNvPr id="9" name="Picture 8">
            <a:extLst>
              <a:ext uri="{FF2B5EF4-FFF2-40B4-BE49-F238E27FC236}">
                <a16:creationId xmlns:a16="http://schemas.microsoft.com/office/drawing/2014/main" id="{EB317EBF-1FD4-4A4A-BA13-2AE31A089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838200"/>
            <a:ext cx="5362575" cy="5362575"/>
          </a:xfrm>
          <a:prstGeom prst="rect">
            <a:avLst/>
          </a:prstGeom>
        </p:spPr>
      </p:pic>
    </p:spTree>
    <p:extLst>
      <p:ext uri="{BB962C8B-B14F-4D97-AF65-F5344CB8AC3E}">
        <p14:creationId xmlns:p14="http://schemas.microsoft.com/office/powerpoint/2010/main" val="181264508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The “Magic” of YouTube</a:t>
            </a:r>
          </a:p>
        </p:txBody>
      </p:sp>
      <p:pic>
        <p:nvPicPr>
          <p:cNvPr id="4" name="Picture 3"/>
          <p:cNvPicPr>
            <a:picLocks noChangeAspect="1"/>
          </p:cNvPicPr>
          <p:nvPr/>
        </p:nvPicPr>
        <p:blipFill>
          <a:blip r:embed="rId3"/>
          <a:stretch>
            <a:fillRect/>
          </a:stretch>
        </p:blipFill>
        <p:spPr>
          <a:xfrm>
            <a:off x="1143000" y="802186"/>
            <a:ext cx="7206085" cy="5573668"/>
          </a:xfrm>
          <a:prstGeom prst="rect">
            <a:avLst/>
          </a:prstGeom>
        </p:spPr>
      </p:pic>
    </p:spTree>
    <p:extLst>
      <p:ext uri="{BB962C8B-B14F-4D97-AF65-F5344CB8AC3E}">
        <p14:creationId xmlns:p14="http://schemas.microsoft.com/office/powerpoint/2010/main" val="285027140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Full-Stack Development</a:t>
            </a:r>
          </a:p>
        </p:txBody>
      </p:sp>
      <p:sp>
        <p:nvSpPr>
          <p:cNvPr id="6" name="Rectangle 5"/>
          <p:cNvSpPr/>
          <p:nvPr/>
        </p:nvSpPr>
        <p:spPr>
          <a:xfrm>
            <a:off x="0" y="4923129"/>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179712" y="5022270"/>
            <a:ext cx="8796315" cy="1446550"/>
          </a:xfrm>
          <a:prstGeom prst="rect">
            <a:avLst/>
          </a:prstGeom>
        </p:spPr>
        <p:txBody>
          <a:bodyPr wrap="square" numCol="1">
            <a:spAutoFit/>
          </a:bodyPr>
          <a:lstStyle/>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1600" dirty="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1600" b="1" dirty="0">
                <a:solidFill>
                  <a:schemeClr val="bg1"/>
                </a:solidFill>
                <a:latin typeface="Arial" panose="020B0604020202020204" pitchFamily="34" charset="0"/>
                <a:ea typeface="Roboto" panose="02000000000000000000" pitchFamily="2" charset="0"/>
                <a:cs typeface="Arial" panose="020B0604020202020204" pitchFamily="34" charset="0"/>
              </a:rPr>
              <a:t>web apps, </a:t>
            </a:r>
            <a:r>
              <a:rPr lang="en-US" sz="1600" dirty="0">
                <a:solidFill>
                  <a:schemeClr val="bg1"/>
                </a:solidFill>
                <a:latin typeface="Arial" panose="020B0604020202020204" pitchFamily="34" charset="0"/>
                <a:ea typeface="Roboto" panose="02000000000000000000" pitchFamily="2" charset="0"/>
                <a:cs typeface="Arial" panose="020B0604020202020204" pitchFamily="34" charset="0"/>
              </a:rPr>
              <a:t>there’s a constant back-and-forth communication between two key components: the visuals displayed on the user’s browser (</a:t>
            </a:r>
            <a:r>
              <a:rPr lang="en-US" sz="1600" b="1" dirty="0">
                <a:solidFill>
                  <a:schemeClr val="bg1"/>
                </a:solidFill>
                <a:latin typeface="Arial" panose="020B0604020202020204" pitchFamily="34" charset="0"/>
                <a:ea typeface="Roboto" panose="02000000000000000000" pitchFamily="2" charset="0"/>
                <a:cs typeface="Arial" panose="020B0604020202020204" pitchFamily="34" charset="0"/>
              </a:rPr>
              <a:t>frontend) </a:t>
            </a:r>
            <a:r>
              <a:rPr lang="en-US" sz="1600" dirty="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1600" b="1" dirty="0">
                <a:solidFill>
                  <a:schemeClr val="bg1"/>
                </a:solidFill>
                <a:latin typeface="Arial" panose="020B0604020202020204" pitchFamily="34" charset="0"/>
                <a:ea typeface="Roboto" panose="02000000000000000000" pitchFamily="2" charset="0"/>
                <a:cs typeface="Arial" panose="020B0604020202020204" pitchFamily="34" charset="0"/>
              </a:rPr>
              <a:t>backend).</a:t>
            </a:r>
          </a:p>
        </p:txBody>
      </p:sp>
      <p:pic>
        <p:nvPicPr>
          <p:cNvPr id="5" name="Picture 4">
            <a:extLst>
              <a:ext uri="{FF2B5EF4-FFF2-40B4-BE49-F238E27FC236}">
                <a16:creationId xmlns:a16="http://schemas.microsoft.com/office/drawing/2014/main" id="{D1DE4FAD-E394-44AB-BC72-2EDF39CF0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1" y="653854"/>
            <a:ext cx="9144000" cy="4832546"/>
          </a:xfrm>
          <a:prstGeom prst="rect">
            <a:avLst/>
          </a:prstGeom>
        </p:spPr>
      </p:pic>
    </p:spTree>
    <p:extLst>
      <p:ext uri="{BB962C8B-B14F-4D97-AF65-F5344CB8AC3E}">
        <p14:creationId xmlns:p14="http://schemas.microsoft.com/office/powerpoint/2010/main" val="27283048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Some Cool Stuff I Made…</a:t>
            </a:r>
          </a:p>
        </p:txBody>
      </p:sp>
      <p:pic>
        <p:nvPicPr>
          <p:cNvPr id="5" name="Picture 4">
            <a:extLst>
              <a:ext uri="{FF2B5EF4-FFF2-40B4-BE49-F238E27FC236}">
                <a16:creationId xmlns:a16="http://schemas.microsoft.com/office/drawing/2014/main" id="{0BCDCECC-6E8E-4678-89A5-7F972C12D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1676400"/>
            <a:ext cx="8686801" cy="4457102"/>
          </a:xfrm>
          <a:prstGeom prst="rect">
            <a:avLst/>
          </a:prstGeom>
          <a:effectLst>
            <a:glow rad="63500">
              <a:schemeClr val="accent3">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24218510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Full-Stack Development</a:t>
            </a:r>
          </a:p>
        </p:txBody>
      </p:sp>
      <p:sp>
        <p:nvSpPr>
          <p:cNvPr id="6" name="Rectangle 5"/>
          <p:cNvSpPr/>
          <p:nvPr/>
        </p:nvSpPr>
        <p:spPr>
          <a:xfrm>
            <a:off x="-1" y="5429652"/>
            <a:ext cx="9155741" cy="1015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8" name="Rectangle 7"/>
          <p:cNvSpPr/>
          <p:nvPr/>
        </p:nvSpPr>
        <p:spPr>
          <a:xfrm>
            <a:off x="304800" y="5181600"/>
            <a:ext cx="8665357" cy="1200329"/>
          </a:xfrm>
          <a:prstGeom prst="rect">
            <a:avLst/>
          </a:prstGeom>
        </p:spPr>
        <p:txBody>
          <a:bodyPr wrap="square" numCol="1">
            <a:spAutoFit/>
          </a:bodyPr>
          <a:lstStyle/>
          <a:p>
            <a:pPr marL="342900" indent="-342900">
              <a:buFont typeface="Arial" panose="020B0604020202020204" pitchFamily="34" charset="0"/>
              <a:buChar char="•"/>
            </a:pPr>
            <a:endParaRPr lang="en-US" b="1"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b="1" dirty="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dirty="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b="1" i="1" u="sng" dirty="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dirty="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C35A9DC9-3BCA-4D48-8A37-BEC34474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400"/>
            <a:ext cx="9144000" cy="4896252"/>
          </a:xfrm>
          <a:prstGeom prst="rect">
            <a:avLst/>
          </a:prstGeom>
        </p:spPr>
      </p:pic>
    </p:spTree>
    <p:extLst>
      <p:ext uri="{BB962C8B-B14F-4D97-AF65-F5344CB8AC3E}">
        <p14:creationId xmlns:p14="http://schemas.microsoft.com/office/powerpoint/2010/main" val="95932411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Full-Stack Development</a:t>
            </a:r>
          </a:p>
        </p:txBody>
      </p:sp>
      <p:sp>
        <p:nvSpPr>
          <p:cNvPr id="55" name="Shape 70"/>
          <p:cNvSpPr txBox="1">
            <a:spLocks/>
          </p:cNvSpPr>
          <p:nvPr/>
        </p:nvSpPr>
        <p:spPr>
          <a:xfrm>
            <a:off x="0" y="1041306"/>
            <a:ext cx="3079750" cy="2026067"/>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HTML</a:t>
            </a: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CSS</a:t>
            </a: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JavaScript</a:t>
            </a:r>
            <a:endParaRPr lang="en" altLang="en"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jQuery</a:t>
            </a:r>
            <a:endParaRPr lang="en" altLang="en"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Bootstrap</a:t>
            </a: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SEO</a:t>
            </a:r>
          </a:p>
        </p:txBody>
      </p:sp>
      <p:sp>
        <p:nvSpPr>
          <p:cNvPr id="56" name="Shape 70"/>
          <p:cNvSpPr txBox="1">
            <a:spLocks/>
          </p:cNvSpPr>
          <p:nvPr/>
        </p:nvSpPr>
        <p:spPr>
          <a:xfrm>
            <a:off x="2896001" y="1028449"/>
            <a:ext cx="1920875" cy="1354788"/>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altLang="en" sz="2000" dirty="0" err="1">
                <a:latin typeface="Arial" panose="020B0604020202020204" pitchFamily="34" charset="0"/>
                <a:ea typeface="Roboto" panose="02000000000000000000" pitchFamily="2" charset="0"/>
                <a:cs typeface="Arial" panose="020B0604020202020204" pitchFamily="34" charset="0"/>
              </a:rPr>
              <a:t>Heroku</a:t>
            </a:r>
            <a:endParaRPr lang="en" altLang="en"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Git</a:t>
            </a: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GitHub</a:t>
            </a:r>
          </a:p>
        </p:txBody>
      </p:sp>
      <p:sp>
        <p:nvSpPr>
          <p:cNvPr id="57" name="Shape 70"/>
          <p:cNvSpPr txBox="1">
            <a:spLocks/>
          </p:cNvSpPr>
          <p:nvPr/>
        </p:nvSpPr>
        <p:spPr>
          <a:xfrm>
            <a:off x="0" y="3754837"/>
            <a:ext cx="3962401" cy="1828800"/>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APIs (Consuming)</a:t>
            </a: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JSON</a:t>
            </a: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AJAX</a:t>
            </a: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Real Time </a:t>
            </a:r>
            <a:r>
              <a:rPr lang="en" altLang="en" sz="2000" dirty="0">
                <a:latin typeface="Arial" panose="020B0604020202020204" pitchFamily="34" charset="0"/>
                <a:ea typeface="Roboto" panose="02000000000000000000" pitchFamily="2" charset="0"/>
                <a:cs typeface="Arial" panose="020B0604020202020204" pitchFamily="34" charset="0"/>
              </a:rPr>
              <a:t>Cloud </a:t>
            </a:r>
            <a:r>
              <a:rPr lang="en-US" sz="2000" dirty="0">
                <a:latin typeface="Arial" panose="020B0604020202020204" pitchFamily="34" charset="0"/>
                <a:ea typeface="Roboto" panose="02000000000000000000" pitchFamily="2" charset="0"/>
                <a:cs typeface="Arial" panose="020B0604020202020204" pitchFamily="34" charset="0"/>
              </a:rPr>
              <a:t>Database </a:t>
            </a:r>
            <a:r>
              <a:rPr lang="en" altLang="en" sz="2000" dirty="0">
                <a:latin typeface="Arial" panose="020B0604020202020204" pitchFamily="34" charset="0"/>
                <a:ea typeface="Roboto" panose="02000000000000000000" pitchFamily="2" charset="0"/>
                <a:cs typeface="Arial" panose="020B0604020202020204" pitchFamily="34" charset="0"/>
              </a:rPr>
              <a:t>via </a:t>
            </a:r>
            <a:r>
              <a:rPr lang="en-US" sz="2000" dirty="0">
                <a:latin typeface="Arial" panose="020B0604020202020204" pitchFamily="34" charset="0"/>
                <a:ea typeface="Roboto" panose="02000000000000000000" pitchFamily="2" charset="0"/>
                <a:cs typeface="Arial" panose="020B0604020202020204" pitchFamily="34" charset="0"/>
              </a:rPr>
              <a:t>Firebase</a:t>
            </a:r>
            <a:endParaRPr lang="en" altLang="en" sz="2000" dirty="0">
              <a:latin typeface="Arial" panose="020B0604020202020204" pitchFamily="34" charset="0"/>
              <a:ea typeface="Roboto" panose="02000000000000000000" pitchFamily="2" charset="0"/>
              <a:cs typeface="Arial" panose="020B0604020202020204" pitchFamily="34" charset="0"/>
            </a:endParaRPr>
          </a:p>
        </p:txBody>
      </p:sp>
      <p:sp>
        <p:nvSpPr>
          <p:cNvPr id="58" name="Shape 70"/>
          <p:cNvSpPr txBox="1">
            <a:spLocks/>
          </p:cNvSpPr>
          <p:nvPr/>
        </p:nvSpPr>
        <p:spPr>
          <a:xfrm>
            <a:off x="5101131" y="1011637"/>
            <a:ext cx="3841750" cy="2743200"/>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Templating Engines</a:t>
            </a: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Sessions</a:t>
            </a: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Writing tests</a:t>
            </a:r>
          </a:p>
          <a:p>
            <a:pPr marL="685800" indent="-457200">
              <a:spcBef>
                <a:spcPts val="0"/>
              </a:spcBef>
            </a:pPr>
            <a:r>
              <a:rPr lang="en-US" sz="2000" dirty="0" err="1">
                <a:latin typeface="Arial" panose="020B0604020202020204" pitchFamily="34" charset="0"/>
                <a:ea typeface="Roboto" panose="02000000000000000000" pitchFamily="2" charset="0"/>
                <a:cs typeface="Arial" panose="020B0604020202020204" pitchFamily="34" charset="0"/>
              </a:rPr>
              <a:t>Node.js</a:t>
            </a: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000" dirty="0" err="1">
                <a:latin typeface="Arial" panose="020B0604020202020204" pitchFamily="34" charset="0"/>
                <a:ea typeface="Roboto" panose="02000000000000000000" pitchFamily="2" charset="0"/>
                <a:cs typeface="Arial" panose="020B0604020202020204" pitchFamily="34" charset="0"/>
              </a:rPr>
              <a:t>Express.js</a:t>
            </a:r>
            <a:endParaRPr lang="en" altLang="en"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Creating APIs</a:t>
            </a: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MVC</a:t>
            </a: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User Authentication</a:t>
            </a: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ORM (</a:t>
            </a:r>
            <a:r>
              <a:rPr lang="en-US" sz="2000" dirty="0" err="1">
                <a:latin typeface="Arial" panose="020B0604020202020204" pitchFamily="34" charset="0"/>
                <a:ea typeface="Roboto" panose="02000000000000000000" pitchFamily="2" charset="0"/>
                <a:cs typeface="Arial" panose="020B0604020202020204" pitchFamily="34" charset="0"/>
              </a:rPr>
              <a:t>Sequelize</a:t>
            </a:r>
            <a:r>
              <a:rPr lang="en-US" sz="2000" dirty="0">
                <a:latin typeface="Arial" panose="020B0604020202020204" pitchFamily="34" charset="0"/>
                <a:ea typeface="Roboto" panose="02000000000000000000" pitchFamily="2" charset="0"/>
                <a:cs typeface="Arial" panose="020B0604020202020204" pitchFamily="34" charset="0"/>
              </a:rPr>
              <a:t>)</a:t>
            </a:r>
          </a:p>
        </p:txBody>
      </p:sp>
      <p:sp>
        <p:nvSpPr>
          <p:cNvPr id="59" name="Shape 70"/>
          <p:cNvSpPr txBox="1">
            <a:spLocks/>
          </p:cNvSpPr>
          <p:nvPr/>
        </p:nvSpPr>
        <p:spPr>
          <a:xfrm>
            <a:off x="2940592" y="2832132"/>
            <a:ext cx="2130158" cy="901668"/>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MySQL</a:t>
            </a: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MongoDB</a:t>
            </a:r>
          </a:p>
        </p:txBody>
      </p:sp>
      <p:sp>
        <p:nvSpPr>
          <p:cNvPr id="60" name="Shape 70"/>
          <p:cNvSpPr txBox="1">
            <a:spLocks/>
          </p:cNvSpPr>
          <p:nvPr/>
        </p:nvSpPr>
        <p:spPr>
          <a:xfrm>
            <a:off x="5070750" y="4460435"/>
            <a:ext cx="3049242" cy="901668"/>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Algorithms</a:t>
            </a:r>
          </a:p>
          <a:p>
            <a:pPr marL="685800" indent="-457200">
              <a:spcBef>
                <a:spcPts val="0"/>
              </a:spcBef>
            </a:pPr>
            <a:r>
              <a:rPr lang="en" altLang="en" sz="2000" dirty="0">
                <a:latin typeface="Arial" panose="020B0604020202020204" pitchFamily="34" charset="0"/>
                <a:ea typeface="Roboto" panose="02000000000000000000" pitchFamily="2" charset="0"/>
                <a:cs typeface="Arial" panose="020B0604020202020204" pitchFamily="34" charset="0"/>
              </a:rPr>
              <a:t>Design Patterns</a:t>
            </a:r>
          </a:p>
        </p:txBody>
      </p:sp>
      <p:sp>
        <p:nvSpPr>
          <p:cNvPr id="61" name="Shape 70"/>
          <p:cNvSpPr txBox="1">
            <a:spLocks/>
          </p:cNvSpPr>
          <p:nvPr/>
        </p:nvSpPr>
        <p:spPr>
          <a:xfrm>
            <a:off x="464904" y="3349346"/>
            <a:ext cx="2305050" cy="451282"/>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altLang="en" sz="2000" b="1" u="sng" dirty="0">
                <a:latin typeface="Arial" panose="020B0604020202020204" pitchFamily="34" charset="0"/>
                <a:ea typeface="Roboto" panose="02000000000000000000" pitchFamily="2" charset="0"/>
                <a:cs typeface="Arial" panose="020B0604020202020204" pitchFamily="34" charset="0"/>
              </a:rPr>
              <a:t>API Interaction</a:t>
            </a:r>
          </a:p>
        </p:txBody>
      </p:sp>
      <p:sp>
        <p:nvSpPr>
          <p:cNvPr id="62" name="Shape 70"/>
          <p:cNvSpPr txBox="1">
            <a:spLocks/>
          </p:cNvSpPr>
          <p:nvPr/>
        </p:nvSpPr>
        <p:spPr>
          <a:xfrm>
            <a:off x="3382673" y="2471504"/>
            <a:ext cx="1905000" cy="451282"/>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altLang="en" sz="2000" b="1" u="sng" dirty="0">
                <a:latin typeface="Arial" panose="020B0604020202020204" pitchFamily="34" charset="0"/>
                <a:ea typeface="Roboto" panose="02000000000000000000" pitchFamily="2" charset="0"/>
                <a:cs typeface="Arial" panose="020B0604020202020204" pitchFamily="34" charset="0"/>
              </a:rPr>
              <a:t>Databases</a:t>
            </a:r>
          </a:p>
        </p:txBody>
      </p:sp>
      <p:sp>
        <p:nvSpPr>
          <p:cNvPr id="63" name="Shape 70"/>
          <p:cNvSpPr txBox="1">
            <a:spLocks/>
          </p:cNvSpPr>
          <p:nvPr/>
        </p:nvSpPr>
        <p:spPr>
          <a:xfrm>
            <a:off x="5504959" y="4708441"/>
            <a:ext cx="2592042" cy="451282"/>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altLang="en" sz="2000" b="1" u="sng" dirty="0">
                <a:latin typeface="Arial" panose="020B0604020202020204" pitchFamily="34" charset="0"/>
                <a:ea typeface="Roboto" panose="02000000000000000000" pitchFamily="2" charset="0"/>
                <a:cs typeface="Arial" panose="020B0604020202020204" pitchFamily="34" charset="0"/>
              </a:rPr>
              <a:t>CS Fundamentals </a:t>
            </a:r>
          </a:p>
        </p:txBody>
      </p:sp>
      <p:sp>
        <p:nvSpPr>
          <p:cNvPr id="64" name="Shape 70"/>
          <p:cNvSpPr txBox="1">
            <a:spLocks/>
          </p:cNvSpPr>
          <p:nvPr/>
        </p:nvSpPr>
        <p:spPr>
          <a:xfrm>
            <a:off x="438460" y="5554332"/>
            <a:ext cx="3904940" cy="451282"/>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altLang="en" sz="2000" b="1" u="sng" dirty="0">
                <a:latin typeface="Arial" panose="020B0604020202020204" pitchFamily="34" charset="0"/>
                <a:ea typeface="Roboto" panose="02000000000000000000" pitchFamily="2" charset="0"/>
                <a:cs typeface="Arial" panose="020B0604020202020204" pitchFamily="34" charset="0"/>
              </a:rPr>
              <a:t>Cutting Edge Development</a:t>
            </a:r>
          </a:p>
        </p:txBody>
      </p:sp>
      <p:sp>
        <p:nvSpPr>
          <p:cNvPr id="65" name="Shape 70"/>
          <p:cNvSpPr txBox="1">
            <a:spLocks/>
          </p:cNvSpPr>
          <p:nvPr/>
        </p:nvSpPr>
        <p:spPr>
          <a:xfrm>
            <a:off x="1676400" y="5867400"/>
            <a:ext cx="1773681" cy="388803"/>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marR="0" lvl="0" indent="-457200" defTabSz="914400" eaLnBrk="1" latinLnBrk="0" hangingPunct="1">
              <a:lnSpc>
                <a:spcPct val="100000"/>
              </a:lnSpc>
              <a:spcBef>
                <a:spcPts val="0"/>
              </a:spcBef>
              <a:spcAft>
                <a:spcPts val="0"/>
              </a:spcAft>
              <a:buClrTx/>
              <a:buSzTx/>
              <a:buFontTx/>
              <a:buNone/>
              <a:tabLst/>
              <a:defRPr/>
            </a:pPr>
            <a:endParaRPr lang="en" altLang="en" sz="2000" dirty="0">
              <a:latin typeface="Arial" panose="020B0604020202020204" pitchFamily="34" charset="0"/>
              <a:ea typeface="Roboto" panose="02000000000000000000" pitchFamily="2" charset="0"/>
              <a:cs typeface="Arial" panose="020B0604020202020204" pitchFamily="34" charset="0"/>
            </a:endParaRPr>
          </a:p>
        </p:txBody>
      </p:sp>
      <p:sp>
        <p:nvSpPr>
          <p:cNvPr id="66" name="Shape 70"/>
          <p:cNvSpPr txBox="1">
            <a:spLocks/>
          </p:cNvSpPr>
          <p:nvPr/>
        </p:nvSpPr>
        <p:spPr>
          <a:xfrm>
            <a:off x="439688" y="634823"/>
            <a:ext cx="2181003" cy="451282"/>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altLang="en" sz="2000" b="1" u="sng" dirty="0">
                <a:latin typeface="Arial" panose="020B0604020202020204" pitchFamily="34" charset="0"/>
                <a:ea typeface="Roboto" panose="02000000000000000000" pitchFamily="2" charset="0"/>
                <a:cs typeface="Arial" panose="020B0604020202020204" pitchFamily="34" charset="0"/>
              </a:rPr>
              <a:t>The Browser</a:t>
            </a:r>
          </a:p>
        </p:txBody>
      </p:sp>
      <p:sp>
        <p:nvSpPr>
          <p:cNvPr id="67" name="Shape 70"/>
          <p:cNvSpPr txBox="1">
            <a:spLocks/>
          </p:cNvSpPr>
          <p:nvPr/>
        </p:nvSpPr>
        <p:spPr>
          <a:xfrm>
            <a:off x="3355059" y="634823"/>
            <a:ext cx="1905000" cy="451282"/>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altLang="en" sz="2000" b="1" u="sng" dirty="0">
                <a:latin typeface="Arial" panose="020B0604020202020204" pitchFamily="34" charset="0"/>
                <a:ea typeface="Roboto" panose="02000000000000000000" pitchFamily="2" charset="0"/>
                <a:cs typeface="Arial" panose="020B0604020202020204" pitchFamily="34" charset="0"/>
              </a:rPr>
              <a:t>Dev Tools</a:t>
            </a:r>
          </a:p>
        </p:txBody>
      </p:sp>
      <p:sp>
        <p:nvSpPr>
          <p:cNvPr id="68" name="Shape 70"/>
          <p:cNvSpPr txBox="1">
            <a:spLocks/>
          </p:cNvSpPr>
          <p:nvPr/>
        </p:nvSpPr>
        <p:spPr>
          <a:xfrm>
            <a:off x="5562982" y="609600"/>
            <a:ext cx="3522975" cy="451282"/>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u="sng" dirty="0">
                <a:latin typeface="Arial" panose="020B0604020202020204" pitchFamily="34" charset="0"/>
                <a:ea typeface="Roboto" panose="02000000000000000000" pitchFamily="2" charset="0"/>
                <a:cs typeface="Arial" panose="020B0604020202020204" pitchFamily="34" charset="0"/>
              </a:rPr>
              <a:t>Server Side</a:t>
            </a:r>
            <a:endParaRPr lang="en" alt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72" name="Shape 70"/>
          <p:cNvSpPr txBox="1">
            <a:spLocks/>
          </p:cNvSpPr>
          <p:nvPr/>
        </p:nvSpPr>
        <p:spPr>
          <a:xfrm>
            <a:off x="-3208" y="5867400"/>
            <a:ext cx="2213008" cy="482109"/>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err="1">
                <a:latin typeface="Arial" panose="020B0604020202020204" pitchFamily="34" charset="0"/>
                <a:ea typeface="Roboto" panose="02000000000000000000" pitchFamily="2" charset="0"/>
                <a:cs typeface="Arial" panose="020B0604020202020204" pitchFamily="34" charset="0"/>
              </a:rPr>
              <a:t>React.js</a:t>
            </a:r>
            <a:endParaRPr lang="en" alt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1965599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Let’s Get </a:t>
            </a:r>
            <a:r>
              <a:rPr lang="en-US" dirty="0" err="1"/>
              <a:t>Crackin</a:t>
            </a:r>
            <a:r>
              <a:rPr lang="en-US" dirty="0"/>
              <a:t>!</a:t>
            </a:r>
          </a:p>
        </p:txBody>
      </p:sp>
    </p:spTree>
    <p:extLst>
      <p:ext uri="{BB962C8B-B14F-4D97-AF65-F5344CB8AC3E}">
        <p14:creationId xmlns:p14="http://schemas.microsoft.com/office/powerpoint/2010/main" val="372968825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Intro to Console / Terminal</a:t>
            </a:r>
          </a:p>
        </p:txBody>
      </p:sp>
      <p:pic>
        <p:nvPicPr>
          <p:cNvPr id="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3088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lstStyle/>
          <a:p>
            <a:r>
              <a:rPr lang="en-US" dirty="0">
                <a:solidFill>
                  <a:srgbClr val="C00000"/>
                </a:solidFill>
              </a:rPr>
              <a:t>INSTRUCTOR DEMO…</a:t>
            </a:r>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7681D2EB-8735-4BAB-8287-E1840BE0C528}"/>
              </a:ext>
            </a:extLst>
          </p:cNvPr>
          <p:cNvGraphicFramePr>
            <a:graphicFrameLocks noGrp="1"/>
          </p:cNvGraphicFramePr>
          <p:nvPr>
            <p:extLst>
              <p:ext uri="{D42A27DB-BD31-4B8C-83A1-F6EECF244321}">
                <p14:modId xmlns:p14="http://schemas.microsoft.com/office/powerpoint/2010/main" val="576546549"/>
              </p:ext>
            </p:extLst>
          </p:nvPr>
        </p:nvGraphicFramePr>
        <p:xfrm>
          <a:off x="304800" y="762000"/>
          <a:ext cx="5867400" cy="5608320"/>
        </p:xfrm>
        <a:graphic>
          <a:graphicData uri="http://schemas.openxmlformats.org/drawingml/2006/table">
            <a:tbl>
              <a:tblPr firstRow="1" bandRow="1">
                <a:tableStyleId>{9D7B26C5-4107-4FEC-AEDC-1716B250A1EF}</a:tableStyleId>
              </a:tblPr>
              <a:tblGrid>
                <a:gridCol w="2560853">
                  <a:extLst>
                    <a:ext uri="{9D8B030D-6E8A-4147-A177-3AD203B41FA5}">
                      <a16:colId xmlns:a16="http://schemas.microsoft.com/office/drawing/2014/main" val="2649028955"/>
                    </a:ext>
                  </a:extLst>
                </a:gridCol>
                <a:gridCol w="3306547">
                  <a:extLst>
                    <a:ext uri="{9D8B030D-6E8A-4147-A177-3AD203B41FA5}">
                      <a16:colId xmlns:a16="http://schemas.microsoft.com/office/drawing/2014/main" val="918855267"/>
                    </a:ext>
                  </a:extLst>
                </a:gridCol>
              </a:tblGrid>
              <a:tr h="370840">
                <a:tc gridSpan="2">
                  <a:txBody>
                    <a:bodyPr/>
                    <a:lstStyle/>
                    <a:p>
                      <a:r>
                        <a:rPr lang="en-US" sz="2800" dirty="0"/>
                        <a:t>Intro to Console / Bash</a:t>
                      </a:r>
                    </a:p>
                  </a:txBody>
                  <a:tcPr/>
                </a:tc>
                <a:tc hMerge="1">
                  <a:txBody>
                    <a:bodyPr/>
                    <a:lstStyle/>
                    <a:p>
                      <a:endParaRPr lang="en-US" dirty="0"/>
                    </a:p>
                  </a:txBody>
                  <a:tcPr/>
                </a:tc>
                <a:extLst>
                  <a:ext uri="{0D108BD9-81ED-4DB2-BD59-A6C34878D82A}">
                    <a16:rowId xmlns:a16="http://schemas.microsoft.com/office/drawing/2014/main" val="766729786"/>
                  </a:ext>
                </a:extLst>
              </a:tr>
              <a:tr h="370840">
                <a:tc>
                  <a:txBody>
                    <a:bodyPr/>
                    <a:lstStyle/>
                    <a:p>
                      <a:r>
                        <a:rPr lang="en-US" sz="1800" dirty="0"/>
                        <a:t>cd</a:t>
                      </a:r>
                    </a:p>
                  </a:txBody>
                  <a:tcPr/>
                </a:tc>
                <a:tc>
                  <a:txBody>
                    <a:bodyPr/>
                    <a:lstStyle/>
                    <a:p>
                      <a:r>
                        <a:rPr lang="en-US" sz="1800" dirty="0"/>
                        <a:t>change directory</a:t>
                      </a:r>
                    </a:p>
                  </a:txBody>
                  <a:tcPr/>
                </a:tc>
                <a:extLst>
                  <a:ext uri="{0D108BD9-81ED-4DB2-BD59-A6C34878D82A}">
                    <a16:rowId xmlns:a16="http://schemas.microsoft.com/office/drawing/2014/main" val="2993763667"/>
                  </a:ext>
                </a:extLst>
              </a:tr>
              <a:tr h="370840">
                <a:tc>
                  <a:txBody>
                    <a:bodyPr/>
                    <a:lstStyle/>
                    <a:p>
                      <a:r>
                        <a:rPr lang="en-US" sz="1800" dirty="0"/>
                        <a:t>cd ~</a:t>
                      </a:r>
                    </a:p>
                  </a:txBody>
                  <a:tcPr/>
                </a:tc>
                <a:tc>
                  <a:txBody>
                    <a:bodyPr/>
                    <a:lstStyle/>
                    <a:p>
                      <a:r>
                        <a:rPr lang="en-US" sz="1800" dirty="0"/>
                        <a:t>change to home directory</a:t>
                      </a:r>
                    </a:p>
                  </a:txBody>
                  <a:tcPr/>
                </a:tc>
                <a:extLst>
                  <a:ext uri="{0D108BD9-81ED-4DB2-BD59-A6C34878D82A}">
                    <a16:rowId xmlns:a16="http://schemas.microsoft.com/office/drawing/2014/main" val="3922221067"/>
                  </a:ext>
                </a:extLst>
              </a:tr>
              <a:tr h="370840">
                <a:tc>
                  <a:txBody>
                    <a:bodyPr/>
                    <a:lstStyle/>
                    <a:p>
                      <a:r>
                        <a:rPr lang="en-US" sz="1800" dirty="0"/>
                        <a:t>cd ..</a:t>
                      </a:r>
                    </a:p>
                  </a:txBody>
                  <a:tcPr/>
                </a:tc>
                <a:tc>
                  <a:txBody>
                    <a:bodyPr/>
                    <a:lstStyle/>
                    <a:p>
                      <a:r>
                        <a:rPr lang="en-US" sz="1800" dirty="0"/>
                        <a:t>move up one directory</a:t>
                      </a:r>
                    </a:p>
                  </a:txBody>
                  <a:tcPr/>
                </a:tc>
                <a:extLst>
                  <a:ext uri="{0D108BD9-81ED-4DB2-BD59-A6C34878D82A}">
                    <a16:rowId xmlns:a16="http://schemas.microsoft.com/office/drawing/2014/main" val="4193049529"/>
                  </a:ext>
                </a:extLst>
              </a:tr>
              <a:tr h="370840">
                <a:tc>
                  <a:txBody>
                    <a:bodyPr/>
                    <a:lstStyle/>
                    <a:p>
                      <a:r>
                        <a:rPr lang="en-US" sz="1800" dirty="0"/>
                        <a:t>ls</a:t>
                      </a:r>
                    </a:p>
                  </a:txBody>
                  <a:tcPr/>
                </a:tc>
                <a:tc>
                  <a:txBody>
                    <a:bodyPr/>
                    <a:lstStyle/>
                    <a:p>
                      <a:r>
                        <a:rPr lang="en-US" sz="1800" dirty="0"/>
                        <a:t>list files in folder</a:t>
                      </a:r>
                    </a:p>
                  </a:txBody>
                  <a:tcPr/>
                </a:tc>
                <a:extLst>
                  <a:ext uri="{0D108BD9-81ED-4DB2-BD59-A6C34878D82A}">
                    <a16:rowId xmlns:a16="http://schemas.microsoft.com/office/drawing/2014/main" val="2543310392"/>
                  </a:ext>
                </a:extLst>
              </a:tr>
              <a:tr h="370840">
                <a:tc>
                  <a:txBody>
                    <a:bodyPr/>
                    <a:lstStyle/>
                    <a:p>
                      <a:r>
                        <a:rPr lang="en-US" sz="1800" dirty="0" err="1"/>
                        <a:t>pwd</a:t>
                      </a:r>
                      <a:endParaRPr lang="en-US" sz="1800" dirty="0"/>
                    </a:p>
                  </a:txBody>
                  <a:tcPr/>
                </a:tc>
                <a:tc>
                  <a:txBody>
                    <a:bodyPr/>
                    <a:lstStyle/>
                    <a:p>
                      <a:r>
                        <a:rPr lang="en-US" sz="1800" dirty="0"/>
                        <a:t>show current directory</a:t>
                      </a:r>
                      <a:br>
                        <a:rPr lang="en-US" sz="1800" dirty="0"/>
                      </a:br>
                      <a:r>
                        <a:rPr lang="en-US" sz="1800" dirty="0"/>
                        <a:t>(</a:t>
                      </a:r>
                      <a:r>
                        <a:rPr lang="en-US" sz="1800" u="sng" dirty="0"/>
                        <a:t>p</a:t>
                      </a:r>
                      <a:r>
                        <a:rPr lang="en-US" sz="1800" dirty="0"/>
                        <a:t>rint </a:t>
                      </a:r>
                      <a:r>
                        <a:rPr lang="en-US" sz="1800" u="sng" dirty="0"/>
                        <a:t>w</a:t>
                      </a:r>
                      <a:r>
                        <a:rPr lang="en-US" sz="1800" dirty="0"/>
                        <a:t>orking </a:t>
                      </a:r>
                      <a:r>
                        <a:rPr lang="en-US" sz="1800" u="sng" dirty="0"/>
                        <a:t>d</a:t>
                      </a:r>
                      <a:r>
                        <a:rPr lang="en-US" sz="1800" dirty="0"/>
                        <a:t>irectory)</a:t>
                      </a:r>
                      <a:endParaRPr lang="en-US" sz="1800" i="0" dirty="0"/>
                    </a:p>
                  </a:txBody>
                  <a:tcPr/>
                </a:tc>
                <a:extLst>
                  <a:ext uri="{0D108BD9-81ED-4DB2-BD59-A6C34878D82A}">
                    <a16:rowId xmlns:a16="http://schemas.microsoft.com/office/drawing/2014/main" val="3991546548"/>
                  </a:ext>
                </a:extLst>
              </a:tr>
              <a:tr h="370840">
                <a:tc>
                  <a:txBody>
                    <a:bodyPr/>
                    <a:lstStyle/>
                    <a:p>
                      <a:r>
                        <a:rPr lang="en-US" sz="1800" dirty="0" err="1"/>
                        <a:t>mkdir</a:t>
                      </a:r>
                      <a:r>
                        <a:rPr lang="en-US" sz="1800" dirty="0"/>
                        <a:t> &lt;FOLDERNAME&gt;</a:t>
                      </a:r>
                      <a:endParaRPr lang="en-US" sz="1800" i="1" dirty="0"/>
                    </a:p>
                  </a:txBody>
                  <a:tcPr/>
                </a:tc>
                <a:tc>
                  <a:txBody>
                    <a:bodyPr/>
                    <a:lstStyle/>
                    <a:p>
                      <a:r>
                        <a:rPr lang="en-US" sz="1800" dirty="0"/>
                        <a:t>create new directory</a:t>
                      </a:r>
                    </a:p>
                  </a:txBody>
                  <a:tcPr/>
                </a:tc>
                <a:extLst>
                  <a:ext uri="{0D108BD9-81ED-4DB2-BD59-A6C34878D82A}">
                    <a16:rowId xmlns:a16="http://schemas.microsoft.com/office/drawing/2014/main" val="221277766"/>
                  </a:ext>
                </a:extLst>
              </a:tr>
              <a:tr h="370840">
                <a:tc>
                  <a:txBody>
                    <a:bodyPr/>
                    <a:lstStyle/>
                    <a:p>
                      <a:r>
                        <a:rPr lang="en-US" sz="1800" dirty="0"/>
                        <a:t>touch &lt;FILENAME&gt;</a:t>
                      </a:r>
                      <a:endParaRPr lang="en-US" sz="1800" i="1" dirty="0"/>
                    </a:p>
                  </a:txBody>
                  <a:tcPr/>
                </a:tc>
                <a:tc>
                  <a:txBody>
                    <a:bodyPr/>
                    <a:lstStyle/>
                    <a:p>
                      <a:r>
                        <a:rPr lang="en-US" sz="1800" dirty="0"/>
                        <a:t>create a new file</a:t>
                      </a:r>
                    </a:p>
                  </a:txBody>
                  <a:tcPr/>
                </a:tc>
                <a:extLst>
                  <a:ext uri="{0D108BD9-81ED-4DB2-BD59-A6C34878D82A}">
                    <a16:rowId xmlns:a16="http://schemas.microsoft.com/office/drawing/2014/main" val="3037329541"/>
                  </a:ext>
                </a:extLst>
              </a:tr>
              <a:tr h="370840">
                <a:tc>
                  <a:txBody>
                    <a:bodyPr/>
                    <a:lstStyle/>
                    <a:p>
                      <a:r>
                        <a:rPr lang="en-US" sz="1800" dirty="0" err="1"/>
                        <a:t>rm</a:t>
                      </a:r>
                      <a:r>
                        <a:rPr lang="en-US" sz="1800" dirty="0"/>
                        <a:t> &lt;FILENAME&gt;</a:t>
                      </a:r>
                      <a:endParaRPr lang="en-US" sz="1800" i="1" dirty="0"/>
                    </a:p>
                  </a:txBody>
                  <a:tcPr/>
                </a:tc>
                <a:tc>
                  <a:txBody>
                    <a:bodyPr/>
                    <a:lstStyle/>
                    <a:p>
                      <a:r>
                        <a:rPr lang="en-US" sz="1800" dirty="0"/>
                        <a:t>delete file</a:t>
                      </a:r>
                    </a:p>
                  </a:txBody>
                  <a:tcPr/>
                </a:tc>
                <a:extLst>
                  <a:ext uri="{0D108BD9-81ED-4DB2-BD59-A6C34878D82A}">
                    <a16:rowId xmlns:a16="http://schemas.microsoft.com/office/drawing/2014/main" val="393839541"/>
                  </a:ext>
                </a:extLst>
              </a:tr>
              <a:tr h="370840">
                <a:tc>
                  <a:txBody>
                    <a:bodyPr/>
                    <a:lstStyle/>
                    <a:p>
                      <a:r>
                        <a:rPr lang="en-US" sz="1800" dirty="0" err="1"/>
                        <a:t>rm</a:t>
                      </a:r>
                      <a:r>
                        <a:rPr lang="en-US" sz="1800" dirty="0"/>
                        <a:t> –r &lt;FOLDERNAME&gt;</a:t>
                      </a:r>
                      <a:endParaRPr lang="en-US" sz="1800" i="1" dirty="0"/>
                    </a:p>
                  </a:txBody>
                  <a:tcPr/>
                </a:tc>
                <a:tc>
                  <a:txBody>
                    <a:bodyPr/>
                    <a:lstStyle/>
                    <a:p>
                      <a:r>
                        <a:rPr lang="en-US" sz="1800" dirty="0"/>
                        <a:t>delete folder</a:t>
                      </a:r>
                    </a:p>
                  </a:txBody>
                  <a:tcPr/>
                </a:tc>
                <a:extLst>
                  <a:ext uri="{0D108BD9-81ED-4DB2-BD59-A6C34878D82A}">
                    <a16:rowId xmlns:a16="http://schemas.microsoft.com/office/drawing/2014/main" val="24170435"/>
                  </a:ext>
                </a:extLst>
              </a:tr>
              <a:tr h="370840">
                <a:tc>
                  <a:txBody>
                    <a:bodyPr/>
                    <a:lstStyle/>
                    <a:p>
                      <a:r>
                        <a:rPr lang="en-US" sz="1800" dirty="0"/>
                        <a:t>open .</a:t>
                      </a:r>
                      <a:endParaRPr lang="en-US" sz="1800" i="0" dirty="0"/>
                    </a:p>
                  </a:txBody>
                  <a:tcPr/>
                </a:tc>
                <a:tc>
                  <a:txBody>
                    <a:bodyPr/>
                    <a:lstStyle/>
                    <a:p>
                      <a:r>
                        <a:rPr lang="en-US" sz="1800" dirty="0"/>
                        <a:t>open the current folder (MAC)</a:t>
                      </a:r>
                    </a:p>
                  </a:txBody>
                  <a:tcPr/>
                </a:tc>
                <a:extLst>
                  <a:ext uri="{0D108BD9-81ED-4DB2-BD59-A6C34878D82A}">
                    <a16:rowId xmlns:a16="http://schemas.microsoft.com/office/drawing/2014/main" val="1605174305"/>
                  </a:ext>
                </a:extLst>
              </a:tr>
              <a:tr h="370840">
                <a:tc>
                  <a:txBody>
                    <a:bodyPr/>
                    <a:lstStyle/>
                    <a:p>
                      <a:r>
                        <a:rPr lang="en-US" sz="1800" dirty="0"/>
                        <a:t>open &lt;FILENAME&gt;</a:t>
                      </a:r>
                      <a:endParaRPr lang="en-US" sz="1800" i="0" dirty="0"/>
                    </a:p>
                  </a:txBody>
                  <a:tcPr/>
                </a:tc>
                <a:tc>
                  <a:txBody>
                    <a:bodyPr/>
                    <a:lstStyle/>
                    <a:p>
                      <a:r>
                        <a:rPr lang="en-US" sz="1800" dirty="0"/>
                        <a:t>open a specific file (MAC)</a:t>
                      </a:r>
                    </a:p>
                  </a:txBody>
                  <a:tcPr/>
                </a:tc>
                <a:extLst>
                  <a:ext uri="{0D108BD9-81ED-4DB2-BD59-A6C34878D82A}">
                    <a16:rowId xmlns:a16="http://schemas.microsoft.com/office/drawing/2014/main" val="807681542"/>
                  </a:ext>
                </a:extLst>
              </a:tr>
              <a:tr h="370840">
                <a:tc>
                  <a:txBody>
                    <a:bodyPr/>
                    <a:lstStyle/>
                    <a:p>
                      <a:r>
                        <a:rPr lang="en-US" sz="1800" i="0" dirty="0"/>
                        <a:t>explorer .</a:t>
                      </a:r>
                    </a:p>
                  </a:txBody>
                  <a:tcPr/>
                </a:tc>
                <a:tc>
                  <a:txBody>
                    <a:bodyPr/>
                    <a:lstStyle/>
                    <a:p>
                      <a:r>
                        <a:rPr lang="en-US" sz="1800" dirty="0"/>
                        <a:t>open the current folder (BASH)</a:t>
                      </a:r>
                    </a:p>
                  </a:txBody>
                  <a:tcPr/>
                </a:tc>
                <a:extLst>
                  <a:ext uri="{0D108BD9-81ED-4DB2-BD59-A6C34878D82A}">
                    <a16:rowId xmlns:a16="http://schemas.microsoft.com/office/drawing/2014/main" val="1305845072"/>
                  </a:ext>
                </a:extLst>
              </a:tr>
              <a:tr h="370840">
                <a:tc>
                  <a:txBody>
                    <a:bodyPr/>
                    <a:lstStyle/>
                    <a:p>
                      <a:r>
                        <a:rPr lang="en-US" sz="1800" i="0" dirty="0"/>
                        <a:t>explorer </a:t>
                      </a:r>
                      <a:r>
                        <a:rPr lang="en-US" sz="1800" i="1" dirty="0"/>
                        <a:t>&lt;FILENAME&gt;</a:t>
                      </a:r>
                    </a:p>
                  </a:txBody>
                  <a:tcPr/>
                </a:tc>
                <a:tc>
                  <a:txBody>
                    <a:bodyPr/>
                    <a:lstStyle/>
                    <a:p>
                      <a:r>
                        <a:rPr lang="en-US" sz="1800" dirty="0"/>
                        <a:t>open a specific file (BASH)</a:t>
                      </a:r>
                    </a:p>
                  </a:txBody>
                  <a:tcPr/>
                </a:tc>
                <a:extLst>
                  <a:ext uri="{0D108BD9-81ED-4DB2-BD59-A6C34878D82A}">
                    <a16:rowId xmlns:a16="http://schemas.microsoft.com/office/drawing/2014/main" val="2003006236"/>
                  </a:ext>
                </a:extLst>
              </a:tr>
            </a:tbl>
          </a:graphicData>
        </a:graphic>
      </p:graphicFrame>
      <p:pic>
        <p:nvPicPr>
          <p:cNvPr id="2050" name="Picture 2" descr="Image result for directory folder">
            <a:extLst>
              <a:ext uri="{FF2B5EF4-FFF2-40B4-BE49-F238E27FC236}">
                <a16:creationId xmlns:a16="http://schemas.microsoft.com/office/drawing/2014/main" id="{0030BBD8-0A79-413C-B3B4-E11591733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066800"/>
            <a:ext cx="1371600" cy="10789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ocument">
            <a:extLst>
              <a:ext uri="{FF2B5EF4-FFF2-40B4-BE49-F238E27FC236}">
                <a16:creationId xmlns:a16="http://schemas.microsoft.com/office/drawing/2014/main" id="{24EF29BE-2A9C-4EC2-8EFF-7DEB9DFBA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506716"/>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A44C34-80E3-4E71-9E6A-6F71E1ADCDD2}"/>
              </a:ext>
            </a:extLst>
          </p:cNvPr>
          <p:cNvSpPr txBox="1"/>
          <p:nvPr/>
        </p:nvSpPr>
        <p:spPr>
          <a:xfrm>
            <a:off x="6705600" y="2286000"/>
            <a:ext cx="1905000" cy="381000"/>
          </a:xfrm>
          <a:prstGeom prst="rect">
            <a:avLst/>
          </a:prstGeom>
          <a:noFill/>
        </p:spPr>
        <p:txBody>
          <a:bodyPr wrap="square" rtlCol="0">
            <a:spAutoFit/>
          </a:bodyPr>
          <a:lstStyle/>
          <a:p>
            <a:pPr algn="ctr"/>
            <a:r>
              <a:rPr lang="en-US" dirty="0"/>
              <a:t>directory ~ folder</a:t>
            </a:r>
          </a:p>
        </p:txBody>
      </p:sp>
      <p:sp>
        <p:nvSpPr>
          <p:cNvPr id="10" name="TextBox 9">
            <a:extLst>
              <a:ext uri="{FF2B5EF4-FFF2-40B4-BE49-F238E27FC236}">
                <a16:creationId xmlns:a16="http://schemas.microsoft.com/office/drawing/2014/main" id="{FB245E66-F341-4298-A09F-BB5AE4DB9A9A}"/>
              </a:ext>
            </a:extLst>
          </p:cNvPr>
          <p:cNvSpPr txBox="1"/>
          <p:nvPr/>
        </p:nvSpPr>
        <p:spPr>
          <a:xfrm>
            <a:off x="6823710" y="5025757"/>
            <a:ext cx="1905000" cy="381000"/>
          </a:xfrm>
          <a:prstGeom prst="rect">
            <a:avLst/>
          </a:prstGeom>
          <a:noFill/>
        </p:spPr>
        <p:txBody>
          <a:bodyPr wrap="square" rtlCol="0">
            <a:spAutoFit/>
          </a:bodyPr>
          <a:lstStyle/>
          <a:p>
            <a:pPr algn="ctr"/>
            <a:r>
              <a:rPr lang="en-US" dirty="0"/>
              <a:t>file ~ document</a:t>
            </a:r>
          </a:p>
        </p:txBody>
      </p:sp>
    </p:spTree>
    <p:extLst>
      <p:ext uri="{BB962C8B-B14F-4D97-AF65-F5344CB8AC3E}">
        <p14:creationId xmlns:p14="http://schemas.microsoft.com/office/powerpoint/2010/main" val="145058901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lstStyle/>
          <a:p>
            <a:r>
              <a:rPr lang="en-US" dirty="0">
                <a:solidFill>
                  <a:srgbClr val="C00000"/>
                </a:solidFill>
              </a:rPr>
              <a:t>ALL TOGETHER ;)</a:t>
            </a:r>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3785652"/>
          </a:xfrm>
          <a:prstGeom prst="rect">
            <a:avLst/>
          </a:prstGeom>
          <a:noFill/>
        </p:spPr>
        <p:txBody>
          <a:bodyPr wrap="square" numCol="1" rtlCol="0">
            <a:spAutoFit/>
          </a:bodyPr>
          <a:lstStyle/>
          <a:p>
            <a:r>
              <a:rPr lang="en-US" sz="2000" b="1" dirty="0">
                <a:latin typeface="Arial" panose="020B0604020202020204" pitchFamily="34" charset="0"/>
                <a:ea typeface="Roboto" pitchFamily="2" charset="0"/>
                <a:cs typeface="Arial" panose="020B0604020202020204" pitchFamily="34" charset="0"/>
              </a:rPr>
              <a:t>Assignment:</a:t>
            </a:r>
            <a:endParaRPr lang="en-US" sz="2000" b="1" u="sng"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Make a folder on your desktop named code.</a:t>
            </a:r>
          </a:p>
          <a:p>
            <a:endParaRPr lang="en-US" sz="20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Put all of your code that you do inside of that folder.</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r>
              <a:rPr lang="en-US" sz="2000" b="1" dirty="0">
                <a:latin typeface="Arial" panose="020B0604020202020204" pitchFamily="34" charset="0"/>
                <a:ea typeface="Roboto" pitchFamily="2" charset="0"/>
                <a:cs typeface="Arial" panose="020B0604020202020204" pitchFamily="34" charset="0"/>
              </a:rPr>
              <a:t>Best Practices:</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Always use lowercase for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Never put in spaces in your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Use dashes to separate.</a:t>
            </a:r>
          </a:p>
        </p:txBody>
      </p:sp>
      <p:sp>
        <p:nvSpPr>
          <p:cNvPr id="5" name="TextBox 4"/>
          <p:cNvSpPr txBox="1"/>
          <p:nvPr/>
        </p:nvSpPr>
        <p:spPr>
          <a:xfrm>
            <a:off x="2895600" y="124825"/>
            <a:ext cx="6096000" cy="369332"/>
          </a:xfrm>
          <a:prstGeom prst="rect">
            <a:avLst/>
          </a:prstGeom>
          <a:noFill/>
        </p:spPr>
        <p:txBody>
          <a:bodyPr wrap="square" numCol="1" rtlCol="0">
            <a:spAutoFit/>
          </a:bodyPr>
          <a:lstStyle/>
          <a:p>
            <a:pPr algn="r"/>
            <a:r>
              <a:rPr lang="en-US" b="1" dirty="0">
                <a:latin typeface="Arial" panose="020B0604020202020204" pitchFamily="34" charset="0"/>
                <a:ea typeface="Roboto" pitchFamily="2" charset="0"/>
                <a:cs typeface="Arial" panose="020B0604020202020204" pitchFamily="34" charset="0"/>
              </a:rPr>
              <a:t>Activity: </a:t>
            </a:r>
            <a:r>
              <a:rPr lang="en-US" dirty="0">
                <a:latin typeface="Arial" panose="020B0604020202020204" pitchFamily="34" charset="0"/>
                <a:ea typeface="Roboto" pitchFamily="2" charset="0"/>
                <a:cs typeface="Arial" panose="020B0604020202020204" pitchFamily="34" charset="0"/>
              </a:rPr>
              <a:t>Get Situated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3369377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lstStyle/>
          <a:p>
            <a:r>
              <a:rPr lang="en-US" dirty="0">
                <a:solidFill>
                  <a:srgbClr val="C00000"/>
                </a:solidFill>
              </a:rPr>
              <a:t>YOUR TURN!</a:t>
            </a:r>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5324535"/>
          </a:xfrm>
          <a:prstGeom prst="rect">
            <a:avLst/>
          </a:prstGeom>
          <a:noFill/>
        </p:spPr>
        <p:txBody>
          <a:bodyPr wrap="square" numCol="1" rtlCol="0">
            <a:spAutoFit/>
          </a:bodyPr>
          <a:lstStyle/>
          <a:p>
            <a:r>
              <a:rPr lang="en-US" sz="2000" b="1" dirty="0">
                <a:latin typeface="Arial" panose="020B0604020202020204" pitchFamily="34" charset="0"/>
                <a:ea typeface="Roboto" pitchFamily="2" charset="0"/>
                <a:cs typeface="Arial" panose="020B0604020202020204" pitchFamily="34" charset="0"/>
              </a:rPr>
              <a:t>Assignment:</a:t>
            </a:r>
          </a:p>
          <a:p>
            <a:r>
              <a:rPr lang="en-US" sz="2000" dirty="0">
                <a:latin typeface="Arial" panose="020B0604020202020204" pitchFamily="34" charset="0"/>
                <a:ea typeface="Roboto" pitchFamily="2" charset="0"/>
                <a:cs typeface="Arial" panose="020B0604020202020204" pitchFamily="34" charset="0"/>
              </a:rPr>
              <a:t>From the Terminal / Console and using only the command line, create:</a:t>
            </a:r>
          </a:p>
          <a:p>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folder with the name of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HTML file with the name of </a:t>
            </a:r>
            <a:r>
              <a:rPr lang="en-US" sz="2000" dirty="0" err="1">
                <a:latin typeface="Arial" panose="020B0604020202020204" pitchFamily="34" charset="0"/>
                <a:ea typeface="Roboto" pitchFamily="2" charset="0"/>
                <a:cs typeface="Arial" panose="020B0604020202020204" pitchFamily="34" charset="0"/>
              </a:rPr>
              <a:t>first_day.html</a:t>
            </a:r>
            <a:r>
              <a:rPr lang="en-US" sz="2000" dirty="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Open the current folder containing the new HTML file.</a:t>
            </a:r>
          </a:p>
          <a:p>
            <a:endParaRPr lang="en-US" sz="2000" dirty="0">
              <a:latin typeface="Arial" panose="020B0604020202020204" pitchFamily="34" charset="0"/>
              <a:ea typeface="Roboto" pitchFamily="2" charset="0"/>
              <a:cs typeface="Arial" panose="020B0604020202020204" pitchFamily="34" charset="0"/>
            </a:endParaRPr>
          </a:p>
          <a:p>
            <a:r>
              <a:rPr lang="en-US" sz="2000" b="1" dirty="0">
                <a:latin typeface="Arial" panose="020B0604020202020204" pitchFamily="34" charset="0"/>
                <a:ea typeface="Roboto" pitchFamily="2" charset="0"/>
                <a:cs typeface="Arial" panose="020B0604020202020204" pitchFamily="34" charset="0"/>
              </a:rPr>
              <a:t>Bonus:</a:t>
            </a: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directories/folders with the names </a:t>
            </a:r>
            <a:r>
              <a:rPr lang="en-US" sz="2000" dirty="0" err="1">
                <a:latin typeface="Arial" panose="020B0604020202020204" pitchFamily="34" charset="0"/>
                <a:ea typeface="Roboto" pitchFamily="2" charset="0"/>
                <a:cs typeface="Arial" panose="020B0604020202020204" pitchFamily="34" charset="0"/>
              </a:rPr>
              <a:t>one_folder</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second_folder</a:t>
            </a:r>
            <a:r>
              <a:rPr lang="en-US" sz="2000" dirty="0">
                <a:latin typeface="Arial" panose="020B0604020202020204" pitchFamily="34" charset="0"/>
                <a:ea typeface="Roboto" pitchFamily="2" charset="0"/>
                <a:cs typeface="Arial" panose="020B0604020202020204" pitchFamily="34" charset="0"/>
              </a:rPr>
              <a:t> in one command.</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files with the names one.html and two.html in one command in the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 directory.</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numCol="1"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Console Commands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0574161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lstStyle/>
          <a:p>
            <a:r>
              <a:rPr lang="en-US" dirty="0"/>
              <a:t>Intro to Console</a:t>
            </a:r>
          </a:p>
        </p:txBody>
      </p:sp>
      <p:sp>
        <p:nvSpPr>
          <p:cNvPr id="5" name="Title 1"/>
          <p:cNvSpPr txBox="1">
            <a:spLocks/>
          </p:cNvSpPr>
          <p:nvPr/>
        </p:nvSpPr>
        <p:spPr>
          <a:xfrm>
            <a:off x="1343025" y="844640"/>
            <a:ext cx="6457950" cy="1098174"/>
          </a:xfrm>
          <a:prstGeom prst="rect">
            <a:avLst/>
          </a:prstGeom>
        </p:spPr>
        <p:txBody>
          <a:bodyPr vert="horz" lIns="91440" tIns="45720" rIns="91440" bIns="45720" numCol="1"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dirty="0">
                <a:latin typeface="Arial" panose="020B0604020202020204" pitchFamily="34" charset="0"/>
                <a:ea typeface="Roboto" panose="02000000000000000000" pitchFamily="2" charset="0"/>
                <a:cs typeface="Arial" panose="020B0604020202020204" pitchFamily="34" charset="0"/>
              </a:rPr>
              <a:t>Discuss with Neighbors</a:t>
            </a:r>
          </a:p>
        </p:txBody>
      </p:sp>
      <p:pic>
        <p:nvPicPr>
          <p:cNvPr id="1026" name="Picture 2" descr="Image result for discuss">
            <a:extLst>
              <a:ext uri="{FF2B5EF4-FFF2-40B4-BE49-F238E27FC236}">
                <a16:creationId xmlns:a16="http://schemas.microsoft.com/office/drawing/2014/main" id="{7B786F0F-3982-46AE-A233-2229FFFBDF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377"/>
          <a:stretch/>
        </p:blipFill>
        <p:spPr bwMode="auto">
          <a:xfrm>
            <a:off x="1106904" y="1828800"/>
            <a:ext cx="6930191"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4CFE92-F0AB-44B9-B030-BD7803155371}"/>
              </a:ext>
            </a:extLst>
          </p:cNvPr>
          <p:cNvSpPr txBox="1"/>
          <p:nvPr/>
        </p:nvSpPr>
        <p:spPr>
          <a:xfrm rot="1845171">
            <a:off x="7421812" y="1866029"/>
            <a:ext cx="2141561" cy="707886"/>
          </a:xfrm>
          <a:prstGeom prst="rect">
            <a:avLst/>
          </a:prstGeom>
          <a:noFill/>
        </p:spPr>
        <p:txBody>
          <a:bodyPr wrap="square" rtlCol="0">
            <a:spAutoFit/>
          </a:bodyPr>
          <a:lstStyle/>
          <a:p>
            <a:r>
              <a:rPr lang="en-US" sz="2000" b="1" dirty="0">
                <a:solidFill>
                  <a:srgbClr val="C00000"/>
                </a:solidFill>
              </a:rPr>
              <a:t>The process of creating files</a:t>
            </a:r>
          </a:p>
        </p:txBody>
      </p:sp>
      <p:sp>
        <p:nvSpPr>
          <p:cNvPr id="4" name="TextBox 3">
            <a:extLst>
              <a:ext uri="{FF2B5EF4-FFF2-40B4-BE49-F238E27FC236}">
                <a16:creationId xmlns:a16="http://schemas.microsoft.com/office/drawing/2014/main" id="{2F9371DC-344B-4172-97F1-4307A049B99E}"/>
              </a:ext>
            </a:extLst>
          </p:cNvPr>
          <p:cNvSpPr txBox="1"/>
          <p:nvPr/>
        </p:nvSpPr>
        <p:spPr>
          <a:xfrm rot="20092812">
            <a:off x="7456383" y="5463456"/>
            <a:ext cx="1776045" cy="400110"/>
          </a:xfrm>
          <a:prstGeom prst="rect">
            <a:avLst/>
          </a:prstGeom>
          <a:noFill/>
        </p:spPr>
        <p:txBody>
          <a:bodyPr wrap="square" rtlCol="0">
            <a:spAutoFit/>
          </a:bodyPr>
          <a:lstStyle/>
          <a:p>
            <a:r>
              <a:rPr lang="en-US" sz="2000" b="1" dirty="0">
                <a:solidFill>
                  <a:srgbClr val="C00000"/>
                </a:solidFill>
              </a:rPr>
              <a:t>Removing files</a:t>
            </a:r>
          </a:p>
        </p:txBody>
      </p:sp>
      <p:sp>
        <p:nvSpPr>
          <p:cNvPr id="7" name="TextBox 6">
            <a:extLst>
              <a:ext uri="{FF2B5EF4-FFF2-40B4-BE49-F238E27FC236}">
                <a16:creationId xmlns:a16="http://schemas.microsoft.com/office/drawing/2014/main" id="{EB77A080-AA65-4D1B-9E49-046B2657291A}"/>
              </a:ext>
            </a:extLst>
          </p:cNvPr>
          <p:cNvSpPr txBox="1"/>
          <p:nvPr/>
        </p:nvSpPr>
        <p:spPr>
          <a:xfrm rot="19334546">
            <a:off x="38100" y="1625768"/>
            <a:ext cx="1752600" cy="1015663"/>
          </a:xfrm>
          <a:prstGeom prst="rect">
            <a:avLst/>
          </a:prstGeom>
          <a:noFill/>
        </p:spPr>
        <p:txBody>
          <a:bodyPr wrap="square" rtlCol="0">
            <a:spAutoFit/>
          </a:bodyPr>
          <a:lstStyle/>
          <a:p>
            <a:r>
              <a:rPr lang="en-US" sz="2000" b="1" dirty="0">
                <a:solidFill>
                  <a:srgbClr val="C00000"/>
                </a:solidFill>
              </a:rPr>
              <a:t>What else would I like to know?</a:t>
            </a:r>
          </a:p>
        </p:txBody>
      </p:sp>
    </p:spTree>
    <p:extLst>
      <p:ext uri="{BB962C8B-B14F-4D97-AF65-F5344CB8AC3E}">
        <p14:creationId xmlns:p14="http://schemas.microsoft.com/office/powerpoint/2010/main" val="343656156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Hello, HTML</a:t>
            </a:r>
          </a:p>
        </p:txBody>
      </p:sp>
    </p:spTree>
    <p:extLst>
      <p:ext uri="{BB962C8B-B14F-4D97-AF65-F5344CB8AC3E}">
        <p14:creationId xmlns:p14="http://schemas.microsoft.com/office/powerpoint/2010/main" val="155865544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normAutofit/>
          </a:bodyPr>
          <a:lstStyle/>
          <a:p>
            <a:r>
              <a:rPr lang="en-US" dirty="0"/>
              <a:t>&lt;title&gt; Intro to HTML &lt;/title&gt;</a:t>
            </a:r>
          </a:p>
        </p:txBody>
      </p:sp>
      <p:pic>
        <p:nvPicPr>
          <p:cNvPr id="7"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 y="897972"/>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127364" y="927158"/>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5203711"/>
            <a:ext cx="9155741" cy="11970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257800"/>
            <a:ext cx="8796315" cy="1015663"/>
          </a:xfrm>
          <a:prstGeom prst="rect">
            <a:avLst/>
          </a:prstGeom>
        </p:spPr>
        <p:txBody>
          <a:bodyPr wrap="square" numCol="1">
            <a:spAutoFit/>
          </a:bodyPr>
          <a:lstStyle/>
          <a:p>
            <a:pPr marL="342900" indent="-342900">
              <a:buFont typeface="Arial" panose="020B0604020202020204" pitchFamily="34" charset="0"/>
              <a:buChar char="•"/>
            </a:pP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12104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1A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i="1" dirty="0"/>
              <a:t>The Path of Learning</a:t>
            </a:r>
            <a:endParaRPr lang="en-US" dirty="0"/>
          </a:p>
        </p:txBody>
      </p:sp>
    </p:spTree>
    <p:extLst>
      <p:ext uri="{BB962C8B-B14F-4D97-AF65-F5344CB8AC3E}">
        <p14:creationId xmlns:p14="http://schemas.microsoft.com/office/powerpoint/2010/main" val="93403635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BB3C-39A3-4585-A5FB-F6733B0E9509}"/>
              </a:ext>
            </a:extLst>
          </p:cNvPr>
          <p:cNvSpPr>
            <a:spLocks noGrp="1"/>
          </p:cNvSpPr>
          <p:nvPr>
            <p:ph type="title"/>
          </p:nvPr>
        </p:nvSpPr>
        <p:spPr/>
        <p:txBody>
          <a:bodyPr/>
          <a:lstStyle/>
          <a:p>
            <a:r>
              <a:rPr lang="en-US" dirty="0"/>
              <a:t>HTML Basics - Overview</a:t>
            </a:r>
          </a:p>
        </p:txBody>
      </p:sp>
      <p:sp>
        <p:nvSpPr>
          <p:cNvPr id="3" name="TextBox 2">
            <a:extLst>
              <a:ext uri="{FF2B5EF4-FFF2-40B4-BE49-F238E27FC236}">
                <a16:creationId xmlns:a16="http://schemas.microsoft.com/office/drawing/2014/main" id="{DF29EEDE-9635-40FF-8FAD-05CF13798DBB}"/>
              </a:ext>
            </a:extLst>
          </p:cNvPr>
          <p:cNvSpPr txBox="1"/>
          <p:nvPr/>
        </p:nvSpPr>
        <p:spPr>
          <a:xfrm>
            <a:off x="304800" y="914400"/>
            <a:ext cx="8686800" cy="4524315"/>
          </a:xfrm>
          <a:prstGeom prst="rect">
            <a:avLst/>
          </a:prstGeom>
          <a:noFill/>
        </p:spPr>
        <p:txBody>
          <a:bodyPr wrap="square" numCol="1" rtlCol="0">
            <a:spAutoFit/>
          </a:bodyPr>
          <a:lstStyle/>
          <a:p>
            <a:r>
              <a:rPr lang="en-US" b="1" dirty="0">
                <a:latin typeface="Arial" panose="020B0604020202020204" pitchFamily="34" charset="0"/>
                <a:ea typeface="Roboto" pitchFamily="2" charset="0"/>
                <a:cs typeface="Arial" panose="020B0604020202020204" pitchFamily="34" charset="0"/>
              </a:rPr>
              <a:t>Tags</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HTML uses tags to identify page content</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&lt;h1&gt; - heading 1</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&lt;p&gt; - paragraph</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&lt;</a:t>
            </a:r>
            <a:r>
              <a:rPr lang="en-US" b="1" dirty="0" err="1">
                <a:latin typeface="Arial" panose="020B0604020202020204" pitchFamily="34" charset="0"/>
                <a:ea typeface="Roboto" pitchFamily="2" charset="0"/>
                <a:cs typeface="Arial" panose="020B0604020202020204" pitchFamily="34" charset="0"/>
              </a:rPr>
              <a:t>img</a:t>
            </a:r>
            <a:r>
              <a:rPr lang="en-US" b="1" dirty="0">
                <a:latin typeface="Arial" panose="020B0604020202020204" pitchFamily="34" charset="0"/>
                <a:ea typeface="Roboto" pitchFamily="2" charset="0"/>
                <a:cs typeface="Arial" panose="020B0604020202020204" pitchFamily="34" charset="0"/>
              </a:rPr>
              <a:t>&gt; - image</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&lt;a </a:t>
            </a:r>
            <a:r>
              <a:rPr lang="en-US" b="1" dirty="0" err="1">
                <a:latin typeface="Arial" panose="020B0604020202020204" pitchFamily="34" charset="0"/>
                <a:ea typeface="Roboto" pitchFamily="2" charset="0"/>
                <a:cs typeface="Arial" panose="020B0604020202020204" pitchFamily="34" charset="0"/>
              </a:rPr>
              <a:t>href</a:t>
            </a:r>
            <a:r>
              <a:rPr lang="en-US" b="1" dirty="0">
                <a:latin typeface="Arial" panose="020B0604020202020204" pitchFamily="34" charset="0"/>
                <a:ea typeface="Roboto" pitchFamily="2" charset="0"/>
                <a:cs typeface="Arial" panose="020B0604020202020204" pitchFamily="34" charset="0"/>
              </a:rPr>
              <a:t>=“”&gt; - link</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&lt;strong&gt; - bold</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&lt;</a:t>
            </a:r>
            <a:r>
              <a:rPr lang="en-US" b="1" dirty="0" err="1">
                <a:latin typeface="Arial" panose="020B0604020202020204" pitchFamily="34" charset="0"/>
                <a:ea typeface="Roboto" pitchFamily="2" charset="0"/>
                <a:cs typeface="Arial" panose="020B0604020202020204" pitchFamily="34" charset="0"/>
              </a:rPr>
              <a:t>em</a:t>
            </a:r>
            <a:r>
              <a:rPr lang="en-US" b="1" dirty="0">
                <a:latin typeface="Arial" panose="020B0604020202020204" pitchFamily="34" charset="0"/>
                <a:ea typeface="Roboto" pitchFamily="2" charset="0"/>
                <a:cs typeface="Arial" panose="020B0604020202020204" pitchFamily="34" charset="0"/>
              </a:rPr>
              <a:t>&gt; - italic</a:t>
            </a:r>
          </a:p>
          <a:p>
            <a:pPr marL="285750" indent="-28575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Elements</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Refer to tags and their elements</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Most elements have a open and close tag </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Elements must be nested properly</a:t>
            </a:r>
          </a:p>
          <a:p>
            <a:pPr marL="285750" indent="-28575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Attributes</a:t>
            </a:r>
          </a:p>
          <a:p>
            <a:pPr marL="742950" lvl="1" indent="-28575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Attributes add function or meaning to elements</a:t>
            </a:r>
            <a:endParaRPr lang="en-US"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0859493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BB3C-39A3-4585-A5FB-F6733B0E9509}"/>
              </a:ext>
            </a:extLst>
          </p:cNvPr>
          <p:cNvSpPr>
            <a:spLocks noGrp="1"/>
          </p:cNvSpPr>
          <p:nvPr>
            <p:ph type="title"/>
          </p:nvPr>
        </p:nvSpPr>
        <p:spPr/>
        <p:txBody>
          <a:bodyPr>
            <a:normAutofit/>
          </a:bodyPr>
          <a:lstStyle/>
          <a:p>
            <a:r>
              <a:rPr lang="en-US" dirty="0">
                <a:solidFill>
                  <a:srgbClr val="C00000"/>
                </a:solidFill>
              </a:rPr>
              <a:t>INSTRUCTOR DEMO… </a:t>
            </a:r>
            <a:endParaRPr lang="en-US" dirty="0"/>
          </a:p>
        </p:txBody>
      </p:sp>
      <p:pic>
        <p:nvPicPr>
          <p:cNvPr id="7" name="Picture 6">
            <a:extLst>
              <a:ext uri="{FF2B5EF4-FFF2-40B4-BE49-F238E27FC236}">
                <a16:creationId xmlns:a16="http://schemas.microsoft.com/office/drawing/2014/main" id="{95ED8528-485C-4FC3-9ADE-EB64C9AF2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91" y="1066800"/>
            <a:ext cx="7826418" cy="5143946"/>
          </a:xfrm>
          <a:prstGeom prst="rect">
            <a:avLst/>
          </a:prstGeom>
        </p:spPr>
      </p:pic>
      <p:sp>
        <p:nvSpPr>
          <p:cNvPr id="9" name="TextBox 8">
            <a:extLst>
              <a:ext uri="{FF2B5EF4-FFF2-40B4-BE49-F238E27FC236}">
                <a16:creationId xmlns:a16="http://schemas.microsoft.com/office/drawing/2014/main" id="{8AD3F58B-9FCF-400B-A66F-9F1B79306D7E}"/>
              </a:ext>
            </a:extLst>
          </p:cNvPr>
          <p:cNvSpPr txBox="1"/>
          <p:nvPr/>
        </p:nvSpPr>
        <p:spPr>
          <a:xfrm>
            <a:off x="658791" y="762000"/>
            <a:ext cx="7826418" cy="338554"/>
          </a:xfrm>
          <a:prstGeom prst="rect">
            <a:avLst/>
          </a:prstGeom>
          <a:noFill/>
        </p:spPr>
        <p:txBody>
          <a:bodyPr wrap="square" rtlCol="0">
            <a:spAutoFit/>
          </a:bodyPr>
          <a:lstStyle/>
          <a:p>
            <a:r>
              <a:rPr lang="en-US" sz="1600" dirty="0"/>
              <a:t>&lt;!DOCTYPE html&gt;</a:t>
            </a:r>
          </a:p>
        </p:txBody>
      </p:sp>
      <p:sp>
        <p:nvSpPr>
          <p:cNvPr id="5" name="TextBox 4">
            <a:extLst>
              <a:ext uri="{FF2B5EF4-FFF2-40B4-BE49-F238E27FC236}">
                <a16:creationId xmlns:a16="http://schemas.microsoft.com/office/drawing/2014/main" id="{F771989E-A1B1-450D-AD6E-763877DF124E}"/>
              </a:ext>
            </a:extLst>
          </p:cNvPr>
          <p:cNvSpPr txBox="1"/>
          <p:nvPr/>
        </p:nvSpPr>
        <p:spPr>
          <a:xfrm>
            <a:off x="2895600" y="124825"/>
            <a:ext cx="6096000" cy="369332"/>
          </a:xfrm>
          <a:prstGeom prst="rect">
            <a:avLst/>
          </a:prstGeom>
          <a:noFill/>
        </p:spPr>
        <p:txBody>
          <a:bodyPr wrap="square" numCol="1" rtlCol="0">
            <a:spAutoFit/>
          </a:bodyPr>
          <a:lstStyle/>
          <a:p>
            <a:pPr algn="r"/>
            <a:r>
              <a:rPr lang="en-US" b="1" dirty="0">
                <a:latin typeface="Arial" panose="020B0604020202020204" pitchFamily="34" charset="0"/>
                <a:ea typeface="Roboto" pitchFamily="2" charset="0"/>
                <a:cs typeface="Arial" panose="020B0604020202020204" pitchFamily="34" charset="0"/>
              </a:rPr>
              <a:t>Hello, HTML</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11251489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normAutofit/>
          </a:bodyPr>
          <a:lstStyle/>
          <a:p>
            <a:r>
              <a:rPr lang="en-US" dirty="0">
                <a:solidFill>
                  <a:srgbClr val="C00000"/>
                </a:solidFill>
              </a:rPr>
              <a:t>YOUR TURN!</a:t>
            </a:r>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numCol="1" rtlCol="0">
            <a:spAutoFit/>
          </a:bodyPr>
          <a:lstStyle/>
          <a:p>
            <a:r>
              <a:rPr lang="en-US" b="1" dirty="0">
                <a:latin typeface="Arial" panose="020B0604020202020204" pitchFamily="34" charset="0"/>
                <a:ea typeface="Roboto" pitchFamily="2" charset="0"/>
                <a:cs typeface="Arial" panose="020B0604020202020204" pitchFamily="34" charset="0"/>
              </a:rPr>
              <a:t>Assignment:</a:t>
            </a:r>
          </a:p>
          <a:p>
            <a:r>
              <a:rPr lang="en-US" dirty="0">
                <a:latin typeface="Arial" panose="020B0604020202020204" pitchFamily="34" charset="0"/>
                <a:ea typeface="Roboto" pitchFamily="2" charset="0"/>
                <a:cs typeface="Arial" panose="020B0604020202020204" pitchFamily="34" charset="0"/>
              </a:rPr>
              <a:t>In 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DOCTYPE declaration.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Head tag with a title tag.</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H1 tag with a title of your choice.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Embed an image.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Create the following three links on your page:</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One link that is target="_blank" so that it opens a new tab when clicked on.</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Make the second link bold.</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Make 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an ordered list of steps to make a sandwich.</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an unordered list of 5 bands/musicians you like.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 table with 2 columns (animal class and animal name) and 4 rows of animals.</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Use an alternate way of separating links without line breaks.</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Embed a YouTube video of your favorite band/musician.</a:t>
            </a:r>
          </a:p>
        </p:txBody>
      </p:sp>
      <p:sp>
        <p:nvSpPr>
          <p:cNvPr id="4" name="Rectangle 3">
            <a:extLst>
              <a:ext uri="{FF2B5EF4-FFF2-40B4-BE49-F238E27FC236}">
                <a16:creationId xmlns:a16="http://schemas.microsoft.com/office/drawing/2014/main" id="{B626447D-29BF-42D1-865C-C6B8A1B89D65}"/>
              </a:ext>
            </a:extLst>
          </p:cNvPr>
          <p:cNvSpPr/>
          <p:nvPr/>
        </p:nvSpPr>
        <p:spPr>
          <a:xfrm>
            <a:off x="2362200" y="117737"/>
            <a:ext cx="6629400" cy="369332"/>
          </a:xfrm>
          <a:prstGeom prst="rect">
            <a:avLst/>
          </a:prstGeom>
        </p:spPr>
        <p:txBody>
          <a:bodyPr wrap="square">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Intro to HTML </a:t>
            </a:r>
            <a:r>
              <a:rPr lang="en-US" b="1" dirty="0">
                <a:latin typeface="Arial" panose="020B0604020202020204" pitchFamily="34" charset="0"/>
                <a:ea typeface="Roboto" pitchFamily="2" charset="0"/>
                <a:cs typeface="Arial" panose="020B0604020202020204" pitchFamily="34" charset="0"/>
              </a:rPr>
              <a:t>|  Suggested Time: 5</a:t>
            </a:r>
            <a:r>
              <a:rPr lang="en-US" dirty="0">
                <a:latin typeface="Arial" panose="020B0604020202020204" pitchFamily="34" charset="0"/>
                <a:ea typeface="Roboto" pitchFamily="2" charset="0"/>
                <a:cs typeface="Arial" panose="020B0604020202020204" pitchFamily="34" charset="0"/>
              </a:rPr>
              <a:t>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63229175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normAutofit/>
          </a:bodyPr>
          <a:lstStyle/>
          <a:p>
            <a:r>
              <a:rPr lang="en-US" dirty="0">
                <a:solidFill>
                  <a:srgbClr val="C00000"/>
                </a:solidFill>
              </a:rPr>
              <a:t>LET’S REVIEW</a:t>
            </a:r>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numCol="1" rtlCol="0">
            <a:spAutoFit/>
          </a:bodyPr>
          <a:lstStyle/>
          <a:p>
            <a:r>
              <a:rPr lang="en-US" b="1" dirty="0">
                <a:latin typeface="Arial" panose="020B0604020202020204" pitchFamily="34" charset="0"/>
                <a:ea typeface="Roboto" pitchFamily="2" charset="0"/>
                <a:cs typeface="Arial" panose="020B0604020202020204" pitchFamily="34" charset="0"/>
              </a:rPr>
              <a:t>Assignment:</a:t>
            </a:r>
          </a:p>
          <a:p>
            <a:r>
              <a:rPr lang="en-US" dirty="0">
                <a:latin typeface="Arial" panose="020B0604020202020204" pitchFamily="34" charset="0"/>
                <a:ea typeface="Roboto" pitchFamily="2" charset="0"/>
                <a:cs typeface="Arial" panose="020B0604020202020204" pitchFamily="34" charset="0"/>
              </a:rPr>
              <a:t>In 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DOCTYPE declaration.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Head tag with a title tag.</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H1 tag with a title of your choice.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Embed an image.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Create the following three links on your page:</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One link that is target="_blank" so that it opens a new tab when clicked on.</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Make the second link bold.</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Make 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an ordered list of steps to make a sandwich.</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an unordered list of 5 bands/musicians you like.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 table with 2 columns (animal class and animal name) and 4 rows of animals.</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Use an alternate way of separating links without line breaks.</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Embed a YouTube video of your favorite band/musician.</a:t>
            </a:r>
          </a:p>
        </p:txBody>
      </p:sp>
      <p:sp>
        <p:nvSpPr>
          <p:cNvPr id="4" name="Rectangle 3">
            <a:extLst>
              <a:ext uri="{FF2B5EF4-FFF2-40B4-BE49-F238E27FC236}">
                <a16:creationId xmlns:a16="http://schemas.microsoft.com/office/drawing/2014/main" id="{B626447D-29BF-42D1-865C-C6B8A1B89D65}"/>
              </a:ext>
            </a:extLst>
          </p:cNvPr>
          <p:cNvSpPr/>
          <p:nvPr/>
        </p:nvSpPr>
        <p:spPr>
          <a:xfrm>
            <a:off x="2362200" y="117737"/>
            <a:ext cx="6629400" cy="369332"/>
          </a:xfrm>
          <a:prstGeom prst="rect">
            <a:avLst/>
          </a:prstGeom>
        </p:spPr>
        <p:txBody>
          <a:bodyPr wrap="square">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Intro to HTML</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16348458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normAutofit/>
          </a:bodyPr>
          <a:lstStyle/>
          <a:p>
            <a:r>
              <a:rPr lang="en-US" dirty="0"/>
              <a:t>&lt;title&gt; Intro to HTML &lt;/title&gt;</a:t>
            </a:r>
          </a:p>
        </p:txBody>
      </p:sp>
      <p:sp>
        <p:nvSpPr>
          <p:cNvPr id="5" name="Title 1"/>
          <p:cNvSpPr txBox="1">
            <a:spLocks/>
          </p:cNvSpPr>
          <p:nvPr/>
        </p:nvSpPr>
        <p:spPr>
          <a:xfrm>
            <a:off x="308610" y="649783"/>
            <a:ext cx="6457950" cy="1098174"/>
          </a:xfrm>
          <a:prstGeom prst="rect">
            <a:avLst/>
          </a:prstGeom>
        </p:spPr>
        <p:txBody>
          <a:bodyPr vert="horz" lIns="91440" tIns="45720" rIns="91440" bIns="45720" numCol="1"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6000" b="1" i="1" dirty="0">
                <a:latin typeface="Arial" panose="020B0604020202020204" pitchFamily="34" charset="0"/>
                <a:ea typeface="Roboto" panose="02000000000000000000" pitchFamily="2" charset="0"/>
                <a:cs typeface="Arial" panose="020B0604020202020204" pitchFamily="34" charset="0"/>
              </a:rPr>
              <a:t>How’d it go?</a:t>
            </a:r>
          </a:p>
        </p:txBody>
      </p:sp>
      <p:pic>
        <p:nvPicPr>
          <p:cNvPr id="3074" name="Picture 2" descr="Image result for questions">
            <a:extLst>
              <a:ext uri="{FF2B5EF4-FFF2-40B4-BE49-F238E27FC236}">
                <a16:creationId xmlns:a16="http://schemas.microsoft.com/office/drawing/2014/main" id="{359E5632-CDD6-47A9-B4BA-34E424FB7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86000"/>
            <a:ext cx="5486400" cy="354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49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Homework!</a:t>
            </a:r>
          </a:p>
        </p:txBody>
      </p:sp>
    </p:spTree>
    <p:extLst>
      <p:ext uri="{BB962C8B-B14F-4D97-AF65-F5344CB8AC3E}">
        <p14:creationId xmlns:p14="http://schemas.microsoft.com/office/powerpoint/2010/main" val="9480016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normAutofit/>
          </a:bodyPr>
          <a:lstStyle/>
          <a:p>
            <a:r>
              <a:rPr lang="en-US" dirty="0"/>
              <a:t>Supplemental Videos</a:t>
            </a:r>
          </a:p>
        </p:txBody>
      </p:sp>
      <p:sp>
        <p:nvSpPr>
          <p:cNvPr id="4" name="TextBox 3"/>
          <p:cNvSpPr txBox="1"/>
          <p:nvPr/>
        </p:nvSpPr>
        <p:spPr>
          <a:xfrm>
            <a:off x="304800" y="914400"/>
            <a:ext cx="8686800" cy="4093428"/>
          </a:xfrm>
          <a:prstGeom prst="rect">
            <a:avLst/>
          </a:prstGeom>
          <a:noFill/>
        </p:spPr>
        <p:txBody>
          <a:bodyPr wrap="square" numCol="1" rtlCol="0">
            <a:spAutoFit/>
          </a:bodyPr>
          <a:lstStyle/>
          <a:p>
            <a:r>
              <a:rPr lang="en-US" sz="2000" b="1" dirty="0">
                <a:latin typeface="Arial" panose="020B0604020202020204" pitchFamily="34" charset="0"/>
                <a:ea typeface="Roboto" pitchFamily="2" charset="0"/>
                <a:cs typeface="Arial" panose="020B0604020202020204" pitchFamily="34" charset="0"/>
              </a:rPr>
              <a:t>Review the Supplemental Videos</a:t>
            </a:r>
            <a:br>
              <a:rPr lang="en-US" sz="2000" b="1" dirty="0">
                <a:latin typeface="Arial" panose="020B0604020202020204" pitchFamily="34" charset="0"/>
                <a:ea typeface="Roboto" pitchFamily="2" charset="0"/>
                <a:cs typeface="Arial" panose="020B0604020202020204" pitchFamily="34" charset="0"/>
              </a:rPr>
            </a:br>
            <a:endParaRPr lang="en-US" sz="2000" b="1"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Recap of some of the items we learned today</a:t>
            </a:r>
            <a:br>
              <a:rPr lang="en-US" sz="2000" dirty="0">
                <a:latin typeface="Arial" panose="020B0604020202020204" pitchFamily="34" charset="0"/>
                <a:ea typeface="Roboto" pitchFamily="2" charset="0"/>
                <a:cs typeface="Arial" panose="020B0604020202020204" pitchFamily="34" charset="0"/>
              </a:rPr>
            </a:br>
            <a:endParaRPr lang="en-US" sz="20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Includes additional HTML tags</a:t>
            </a:r>
          </a:p>
          <a:p>
            <a:pPr marL="800100" lvl="1"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Example Video</a:t>
            </a:r>
          </a:p>
          <a:p>
            <a:pPr marL="1257300" lvl="2"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1257300" lvl="2" indent="-34290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My First HTML</a:t>
            </a:r>
            <a:br>
              <a:rPr lang="en-US" sz="2000" dirty="0">
                <a:latin typeface="Arial" panose="020B0604020202020204" pitchFamily="34" charset="0"/>
                <a:ea typeface="Roboto" pitchFamily="2" charset="0"/>
                <a:cs typeface="Arial" panose="020B0604020202020204" pitchFamily="34" charset="0"/>
              </a:rPr>
            </a:br>
            <a:r>
              <a:rPr lang="en-US" sz="2000" dirty="0">
                <a:latin typeface="Arial" panose="020B0604020202020204" pitchFamily="34" charset="0"/>
                <a:ea typeface="Roboto" pitchFamily="2" charset="0"/>
                <a:cs typeface="Arial" panose="020B0604020202020204" pitchFamily="34" charset="0"/>
                <a:hlinkClick r:id="rId3"/>
              </a:rPr>
              <a:t>https://www.youtube.com/watch?v</a:t>
            </a:r>
            <a:r>
              <a:rPr lang="en-US" sz="2000">
                <a:latin typeface="Arial" panose="020B0604020202020204" pitchFamily="34" charset="0"/>
                <a:ea typeface="Roboto" pitchFamily="2" charset="0"/>
                <a:cs typeface="Arial" panose="020B0604020202020204" pitchFamily="34" charset="0"/>
                <a:hlinkClick r:id="rId3"/>
              </a:rPr>
              <a:t>=ieb6Svbc10E</a:t>
            </a:r>
            <a:r>
              <a:rPr lang="en-US" sz="2000">
                <a:latin typeface="Arial" panose="020B0604020202020204" pitchFamily="34" charset="0"/>
                <a:ea typeface="Roboto" pitchFamily="2" charset="0"/>
                <a:cs typeface="Arial" panose="020B0604020202020204" pitchFamily="34" charset="0"/>
              </a:rPr>
              <a:t>   </a:t>
            </a: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4817624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normAutofit/>
          </a:bodyPr>
          <a:lstStyle/>
          <a:p>
            <a:r>
              <a:rPr lang="en-US" dirty="0"/>
              <a:t>Homework “Due”: Next Class</a:t>
            </a:r>
          </a:p>
        </p:txBody>
      </p:sp>
      <p:sp>
        <p:nvSpPr>
          <p:cNvPr id="4" name="TextBox 3"/>
          <p:cNvSpPr txBox="1"/>
          <p:nvPr/>
        </p:nvSpPr>
        <p:spPr>
          <a:xfrm>
            <a:off x="304800" y="914400"/>
            <a:ext cx="8686800" cy="3785652"/>
          </a:xfrm>
          <a:prstGeom prst="rect">
            <a:avLst/>
          </a:prstGeom>
          <a:noFill/>
        </p:spPr>
        <p:txBody>
          <a:bodyPr wrap="square" numCol="1" rtlCol="0">
            <a:spAutoFit/>
          </a:bodyPr>
          <a:lstStyle/>
          <a:p>
            <a:r>
              <a:rPr lang="en-US" sz="2000" b="1" dirty="0">
                <a:latin typeface="Arial" panose="020B0604020202020204" pitchFamily="34" charset="0"/>
                <a:ea typeface="Roboto" pitchFamily="2" charset="0"/>
                <a:cs typeface="Arial" panose="020B0604020202020204" pitchFamily="34" charset="0"/>
              </a:rPr>
              <a:t>By Next Class:</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Figure out where the GitHub Repo is for our class.</a:t>
            </a:r>
            <a:r>
              <a:rPr lang="en-US" sz="2000" dirty="0">
                <a:latin typeface="Arial" panose="020B0604020202020204" pitchFamily="34" charset="0"/>
                <a:ea typeface="Roboto" pitchFamily="2" charset="0"/>
                <a:cs typeface="Arial" panose="020B0604020202020204" pitchFamily="34" charset="0"/>
                <a:sym typeface="Wingdings" panose="05000000000000000000" pitchFamily="2" charset="2"/>
              </a:rPr>
              <a:t> </a:t>
            </a: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Re-do the Terminal example from class today. </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Re-do the HTML example from class today. </a:t>
            </a:r>
          </a:p>
          <a:p>
            <a:pPr marL="742950" lvl="1"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742950" lvl="1"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Watch the Walkthrough Video if you felt a bit lost.  </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83288345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normAutofit/>
          </a:bodyPr>
          <a:lstStyle/>
          <a:p>
            <a:r>
              <a:rPr lang="en-US" dirty="0"/>
              <a:t>Questions?</a:t>
            </a:r>
          </a:p>
        </p:txBody>
      </p:sp>
      <p:sp>
        <p:nvSpPr>
          <p:cNvPr id="5" name="Title 1"/>
          <p:cNvSpPr txBox="1">
            <a:spLocks/>
          </p:cNvSpPr>
          <p:nvPr/>
        </p:nvSpPr>
        <p:spPr>
          <a:xfrm>
            <a:off x="308610" y="649783"/>
            <a:ext cx="6457950" cy="1098174"/>
          </a:xfrm>
          <a:prstGeom prst="rect">
            <a:avLst/>
          </a:prstGeom>
        </p:spPr>
        <p:txBody>
          <a:bodyPr vert="horz" lIns="91440" tIns="45720" rIns="91440" bIns="45720" numCol="1"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4098" name="Picture 2" descr="Related image">
            <a:extLst>
              <a:ext uri="{FF2B5EF4-FFF2-40B4-BE49-F238E27FC236}">
                <a16:creationId xmlns:a16="http://schemas.microsoft.com/office/drawing/2014/main" id="{1903ED50-09D2-4D2B-9541-104ED08F6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98870"/>
            <a:ext cx="7315200" cy="480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4864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Goals...</a:t>
            </a:r>
          </a:p>
        </p:txBody>
      </p:sp>
      <p:sp>
        <p:nvSpPr>
          <p:cNvPr id="11" name="TextBox 10"/>
          <p:cNvSpPr txBox="1"/>
          <p:nvPr/>
        </p:nvSpPr>
        <p:spPr>
          <a:xfrm>
            <a:off x="4884900" y="838200"/>
            <a:ext cx="3573414" cy="830997"/>
          </a:xfrm>
          <a:prstGeom prst="rect">
            <a:avLst/>
          </a:prstGeom>
          <a:noFill/>
        </p:spPr>
        <p:txBody>
          <a:bodyPr wrap="none" numCol="1" rtlCol="0">
            <a:spAutoFit/>
          </a:bodyPr>
          <a:lstStyle/>
          <a:p>
            <a:r>
              <a:rPr lang="en-US" sz="4800" b="1" u="sng" dirty="0">
                <a:latin typeface="Arial" panose="020B0604020202020204" pitchFamily="34" charset="0"/>
                <a:cs typeface="Arial" panose="020B0604020202020204" pitchFamily="34" charset="0"/>
              </a:rPr>
              <a:t>New Career</a:t>
            </a:r>
          </a:p>
        </p:txBody>
      </p:sp>
      <p:sp>
        <p:nvSpPr>
          <p:cNvPr id="21" name="TextBox 20"/>
          <p:cNvSpPr txBox="1"/>
          <p:nvPr/>
        </p:nvSpPr>
        <p:spPr>
          <a:xfrm>
            <a:off x="304800" y="1123517"/>
            <a:ext cx="4580100" cy="461665"/>
          </a:xfrm>
          <a:prstGeom prst="rect">
            <a:avLst/>
          </a:prstGeom>
          <a:noFill/>
        </p:spPr>
        <p:txBody>
          <a:bodyPr wrap="none" numCol="1" rtlCol="0">
            <a:spAutoFit/>
          </a:bodyPr>
          <a:lstStyle/>
          <a:p>
            <a:r>
              <a:rPr lang="en-US" sz="2400" b="1" dirty="0">
                <a:latin typeface="Arial" panose="020B0604020202020204" pitchFamily="34" charset="0"/>
                <a:cs typeface="Arial" panose="020B0604020202020204" pitchFamily="34" charset="0"/>
              </a:rPr>
              <a:t>Basically 1000% of you said…</a:t>
            </a:r>
          </a:p>
        </p:txBody>
      </p:sp>
      <p:pic>
        <p:nvPicPr>
          <p:cNvPr id="5122" name="Picture 2" descr="http://images.boomsbeat.com/data/images/full/212361/when-you-get-a-new-jo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828800" y="2031878"/>
            <a:ext cx="5410200" cy="405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2180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Goals...</a:t>
            </a:r>
          </a:p>
        </p:txBody>
      </p:sp>
      <p:sp>
        <p:nvSpPr>
          <p:cNvPr id="12" name="TextBox 11"/>
          <p:cNvSpPr txBox="1"/>
          <p:nvPr/>
        </p:nvSpPr>
        <p:spPr>
          <a:xfrm>
            <a:off x="304800" y="1440540"/>
            <a:ext cx="8686800" cy="461665"/>
          </a:xfrm>
          <a:prstGeom prst="rect">
            <a:avLst/>
          </a:prstGeom>
          <a:noFill/>
        </p:spPr>
        <p:txBody>
          <a:bodyPr wrap="square" numCol="1" rtlCol="0">
            <a:spAutoFit/>
          </a:bodyPr>
          <a:lstStyle/>
          <a:p>
            <a:r>
              <a:rPr lang="en-US" sz="2400" dirty="0">
                <a:latin typeface="Arial" panose="020B0604020202020204" pitchFamily="34" charset="0"/>
                <a:cs typeface="Arial" panose="020B0604020202020204" pitchFamily="34" charset="0"/>
              </a:rPr>
              <a:t>To escape a “</a:t>
            </a:r>
            <a:r>
              <a:rPr lang="en-US" sz="2400" u="sng" dirty="0">
                <a:latin typeface="Arial" panose="020B0604020202020204" pitchFamily="34" charset="0"/>
                <a:cs typeface="Arial" panose="020B0604020202020204" pitchFamily="34" charset="0"/>
              </a:rPr>
              <a:t>dead-end job</a:t>
            </a:r>
            <a:r>
              <a:rPr lang="en-US" sz="2400" dirty="0">
                <a:latin typeface="Arial" panose="020B0604020202020204" pitchFamily="34" charset="0"/>
                <a:cs typeface="Arial" panose="020B0604020202020204" pitchFamily="34" charset="0"/>
              </a:rPr>
              <a:t>”</a:t>
            </a:r>
          </a:p>
        </p:txBody>
      </p:sp>
      <p:sp>
        <p:nvSpPr>
          <p:cNvPr id="13" name="TextBox 12"/>
          <p:cNvSpPr txBox="1"/>
          <p:nvPr/>
        </p:nvSpPr>
        <p:spPr>
          <a:xfrm>
            <a:off x="304800" y="2024936"/>
            <a:ext cx="8686800" cy="461665"/>
          </a:xfrm>
          <a:prstGeom prst="rect">
            <a:avLst/>
          </a:prstGeom>
          <a:noFill/>
        </p:spPr>
        <p:txBody>
          <a:bodyPr wrap="square" numCol="1" rtlCol="0">
            <a:spAutoFit/>
          </a:bodyPr>
          <a:lstStyle/>
          <a:p>
            <a:r>
              <a:rPr lang="en-US" sz="2400" dirty="0">
                <a:latin typeface="Arial" panose="020B0604020202020204" pitchFamily="34" charset="0"/>
                <a:cs typeface="Arial" panose="020B0604020202020204" pitchFamily="34" charset="0"/>
              </a:rPr>
              <a:t>To pursue a “</a:t>
            </a:r>
            <a:r>
              <a:rPr lang="en-US" sz="2400" u="sng" dirty="0">
                <a:latin typeface="Arial" panose="020B0604020202020204" pitchFamily="34" charset="0"/>
                <a:cs typeface="Arial" panose="020B0604020202020204" pitchFamily="34" charset="0"/>
              </a:rPr>
              <a:t>dream</a:t>
            </a:r>
            <a:r>
              <a:rPr lang="en-US" sz="2400" dirty="0">
                <a:latin typeface="Arial" panose="020B0604020202020204" pitchFamily="34" charset="0"/>
                <a:cs typeface="Arial" panose="020B0604020202020204" pitchFamily="34" charset="0"/>
              </a:rPr>
              <a:t>”</a:t>
            </a:r>
          </a:p>
        </p:txBody>
      </p:sp>
      <p:sp>
        <p:nvSpPr>
          <p:cNvPr id="14" name="TextBox 13"/>
          <p:cNvSpPr txBox="1"/>
          <p:nvPr/>
        </p:nvSpPr>
        <p:spPr>
          <a:xfrm>
            <a:off x="304800" y="2609332"/>
            <a:ext cx="8686800" cy="461665"/>
          </a:xfrm>
          <a:prstGeom prst="rect">
            <a:avLst/>
          </a:prstGeom>
          <a:noFill/>
        </p:spPr>
        <p:txBody>
          <a:bodyPr wrap="square" numCol="1" rtlCol="0">
            <a:spAutoFit/>
          </a:bodyPr>
          <a:lstStyle/>
          <a:p>
            <a:r>
              <a:rPr lang="en-US" sz="2400" dirty="0">
                <a:latin typeface="Arial" panose="020B0604020202020204" pitchFamily="34" charset="0"/>
                <a:cs typeface="Arial" panose="020B0604020202020204" pitchFamily="34" charset="0"/>
              </a:rPr>
              <a:t>To be able to “</a:t>
            </a:r>
            <a:r>
              <a:rPr lang="en-US" sz="2400" u="sng" dirty="0">
                <a:latin typeface="Arial" panose="020B0604020202020204" pitchFamily="34" charset="0"/>
                <a:cs typeface="Arial" panose="020B0604020202020204" pitchFamily="34" charset="0"/>
              </a:rPr>
              <a:t>create</a:t>
            </a:r>
            <a:r>
              <a:rPr lang="en-US" sz="2400" dirty="0">
                <a:latin typeface="Arial" panose="020B0604020202020204" pitchFamily="34" charset="0"/>
                <a:cs typeface="Arial" panose="020B0604020202020204" pitchFamily="34" charset="0"/>
              </a:rPr>
              <a:t>”</a:t>
            </a:r>
          </a:p>
        </p:txBody>
      </p:sp>
      <p:sp>
        <p:nvSpPr>
          <p:cNvPr id="15" name="TextBox 14"/>
          <p:cNvSpPr txBox="1"/>
          <p:nvPr/>
        </p:nvSpPr>
        <p:spPr>
          <a:xfrm>
            <a:off x="304800" y="3193728"/>
            <a:ext cx="8686800" cy="461665"/>
          </a:xfrm>
          <a:prstGeom prst="rect">
            <a:avLst/>
          </a:prstGeom>
          <a:noFill/>
        </p:spPr>
        <p:txBody>
          <a:bodyPr wrap="square" numCol="1" rtlCol="0">
            <a:spAutoFit/>
          </a:bodyPr>
          <a:lstStyle/>
          <a:p>
            <a:r>
              <a:rPr lang="en-US" sz="2400" dirty="0">
                <a:latin typeface="Arial" panose="020B0604020202020204" pitchFamily="34" charset="0"/>
                <a:cs typeface="Arial" panose="020B0604020202020204" pitchFamily="34" charset="0"/>
              </a:rPr>
              <a:t>To follow a “</a:t>
            </a:r>
            <a:r>
              <a:rPr lang="en-US" sz="2400" u="sng" dirty="0">
                <a:latin typeface="Arial" panose="020B0604020202020204" pitchFamily="34" charset="0"/>
                <a:cs typeface="Arial" panose="020B0604020202020204" pitchFamily="34" charset="0"/>
              </a:rPr>
              <a:t>fascination</a:t>
            </a:r>
            <a:r>
              <a:rPr lang="en-US" sz="2400" dirty="0">
                <a:latin typeface="Arial" panose="020B0604020202020204" pitchFamily="34" charset="0"/>
                <a:cs typeface="Arial" panose="020B0604020202020204" pitchFamily="34" charset="0"/>
              </a:rPr>
              <a:t>”</a:t>
            </a:r>
          </a:p>
        </p:txBody>
      </p:sp>
      <p:sp>
        <p:nvSpPr>
          <p:cNvPr id="16" name="TextBox 15"/>
          <p:cNvSpPr txBox="1"/>
          <p:nvPr/>
        </p:nvSpPr>
        <p:spPr>
          <a:xfrm>
            <a:off x="304800" y="3778124"/>
            <a:ext cx="8686801" cy="461665"/>
          </a:xfrm>
          <a:prstGeom prst="rect">
            <a:avLst/>
          </a:prstGeom>
          <a:noFill/>
        </p:spPr>
        <p:txBody>
          <a:bodyPr wrap="square" numCol="1" rtlCol="0">
            <a:spAutoFit/>
          </a:bodyPr>
          <a:lstStyle/>
          <a:p>
            <a:r>
              <a:rPr lang="en-US" sz="2400" dirty="0">
                <a:latin typeface="Arial" panose="020B0604020202020204" pitchFamily="34" charset="0"/>
                <a:cs typeface="Arial" panose="020B0604020202020204" pitchFamily="34" charset="0"/>
              </a:rPr>
              <a:t>To attain “</a:t>
            </a:r>
            <a:r>
              <a:rPr lang="en-US" sz="2400" u="sng" dirty="0">
                <a:latin typeface="Arial" panose="020B0604020202020204" pitchFamily="34" charset="0"/>
                <a:cs typeface="Arial" panose="020B0604020202020204" pitchFamily="34" charset="0"/>
              </a:rPr>
              <a:t>financial stability</a:t>
            </a:r>
            <a:r>
              <a:rPr lang="en-US" sz="2400" dirty="0">
                <a:latin typeface="Arial" panose="020B0604020202020204" pitchFamily="34" charset="0"/>
                <a:cs typeface="Arial" panose="020B0604020202020204" pitchFamily="34" charset="0"/>
              </a:rPr>
              <a:t>”</a:t>
            </a:r>
          </a:p>
        </p:txBody>
      </p:sp>
      <p:sp>
        <p:nvSpPr>
          <p:cNvPr id="17" name="TextBox 16"/>
          <p:cNvSpPr txBox="1"/>
          <p:nvPr/>
        </p:nvSpPr>
        <p:spPr>
          <a:xfrm>
            <a:off x="304801" y="4362520"/>
            <a:ext cx="8686800" cy="461665"/>
          </a:xfrm>
          <a:prstGeom prst="rect">
            <a:avLst/>
          </a:prstGeom>
          <a:noFill/>
        </p:spPr>
        <p:txBody>
          <a:bodyPr wrap="square" numCol="1" rtlCol="0">
            <a:spAutoFit/>
          </a:bodyPr>
          <a:lstStyle/>
          <a:p>
            <a:r>
              <a:rPr lang="en-US" sz="2400" dirty="0">
                <a:latin typeface="Arial" panose="020B0604020202020204" pitchFamily="34" charset="0"/>
                <a:cs typeface="Arial" panose="020B0604020202020204" pitchFamily="34" charset="0"/>
              </a:rPr>
              <a:t>To attain “</a:t>
            </a:r>
            <a:r>
              <a:rPr lang="en-US" sz="2400" u="sng" dirty="0">
                <a:latin typeface="Arial" panose="020B0604020202020204" pitchFamily="34" charset="0"/>
                <a:cs typeface="Arial" panose="020B0604020202020204" pitchFamily="34" charset="0"/>
              </a:rPr>
              <a:t>financial freedom</a:t>
            </a:r>
            <a:r>
              <a:rPr lang="en-US" sz="2400" dirty="0">
                <a:latin typeface="Arial" panose="020B0604020202020204" pitchFamily="34" charset="0"/>
                <a:cs typeface="Arial" panose="020B0604020202020204" pitchFamily="34" charset="0"/>
              </a:rPr>
              <a:t>”</a:t>
            </a:r>
          </a:p>
        </p:txBody>
      </p:sp>
      <p:sp>
        <p:nvSpPr>
          <p:cNvPr id="18" name="TextBox 17"/>
          <p:cNvSpPr txBox="1"/>
          <p:nvPr/>
        </p:nvSpPr>
        <p:spPr>
          <a:xfrm>
            <a:off x="304800" y="4946916"/>
            <a:ext cx="8686800" cy="461665"/>
          </a:xfrm>
          <a:prstGeom prst="rect">
            <a:avLst/>
          </a:prstGeom>
          <a:noFill/>
        </p:spPr>
        <p:txBody>
          <a:bodyPr wrap="square" numCol="1" rtlCol="0">
            <a:spAutoFit/>
          </a:bodyPr>
          <a:lstStyle/>
          <a:p>
            <a:r>
              <a:rPr lang="en-US" sz="2400" dirty="0">
                <a:latin typeface="Arial" panose="020B0604020202020204" pitchFamily="34" charset="0"/>
                <a:cs typeface="Arial" panose="020B0604020202020204" pitchFamily="34" charset="0"/>
              </a:rPr>
              <a:t>To “</a:t>
            </a:r>
            <a:r>
              <a:rPr lang="en-US" sz="2400" u="sng" dirty="0">
                <a:latin typeface="Arial" panose="020B0604020202020204" pitchFamily="34" charset="0"/>
                <a:cs typeface="Arial" panose="020B0604020202020204" pitchFamily="34" charset="0"/>
              </a:rPr>
              <a:t>challenge</a:t>
            </a:r>
            <a:r>
              <a:rPr lang="en-US" sz="2400" dirty="0">
                <a:latin typeface="Arial" panose="020B0604020202020204" pitchFamily="34" charset="0"/>
                <a:cs typeface="Arial" panose="020B0604020202020204" pitchFamily="34" charset="0"/>
              </a:rPr>
              <a:t>” yourself</a:t>
            </a:r>
          </a:p>
        </p:txBody>
      </p:sp>
      <p:sp>
        <p:nvSpPr>
          <p:cNvPr id="19" name="TextBox 18"/>
          <p:cNvSpPr txBox="1"/>
          <p:nvPr/>
        </p:nvSpPr>
        <p:spPr>
          <a:xfrm>
            <a:off x="332438" y="838200"/>
            <a:ext cx="5480988" cy="461665"/>
          </a:xfrm>
          <a:prstGeom prst="rect">
            <a:avLst/>
          </a:prstGeom>
          <a:noFill/>
        </p:spPr>
        <p:txBody>
          <a:bodyPr wrap="none" numCol="1" rtlCol="0">
            <a:spAutoFit/>
          </a:bodyPr>
          <a:lstStyle/>
          <a:p>
            <a:r>
              <a:rPr lang="en-US" sz="2400" b="1" u="sng" dirty="0">
                <a:latin typeface="Arial" panose="020B0604020202020204" pitchFamily="34" charset="0"/>
                <a:cs typeface="Arial" panose="020B0604020202020204" pitchFamily="34" charset="0"/>
              </a:rPr>
              <a:t>And why do you want a new career?</a:t>
            </a:r>
          </a:p>
        </p:txBody>
      </p:sp>
      <p:sp>
        <p:nvSpPr>
          <p:cNvPr id="20" name="TextBox 19"/>
          <p:cNvSpPr txBox="1"/>
          <p:nvPr/>
        </p:nvSpPr>
        <p:spPr>
          <a:xfrm>
            <a:off x="304800" y="5531309"/>
            <a:ext cx="8686800" cy="461665"/>
          </a:xfrm>
          <a:prstGeom prst="rect">
            <a:avLst/>
          </a:prstGeom>
          <a:noFill/>
        </p:spPr>
        <p:txBody>
          <a:bodyPr wrap="square" numCol="1" rtlCol="0">
            <a:spAutoFit/>
          </a:bodyPr>
          <a:lstStyle/>
          <a:p>
            <a:r>
              <a:rPr lang="en-US" sz="2400" dirty="0">
                <a:latin typeface="Arial" panose="020B0604020202020204" pitchFamily="34" charset="0"/>
                <a:cs typeface="Arial" panose="020B0604020202020204" pitchFamily="34" charset="0"/>
              </a:rPr>
              <a:t>To be a “</a:t>
            </a:r>
            <a:r>
              <a:rPr lang="en-US" sz="2400" u="sng" dirty="0">
                <a:latin typeface="Arial" panose="020B0604020202020204" pitchFamily="34" charset="0"/>
                <a:cs typeface="Arial" panose="020B0604020202020204" pitchFamily="34" charset="0"/>
              </a:rPr>
              <a:t>role model</a:t>
            </a:r>
            <a:r>
              <a:rPr lang="en-US" sz="2400" dirty="0">
                <a:latin typeface="Arial" panose="020B0604020202020204" pitchFamily="34" charset="0"/>
                <a:cs typeface="Arial" panose="020B0604020202020204" pitchFamily="34" charset="0"/>
              </a:rPr>
              <a:t>” for kids</a:t>
            </a:r>
          </a:p>
        </p:txBody>
      </p:sp>
      <p:pic>
        <p:nvPicPr>
          <p:cNvPr id="8194" name="Picture 2" descr="http://s2.quickmeme.com/img/74/74e004eeea3edb4c231d09763dfacf85bb6bf56184b0dfc8c7aaaf5ed3e55a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86300" y="1823772"/>
            <a:ext cx="4210487" cy="315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8525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Goal = Our Goal</a:t>
            </a:r>
          </a:p>
        </p:txBody>
      </p:sp>
      <p:sp>
        <p:nvSpPr>
          <p:cNvPr id="3" name="Content Placeholder 2"/>
          <p:cNvSpPr txBox="1">
            <a:spLocks/>
          </p:cNvSpPr>
          <p:nvPr/>
        </p:nvSpPr>
        <p:spPr>
          <a:xfrm>
            <a:off x="289560" y="762000"/>
            <a:ext cx="8583814" cy="5638800"/>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a:latin typeface="Arial" panose="020B0604020202020204" pitchFamily="34" charset="0"/>
                <a:ea typeface="Roboto" panose="02000000000000000000" pitchFamily="2" charset="0"/>
                <a:cs typeface="Arial" panose="020B0604020202020204" pitchFamily="34" charset="0"/>
              </a:rPr>
              <a:t>As instructors, </a:t>
            </a:r>
          </a:p>
          <a:p>
            <a:pPr indent="0" algn="ctr">
              <a:spcBef>
                <a:spcPts val="0"/>
              </a:spcBef>
              <a:buNone/>
            </a:pPr>
            <a:r>
              <a:rPr lang="en-US" sz="3200" b="1" dirty="0">
                <a:latin typeface="Arial" panose="020B0604020202020204" pitchFamily="34" charset="0"/>
                <a:ea typeface="Roboto" panose="02000000000000000000" pitchFamily="2" charset="0"/>
                <a:cs typeface="Arial" panose="020B0604020202020204" pitchFamily="34" charset="0"/>
              </a:rPr>
              <a:t>we take your goals </a:t>
            </a:r>
            <a:r>
              <a:rPr lang="en-US" sz="3200" b="1" u="sng" dirty="0">
                <a:latin typeface="Arial" panose="020B0604020202020204" pitchFamily="34" charset="0"/>
                <a:ea typeface="Roboto" panose="02000000000000000000" pitchFamily="2" charset="0"/>
                <a:cs typeface="Arial" panose="020B0604020202020204" pitchFamily="34" charset="0"/>
              </a:rPr>
              <a:t>very, </a:t>
            </a:r>
            <a:r>
              <a:rPr lang="en-US" sz="3200" b="1" i="1" u="sng" dirty="0">
                <a:latin typeface="Arial" panose="020B0604020202020204" pitchFamily="34" charset="0"/>
                <a:ea typeface="Roboto" panose="02000000000000000000" pitchFamily="2" charset="0"/>
                <a:cs typeface="Arial" panose="020B0604020202020204" pitchFamily="34" charset="0"/>
              </a:rPr>
              <a:t>very</a:t>
            </a:r>
            <a:r>
              <a:rPr lang="en-US" sz="3200" b="1" u="sng" dirty="0">
                <a:latin typeface="Arial" panose="020B0604020202020204" pitchFamily="34" charset="0"/>
                <a:ea typeface="Roboto" panose="02000000000000000000" pitchFamily="2" charset="0"/>
                <a:cs typeface="Arial" panose="020B0604020202020204" pitchFamily="34" charset="0"/>
              </a:rPr>
              <a:t> seriously.</a:t>
            </a:r>
          </a:p>
          <a:p>
            <a:pPr indent="0" algn="ctr">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112782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Support Team</a:t>
            </a:r>
          </a:p>
        </p:txBody>
      </p:sp>
      <p:sp>
        <p:nvSpPr>
          <p:cNvPr id="3" name="Content Placeholder 2"/>
          <p:cNvSpPr txBox="1">
            <a:spLocks/>
          </p:cNvSpPr>
          <p:nvPr/>
        </p:nvSpPr>
        <p:spPr>
          <a:xfrm>
            <a:off x="289560" y="762000"/>
            <a:ext cx="8583814" cy="5334000"/>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1500" b="1"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dirty="0">
                <a:latin typeface="Arial" panose="020B0604020202020204" pitchFamily="34" charset="0"/>
                <a:ea typeface="Roboto" panose="02000000000000000000" pitchFamily="2" charset="0"/>
                <a:cs typeface="Arial" panose="020B0604020202020204" pitchFamily="34" charset="0"/>
              </a:rPr>
              <a:t>Our Promise:</a:t>
            </a:r>
          </a:p>
          <a:p>
            <a:pPr indent="0">
              <a:spcBef>
                <a:spcPts val="0"/>
              </a:spcBef>
              <a:buNone/>
            </a:pPr>
            <a:r>
              <a:rPr lang="en-US" sz="2400" dirty="0">
                <a:latin typeface="Arial" panose="020B0604020202020204" pitchFamily="34" charset="0"/>
                <a:ea typeface="Roboto" panose="02000000000000000000" pitchFamily="2" charset="0"/>
                <a:cs typeface="Arial" panose="020B0604020202020204" pitchFamily="34" charset="0"/>
              </a:rPr>
              <a:t>If you’re willing to put in the time – and you take our advice, we’re here to help you </a:t>
            </a:r>
            <a:r>
              <a:rPr lang="en-US" sz="2400" u="sng" dirty="0">
                <a:latin typeface="Arial" panose="020B0604020202020204" pitchFamily="34" charset="0"/>
                <a:ea typeface="Roboto" panose="02000000000000000000" pitchFamily="2" charset="0"/>
                <a:cs typeface="Arial" panose="020B0604020202020204" pitchFamily="34" charset="0"/>
              </a:rPr>
              <a:t>100% of the way</a:t>
            </a:r>
            <a:r>
              <a:rPr lang="en-US" sz="2400" dirty="0">
                <a:latin typeface="Arial" panose="020B0604020202020204" pitchFamily="34" charset="0"/>
                <a:ea typeface="Roboto" panose="02000000000000000000" pitchFamily="2" charset="0"/>
                <a:cs typeface="Arial" panose="020B0604020202020204" pitchFamily="34" charset="0"/>
              </a:rPr>
              <a:t>. </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dirty="0">
                <a:latin typeface="Arial" panose="020B0604020202020204" pitchFamily="34" charset="0"/>
                <a:ea typeface="Roboto" panose="02000000000000000000" pitchFamily="2" charset="0"/>
                <a:cs typeface="Arial" panose="020B0604020202020204" pitchFamily="34" charset="0"/>
              </a:rPr>
              <a:t>This goes for everyone working behind the program:</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Instructors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TAs </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Student Success Team</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Career Coaches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Everyone Else!</a:t>
            </a:r>
          </a:p>
          <a:p>
            <a:pPr indent="0" algn="ctr">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2968437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UCL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15663</TotalTime>
  <Words>2700</Words>
  <Application>Microsoft Office PowerPoint</Application>
  <PresentationFormat>On-screen Show (4:3)</PresentationFormat>
  <Paragraphs>549</Paragraphs>
  <Slides>58</Slides>
  <Notes>50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58</vt:i4>
      </vt:variant>
    </vt:vector>
  </HeadingPairs>
  <TitlesOfParts>
    <vt:vector size="70" baseType="lpstr">
      <vt:lpstr>Arial</vt:lpstr>
      <vt:lpstr>Calibri</vt:lpstr>
      <vt:lpstr>Calibri Light</vt:lpstr>
      <vt:lpstr>Mangal</vt:lpstr>
      <vt:lpstr>Roboto</vt:lpstr>
      <vt:lpstr>Wingdings</vt:lpstr>
      <vt:lpstr>UCF - Theme</vt:lpstr>
      <vt:lpstr>1_Unbranded</vt:lpstr>
      <vt:lpstr>Rutgers - Theme</vt:lpstr>
      <vt:lpstr>Unbranded</vt:lpstr>
      <vt:lpstr>UTAustin</vt:lpstr>
      <vt:lpstr>UCLA</vt:lpstr>
      <vt:lpstr>The Zen of Coding</vt:lpstr>
      <vt:lpstr>Quick Introductions! (30 seconds)</vt:lpstr>
      <vt:lpstr>Instructor = … ?</vt:lpstr>
      <vt:lpstr>Some Cool Stuff I Made…</vt:lpstr>
      <vt:lpstr>The Path of Learning</vt:lpstr>
      <vt:lpstr>Your Goals...</vt:lpstr>
      <vt:lpstr>Your Goals...</vt:lpstr>
      <vt:lpstr>Your Goal = Our Goal</vt:lpstr>
      <vt:lpstr>Support Team</vt:lpstr>
      <vt:lpstr>But Remember…</vt:lpstr>
      <vt:lpstr>On Keys To Success…</vt:lpstr>
      <vt:lpstr>Don’t Be This Guy…</vt:lpstr>
      <vt:lpstr>This Should Be You.</vt:lpstr>
      <vt:lpstr>Our Mantra for Today and Beyond…</vt:lpstr>
      <vt:lpstr>Our Mantra for Today and Beyond…</vt:lpstr>
      <vt:lpstr>The Path of Learning</vt:lpstr>
      <vt:lpstr>Nothing Comes Easy…</vt:lpstr>
      <vt:lpstr>Obstacle #1 – The Great Confusion</vt:lpstr>
      <vt:lpstr>Obstacle #2 – The Great Doubt</vt:lpstr>
      <vt:lpstr>Obstacle #3 – The Great Distance</vt:lpstr>
      <vt:lpstr>Nothing Comes Easy…</vt:lpstr>
      <vt:lpstr>Learning is “Frustrating”</vt:lpstr>
      <vt:lpstr>Advice for the Journey</vt:lpstr>
      <vt:lpstr>Advice for the Journey</vt:lpstr>
      <vt:lpstr>Advice for the Journey</vt:lpstr>
      <vt:lpstr>But remember…</vt:lpstr>
      <vt:lpstr>Google Fu – The Most Important Skill of All</vt:lpstr>
      <vt:lpstr>Course Structure</vt:lpstr>
      <vt:lpstr>Daily Schedule</vt:lpstr>
      <vt:lpstr>Questions?</vt:lpstr>
      <vt:lpstr>Pre-Work</vt:lpstr>
      <vt:lpstr>Software Checklist</vt:lpstr>
      <vt:lpstr>Accounts Checklist</vt:lpstr>
      <vt:lpstr>Self-Check</vt:lpstr>
      <vt:lpstr>Break…</vt:lpstr>
      <vt:lpstr>On the Modern Web</vt:lpstr>
      <vt:lpstr>Full-Stack Development?</vt:lpstr>
      <vt:lpstr>The “Magic” of YouTube</vt:lpstr>
      <vt:lpstr>Full-Stack Development</vt:lpstr>
      <vt:lpstr>Full-Stack Development</vt:lpstr>
      <vt:lpstr>Full-Stack Development</vt:lpstr>
      <vt:lpstr>Let’s Get Crackin!</vt:lpstr>
      <vt:lpstr>Intro to Console / Terminal</vt:lpstr>
      <vt:lpstr>INSTRUCTOR DEMO…</vt:lpstr>
      <vt:lpstr>ALL TOGETHER ;)</vt:lpstr>
      <vt:lpstr>YOUR TURN!</vt:lpstr>
      <vt:lpstr>Intro to Console</vt:lpstr>
      <vt:lpstr>Hello, HTML</vt:lpstr>
      <vt:lpstr>&lt;title&gt; Intro to HTML &lt;/title&gt;</vt:lpstr>
      <vt:lpstr>HTML Basics - Overview</vt:lpstr>
      <vt:lpstr>INSTRUCTOR DEMO… </vt:lpstr>
      <vt:lpstr>YOUR TURN!</vt:lpstr>
      <vt:lpstr>LET’S REVIEW</vt:lpstr>
      <vt:lpstr>&lt;title&gt; Intro to HTML &lt;/title&gt;</vt:lpstr>
      <vt:lpstr>Homework!</vt:lpstr>
      <vt:lpstr>Supplemental Videos</vt:lpstr>
      <vt:lpstr>Homework “Due”: Next Class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Tanetta Y. Jordan</cp:lastModifiedBy>
  <cp:revision>1497</cp:revision>
  <cp:lastPrinted>2016-01-30T16:23:56Z</cp:lastPrinted>
  <dcterms:created xsi:type="dcterms:W3CDTF">2015-01-20T17:19:00Z</dcterms:created>
  <dcterms:modified xsi:type="dcterms:W3CDTF">2018-04-16T21:47:17Z</dcterms:modified>
</cp:coreProperties>
</file>