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8.jpeg" ContentType="image/jpeg"/>
  <Override PartName="/ppt/media/image1.png" ContentType="image/png"/>
  <Override PartName="/ppt/media/image2.png" ContentType="image/png"/>
  <Override PartName="/ppt/media/image3.png" ContentType="image/png"/>
  <Override PartName="/ppt/media/image7.png" ContentType="image/png"/>
  <Override PartName="/ppt/media/image4.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0240287" cy="4280376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39"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&lt;header&gt;</a:t>
            </a:r>
            <a:endParaRPr b="0" lang="en-GB" sz="1400" spc="-1" strike="noStrike">
              <a:solidFill>
                <a:srgbClr val="000000"/>
              </a:solidFill>
              <a:uFill>
                <a:solidFill>
                  <a:srgbClr val="ffffff"/>
                </a:solidFill>
              </a:uFill>
              <a:latin typeface="Times New Roman"/>
            </a:endParaRPr>
          </a:p>
        </p:txBody>
      </p:sp>
      <p:sp>
        <p:nvSpPr>
          <p:cNvPr id="40"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&lt;date/time&gt;</a:t>
            </a:r>
            <a:endParaRPr b="0" lang="en-GB" sz="1400" spc="-1" strike="noStrike">
              <a:solidFill>
                <a:srgbClr val="000000"/>
              </a:solidFill>
              <a:uFill>
                <a:solidFill>
                  <a:srgbClr val="ffffff"/>
                </a:solidFill>
              </a:uFill>
              <a:latin typeface="Times New Roman"/>
            </a:endParaRPr>
          </a:p>
        </p:txBody>
      </p:sp>
      <p:sp>
        <p:nvSpPr>
          <p:cNvPr id="41"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&lt;footer&gt;</a:t>
            </a:r>
            <a:endParaRPr b="0" lang="en-GB" sz="1400" spc="-1" strike="noStrike">
              <a:solidFill>
                <a:srgbClr val="000000"/>
              </a:solidFill>
              <a:uFill>
                <a:solidFill>
                  <a:srgbClr val="ffffff"/>
                </a:solidFill>
              </a:uFill>
              <a:latin typeface="Times New Roman"/>
            </a:endParaRPr>
          </a:p>
        </p:txBody>
      </p:sp>
      <p:sp>
        <p:nvSpPr>
          <p:cNvPr id="42" name="PlaceHolder 5"/>
          <p:cNvSpPr>
            <a:spLocks noGrp="1"/>
          </p:cNvSpPr>
          <p:nvPr>
            <p:ph type="sldNum"/>
          </p:nvPr>
        </p:nvSpPr>
        <p:spPr>
          <a:xfrm>
            <a:off x="4278960" y="10157400"/>
            <a:ext cx="3280680" cy="534240"/>
          </a:xfrm>
          <a:prstGeom prst="rect">
            <a:avLst/>
          </a:prstGeom>
        </p:spPr>
        <p:txBody>
          <a:bodyPr lIns="0" rIns="0" tIns="0" bIns="0" anchor="b"/>
          <a:p>
            <a:pPr algn="r"/>
            <a:fld id="{0BA45AAA-954C-4FB4-B1DA-5995221BFDE4}" type="slidenum">
              <a:rPr b="0" lang="en-GB" sz="1400" spc="-1" strike="noStrike">
                <a:solidFill>
                  <a:srgbClr val="000000"/>
                </a:solidFill>
                <a:uFill>
                  <a:solidFill>
                    <a:srgbClr val="ffffff"/>
                  </a:solidFill>
                </a:uFill>
                <a:latin typeface="Times New Roman"/>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body"/>
          </p:nvPr>
        </p:nvSpPr>
        <p:spPr>
          <a:xfrm>
            <a:off x="685800" y="4400640"/>
            <a:ext cx="5486040" cy="3600000"/>
          </a:xfrm>
          <a:prstGeom prst="rect">
            <a:avLst/>
          </a:prstGeom>
        </p:spPr>
        <p:txBody>
          <a:bodyPr/>
          <a:p>
            <a:endParaRPr b="0" lang="en-GB" sz="2000" spc="-1" strike="noStrike">
              <a:solidFill>
                <a:srgbClr val="000000"/>
              </a:solidFill>
              <a:uFill>
                <a:solidFill>
                  <a:srgbClr val="ffffff"/>
                </a:solidFill>
              </a:uFill>
              <a:latin typeface="Arial"/>
            </a:endParaRPr>
          </a:p>
        </p:txBody>
      </p:sp>
      <p:sp>
        <p:nvSpPr>
          <p:cNvPr id="69" name="TextShape 2"/>
          <p:cNvSpPr txBox="1"/>
          <p:nvPr/>
        </p:nvSpPr>
        <p:spPr>
          <a:xfrm>
            <a:off x="3884760" y="8685360"/>
            <a:ext cx="2971440" cy="458280"/>
          </a:xfrm>
          <a:prstGeom prst="rect">
            <a:avLst/>
          </a:prstGeom>
          <a:noFill/>
          <a:ln>
            <a:noFill/>
          </a:ln>
        </p:spPr>
        <p:txBody>
          <a:bodyPr anchor="b"/>
          <a:p>
            <a:pPr algn="r">
              <a:lnSpc>
                <a:spcPct val="100000"/>
              </a:lnSpc>
            </a:pPr>
            <a:fld id="{473D3BBC-6A1D-4A09-B043-33F98F0518AA}"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780000" y="7005240"/>
            <a:ext cx="22680000" cy="14901840"/>
          </a:xfrm>
          <a:prstGeom prst="rect">
            <a:avLst/>
          </a:prstGeom>
        </p:spPr>
        <p:txBody>
          <a:bodyPr lIns="0" rIns="0" tIns="0" bIns="0" anchor="ctr"/>
          <a:p>
            <a:endParaRPr b="0" lang="en-US" sz="6900" spc="-1" strike="noStrike">
              <a:solidFill>
                <a:srgbClr val="000000"/>
              </a:solidFill>
              <a:uFill>
                <a:solidFill>
                  <a:srgbClr val="ffffff"/>
                </a:solidFill>
              </a:uFill>
              <a:latin typeface="Calibri"/>
            </a:endParaRPr>
          </a:p>
        </p:txBody>
      </p:sp>
      <p:sp>
        <p:nvSpPr>
          <p:cNvPr id="26" name="PlaceHolder 2"/>
          <p:cNvSpPr>
            <a:spLocks noGrp="1"/>
          </p:cNvSpPr>
          <p:nvPr>
            <p:ph type="body"/>
          </p:nvPr>
        </p:nvSpPr>
        <p:spPr>
          <a:xfrm>
            <a:off x="1512000" y="10015920"/>
            <a:ext cx="27215640" cy="118414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7" name="PlaceHolder 3"/>
          <p:cNvSpPr>
            <a:spLocks noGrp="1"/>
          </p:cNvSpPr>
          <p:nvPr>
            <p:ph type="body"/>
          </p:nvPr>
        </p:nvSpPr>
        <p:spPr>
          <a:xfrm>
            <a:off x="1512000" y="22982760"/>
            <a:ext cx="27215640" cy="118414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780000" y="7005240"/>
            <a:ext cx="22680000" cy="14901840"/>
          </a:xfrm>
          <a:prstGeom prst="rect">
            <a:avLst/>
          </a:prstGeom>
        </p:spPr>
        <p:txBody>
          <a:bodyPr lIns="0" rIns="0" tIns="0" bIns="0" anchor="ctr"/>
          <a:p>
            <a:endParaRPr b="0" lang="en-US" sz="6900" spc="-1" strike="noStrike">
              <a:solidFill>
                <a:srgbClr val="000000"/>
              </a:solidFill>
              <a:uFill>
                <a:solidFill>
                  <a:srgbClr val="ffffff"/>
                </a:solidFill>
              </a:uFill>
              <a:latin typeface="Calibri"/>
            </a:endParaRPr>
          </a:p>
        </p:txBody>
      </p:sp>
      <p:sp>
        <p:nvSpPr>
          <p:cNvPr id="29" name="PlaceHolder 2"/>
          <p:cNvSpPr>
            <a:spLocks noGrp="1"/>
          </p:cNvSpPr>
          <p:nvPr>
            <p:ph type="body"/>
          </p:nvPr>
        </p:nvSpPr>
        <p:spPr>
          <a:xfrm>
            <a:off x="1512000" y="10015920"/>
            <a:ext cx="13281120" cy="118414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0" name="PlaceHolder 3"/>
          <p:cNvSpPr>
            <a:spLocks noGrp="1"/>
          </p:cNvSpPr>
          <p:nvPr>
            <p:ph type="body"/>
          </p:nvPr>
        </p:nvSpPr>
        <p:spPr>
          <a:xfrm>
            <a:off x="15457680" y="10015920"/>
            <a:ext cx="13281120" cy="118414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4"/>
          <p:cNvSpPr>
            <a:spLocks noGrp="1"/>
          </p:cNvSpPr>
          <p:nvPr>
            <p:ph type="body"/>
          </p:nvPr>
        </p:nvSpPr>
        <p:spPr>
          <a:xfrm>
            <a:off x="15457680" y="22982760"/>
            <a:ext cx="13281120" cy="118414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5"/>
          <p:cNvSpPr>
            <a:spLocks noGrp="1"/>
          </p:cNvSpPr>
          <p:nvPr>
            <p:ph type="body"/>
          </p:nvPr>
        </p:nvSpPr>
        <p:spPr>
          <a:xfrm>
            <a:off x="1512000" y="22982760"/>
            <a:ext cx="13281120" cy="118414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780000" y="7005240"/>
            <a:ext cx="22680000" cy="14901840"/>
          </a:xfrm>
          <a:prstGeom prst="rect">
            <a:avLst/>
          </a:prstGeom>
        </p:spPr>
        <p:txBody>
          <a:bodyPr lIns="0" rIns="0" tIns="0" bIns="0" anchor="ctr"/>
          <a:p>
            <a:endParaRPr b="0" lang="en-US" sz="6900" spc="-1" strike="noStrike">
              <a:solidFill>
                <a:srgbClr val="000000"/>
              </a:solidFill>
              <a:uFill>
                <a:solidFill>
                  <a:srgbClr val="ffffff"/>
                </a:solidFill>
              </a:uFill>
              <a:latin typeface="Calibri"/>
            </a:endParaRPr>
          </a:p>
        </p:txBody>
      </p:sp>
      <p:sp>
        <p:nvSpPr>
          <p:cNvPr id="34" name="PlaceHolder 2"/>
          <p:cNvSpPr>
            <a:spLocks noGrp="1"/>
          </p:cNvSpPr>
          <p:nvPr>
            <p:ph type="body"/>
          </p:nvPr>
        </p:nvSpPr>
        <p:spPr>
          <a:xfrm>
            <a:off x="1512000" y="10015920"/>
            <a:ext cx="27215640" cy="2482560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5" name="PlaceHolder 3"/>
          <p:cNvSpPr>
            <a:spLocks noGrp="1"/>
          </p:cNvSpPr>
          <p:nvPr>
            <p:ph type="body"/>
          </p:nvPr>
        </p:nvSpPr>
        <p:spPr>
          <a:xfrm>
            <a:off x="1512000" y="10015920"/>
            <a:ext cx="27215640" cy="2482560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6" name="" descr=""/>
          <p:cNvPicPr/>
          <p:nvPr/>
        </p:nvPicPr>
        <p:blipFill>
          <a:blip r:embed="rId2"/>
          <a:stretch/>
        </p:blipFill>
        <p:spPr>
          <a:xfrm>
            <a:off x="1511640" y="11571480"/>
            <a:ext cx="27215640" cy="21714480"/>
          </a:xfrm>
          <a:prstGeom prst="rect">
            <a:avLst/>
          </a:prstGeom>
          <a:ln>
            <a:noFill/>
          </a:ln>
        </p:spPr>
      </p:pic>
      <p:pic>
        <p:nvPicPr>
          <p:cNvPr id="37" name="" descr=""/>
          <p:cNvPicPr/>
          <p:nvPr/>
        </p:nvPicPr>
        <p:blipFill>
          <a:blip r:embed="rId3"/>
          <a:stretch/>
        </p:blipFill>
        <p:spPr>
          <a:xfrm>
            <a:off x="1511640" y="11571480"/>
            <a:ext cx="27215640" cy="217144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780000" y="7005240"/>
            <a:ext cx="22680000" cy="14901840"/>
          </a:xfrm>
          <a:prstGeom prst="rect">
            <a:avLst/>
          </a:prstGeom>
        </p:spPr>
        <p:txBody>
          <a:bodyPr lIns="0" rIns="0" tIns="0" bIns="0" anchor="ctr"/>
          <a:p>
            <a:endParaRPr b="0" lang="en-US" sz="6900" spc="-1" strike="noStrike">
              <a:solidFill>
                <a:srgbClr val="000000"/>
              </a:solidFill>
              <a:uFill>
                <a:solidFill>
                  <a:srgbClr val="ffffff"/>
                </a:solidFill>
              </a:uFill>
              <a:latin typeface="Calibri"/>
            </a:endParaRPr>
          </a:p>
        </p:txBody>
      </p:sp>
      <p:sp>
        <p:nvSpPr>
          <p:cNvPr id="5" name="PlaceHolder 2"/>
          <p:cNvSpPr>
            <a:spLocks noGrp="1"/>
          </p:cNvSpPr>
          <p:nvPr>
            <p:ph type="subTitle"/>
          </p:nvPr>
        </p:nvSpPr>
        <p:spPr>
          <a:xfrm>
            <a:off x="1512000" y="10015920"/>
            <a:ext cx="27215640" cy="248256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780000" y="7005240"/>
            <a:ext cx="22680000" cy="14901840"/>
          </a:xfrm>
          <a:prstGeom prst="rect">
            <a:avLst/>
          </a:prstGeom>
        </p:spPr>
        <p:txBody>
          <a:bodyPr lIns="0" rIns="0" tIns="0" bIns="0" anchor="ctr"/>
          <a:p>
            <a:endParaRPr b="0" lang="en-US" sz="6900" spc="-1" strike="noStrike">
              <a:solidFill>
                <a:srgbClr val="000000"/>
              </a:solidFill>
              <a:uFill>
                <a:solidFill>
                  <a:srgbClr val="ffffff"/>
                </a:solidFill>
              </a:uFill>
              <a:latin typeface="Calibri"/>
            </a:endParaRPr>
          </a:p>
        </p:txBody>
      </p:sp>
      <p:sp>
        <p:nvSpPr>
          <p:cNvPr id="7" name="PlaceHolder 2"/>
          <p:cNvSpPr>
            <a:spLocks noGrp="1"/>
          </p:cNvSpPr>
          <p:nvPr>
            <p:ph type="body"/>
          </p:nvPr>
        </p:nvSpPr>
        <p:spPr>
          <a:xfrm>
            <a:off x="1512000" y="10015920"/>
            <a:ext cx="27215640" cy="2482560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780000" y="7005240"/>
            <a:ext cx="22680000" cy="14901840"/>
          </a:xfrm>
          <a:prstGeom prst="rect">
            <a:avLst/>
          </a:prstGeom>
        </p:spPr>
        <p:txBody>
          <a:bodyPr lIns="0" rIns="0" tIns="0" bIns="0" anchor="ctr"/>
          <a:p>
            <a:endParaRPr b="0" lang="en-US" sz="69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1512000" y="10015920"/>
            <a:ext cx="13281120" cy="2482560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 name="PlaceHolder 3"/>
          <p:cNvSpPr>
            <a:spLocks noGrp="1"/>
          </p:cNvSpPr>
          <p:nvPr>
            <p:ph type="body"/>
          </p:nvPr>
        </p:nvSpPr>
        <p:spPr>
          <a:xfrm>
            <a:off x="15457680" y="10015920"/>
            <a:ext cx="13281120" cy="2482560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780000" y="7005240"/>
            <a:ext cx="22680000" cy="14901840"/>
          </a:xfrm>
          <a:prstGeom prst="rect">
            <a:avLst/>
          </a:prstGeom>
        </p:spPr>
        <p:txBody>
          <a:bodyPr lIns="0" rIns="0" tIns="0" bIns="0" anchor="ctr"/>
          <a:p>
            <a:endParaRPr b="0" lang="en-US" sz="69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780000" y="7005240"/>
            <a:ext cx="22680000" cy="690771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780000" y="7005240"/>
            <a:ext cx="22680000" cy="14901840"/>
          </a:xfrm>
          <a:prstGeom prst="rect">
            <a:avLst/>
          </a:prstGeom>
        </p:spPr>
        <p:txBody>
          <a:bodyPr lIns="0" rIns="0" tIns="0" bIns="0" anchor="ctr"/>
          <a:p>
            <a:endParaRPr b="0" lang="en-US" sz="6900" spc="-1" strike="noStrike">
              <a:solidFill>
                <a:srgbClr val="000000"/>
              </a:solidFill>
              <a:uFill>
                <a:solidFill>
                  <a:srgbClr val="ffffff"/>
                </a:solidFill>
              </a:uFill>
              <a:latin typeface="Calibri"/>
            </a:endParaRPr>
          </a:p>
        </p:txBody>
      </p:sp>
      <p:sp>
        <p:nvSpPr>
          <p:cNvPr id="14" name="PlaceHolder 2"/>
          <p:cNvSpPr>
            <a:spLocks noGrp="1"/>
          </p:cNvSpPr>
          <p:nvPr>
            <p:ph type="body"/>
          </p:nvPr>
        </p:nvSpPr>
        <p:spPr>
          <a:xfrm>
            <a:off x="1512000" y="10015920"/>
            <a:ext cx="13281120" cy="118414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5" name="PlaceHolder 3"/>
          <p:cNvSpPr>
            <a:spLocks noGrp="1"/>
          </p:cNvSpPr>
          <p:nvPr>
            <p:ph type="body"/>
          </p:nvPr>
        </p:nvSpPr>
        <p:spPr>
          <a:xfrm>
            <a:off x="1512000" y="22982760"/>
            <a:ext cx="13281120" cy="118414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4"/>
          <p:cNvSpPr>
            <a:spLocks noGrp="1"/>
          </p:cNvSpPr>
          <p:nvPr>
            <p:ph type="body"/>
          </p:nvPr>
        </p:nvSpPr>
        <p:spPr>
          <a:xfrm>
            <a:off x="15457680" y="10015920"/>
            <a:ext cx="13281120" cy="2482560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780000" y="7005240"/>
            <a:ext cx="22680000" cy="14901840"/>
          </a:xfrm>
          <a:prstGeom prst="rect">
            <a:avLst/>
          </a:prstGeom>
        </p:spPr>
        <p:txBody>
          <a:bodyPr lIns="0" rIns="0" tIns="0" bIns="0" anchor="ctr"/>
          <a:p>
            <a:endParaRPr b="0" lang="en-US" sz="6900" spc="-1" strike="noStrike">
              <a:solidFill>
                <a:srgbClr val="000000"/>
              </a:solidFill>
              <a:uFill>
                <a:solidFill>
                  <a:srgbClr val="ffffff"/>
                </a:solidFill>
              </a:uFill>
              <a:latin typeface="Calibri"/>
            </a:endParaRPr>
          </a:p>
        </p:txBody>
      </p:sp>
      <p:sp>
        <p:nvSpPr>
          <p:cNvPr id="18" name="PlaceHolder 2"/>
          <p:cNvSpPr>
            <a:spLocks noGrp="1"/>
          </p:cNvSpPr>
          <p:nvPr>
            <p:ph type="body"/>
          </p:nvPr>
        </p:nvSpPr>
        <p:spPr>
          <a:xfrm>
            <a:off x="1512000" y="10015920"/>
            <a:ext cx="13281120" cy="2482560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9" name="PlaceHolder 3"/>
          <p:cNvSpPr>
            <a:spLocks noGrp="1"/>
          </p:cNvSpPr>
          <p:nvPr>
            <p:ph type="body"/>
          </p:nvPr>
        </p:nvSpPr>
        <p:spPr>
          <a:xfrm>
            <a:off x="15457680" y="10015920"/>
            <a:ext cx="13281120" cy="118414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4"/>
          <p:cNvSpPr>
            <a:spLocks noGrp="1"/>
          </p:cNvSpPr>
          <p:nvPr>
            <p:ph type="body"/>
          </p:nvPr>
        </p:nvSpPr>
        <p:spPr>
          <a:xfrm>
            <a:off x="15457680" y="22982760"/>
            <a:ext cx="13281120" cy="118414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780000" y="7005240"/>
            <a:ext cx="22680000" cy="14901840"/>
          </a:xfrm>
          <a:prstGeom prst="rect">
            <a:avLst/>
          </a:prstGeom>
        </p:spPr>
        <p:txBody>
          <a:bodyPr lIns="0" rIns="0" tIns="0" bIns="0" anchor="ctr"/>
          <a:p>
            <a:endParaRPr b="0" lang="en-US" sz="6900" spc="-1" strike="noStrike">
              <a:solidFill>
                <a:srgbClr val="000000"/>
              </a:solidFill>
              <a:uFill>
                <a:solidFill>
                  <a:srgbClr val="ffffff"/>
                </a:solidFill>
              </a:uFill>
              <a:latin typeface="Calibri"/>
            </a:endParaRPr>
          </a:p>
        </p:txBody>
      </p:sp>
      <p:sp>
        <p:nvSpPr>
          <p:cNvPr id="22" name="PlaceHolder 2"/>
          <p:cNvSpPr>
            <a:spLocks noGrp="1"/>
          </p:cNvSpPr>
          <p:nvPr>
            <p:ph type="body"/>
          </p:nvPr>
        </p:nvSpPr>
        <p:spPr>
          <a:xfrm>
            <a:off x="1512000" y="10015920"/>
            <a:ext cx="13281120" cy="118414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3" name="PlaceHolder 3"/>
          <p:cNvSpPr>
            <a:spLocks noGrp="1"/>
          </p:cNvSpPr>
          <p:nvPr>
            <p:ph type="body"/>
          </p:nvPr>
        </p:nvSpPr>
        <p:spPr>
          <a:xfrm>
            <a:off x="15457680" y="10015920"/>
            <a:ext cx="13281120" cy="118414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4"/>
          <p:cNvSpPr>
            <a:spLocks noGrp="1"/>
          </p:cNvSpPr>
          <p:nvPr>
            <p:ph type="body"/>
          </p:nvPr>
        </p:nvSpPr>
        <p:spPr>
          <a:xfrm>
            <a:off x="1512000" y="22982760"/>
            <a:ext cx="27215640" cy="118414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780000" y="7005240"/>
            <a:ext cx="22680000" cy="1490184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69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2079000" y="39672720"/>
            <a:ext cx="6803640" cy="2278440"/>
          </a:xfrm>
          <a:prstGeom prst="rect">
            <a:avLst/>
          </a:prstGeom>
        </p:spPr>
        <p:txBody>
          <a:bodyPr anchor="ctr"/>
          <a:p>
            <a:pPr>
              <a:lnSpc>
                <a:spcPct val="100000"/>
              </a:lnSpc>
            </a:pPr>
            <a:r>
              <a:rPr b="0" lang="en-GB" sz="1200" spc="-1" strike="noStrike">
                <a:solidFill>
                  <a:srgbClr val="8b8b8b"/>
                </a:solidFill>
                <a:uFill>
                  <a:solidFill>
                    <a:srgbClr val="ffffff"/>
                  </a:solidFill>
                </a:uFill>
                <a:latin typeface="Calibri"/>
              </a:rPr>
              <a:t>06/08/18</a:t>
            </a:r>
            <a:endParaRPr b="0" lang="en-GB"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10017000" y="39672720"/>
            <a:ext cx="10205640" cy="227844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21357360" y="39672720"/>
            <a:ext cx="6803640" cy="2278440"/>
          </a:xfrm>
          <a:prstGeom prst="rect">
            <a:avLst/>
          </a:prstGeom>
        </p:spPr>
        <p:txBody>
          <a:bodyPr anchor="ctr"/>
          <a:p>
            <a:pPr algn="r">
              <a:lnSpc>
                <a:spcPct val="100000"/>
              </a:lnSpc>
            </a:pPr>
            <a:fld id="{73AFCE61-1172-4204-B722-8263F1264EA6}" type="slidenum">
              <a:rPr b="0" lang="en-GB" sz="1200" spc="-1" strike="noStrike">
                <a:solidFill>
                  <a:srgbClr val="8b8b8b"/>
                </a:solidFill>
                <a:uFill>
                  <a:solidFill>
                    <a:srgbClr val="ffffff"/>
                  </a:solidFill>
                </a:uFill>
                <a:latin typeface="Calibri"/>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slideLayout" Target="../slideLayouts/slideLayout2.xml"/><Relationship Id="rId8"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Picture 26" descr=""/>
          <p:cNvPicPr/>
          <p:nvPr/>
        </p:nvPicPr>
        <p:blipFill>
          <a:blip r:embed="rId1"/>
          <a:stretch/>
        </p:blipFill>
        <p:spPr>
          <a:xfrm>
            <a:off x="1117800" y="24156360"/>
            <a:ext cx="13353840" cy="3211560"/>
          </a:xfrm>
          <a:prstGeom prst="rect">
            <a:avLst/>
          </a:prstGeom>
          <a:ln>
            <a:noFill/>
          </a:ln>
        </p:spPr>
      </p:pic>
      <p:pic>
        <p:nvPicPr>
          <p:cNvPr id="44" name="Picture 7" descr=""/>
          <p:cNvPicPr/>
          <p:nvPr/>
        </p:nvPicPr>
        <p:blipFill>
          <a:blip r:embed="rId2"/>
          <a:stretch/>
        </p:blipFill>
        <p:spPr>
          <a:xfrm>
            <a:off x="0" y="1771560"/>
            <a:ext cx="30240000" cy="4170240"/>
          </a:xfrm>
          <a:prstGeom prst="rect">
            <a:avLst/>
          </a:prstGeom>
          <a:ln>
            <a:noFill/>
          </a:ln>
        </p:spPr>
      </p:pic>
      <p:sp>
        <p:nvSpPr>
          <p:cNvPr id="45" name="CustomShape 1"/>
          <p:cNvSpPr/>
          <p:nvPr/>
        </p:nvSpPr>
        <p:spPr>
          <a:xfrm>
            <a:off x="0" y="36605160"/>
            <a:ext cx="26636400" cy="4373640"/>
          </a:xfrm>
          <a:custGeom>
            <a:avLst/>
            <a:gdLst/>
            <a:ahLst/>
            <a:rect l="l" t="t" r="r" b="b"/>
            <a:pathLst>
              <a:path w="30240288" h="10423233">
                <a:moveTo>
                  <a:pt x="0" y="0"/>
                </a:moveTo>
                <a:lnTo>
                  <a:pt x="30240288" y="0"/>
                </a:lnTo>
                <a:lnTo>
                  <a:pt x="27139279" y="10423233"/>
                </a:lnTo>
                <a:lnTo>
                  <a:pt x="0" y="10423233"/>
                </a:lnTo>
                <a:lnTo>
                  <a:pt x="0" y="0"/>
                </a:lnTo>
                <a:close/>
              </a:path>
            </a:pathLst>
          </a:custGeom>
          <a:solidFill>
            <a:srgbClr val="e58a00"/>
          </a:solidFill>
          <a:ln>
            <a:noFill/>
          </a:ln>
        </p:spPr>
        <p:style>
          <a:lnRef idx="0"/>
          <a:fillRef idx="0"/>
          <a:effectRef idx="0"/>
          <a:fontRef idx="minor"/>
        </p:style>
      </p:sp>
      <p:sp>
        <p:nvSpPr>
          <p:cNvPr id="46" name="Line 2"/>
          <p:cNvSpPr/>
          <p:nvPr/>
        </p:nvSpPr>
        <p:spPr>
          <a:xfrm>
            <a:off x="-675720" y="0"/>
            <a:ext cx="360" cy="1771560"/>
          </a:xfrm>
          <a:prstGeom prst="line">
            <a:avLst/>
          </a:prstGeom>
          <a:ln w="31680">
            <a:solidFill>
              <a:srgbClr val="ff0000"/>
            </a:solidFill>
          </a:ln>
        </p:spPr>
        <p:style>
          <a:lnRef idx="1">
            <a:schemeClr val="accent1"/>
          </a:lnRef>
          <a:fillRef idx="0">
            <a:schemeClr val="accent1"/>
          </a:fillRef>
          <a:effectRef idx="0">
            <a:schemeClr val="accent1"/>
          </a:effectRef>
          <a:fontRef idx="minor"/>
        </p:style>
      </p:sp>
      <p:sp>
        <p:nvSpPr>
          <p:cNvPr id="47" name="Line 3"/>
          <p:cNvSpPr/>
          <p:nvPr/>
        </p:nvSpPr>
        <p:spPr>
          <a:xfrm>
            <a:off x="-2550960" y="868320"/>
            <a:ext cx="1875240" cy="360"/>
          </a:xfrm>
          <a:prstGeom prst="line">
            <a:avLst/>
          </a:prstGeom>
          <a:ln w="31680">
            <a:solidFill>
              <a:srgbClr val="ff0000"/>
            </a:solidFill>
          </a:ln>
        </p:spPr>
        <p:style>
          <a:lnRef idx="1">
            <a:schemeClr val="accent1"/>
          </a:lnRef>
          <a:fillRef idx="0">
            <a:schemeClr val="accent1"/>
          </a:fillRef>
          <a:effectRef idx="0">
            <a:schemeClr val="accent1"/>
          </a:effectRef>
          <a:fontRef idx="minor"/>
        </p:style>
      </p:sp>
      <p:sp>
        <p:nvSpPr>
          <p:cNvPr id="48" name="CustomShape 4"/>
          <p:cNvSpPr/>
          <p:nvPr/>
        </p:nvSpPr>
        <p:spPr>
          <a:xfrm>
            <a:off x="-8812080" y="-1284480"/>
            <a:ext cx="5584680" cy="4295160"/>
          </a:xfrm>
          <a:prstGeom prst="rect">
            <a:avLst/>
          </a:prstGeom>
          <a:noFill/>
          <a:ln>
            <a:noFill/>
          </a:ln>
        </p:spPr>
        <p:style>
          <a:lnRef idx="0"/>
          <a:fillRef idx="0"/>
          <a:effectRef idx="0"/>
          <a:fontRef idx="minor"/>
        </p:style>
        <p:txBody>
          <a:bodyPr lIns="90000" rIns="90000" tIns="45000" bIns="45000"/>
          <a:p>
            <a:pPr>
              <a:lnSpc>
                <a:spcPct val="100000"/>
              </a:lnSpc>
            </a:pPr>
            <a:r>
              <a:rPr b="0" lang="en-GB" sz="6900" spc="-1" strike="noStrike">
                <a:solidFill>
                  <a:srgbClr val="000000"/>
                </a:solidFill>
                <a:uFill>
                  <a:solidFill>
                    <a:srgbClr val="ffffff"/>
                  </a:solidFill>
                </a:uFill>
                <a:latin typeface="Calibri"/>
              </a:rPr>
              <a:t>Please keep same distance at the top and bottom</a:t>
            </a:r>
            <a:endParaRPr b="0" lang="en-GB" sz="1800" spc="-1" strike="noStrike">
              <a:solidFill>
                <a:srgbClr val="000000"/>
              </a:solidFill>
              <a:uFill>
                <a:solidFill>
                  <a:srgbClr val="ffffff"/>
                </a:solidFill>
              </a:uFill>
              <a:latin typeface="Arial"/>
            </a:endParaRPr>
          </a:p>
        </p:txBody>
      </p:sp>
      <p:sp>
        <p:nvSpPr>
          <p:cNvPr id="49" name="Line 5"/>
          <p:cNvSpPr/>
          <p:nvPr/>
        </p:nvSpPr>
        <p:spPr>
          <a:xfrm>
            <a:off x="-758160" y="40942440"/>
            <a:ext cx="360" cy="1771560"/>
          </a:xfrm>
          <a:prstGeom prst="line">
            <a:avLst/>
          </a:prstGeom>
          <a:ln w="31680">
            <a:solidFill>
              <a:srgbClr val="ff0000"/>
            </a:solidFill>
          </a:ln>
        </p:spPr>
        <p:style>
          <a:lnRef idx="1">
            <a:schemeClr val="accent1"/>
          </a:lnRef>
          <a:fillRef idx="0">
            <a:schemeClr val="accent1"/>
          </a:fillRef>
          <a:effectRef idx="0">
            <a:schemeClr val="accent1"/>
          </a:effectRef>
          <a:fontRef idx="minor"/>
        </p:style>
      </p:sp>
      <p:sp>
        <p:nvSpPr>
          <p:cNvPr id="50" name="Line 6"/>
          <p:cNvSpPr/>
          <p:nvPr/>
        </p:nvSpPr>
        <p:spPr>
          <a:xfrm>
            <a:off x="-2633400" y="41810760"/>
            <a:ext cx="1875240" cy="360"/>
          </a:xfrm>
          <a:prstGeom prst="line">
            <a:avLst/>
          </a:prstGeom>
          <a:ln w="31680">
            <a:solidFill>
              <a:srgbClr val="ff0000"/>
            </a:solidFill>
          </a:ln>
        </p:spPr>
        <p:style>
          <a:lnRef idx="1">
            <a:schemeClr val="accent1"/>
          </a:lnRef>
          <a:fillRef idx="0">
            <a:schemeClr val="accent1"/>
          </a:fillRef>
          <a:effectRef idx="0">
            <a:schemeClr val="accent1"/>
          </a:effectRef>
          <a:fontRef idx="minor"/>
        </p:style>
      </p:sp>
      <p:sp>
        <p:nvSpPr>
          <p:cNvPr id="51" name="CustomShape 7"/>
          <p:cNvSpPr/>
          <p:nvPr/>
        </p:nvSpPr>
        <p:spPr>
          <a:xfrm>
            <a:off x="-8894520" y="39657960"/>
            <a:ext cx="5584680" cy="4295160"/>
          </a:xfrm>
          <a:prstGeom prst="rect">
            <a:avLst/>
          </a:prstGeom>
          <a:noFill/>
          <a:ln>
            <a:noFill/>
          </a:ln>
        </p:spPr>
        <p:style>
          <a:lnRef idx="0"/>
          <a:fillRef idx="0"/>
          <a:effectRef idx="0"/>
          <a:fontRef idx="minor"/>
        </p:style>
        <p:txBody>
          <a:bodyPr lIns="90000" rIns="90000" tIns="45000" bIns="45000"/>
          <a:p>
            <a:pPr>
              <a:lnSpc>
                <a:spcPct val="100000"/>
              </a:lnSpc>
            </a:pPr>
            <a:r>
              <a:rPr b="0" lang="en-GB" sz="6900" spc="-1" strike="noStrike">
                <a:solidFill>
                  <a:srgbClr val="000000"/>
                </a:solidFill>
                <a:uFill>
                  <a:solidFill>
                    <a:srgbClr val="ffffff"/>
                  </a:solidFill>
                </a:uFill>
                <a:latin typeface="Calibri"/>
              </a:rPr>
              <a:t>Please keep same distance at the top and bottom</a:t>
            </a:r>
            <a:endParaRPr b="0" lang="en-GB" sz="1800" spc="-1" strike="noStrike">
              <a:solidFill>
                <a:srgbClr val="000000"/>
              </a:solidFill>
              <a:uFill>
                <a:solidFill>
                  <a:srgbClr val="ffffff"/>
                </a:solidFill>
              </a:uFill>
              <a:latin typeface="Arial"/>
            </a:endParaRPr>
          </a:p>
        </p:txBody>
      </p:sp>
      <p:sp>
        <p:nvSpPr>
          <p:cNvPr id="52" name="CustomShape 8"/>
          <p:cNvSpPr/>
          <p:nvPr/>
        </p:nvSpPr>
        <p:spPr>
          <a:xfrm>
            <a:off x="1288440" y="5904360"/>
            <a:ext cx="27596520" cy="3260880"/>
          </a:xfrm>
          <a:prstGeom prst="rect">
            <a:avLst/>
          </a:prstGeom>
          <a:noFill/>
          <a:ln>
            <a:noFill/>
          </a:ln>
        </p:spPr>
        <p:style>
          <a:lnRef idx="0"/>
          <a:fillRef idx="0"/>
          <a:effectRef idx="0"/>
          <a:fontRef idx="minor"/>
        </p:style>
        <p:txBody>
          <a:bodyPr/>
          <a:p>
            <a:pPr algn="ctr">
              <a:lnSpc>
                <a:spcPct val="100000"/>
              </a:lnSpc>
            </a:pPr>
            <a:r>
              <a:rPr b="1" lang="en-GB" sz="8000" spc="-1" strike="noStrike">
                <a:solidFill>
                  <a:srgbClr val="000000"/>
                </a:solidFill>
                <a:uFill>
                  <a:solidFill>
                    <a:srgbClr val="ffffff"/>
                  </a:solidFill>
                </a:uFill>
                <a:latin typeface="Calibri"/>
              </a:rPr>
              <a:t>Experimental and Numerical Investigation into the use of Olive Stone Powder as a Substitute for Primary Sludge Modelling</a:t>
            </a:r>
            <a:endParaRPr b="0" lang="en-GB" sz="6900" spc="-1" strike="noStrike">
              <a:solidFill>
                <a:srgbClr val="000000"/>
              </a:solidFill>
              <a:uFill>
                <a:solidFill>
                  <a:srgbClr val="ffffff"/>
                </a:solidFill>
              </a:uFill>
              <a:latin typeface="Arial"/>
            </a:endParaRPr>
          </a:p>
          <a:p>
            <a:pPr algn="ctr">
              <a:lnSpc>
                <a:spcPct val="100000"/>
              </a:lnSpc>
            </a:pPr>
            <a:r>
              <a:rPr b="0" i="1" lang="en-GB" sz="4800" spc="-1" strike="noStrike">
                <a:solidFill>
                  <a:srgbClr val="000000"/>
                </a:solidFill>
                <a:uFill>
                  <a:solidFill>
                    <a:srgbClr val="ffffff"/>
                  </a:solidFill>
                </a:uFill>
                <a:latin typeface="Calibri"/>
              </a:rPr>
              <a:t>A. Baker, R. Bentley, J. Lowe, M. Mendoza, T. Russell, T. Scobell, and A. Wye</a:t>
            </a:r>
            <a:endParaRPr b="0" lang="en-GB" sz="6900" spc="-1" strike="noStrike">
              <a:solidFill>
                <a:srgbClr val="000000"/>
              </a:solidFill>
              <a:uFill>
                <a:solidFill>
                  <a:srgbClr val="ffffff"/>
                </a:solidFill>
              </a:uFill>
              <a:latin typeface="Arial"/>
            </a:endParaRPr>
          </a:p>
        </p:txBody>
      </p:sp>
      <p:sp>
        <p:nvSpPr>
          <p:cNvPr id="53" name="CustomShape 9"/>
          <p:cNvSpPr/>
          <p:nvPr/>
        </p:nvSpPr>
        <p:spPr>
          <a:xfrm>
            <a:off x="213120" y="39006000"/>
            <a:ext cx="18263160" cy="1554120"/>
          </a:xfrm>
          <a:prstGeom prst="rect">
            <a:avLst/>
          </a:prstGeom>
          <a:noFill/>
          <a:ln>
            <a:noFill/>
          </a:ln>
        </p:spPr>
        <p:style>
          <a:lnRef idx="0"/>
          <a:fillRef idx="0"/>
          <a:effectRef idx="0"/>
          <a:fontRef idx="minor"/>
        </p:style>
        <p:txBody>
          <a:bodyPr/>
          <a:p>
            <a:pPr>
              <a:lnSpc>
                <a:spcPct val="100000"/>
              </a:lnSpc>
            </a:pPr>
            <a:r>
              <a:rPr b="0" lang="en-GB" sz="4800" spc="-1" strike="noStrike">
                <a:solidFill>
                  <a:srgbClr val="ffffff"/>
                </a:solidFill>
                <a:uFill>
                  <a:solidFill>
                    <a:srgbClr val="ffffff"/>
                  </a:solidFill>
                </a:uFill>
                <a:latin typeface="Calibri"/>
              </a:rPr>
              <a:t>Supervisors: Prof G. Tabor, and S. Grossberg</a:t>
            </a:r>
            <a:endParaRPr b="0" lang="en-GB" sz="6900" spc="-1" strike="noStrike">
              <a:solidFill>
                <a:srgbClr val="000000"/>
              </a:solidFill>
              <a:uFill>
                <a:solidFill>
                  <a:srgbClr val="ffffff"/>
                </a:solidFill>
              </a:uFill>
              <a:latin typeface="Arial"/>
            </a:endParaRPr>
          </a:p>
          <a:p>
            <a:pPr>
              <a:lnSpc>
                <a:spcPct val="100000"/>
              </a:lnSpc>
            </a:pPr>
            <a:r>
              <a:rPr b="0" lang="en-GB" sz="4800" spc="-1" strike="noStrike">
                <a:solidFill>
                  <a:srgbClr val="ffffff"/>
                </a:solidFill>
                <a:uFill>
                  <a:solidFill>
                    <a:srgbClr val="ffffff"/>
                  </a:solidFill>
                </a:uFill>
                <a:latin typeface="Calibri"/>
              </a:rPr>
              <a:t>Sponsors: </a:t>
            </a:r>
            <a:endParaRPr b="0" lang="en-GB" sz="6900" spc="-1" strike="noStrike">
              <a:solidFill>
                <a:srgbClr val="000000"/>
              </a:solidFill>
              <a:uFill>
                <a:solidFill>
                  <a:srgbClr val="ffffff"/>
                </a:solidFill>
              </a:uFill>
              <a:latin typeface="Arial"/>
            </a:endParaRPr>
          </a:p>
        </p:txBody>
      </p:sp>
      <p:pic>
        <p:nvPicPr>
          <p:cNvPr id="54" name="Picture 14" descr=""/>
          <p:cNvPicPr/>
          <p:nvPr/>
        </p:nvPicPr>
        <p:blipFill>
          <a:blip r:embed="rId3"/>
          <a:srcRect l="0" t="31128" r="0" b="32073"/>
          <a:stretch/>
        </p:blipFill>
        <p:spPr>
          <a:xfrm>
            <a:off x="3044160" y="39790800"/>
            <a:ext cx="2939400" cy="1081080"/>
          </a:xfrm>
          <a:prstGeom prst="rect">
            <a:avLst/>
          </a:prstGeom>
          <a:ln>
            <a:noFill/>
          </a:ln>
        </p:spPr>
      </p:pic>
      <p:sp>
        <p:nvSpPr>
          <p:cNvPr id="55" name="CustomShape 10"/>
          <p:cNvSpPr/>
          <p:nvPr/>
        </p:nvSpPr>
        <p:spPr>
          <a:xfrm>
            <a:off x="1112040" y="9594360"/>
            <a:ext cx="13357800" cy="5789520"/>
          </a:xfrm>
          <a:prstGeom prst="rect">
            <a:avLst/>
          </a:prstGeom>
          <a:noFill/>
          <a:ln>
            <a:solidFill>
              <a:schemeClr val="accent2"/>
            </a:solidFill>
          </a:ln>
        </p:spPr>
        <p:style>
          <a:lnRef idx="0"/>
          <a:fillRef idx="0"/>
          <a:effectRef idx="0"/>
          <a:fontRef idx="minor"/>
        </p:style>
        <p:txBody>
          <a:bodyPr/>
          <a:p>
            <a:pPr>
              <a:lnSpc>
                <a:spcPct val="100000"/>
              </a:lnSpc>
            </a:pPr>
            <a:r>
              <a:rPr b="1" lang="en-GB" sz="6600" spc="-1" strike="noStrike" u="sng">
                <a:solidFill>
                  <a:srgbClr val="ed7d31"/>
                </a:solidFill>
                <a:uFill>
                  <a:solidFill>
                    <a:srgbClr val="ffffff"/>
                  </a:solidFill>
                </a:uFill>
                <a:latin typeface="Calibri"/>
              </a:rPr>
              <a:t>Introduction</a:t>
            </a:r>
            <a:endParaRPr b="0" lang="en-GB" sz="6900" spc="-1" strike="noStrike">
              <a:solidFill>
                <a:srgbClr val="000000"/>
              </a:solidFill>
              <a:uFill>
                <a:solidFill>
                  <a:srgbClr val="ffffff"/>
                </a:solidFill>
              </a:uFill>
              <a:latin typeface="Arial"/>
            </a:endParaRPr>
          </a:p>
          <a:p>
            <a:pPr algn="just">
              <a:lnSpc>
                <a:spcPct val="100000"/>
              </a:lnSpc>
            </a:pPr>
            <a:r>
              <a:rPr b="0" lang="en-GB" sz="4400" spc="-1" strike="noStrike">
                <a:solidFill>
                  <a:srgbClr val="000000"/>
                </a:solidFill>
                <a:uFill>
                  <a:solidFill>
                    <a:srgbClr val="ffffff"/>
                  </a:solidFill>
                </a:uFill>
                <a:latin typeface="Calibri"/>
              </a:rPr>
              <a:t>  </a:t>
            </a:r>
            <a:r>
              <a:rPr b="0" lang="en-GB" sz="4400" spc="-1" strike="noStrike">
                <a:solidFill>
                  <a:srgbClr val="000000"/>
                </a:solidFill>
                <a:uFill>
                  <a:solidFill>
                    <a:srgbClr val="ffffff"/>
                  </a:solidFill>
                </a:uFill>
                <a:latin typeface="Calibri"/>
              </a:rPr>
              <a:t>In wastewater treatment, sedimentation tanks are used to separate out solid particulates. The efficiency of said devices can be improved by implementing various modifications. Using a validated Computational Fluid Dynamics (CFD) model, the need for resource intensive experimental work would be made redundant within the iterative design process.</a:t>
            </a:r>
            <a:endParaRPr b="0" lang="en-GB" sz="6900" spc="-1" strike="noStrike">
              <a:solidFill>
                <a:srgbClr val="000000"/>
              </a:solidFill>
              <a:uFill>
                <a:solidFill>
                  <a:srgbClr val="ffffff"/>
                </a:solidFill>
              </a:uFill>
              <a:latin typeface="Arial"/>
            </a:endParaRPr>
          </a:p>
        </p:txBody>
      </p:sp>
      <p:sp>
        <p:nvSpPr>
          <p:cNvPr id="56" name="CustomShape 11"/>
          <p:cNvSpPr/>
          <p:nvPr/>
        </p:nvSpPr>
        <p:spPr>
          <a:xfrm>
            <a:off x="1112040" y="16201080"/>
            <a:ext cx="13357800" cy="5789520"/>
          </a:xfrm>
          <a:prstGeom prst="rect">
            <a:avLst/>
          </a:prstGeom>
          <a:noFill/>
          <a:ln>
            <a:solidFill>
              <a:schemeClr val="accent2"/>
            </a:solidFill>
          </a:ln>
        </p:spPr>
        <p:style>
          <a:lnRef idx="0"/>
          <a:fillRef idx="0"/>
          <a:effectRef idx="0"/>
          <a:fontRef idx="minor"/>
        </p:style>
        <p:txBody>
          <a:bodyPr/>
          <a:p>
            <a:pPr>
              <a:lnSpc>
                <a:spcPct val="100000"/>
              </a:lnSpc>
            </a:pPr>
            <a:r>
              <a:rPr b="1" lang="en-GB" sz="6600" spc="-1" strike="noStrike" u="sng">
                <a:solidFill>
                  <a:srgbClr val="ed7d31"/>
                </a:solidFill>
                <a:uFill>
                  <a:solidFill>
                    <a:srgbClr val="ffffff"/>
                  </a:solidFill>
                </a:uFill>
                <a:latin typeface="Calibri"/>
              </a:rPr>
              <a:t>Project Aim</a:t>
            </a:r>
            <a:endParaRPr b="0" lang="en-GB" sz="6900" spc="-1" strike="noStrike">
              <a:solidFill>
                <a:srgbClr val="000000"/>
              </a:solidFill>
              <a:uFill>
                <a:solidFill>
                  <a:srgbClr val="ffffff"/>
                </a:solidFill>
              </a:uFill>
              <a:latin typeface="Arial"/>
            </a:endParaRPr>
          </a:p>
          <a:p>
            <a:pPr algn="just">
              <a:lnSpc>
                <a:spcPct val="100000"/>
              </a:lnSpc>
            </a:pPr>
            <a:r>
              <a:rPr b="0" lang="en-GB" sz="4400" spc="-1" strike="noStrike">
                <a:solidFill>
                  <a:srgbClr val="000000"/>
                </a:solidFill>
                <a:uFill>
                  <a:solidFill>
                    <a:srgbClr val="ffffff"/>
                  </a:solidFill>
                </a:uFill>
                <a:latin typeface="Calibri"/>
              </a:rPr>
              <a:t>  </a:t>
            </a:r>
            <a:r>
              <a:rPr b="0" lang="en-GB" sz="4400" spc="-1" strike="noStrike">
                <a:solidFill>
                  <a:srgbClr val="000000"/>
                </a:solidFill>
                <a:uFill>
                  <a:solidFill>
                    <a:srgbClr val="ffffff"/>
                  </a:solidFill>
                </a:uFill>
                <a:latin typeface="Calibri"/>
              </a:rPr>
              <a:t>The aim of the project was to create a validated CFD model in OpenFOAM</a:t>
            </a:r>
            <a:r>
              <a:rPr b="0" lang="en-GB" sz="4400" spc="-1" strike="noStrike" baseline="30000">
                <a:solidFill>
                  <a:srgbClr val="000000"/>
                </a:solidFill>
                <a:uFill>
                  <a:solidFill>
                    <a:srgbClr val="ffffff"/>
                  </a:solidFill>
                </a:uFill>
                <a:latin typeface="Calibri"/>
              </a:rPr>
              <a:t>®</a:t>
            </a:r>
            <a:r>
              <a:rPr b="0" lang="en-GB" sz="4400" spc="-1" strike="noStrike">
                <a:solidFill>
                  <a:srgbClr val="000000"/>
                </a:solidFill>
                <a:uFill>
                  <a:solidFill>
                    <a:srgbClr val="ffffff"/>
                  </a:solidFill>
                </a:uFill>
                <a:latin typeface="Calibri"/>
              </a:rPr>
              <a:t> for a Swirl-Flo</a:t>
            </a:r>
            <a:r>
              <a:rPr b="0" lang="en-GB" sz="4400" spc="-1" strike="noStrike" baseline="30000">
                <a:solidFill>
                  <a:srgbClr val="000000"/>
                </a:solidFill>
                <a:uFill>
                  <a:solidFill>
                    <a:srgbClr val="ffffff"/>
                  </a:solidFill>
                </a:uFill>
                <a:latin typeface="Calibri"/>
              </a:rPr>
              <a:t>®</a:t>
            </a:r>
            <a:r>
              <a:rPr b="0" lang="en-GB" sz="4400" spc="-1" strike="noStrike">
                <a:solidFill>
                  <a:srgbClr val="000000"/>
                </a:solidFill>
                <a:uFill>
                  <a:solidFill>
                    <a:srgbClr val="ffffff"/>
                  </a:solidFill>
                </a:uFill>
                <a:latin typeface="Calibri"/>
              </a:rPr>
              <a:t> separator using a wastewater substitute: Olive Stone Powder (OSP).  This was to be achieved by developing models of the rheology and settling behaviour of the OSP. High quality meshes and efficient simulation case files were to be created, parallel to empirical studies on laboratory scale tanks.</a:t>
            </a:r>
            <a:endParaRPr b="0" lang="en-GB" sz="6900" spc="-1" strike="noStrike">
              <a:solidFill>
                <a:srgbClr val="000000"/>
              </a:solidFill>
              <a:uFill>
                <a:solidFill>
                  <a:srgbClr val="ffffff"/>
                </a:solidFill>
              </a:uFill>
              <a:latin typeface="Arial"/>
            </a:endParaRPr>
          </a:p>
        </p:txBody>
      </p:sp>
      <p:sp>
        <p:nvSpPr>
          <p:cNvPr id="57" name="CustomShape 12"/>
          <p:cNvSpPr/>
          <p:nvPr/>
        </p:nvSpPr>
        <p:spPr>
          <a:xfrm>
            <a:off x="15493680" y="9594000"/>
            <a:ext cx="13357800" cy="19410480"/>
          </a:xfrm>
          <a:prstGeom prst="rect">
            <a:avLst/>
          </a:prstGeom>
          <a:noFill/>
          <a:ln>
            <a:solidFill>
              <a:schemeClr val="accent2"/>
            </a:solidFill>
          </a:ln>
        </p:spPr>
        <p:style>
          <a:lnRef idx="0"/>
          <a:fillRef idx="0"/>
          <a:effectRef idx="0"/>
          <a:fontRef idx="minor"/>
        </p:style>
        <p:txBody>
          <a:bodyPr/>
          <a:p>
            <a:pPr>
              <a:lnSpc>
                <a:spcPct val="100000"/>
              </a:lnSpc>
            </a:pPr>
            <a:r>
              <a:rPr b="1" lang="en-GB" sz="6600" spc="-1" strike="noStrike" u="sng">
                <a:solidFill>
                  <a:srgbClr val="ed7d31"/>
                </a:solidFill>
                <a:uFill>
                  <a:solidFill>
                    <a:srgbClr val="ffffff"/>
                  </a:solidFill>
                </a:uFill>
                <a:latin typeface="Calibri"/>
              </a:rPr>
              <a:t>Results</a:t>
            </a:r>
            <a:endParaRPr b="0" lang="en-GB" sz="6900" spc="-1" strike="noStrike">
              <a:solidFill>
                <a:srgbClr val="000000"/>
              </a:solidFill>
              <a:uFill>
                <a:solidFill>
                  <a:srgbClr val="ffffff"/>
                </a:solidFill>
              </a:uFill>
              <a:latin typeface="Arial"/>
            </a:endParaRPr>
          </a:p>
          <a:p>
            <a:pPr algn="just">
              <a:lnSpc>
                <a:spcPct val="100000"/>
              </a:lnSpc>
            </a:pPr>
            <a:r>
              <a:rPr b="0" lang="en-GB" sz="4400" spc="-1" strike="noStrike">
                <a:solidFill>
                  <a:srgbClr val="000000"/>
                </a:solidFill>
                <a:uFill>
                  <a:solidFill>
                    <a:srgbClr val="ffffff"/>
                  </a:solidFill>
                </a:uFill>
                <a:latin typeface="Calibri"/>
              </a:rPr>
              <a:t>  </a:t>
            </a:r>
            <a:r>
              <a:rPr b="0" lang="en-GB" sz="4400" spc="-1" strike="noStrike">
                <a:solidFill>
                  <a:srgbClr val="000000"/>
                </a:solidFill>
                <a:uFill>
                  <a:solidFill>
                    <a:srgbClr val="ffffff"/>
                  </a:solidFill>
                </a:uFill>
                <a:latin typeface="Calibri"/>
              </a:rPr>
              <a:t>An extensive study into various meshing techniques was carried out using snappyHexMesh and Pointwise</a:t>
            </a:r>
            <a:r>
              <a:rPr b="0" lang="en-GB" sz="4400" spc="-1" strike="noStrike" baseline="30000">
                <a:solidFill>
                  <a:srgbClr val="000000"/>
                </a:solidFill>
                <a:uFill>
                  <a:solidFill>
                    <a:srgbClr val="ffffff"/>
                  </a:solidFill>
                </a:uFill>
                <a:latin typeface="Calibri"/>
              </a:rPr>
              <a:t>®</a:t>
            </a:r>
            <a:r>
              <a:rPr b="0" lang="en-GB" sz="4400" spc="-1" strike="noStrike">
                <a:solidFill>
                  <a:srgbClr val="000000"/>
                </a:solidFill>
                <a:uFill>
                  <a:solidFill>
                    <a:srgbClr val="ffffff"/>
                  </a:solidFill>
                </a:uFill>
                <a:latin typeface="Calibri"/>
              </a:rPr>
              <a:t>. Figure 2 shows two example meshes of the Swirl-Flo</a:t>
            </a:r>
            <a:r>
              <a:rPr b="0" lang="en-GB" sz="4400" spc="-1" strike="noStrike" baseline="30000">
                <a:solidFill>
                  <a:srgbClr val="000000"/>
                </a:solidFill>
                <a:uFill>
                  <a:solidFill>
                    <a:srgbClr val="ffffff"/>
                  </a:solidFill>
                </a:uFill>
                <a:latin typeface="Calibri"/>
              </a:rPr>
              <a:t>®</a:t>
            </a:r>
            <a:r>
              <a:rPr b="0" lang="en-GB" sz="4400" spc="-1" strike="noStrike">
                <a:solidFill>
                  <a:srgbClr val="000000"/>
                </a:solidFill>
                <a:uFill>
                  <a:solidFill>
                    <a:srgbClr val="ffffff"/>
                  </a:solidFill>
                </a:uFill>
                <a:latin typeface="Calibri"/>
              </a:rPr>
              <a:t> produced using the two software packages.</a:t>
            </a:r>
            <a:endParaRPr b="0" lang="en-GB" sz="6900" spc="-1" strike="noStrike">
              <a:solidFill>
                <a:srgbClr val="000000"/>
              </a:solidFill>
              <a:uFill>
                <a:solidFill>
                  <a:srgbClr val="ffffff"/>
                </a:solidFill>
              </a:uFill>
              <a:latin typeface="Arial"/>
            </a:endParaRPr>
          </a:p>
          <a:p>
            <a:pPr algn="just">
              <a:lnSpc>
                <a:spcPct val="100000"/>
              </a:lnSpc>
            </a:pPr>
            <a:endParaRPr b="0" lang="en-GB" sz="6900" spc="-1" strike="noStrike">
              <a:solidFill>
                <a:srgbClr val="000000"/>
              </a:solidFill>
              <a:uFill>
                <a:solidFill>
                  <a:srgbClr val="ffffff"/>
                </a:solidFill>
              </a:uFill>
              <a:latin typeface="Arial"/>
            </a:endParaRPr>
          </a:p>
          <a:p>
            <a:pPr>
              <a:lnSpc>
                <a:spcPct val="100000"/>
              </a:lnSpc>
            </a:pPr>
            <a:endParaRPr b="0" lang="en-GB" sz="6900" spc="-1" strike="noStrike">
              <a:solidFill>
                <a:srgbClr val="000000"/>
              </a:solidFill>
              <a:uFill>
                <a:solidFill>
                  <a:srgbClr val="ffffff"/>
                </a:solidFill>
              </a:uFill>
              <a:latin typeface="Arial"/>
            </a:endParaRPr>
          </a:p>
          <a:p>
            <a:pPr>
              <a:lnSpc>
                <a:spcPct val="100000"/>
              </a:lnSpc>
            </a:pPr>
            <a:endParaRPr b="0" lang="en-GB" sz="6900" spc="-1" strike="noStrike">
              <a:solidFill>
                <a:srgbClr val="000000"/>
              </a:solidFill>
              <a:uFill>
                <a:solidFill>
                  <a:srgbClr val="ffffff"/>
                </a:solidFill>
              </a:uFill>
              <a:latin typeface="Arial"/>
            </a:endParaRPr>
          </a:p>
          <a:p>
            <a:pPr>
              <a:lnSpc>
                <a:spcPct val="100000"/>
              </a:lnSpc>
            </a:pPr>
            <a:endParaRPr b="0" lang="en-GB" sz="6900" spc="-1" strike="noStrike">
              <a:solidFill>
                <a:srgbClr val="000000"/>
              </a:solidFill>
              <a:uFill>
                <a:solidFill>
                  <a:srgbClr val="ffffff"/>
                </a:solidFill>
              </a:uFill>
              <a:latin typeface="Arial"/>
            </a:endParaRPr>
          </a:p>
          <a:p>
            <a:pPr>
              <a:lnSpc>
                <a:spcPct val="100000"/>
              </a:lnSpc>
            </a:pPr>
            <a:endParaRPr b="0" lang="en-GB" sz="6900" spc="-1" strike="noStrike">
              <a:solidFill>
                <a:srgbClr val="000000"/>
              </a:solidFill>
              <a:uFill>
                <a:solidFill>
                  <a:srgbClr val="ffffff"/>
                </a:solidFill>
              </a:uFill>
              <a:latin typeface="Arial"/>
            </a:endParaRPr>
          </a:p>
          <a:p>
            <a:pPr>
              <a:lnSpc>
                <a:spcPct val="100000"/>
              </a:lnSpc>
            </a:pPr>
            <a:r>
              <a:rPr b="0" lang="en-GB" sz="2000" spc="-1" strike="noStrike">
                <a:solidFill>
                  <a:srgbClr val="ffffff"/>
                </a:solidFill>
                <a:uFill>
                  <a:solidFill>
                    <a:srgbClr val="ffffff"/>
                  </a:solidFill>
                </a:uFill>
                <a:latin typeface="Calibri"/>
              </a:rPr>
              <a:t>p</a:t>
            </a:r>
            <a:endParaRPr b="0" lang="en-GB" sz="6900" spc="-1" strike="noStrike">
              <a:solidFill>
                <a:srgbClr val="000000"/>
              </a:solidFill>
              <a:uFill>
                <a:solidFill>
                  <a:srgbClr val="ffffff"/>
                </a:solidFill>
              </a:uFill>
              <a:latin typeface="Arial"/>
            </a:endParaRPr>
          </a:p>
          <a:p>
            <a:pPr>
              <a:lnSpc>
                <a:spcPct val="100000"/>
              </a:lnSpc>
            </a:pPr>
            <a:endParaRPr b="0" lang="en-GB" sz="6900" spc="-1" strike="noStrike">
              <a:solidFill>
                <a:srgbClr val="000000"/>
              </a:solidFill>
              <a:uFill>
                <a:solidFill>
                  <a:srgbClr val="ffffff"/>
                </a:solidFill>
              </a:uFill>
              <a:latin typeface="Arial"/>
            </a:endParaRPr>
          </a:p>
          <a:p>
            <a:pPr>
              <a:lnSpc>
                <a:spcPct val="100000"/>
              </a:lnSpc>
            </a:pPr>
            <a:endParaRPr b="0" lang="en-GB" sz="6900" spc="-1" strike="noStrike">
              <a:solidFill>
                <a:srgbClr val="000000"/>
              </a:solidFill>
              <a:uFill>
                <a:solidFill>
                  <a:srgbClr val="ffffff"/>
                </a:solidFill>
              </a:uFill>
              <a:latin typeface="Arial"/>
            </a:endParaRPr>
          </a:p>
          <a:p>
            <a:pPr algn="ctr">
              <a:lnSpc>
                <a:spcPct val="100000"/>
              </a:lnSpc>
            </a:pPr>
            <a:r>
              <a:rPr b="1" lang="en-GB" sz="2400" spc="-1" strike="noStrike">
                <a:solidFill>
                  <a:srgbClr val="000000"/>
                </a:solidFill>
                <a:uFill>
                  <a:solidFill>
                    <a:srgbClr val="ffffff"/>
                  </a:solidFill>
                </a:uFill>
                <a:latin typeface="Calibri"/>
              </a:rPr>
              <a:t>Figure 2:</a:t>
            </a:r>
            <a:r>
              <a:rPr b="0" lang="en-GB" sz="2400" spc="-1" strike="noStrike">
                <a:solidFill>
                  <a:srgbClr val="000000"/>
                </a:solidFill>
                <a:uFill>
                  <a:solidFill>
                    <a:srgbClr val="ffffff"/>
                  </a:solidFill>
                </a:uFill>
                <a:latin typeface="Calibri"/>
              </a:rPr>
              <a:t> (a) Mesh created using snappyHexMesh. (b) Mesh created using Pointwise</a:t>
            </a:r>
            <a:r>
              <a:rPr b="0" lang="en-GB" sz="2400" spc="-1" strike="noStrike" baseline="30000">
                <a:solidFill>
                  <a:srgbClr val="000000"/>
                </a:solidFill>
                <a:uFill>
                  <a:solidFill>
                    <a:srgbClr val="ffffff"/>
                  </a:solidFill>
                </a:uFill>
                <a:latin typeface="Calibri"/>
              </a:rPr>
              <a:t>®</a:t>
            </a:r>
            <a:r>
              <a:rPr b="0" lang="en-GB" sz="2400" spc="-1" strike="noStrike">
                <a:solidFill>
                  <a:srgbClr val="000000"/>
                </a:solidFill>
                <a:uFill>
                  <a:solidFill>
                    <a:srgbClr val="ffffff"/>
                  </a:solidFill>
                </a:uFill>
                <a:latin typeface="Calibri"/>
              </a:rPr>
              <a:t>.</a:t>
            </a:r>
            <a:endParaRPr b="0" lang="en-GB" sz="6900" spc="-1" strike="noStrike">
              <a:solidFill>
                <a:srgbClr val="000000"/>
              </a:solidFill>
              <a:uFill>
                <a:solidFill>
                  <a:srgbClr val="ffffff"/>
                </a:solidFill>
              </a:uFill>
              <a:latin typeface="Arial"/>
            </a:endParaRPr>
          </a:p>
          <a:p>
            <a:pPr algn="just">
              <a:lnSpc>
                <a:spcPct val="100000"/>
              </a:lnSpc>
            </a:pPr>
            <a:r>
              <a:rPr b="0" lang="en-GB" sz="4400" spc="-1" strike="noStrike">
                <a:solidFill>
                  <a:srgbClr val="000000"/>
                </a:solidFill>
                <a:uFill>
                  <a:solidFill>
                    <a:srgbClr val="ffffff"/>
                  </a:solidFill>
                </a:uFill>
                <a:latin typeface="Calibri"/>
              </a:rPr>
              <a:t>   </a:t>
            </a:r>
            <a:r>
              <a:rPr b="0" lang="en-GB" sz="4400" spc="-1" strike="noStrike">
                <a:solidFill>
                  <a:srgbClr val="000000"/>
                </a:solidFill>
                <a:uFill>
                  <a:solidFill>
                    <a:srgbClr val="ffffff"/>
                  </a:solidFill>
                </a:uFill>
                <a:latin typeface="Calibri"/>
              </a:rPr>
              <a:t>These meshes were used in the simulations in conjunction with mathematical models produced for the rheology and settling behaviour of the OSP. A comparison of simulated and empirical results was performed in an attempt to validate the CFD model. Figures 3 and 4 show an example velocity contour and a comparison plot of the simulated and experimental velocity profiles respectively.</a:t>
            </a:r>
            <a:endParaRPr b="0" lang="en-GB" sz="6900" spc="-1" strike="noStrike">
              <a:solidFill>
                <a:srgbClr val="000000"/>
              </a:solidFill>
              <a:uFill>
                <a:solidFill>
                  <a:srgbClr val="ffffff"/>
                </a:solidFill>
              </a:uFill>
              <a:latin typeface="Arial"/>
            </a:endParaRPr>
          </a:p>
          <a:p>
            <a:pPr algn="just">
              <a:lnSpc>
                <a:spcPct val="100000"/>
              </a:lnSpc>
            </a:pPr>
            <a:endParaRPr b="0" lang="en-GB" sz="6900" spc="-1" strike="noStrike">
              <a:solidFill>
                <a:srgbClr val="000000"/>
              </a:solidFill>
              <a:uFill>
                <a:solidFill>
                  <a:srgbClr val="ffffff"/>
                </a:solidFill>
              </a:uFill>
              <a:latin typeface="Arial"/>
            </a:endParaRPr>
          </a:p>
          <a:p>
            <a:pPr algn="just">
              <a:lnSpc>
                <a:spcPct val="100000"/>
              </a:lnSpc>
            </a:pPr>
            <a:endParaRPr b="0" lang="en-GB" sz="6900" spc="-1" strike="noStrike">
              <a:solidFill>
                <a:srgbClr val="000000"/>
              </a:solidFill>
              <a:uFill>
                <a:solidFill>
                  <a:srgbClr val="ffffff"/>
                </a:solidFill>
              </a:uFill>
              <a:latin typeface="Arial"/>
            </a:endParaRPr>
          </a:p>
          <a:p>
            <a:pPr algn="just">
              <a:lnSpc>
                <a:spcPct val="100000"/>
              </a:lnSpc>
            </a:pPr>
            <a:r>
              <a:rPr b="0" lang="en-GB" sz="13800" spc="-1" strike="noStrike">
                <a:solidFill>
                  <a:srgbClr val="ffffff"/>
                </a:solidFill>
                <a:uFill>
                  <a:solidFill>
                    <a:srgbClr val="ffffff"/>
                  </a:solidFill>
                </a:uFill>
                <a:latin typeface="Calibri"/>
              </a:rPr>
              <a:t>p</a:t>
            </a:r>
            <a:endParaRPr b="0" lang="en-GB" sz="6900" spc="-1" strike="noStrike">
              <a:solidFill>
                <a:srgbClr val="000000"/>
              </a:solidFill>
              <a:uFill>
                <a:solidFill>
                  <a:srgbClr val="ffffff"/>
                </a:solidFill>
              </a:uFill>
              <a:latin typeface="Arial"/>
            </a:endParaRPr>
          </a:p>
          <a:p>
            <a:pPr algn="just">
              <a:lnSpc>
                <a:spcPct val="100000"/>
              </a:lnSpc>
            </a:pPr>
            <a:r>
              <a:rPr b="0" lang="en-GB" sz="7200" spc="-1" strike="noStrike">
                <a:solidFill>
                  <a:srgbClr val="ffffff"/>
                </a:solidFill>
                <a:uFill>
                  <a:solidFill>
                    <a:srgbClr val="ffffff"/>
                  </a:solidFill>
                </a:uFill>
                <a:latin typeface="Calibri"/>
              </a:rPr>
              <a:t>p</a:t>
            </a:r>
            <a:endParaRPr b="0" lang="en-GB" sz="6900" spc="-1" strike="noStrike">
              <a:solidFill>
                <a:srgbClr val="000000"/>
              </a:solidFill>
              <a:uFill>
                <a:solidFill>
                  <a:srgbClr val="ffffff"/>
                </a:solidFill>
              </a:uFill>
              <a:latin typeface="Arial"/>
            </a:endParaRPr>
          </a:p>
          <a:p>
            <a:pPr algn="just">
              <a:lnSpc>
                <a:spcPct val="100000"/>
              </a:lnSpc>
            </a:pPr>
            <a:endParaRPr b="0" lang="en-GB" sz="6900" spc="-1" strike="noStrike">
              <a:solidFill>
                <a:srgbClr val="000000"/>
              </a:solidFill>
              <a:uFill>
                <a:solidFill>
                  <a:srgbClr val="ffffff"/>
                </a:solidFill>
              </a:uFill>
              <a:latin typeface="Arial"/>
            </a:endParaRPr>
          </a:p>
          <a:p>
            <a:pPr algn="just">
              <a:lnSpc>
                <a:spcPct val="100000"/>
              </a:lnSpc>
            </a:pPr>
            <a:r>
              <a:rPr b="0" lang="en-GB" sz="2400" spc="-1" strike="noStrike">
                <a:solidFill>
                  <a:srgbClr val="ffffff"/>
                </a:solidFill>
                <a:uFill>
                  <a:solidFill>
                    <a:srgbClr val="ffffff"/>
                  </a:solidFill>
                </a:uFill>
                <a:latin typeface="Calibri"/>
              </a:rPr>
              <a:t>p</a:t>
            </a:r>
            <a:endParaRPr b="0" lang="en-GB" sz="6900" spc="-1" strike="noStrike">
              <a:solidFill>
                <a:srgbClr val="000000"/>
              </a:solidFill>
              <a:uFill>
                <a:solidFill>
                  <a:srgbClr val="ffffff"/>
                </a:solidFill>
              </a:uFill>
              <a:latin typeface="Arial"/>
            </a:endParaRPr>
          </a:p>
        </p:txBody>
      </p:sp>
      <p:sp>
        <p:nvSpPr>
          <p:cNvPr id="58" name="CustomShape 13"/>
          <p:cNvSpPr/>
          <p:nvPr/>
        </p:nvSpPr>
        <p:spPr>
          <a:xfrm>
            <a:off x="-758520" y="36469800"/>
            <a:ext cx="31674240" cy="2446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59" name="Picture 29" descr=""/>
          <p:cNvPicPr/>
          <p:nvPr/>
        </p:nvPicPr>
        <p:blipFill>
          <a:blip r:embed="rId4"/>
          <a:stretch/>
        </p:blipFill>
        <p:spPr>
          <a:xfrm>
            <a:off x="16488360" y="13321080"/>
            <a:ext cx="11927520" cy="4835160"/>
          </a:xfrm>
          <a:prstGeom prst="rect">
            <a:avLst/>
          </a:prstGeom>
          <a:ln>
            <a:noFill/>
          </a:ln>
        </p:spPr>
      </p:pic>
      <p:sp>
        <p:nvSpPr>
          <p:cNvPr id="60" name="CustomShape 14"/>
          <p:cNvSpPr/>
          <p:nvPr/>
        </p:nvSpPr>
        <p:spPr>
          <a:xfrm>
            <a:off x="16323120" y="16555680"/>
            <a:ext cx="914040" cy="914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1" name="CustomShape 15"/>
          <p:cNvSpPr/>
          <p:nvPr/>
        </p:nvSpPr>
        <p:spPr>
          <a:xfrm>
            <a:off x="21867480" y="13321800"/>
            <a:ext cx="1087200" cy="4582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pic>
        <p:nvPicPr>
          <p:cNvPr id="62" name="Picture 33" descr=""/>
          <p:cNvPicPr/>
          <p:nvPr/>
        </p:nvPicPr>
        <p:blipFill>
          <a:blip r:embed="rId5"/>
          <a:srcRect l="5225" t="0" r="0" b="0"/>
          <a:stretch/>
        </p:blipFill>
        <p:spPr>
          <a:xfrm>
            <a:off x="15646320" y="23696280"/>
            <a:ext cx="6255000" cy="4251240"/>
          </a:xfrm>
          <a:prstGeom prst="rect">
            <a:avLst/>
          </a:prstGeom>
          <a:ln>
            <a:noFill/>
          </a:ln>
        </p:spPr>
      </p:pic>
      <p:pic>
        <p:nvPicPr>
          <p:cNvPr id="63" name="Picture 35" descr=""/>
          <p:cNvPicPr/>
          <p:nvPr/>
        </p:nvPicPr>
        <p:blipFill>
          <a:blip r:embed="rId6"/>
          <a:srcRect l="3523" t="0" r="6655" b="0"/>
          <a:stretch/>
        </p:blipFill>
        <p:spPr>
          <a:xfrm>
            <a:off x="22979880" y="23515920"/>
            <a:ext cx="5623200" cy="4718880"/>
          </a:xfrm>
          <a:prstGeom prst="rect">
            <a:avLst/>
          </a:prstGeom>
          <a:ln>
            <a:noFill/>
          </a:ln>
        </p:spPr>
      </p:pic>
      <p:sp>
        <p:nvSpPr>
          <p:cNvPr id="64" name="CustomShape 16"/>
          <p:cNvSpPr/>
          <p:nvPr/>
        </p:nvSpPr>
        <p:spPr>
          <a:xfrm>
            <a:off x="15674040" y="28074240"/>
            <a:ext cx="6848640" cy="943560"/>
          </a:xfrm>
          <a:prstGeom prst="rect">
            <a:avLst/>
          </a:prstGeom>
          <a:noFill/>
          <a:ln>
            <a:noFill/>
          </a:ln>
        </p:spPr>
        <p:style>
          <a:lnRef idx="0"/>
          <a:fillRef idx="0"/>
          <a:effectRef idx="0"/>
          <a:fontRef idx="minor"/>
        </p:style>
        <p:txBody>
          <a:bodyPr lIns="90000" rIns="90000" tIns="45000" bIns="45000"/>
          <a:p>
            <a:pPr>
              <a:lnSpc>
                <a:spcPct val="100000"/>
              </a:lnSpc>
            </a:pPr>
            <a:r>
              <a:rPr b="1" lang="en-GB" sz="2800" spc="-1" strike="noStrike">
                <a:solidFill>
                  <a:srgbClr val="000000"/>
                </a:solidFill>
                <a:uFill>
                  <a:solidFill>
                    <a:srgbClr val="ffffff"/>
                  </a:solidFill>
                </a:uFill>
                <a:latin typeface="Calibri"/>
              </a:rPr>
              <a:t>Figure 3: </a:t>
            </a:r>
            <a:r>
              <a:rPr b="0" lang="en-GB" sz="2800" spc="-1" strike="noStrike">
                <a:solidFill>
                  <a:srgbClr val="000000"/>
                </a:solidFill>
                <a:uFill>
                  <a:solidFill>
                    <a:srgbClr val="ffffff"/>
                  </a:solidFill>
                </a:uFill>
                <a:latin typeface="Calibri"/>
              </a:rPr>
              <a:t>Example of a velocity contour plot from the Swirl-Flo</a:t>
            </a:r>
            <a:r>
              <a:rPr b="0" lang="en-GB" sz="2800" spc="-1" strike="noStrike" baseline="30000">
                <a:solidFill>
                  <a:srgbClr val="000000"/>
                </a:solidFill>
                <a:uFill>
                  <a:solidFill>
                    <a:srgbClr val="ffffff"/>
                  </a:solidFill>
                </a:uFill>
                <a:latin typeface="Calibri"/>
              </a:rPr>
              <a:t>®</a:t>
            </a:r>
            <a:r>
              <a:rPr b="0" lang="en-GB" sz="2800" spc="-1" strike="noStrike">
                <a:solidFill>
                  <a:srgbClr val="000000"/>
                </a:solidFill>
                <a:uFill>
                  <a:solidFill>
                    <a:srgbClr val="ffffff"/>
                  </a:solidFill>
                </a:uFill>
                <a:latin typeface="Calibri"/>
              </a:rPr>
              <a:t> simulation</a:t>
            </a:r>
            <a:endParaRPr b="0" lang="en-GB" sz="1800" spc="-1" strike="noStrike">
              <a:solidFill>
                <a:srgbClr val="000000"/>
              </a:solidFill>
              <a:uFill>
                <a:solidFill>
                  <a:srgbClr val="ffffff"/>
                </a:solidFill>
              </a:uFill>
              <a:latin typeface="Arial"/>
            </a:endParaRPr>
          </a:p>
        </p:txBody>
      </p:sp>
      <p:sp>
        <p:nvSpPr>
          <p:cNvPr id="65" name="CustomShape 17"/>
          <p:cNvSpPr/>
          <p:nvPr/>
        </p:nvSpPr>
        <p:spPr>
          <a:xfrm>
            <a:off x="22979880" y="28074240"/>
            <a:ext cx="6139440" cy="943560"/>
          </a:xfrm>
          <a:prstGeom prst="rect">
            <a:avLst/>
          </a:prstGeom>
          <a:noFill/>
          <a:ln>
            <a:noFill/>
          </a:ln>
        </p:spPr>
        <p:style>
          <a:lnRef idx="0"/>
          <a:fillRef idx="0"/>
          <a:effectRef idx="0"/>
          <a:fontRef idx="minor"/>
        </p:style>
        <p:txBody>
          <a:bodyPr lIns="90000" rIns="90000" tIns="45000" bIns="45000"/>
          <a:p>
            <a:pPr>
              <a:lnSpc>
                <a:spcPct val="100000"/>
              </a:lnSpc>
            </a:pPr>
            <a:r>
              <a:rPr b="1" lang="en-GB" sz="2800" spc="-1" strike="noStrike">
                <a:solidFill>
                  <a:srgbClr val="000000"/>
                </a:solidFill>
                <a:uFill>
                  <a:solidFill>
                    <a:srgbClr val="ffffff"/>
                  </a:solidFill>
                </a:uFill>
                <a:latin typeface="Calibri"/>
              </a:rPr>
              <a:t>Figure 4: </a:t>
            </a:r>
            <a:r>
              <a:rPr b="0" lang="en-GB" sz="2800" spc="-1" strike="noStrike">
                <a:solidFill>
                  <a:srgbClr val="000000"/>
                </a:solidFill>
                <a:uFill>
                  <a:solidFill>
                    <a:srgbClr val="ffffff"/>
                  </a:solidFill>
                </a:uFill>
                <a:latin typeface="Calibri"/>
              </a:rPr>
              <a:t>Example of a velocity comparison plot for the Swirl-Flo</a:t>
            </a:r>
            <a:r>
              <a:rPr b="0" lang="en-GB" sz="2800" spc="-1" strike="noStrike" baseline="30000">
                <a:solidFill>
                  <a:srgbClr val="000000"/>
                </a:solidFill>
                <a:uFill>
                  <a:solidFill>
                    <a:srgbClr val="ffffff"/>
                  </a:solidFill>
                </a:uFill>
                <a:latin typeface="Calibri"/>
              </a:rPr>
              <a:t>®</a:t>
            </a:r>
            <a:endParaRPr b="0" lang="en-GB" sz="1800" spc="-1" strike="noStrike">
              <a:solidFill>
                <a:srgbClr val="000000"/>
              </a:solidFill>
              <a:uFill>
                <a:solidFill>
                  <a:srgbClr val="ffffff"/>
                </a:solidFill>
              </a:uFill>
              <a:latin typeface="Arial"/>
            </a:endParaRPr>
          </a:p>
        </p:txBody>
      </p:sp>
      <p:sp>
        <p:nvSpPr>
          <p:cNvPr id="66" name="CustomShape 18"/>
          <p:cNvSpPr/>
          <p:nvPr/>
        </p:nvSpPr>
        <p:spPr>
          <a:xfrm>
            <a:off x="15485040" y="29769480"/>
            <a:ext cx="13357800" cy="8714160"/>
          </a:xfrm>
          <a:prstGeom prst="rect">
            <a:avLst/>
          </a:prstGeom>
          <a:noFill/>
          <a:ln>
            <a:solidFill>
              <a:schemeClr val="accent2"/>
            </a:solidFill>
          </a:ln>
        </p:spPr>
        <p:style>
          <a:lnRef idx="0"/>
          <a:fillRef idx="0"/>
          <a:effectRef idx="0"/>
          <a:fontRef idx="minor"/>
        </p:style>
        <p:txBody>
          <a:bodyPr/>
          <a:p>
            <a:pPr>
              <a:lnSpc>
                <a:spcPct val="100000"/>
              </a:lnSpc>
            </a:pPr>
            <a:r>
              <a:rPr b="1" lang="en-GB" sz="6600" spc="-1" strike="noStrike" u="sng">
                <a:solidFill>
                  <a:srgbClr val="ed7d31"/>
                </a:solidFill>
                <a:uFill>
                  <a:solidFill>
                    <a:srgbClr val="ffffff"/>
                  </a:solidFill>
                </a:uFill>
                <a:latin typeface="Calibri"/>
              </a:rPr>
              <a:t>Conclusions and Further Work</a:t>
            </a:r>
            <a:endParaRPr b="0" lang="en-GB" sz="6900" spc="-1" strike="noStrike">
              <a:solidFill>
                <a:srgbClr val="000000"/>
              </a:solidFill>
              <a:uFill>
                <a:solidFill>
                  <a:srgbClr val="ffffff"/>
                </a:solidFill>
              </a:uFill>
              <a:latin typeface="Arial"/>
            </a:endParaRPr>
          </a:p>
          <a:p>
            <a:pPr algn="just">
              <a:lnSpc>
                <a:spcPct val="100000"/>
              </a:lnSpc>
            </a:pPr>
            <a:r>
              <a:rPr b="0" lang="en-GB" sz="4400" spc="-1" strike="noStrike">
                <a:solidFill>
                  <a:srgbClr val="000000"/>
                </a:solidFill>
                <a:uFill>
                  <a:solidFill>
                    <a:srgbClr val="ffffff"/>
                  </a:solidFill>
                </a:uFill>
                <a:latin typeface="Calibri"/>
              </a:rPr>
              <a:t>   </a:t>
            </a:r>
            <a:r>
              <a:rPr b="0" lang="en-GB" sz="4400" spc="-1" strike="noStrike">
                <a:solidFill>
                  <a:srgbClr val="000000"/>
                </a:solidFill>
                <a:uFill>
                  <a:solidFill>
                    <a:srgbClr val="ffffff"/>
                  </a:solidFill>
                </a:uFill>
                <a:latin typeface="Calibri"/>
              </a:rPr>
              <a:t>The Swirl-Flo</a:t>
            </a:r>
            <a:r>
              <a:rPr b="0" lang="en-GB" sz="4400" spc="-1" strike="noStrike" baseline="30000">
                <a:solidFill>
                  <a:srgbClr val="000000"/>
                </a:solidFill>
                <a:uFill>
                  <a:solidFill>
                    <a:srgbClr val="ffffff"/>
                  </a:solidFill>
                </a:uFill>
                <a:latin typeface="Calibri"/>
              </a:rPr>
              <a:t>®</a:t>
            </a:r>
            <a:r>
              <a:rPr b="0" lang="en-GB" sz="4400" spc="-1" strike="noStrike">
                <a:solidFill>
                  <a:srgbClr val="000000"/>
                </a:solidFill>
                <a:uFill>
                  <a:solidFill>
                    <a:srgbClr val="ffffff"/>
                  </a:solidFill>
                </a:uFill>
                <a:latin typeface="Calibri"/>
              </a:rPr>
              <a:t> simulations were not run to convergence due to limited computational time. The settling model was found to overestimate the OSP velocities. This combined with lack of mesh boundary layers and simulated turbulence reduced model validity. Suggested further work includes:</a:t>
            </a:r>
            <a:endParaRPr b="0" lang="en-GB" sz="6900" spc="-1" strike="noStrike">
              <a:solidFill>
                <a:srgbClr val="000000"/>
              </a:solidFill>
              <a:uFill>
                <a:solidFill>
                  <a:srgbClr val="ffffff"/>
                </a:solidFill>
              </a:uFill>
              <a:latin typeface="Arial"/>
            </a:endParaRPr>
          </a:p>
          <a:p>
            <a:pPr algn="just">
              <a:lnSpc>
                <a:spcPct val="100000"/>
              </a:lnSpc>
            </a:pPr>
            <a:r>
              <a:rPr b="0" lang="en-GB" sz="1600" spc="-1" strike="noStrike">
                <a:solidFill>
                  <a:srgbClr val="ffffff"/>
                </a:solidFill>
                <a:uFill>
                  <a:solidFill>
                    <a:srgbClr val="ffffff"/>
                  </a:solidFill>
                </a:uFill>
                <a:latin typeface="Calibri"/>
              </a:rPr>
              <a:t>p</a:t>
            </a:r>
            <a:endParaRPr b="0" lang="en-GB" sz="6900" spc="-1" strike="noStrike">
              <a:solidFill>
                <a:srgbClr val="000000"/>
              </a:solidFill>
              <a:uFill>
                <a:solidFill>
                  <a:srgbClr val="ffffff"/>
                </a:solidFill>
              </a:uFill>
              <a:latin typeface="Arial"/>
            </a:endParaRPr>
          </a:p>
          <a:p>
            <a:pPr marL="571680" indent="-571320">
              <a:lnSpc>
                <a:spcPct val="100000"/>
              </a:lnSpc>
              <a:buClr>
                <a:srgbClr val="000000"/>
              </a:buClr>
              <a:buFont typeface="Arial"/>
              <a:buChar char="•"/>
            </a:pPr>
            <a:r>
              <a:rPr b="0" lang="en-GB" sz="4400" spc="-1" strike="noStrike">
                <a:solidFill>
                  <a:srgbClr val="000000"/>
                </a:solidFill>
                <a:uFill>
                  <a:solidFill>
                    <a:srgbClr val="ffffff"/>
                  </a:solidFill>
                </a:uFill>
                <a:latin typeface="Calibri"/>
              </a:rPr>
              <a:t>Run simulations to convergence. </a:t>
            </a:r>
            <a:endParaRPr b="0" lang="en-GB" sz="6900" spc="-1" strike="noStrike">
              <a:solidFill>
                <a:srgbClr val="000000"/>
              </a:solidFill>
              <a:uFill>
                <a:solidFill>
                  <a:srgbClr val="ffffff"/>
                </a:solidFill>
              </a:uFill>
              <a:latin typeface="Arial"/>
            </a:endParaRPr>
          </a:p>
          <a:p>
            <a:pPr marL="571680" indent="-571320">
              <a:lnSpc>
                <a:spcPct val="100000"/>
              </a:lnSpc>
              <a:buClr>
                <a:srgbClr val="000000"/>
              </a:buClr>
              <a:buFont typeface="Arial"/>
              <a:buChar char="•"/>
            </a:pPr>
            <a:r>
              <a:rPr b="0" lang="en-GB" sz="4400" spc="-1" strike="noStrike">
                <a:solidFill>
                  <a:srgbClr val="000000"/>
                </a:solidFill>
                <a:uFill>
                  <a:solidFill>
                    <a:srgbClr val="ffffff"/>
                  </a:solidFill>
                </a:uFill>
                <a:latin typeface="Calibri"/>
              </a:rPr>
              <a:t>Integrate turbulence models into driftFluxFoam.</a:t>
            </a:r>
            <a:endParaRPr b="0" lang="en-GB" sz="69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0" lang="en-GB" sz="4400" spc="-1" strike="noStrike">
                <a:solidFill>
                  <a:srgbClr val="000000"/>
                </a:solidFill>
                <a:uFill>
                  <a:solidFill>
                    <a:srgbClr val="ffffff"/>
                  </a:solidFill>
                </a:uFill>
                <a:latin typeface="Calibri"/>
              </a:rPr>
              <a:t>Further development of slower settling models.</a:t>
            </a:r>
            <a:endParaRPr b="0" lang="en-GB" sz="69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0" lang="en-GB" sz="4400" spc="-1" strike="noStrike">
                <a:solidFill>
                  <a:srgbClr val="000000"/>
                </a:solidFill>
                <a:uFill>
                  <a:solidFill>
                    <a:srgbClr val="ffffff"/>
                  </a:solidFill>
                </a:uFill>
                <a:latin typeface="Calibri"/>
              </a:rPr>
              <a:t>Increase mesh boundary layer resolution.</a:t>
            </a:r>
            <a:endParaRPr b="0" lang="en-GB" sz="69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0" lang="en-GB" sz="4400" spc="-1" strike="noStrike">
                <a:solidFill>
                  <a:srgbClr val="000000"/>
                </a:solidFill>
                <a:uFill>
                  <a:solidFill>
                    <a:srgbClr val="ffffff"/>
                  </a:solidFill>
                </a:uFill>
                <a:latin typeface="Calibri"/>
              </a:rPr>
              <a:t>Improve efficiency of non-Newtonian viscosity model.</a:t>
            </a:r>
            <a:endParaRPr b="0" lang="en-GB" sz="6900" spc="-1" strike="noStrike">
              <a:solidFill>
                <a:srgbClr val="000000"/>
              </a:solidFill>
              <a:uFill>
                <a:solidFill>
                  <a:srgbClr val="ffffff"/>
                </a:solidFill>
              </a:uFill>
              <a:latin typeface="Arial"/>
            </a:endParaRPr>
          </a:p>
        </p:txBody>
      </p:sp>
      <p:sp>
        <p:nvSpPr>
          <p:cNvPr id="67" name="CustomShape 19"/>
          <p:cNvSpPr/>
          <p:nvPr/>
        </p:nvSpPr>
        <p:spPr>
          <a:xfrm>
            <a:off x="1113120" y="22736880"/>
            <a:ext cx="13357800" cy="15677280"/>
          </a:xfrm>
          <a:prstGeom prst="rect">
            <a:avLst/>
          </a:prstGeom>
          <a:noFill/>
          <a:ln>
            <a:solidFill>
              <a:schemeClr val="accent2"/>
            </a:solidFill>
          </a:ln>
        </p:spPr>
        <p:style>
          <a:lnRef idx="0"/>
          <a:fillRef idx="0"/>
          <a:effectRef idx="0"/>
          <a:fontRef idx="minor"/>
        </p:style>
        <p:txBody>
          <a:bodyPr/>
          <a:p>
            <a:pPr>
              <a:lnSpc>
                <a:spcPct val="100000"/>
              </a:lnSpc>
            </a:pPr>
            <a:r>
              <a:rPr b="1" lang="en-GB" sz="6600" spc="-1" strike="noStrike" u="sng">
                <a:solidFill>
                  <a:srgbClr val="ed7d31"/>
                </a:solidFill>
                <a:uFill>
                  <a:solidFill>
                    <a:srgbClr val="ffffff"/>
                  </a:solidFill>
                </a:uFill>
                <a:latin typeface="Calibri"/>
              </a:rPr>
              <a:t>Method</a:t>
            </a:r>
            <a:endParaRPr b="0" lang="en-GB" sz="6900" spc="-1" strike="noStrike">
              <a:solidFill>
                <a:srgbClr val="000000"/>
              </a:solidFill>
              <a:uFill>
                <a:solidFill>
                  <a:srgbClr val="ffffff"/>
                </a:solidFill>
              </a:uFill>
              <a:latin typeface="Arial"/>
            </a:endParaRPr>
          </a:p>
          <a:p>
            <a:pPr>
              <a:lnSpc>
                <a:spcPct val="100000"/>
              </a:lnSpc>
            </a:pPr>
            <a:endParaRPr b="0" lang="en-GB" sz="6900" spc="-1" strike="noStrike">
              <a:solidFill>
                <a:srgbClr val="000000"/>
              </a:solidFill>
              <a:uFill>
                <a:solidFill>
                  <a:srgbClr val="ffffff"/>
                </a:solidFill>
              </a:uFill>
              <a:latin typeface="Arial"/>
            </a:endParaRPr>
          </a:p>
          <a:p>
            <a:pPr>
              <a:lnSpc>
                <a:spcPct val="100000"/>
              </a:lnSpc>
            </a:pPr>
            <a:endParaRPr b="0" lang="en-GB" sz="6900" spc="-1" strike="noStrike">
              <a:solidFill>
                <a:srgbClr val="000000"/>
              </a:solidFill>
              <a:uFill>
                <a:solidFill>
                  <a:srgbClr val="ffffff"/>
                </a:solidFill>
              </a:uFill>
              <a:latin typeface="Arial"/>
            </a:endParaRPr>
          </a:p>
          <a:p>
            <a:pPr>
              <a:lnSpc>
                <a:spcPct val="100000"/>
              </a:lnSpc>
            </a:pPr>
            <a:endParaRPr b="0" lang="en-GB" sz="6900" spc="-1" strike="noStrike">
              <a:solidFill>
                <a:srgbClr val="000000"/>
              </a:solidFill>
              <a:uFill>
                <a:solidFill>
                  <a:srgbClr val="ffffff"/>
                </a:solidFill>
              </a:uFill>
              <a:latin typeface="Arial"/>
            </a:endParaRPr>
          </a:p>
          <a:p>
            <a:pPr>
              <a:lnSpc>
                <a:spcPct val="100000"/>
              </a:lnSpc>
            </a:pPr>
            <a:endParaRPr b="0" lang="en-GB" sz="6900" spc="-1" strike="noStrike">
              <a:solidFill>
                <a:srgbClr val="000000"/>
              </a:solidFill>
              <a:uFill>
                <a:solidFill>
                  <a:srgbClr val="ffffff"/>
                </a:solidFill>
              </a:uFill>
              <a:latin typeface="Arial"/>
            </a:endParaRPr>
          </a:p>
          <a:p>
            <a:pPr>
              <a:lnSpc>
                <a:spcPct val="100000"/>
              </a:lnSpc>
            </a:pPr>
            <a:endParaRPr b="0" lang="en-GB" sz="6900" spc="-1" strike="noStrike">
              <a:solidFill>
                <a:srgbClr val="000000"/>
              </a:solidFill>
              <a:uFill>
                <a:solidFill>
                  <a:srgbClr val="ffffff"/>
                </a:solidFill>
              </a:uFill>
              <a:latin typeface="Arial"/>
            </a:endParaRPr>
          </a:p>
          <a:p>
            <a:pPr>
              <a:lnSpc>
                <a:spcPct val="100000"/>
              </a:lnSpc>
            </a:pPr>
            <a:r>
              <a:rPr b="0" lang="en-GB" sz="1000" spc="-1" strike="noStrike">
                <a:solidFill>
                  <a:srgbClr val="ffffff"/>
                </a:solidFill>
                <a:uFill>
                  <a:solidFill>
                    <a:srgbClr val="ffffff"/>
                  </a:solidFill>
                </a:uFill>
                <a:latin typeface="Calibri"/>
              </a:rPr>
              <a:t>p</a:t>
            </a:r>
            <a:endParaRPr b="0" lang="en-GB" sz="6900" spc="-1" strike="noStrike">
              <a:solidFill>
                <a:srgbClr val="000000"/>
              </a:solidFill>
              <a:uFill>
                <a:solidFill>
                  <a:srgbClr val="ffffff"/>
                </a:solidFill>
              </a:uFill>
              <a:latin typeface="Arial"/>
            </a:endParaRPr>
          </a:p>
          <a:p>
            <a:pPr algn="ctr">
              <a:lnSpc>
                <a:spcPct val="100000"/>
              </a:lnSpc>
            </a:pPr>
            <a:r>
              <a:rPr b="1" lang="en-GB" sz="2400" spc="-1" strike="noStrike">
                <a:solidFill>
                  <a:srgbClr val="000000"/>
                </a:solidFill>
                <a:uFill>
                  <a:solidFill>
                    <a:srgbClr val="ffffff"/>
                  </a:solidFill>
                </a:uFill>
                <a:latin typeface="Calibri"/>
              </a:rPr>
              <a:t>Figure 1:</a:t>
            </a:r>
            <a:r>
              <a:rPr b="0" lang="en-GB" sz="2400" spc="-1" strike="noStrike">
                <a:solidFill>
                  <a:srgbClr val="000000"/>
                </a:solidFill>
                <a:uFill>
                  <a:solidFill>
                    <a:srgbClr val="ffffff"/>
                  </a:solidFill>
                </a:uFill>
                <a:latin typeface="Calibri"/>
              </a:rPr>
              <a:t> Image showing the simplified workflow chart for the project</a:t>
            </a:r>
            <a:endParaRPr b="0" lang="en-GB" sz="6900" spc="-1" strike="noStrike">
              <a:solidFill>
                <a:srgbClr val="000000"/>
              </a:solidFill>
              <a:uFill>
                <a:solidFill>
                  <a:srgbClr val="ffffff"/>
                </a:solidFill>
              </a:uFill>
              <a:latin typeface="Arial"/>
            </a:endParaRPr>
          </a:p>
          <a:p>
            <a:pPr algn="ctr">
              <a:lnSpc>
                <a:spcPct val="100000"/>
              </a:lnSpc>
            </a:pPr>
            <a:r>
              <a:rPr b="0" lang="en-GB" sz="500" spc="-1" strike="noStrike">
                <a:solidFill>
                  <a:srgbClr val="ffffff"/>
                </a:solidFill>
                <a:uFill>
                  <a:solidFill>
                    <a:srgbClr val="ffffff"/>
                  </a:solidFill>
                </a:uFill>
                <a:latin typeface="Calibri"/>
              </a:rPr>
              <a:t>p</a:t>
            </a:r>
            <a:endParaRPr b="0" lang="en-GB" sz="6900" spc="-1" strike="noStrike">
              <a:solidFill>
                <a:srgbClr val="000000"/>
              </a:solidFill>
              <a:uFill>
                <a:solidFill>
                  <a:srgbClr val="ffffff"/>
                </a:solidFill>
              </a:uFill>
              <a:latin typeface="Arial"/>
            </a:endParaRPr>
          </a:p>
          <a:p>
            <a:pPr algn="just">
              <a:lnSpc>
                <a:spcPct val="100000"/>
              </a:lnSpc>
            </a:pPr>
            <a:r>
              <a:rPr b="0" lang="en-GB" sz="4400" spc="-1" strike="noStrike">
                <a:solidFill>
                  <a:srgbClr val="000000"/>
                </a:solidFill>
                <a:uFill>
                  <a:solidFill>
                    <a:srgbClr val="ffffff"/>
                  </a:solidFill>
                </a:uFill>
                <a:latin typeface="Calibri"/>
              </a:rPr>
              <a:t>  </a:t>
            </a:r>
            <a:r>
              <a:rPr b="0" lang="en-GB" sz="4400" spc="-1" strike="noStrike">
                <a:solidFill>
                  <a:srgbClr val="000000"/>
                </a:solidFill>
                <a:uFill>
                  <a:solidFill>
                    <a:srgbClr val="ffffff"/>
                  </a:solidFill>
                </a:uFill>
                <a:latin typeface="Calibri"/>
              </a:rPr>
              <a:t>The methodology for the project is shown visually in Figure 1. The work was subdivided into three sub-groups: Meshing, Simulation, and Experimental.</a:t>
            </a:r>
            <a:endParaRPr b="0" lang="en-GB" sz="6900" spc="-1" strike="noStrike">
              <a:solidFill>
                <a:srgbClr val="000000"/>
              </a:solidFill>
              <a:uFill>
                <a:solidFill>
                  <a:srgbClr val="ffffff"/>
                </a:solidFill>
              </a:uFill>
              <a:latin typeface="Arial"/>
            </a:endParaRPr>
          </a:p>
          <a:p>
            <a:pPr algn="just">
              <a:lnSpc>
                <a:spcPct val="100000"/>
              </a:lnSpc>
            </a:pPr>
            <a:r>
              <a:rPr b="0" lang="en-GB" sz="2000" spc="-1" strike="noStrike">
                <a:solidFill>
                  <a:srgbClr val="ffffff"/>
                </a:solidFill>
                <a:uFill>
                  <a:solidFill>
                    <a:srgbClr val="ffffff"/>
                  </a:solidFill>
                </a:uFill>
                <a:latin typeface="Calibri"/>
              </a:rPr>
              <a:t>p</a:t>
            </a:r>
            <a:endParaRPr b="0" lang="en-GB" sz="6900" spc="-1" strike="noStrike">
              <a:solidFill>
                <a:srgbClr val="000000"/>
              </a:solidFill>
              <a:uFill>
                <a:solidFill>
                  <a:srgbClr val="ffffff"/>
                </a:solidFill>
              </a:uFill>
              <a:latin typeface="Arial"/>
            </a:endParaRPr>
          </a:p>
          <a:p>
            <a:pPr algn="just">
              <a:lnSpc>
                <a:spcPct val="100000"/>
              </a:lnSpc>
            </a:pPr>
            <a:r>
              <a:rPr b="0" lang="en-GB" sz="4400" spc="-1" strike="noStrike">
                <a:solidFill>
                  <a:srgbClr val="000000"/>
                </a:solidFill>
                <a:uFill>
                  <a:solidFill>
                    <a:srgbClr val="ffffff"/>
                  </a:solidFill>
                </a:uFill>
                <a:latin typeface="Calibri"/>
              </a:rPr>
              <a:t>The Meshing sub-group covered:</a:t>
            </a:r>
            <a:endParaRPr b="0" lang="en-GB" sz="69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0" lang="en-GB" sz="4400" spc="-1" strike="noStrike">
                <a:solidFill>
                  <a:srgbClr val="000000"/>
                </a:solidFill>
                <a:uFill>
                  <a:solidFill>
                    <a:srgbClr val="ffffff"/>
                  </a:solidFill>
                </a:uFill>
                <a:latin typeface="Calibri"/>
              </a:rPr>
              <a:t>Geometry creation and volume discretisation using snappyHexMesh and Pointwise</a:t>
            </a:r>
            <a:r>
              <a:rPr b="0" lang="en-GB" sz="4400" spc="-1" strike="noStrike" baseline="30000">
                <a:solidFill>
                  <a:srgbClr val="000000"/>
                </a:solidFill>
                <a:uFill>
                  <a:solidFill>
                    <a:srgbClr val="ffffff"/>
                  </a:solidFill>
                </a:uFill>
                <a:latin typeface="Calibri"/>
              </a:rPr>
              <a:t>®</a:t>
            </a:r>
            <a:r>
              <a:rPr b="0" lang="en-GB" sz="4400" spc="-1" strike="noStrike">
                <a:solidFill>
                  <a:srgbClr val="000000"/>
                </a:solidFill>
                <a:uFill>
                  <a:solidFill>
                    <a:srgbClr val="ffffff"/>
                  </a:solidFill>
                </a:uFill>
                <a:latin typeface="Calibri"/>
              </a:rPr>
              <a:t>.</a:t>
            </a:r>
            <a:endParaRPr b="0" lang="en-GB" sz="6900" spc="-1" strike="noStrike">
              <a:solidFill>
                <a:srgbClr val="000000"/>
              </a:solidFill>
              <a:uFill>
                <a:solidFill>
                  <a:srgbClr val="ffffff"/>
                </a:solidFill>
              </a:uFill>
              <a:latin typeface="Arial"/>
            </a:endParaRPr>
          </a:p>
          <a:p>
            <a:pPr algn="just">
              <a:lnSpc>
                <a:spcPct val="100000"/>
              </a:lnSpc>
            </a:pPr>
            <a:r>
              <a:rPr b="0" lang="en-GB" sz="2000" spc="-1" strike="noStrike">
                <a:solidFill>
                  <a:srgbClr val="ffffff"/>
                </a:solidFill>
                <a:uFill>
                  <a:solidFill>
                    <a:srgbClr val="ffffff"/>
                  </a:solidFill>
                </a:uFill>
                <a:latin typeface="Calibri"/>
              </a:rPr>
              <a:t>p</a:t>
            </a:r>
            <a:endParaRPr b="0" lang="en-GB" sz="6900" spc="-1" strike="noStrike">
              <a:solidFill>
                <a:srgbClr val="000000"/>
              </a:solidFill>
              <a:uFill>
                <a:solidFill>
                  <a:srgbClr val="ffffff"/>
                </a:solidFill>
              </a:uFill>
              <a:latin typeface="Arial"/>
            </a:endParaRPr>
          </a:p>
          <a:p>
            <a:pPr algn="just">
              <a:lnSpc>
                <a:spcPct val="100000"/>
              </a:lnSpc>
            </a:pPr>
            <a:r>
              <a:rPr b="0" lang="en-GB" sz="4400" spc="-1" strike="noStrike">
                <a:solidFill>
                  <a:srgbClr val="000000"/>
                </a:solidFill>
                <a:uFill>
                  <a:solidFill>
                    <a:srgbClr val="ffffff"/>
                  </a:solidFill>
                </a:uFill>
                <a:latin typeface="Calibri"/>
              </a:rPr>
              <a:t>The Simulation sub-group covered:</a:t>
            </a:r>
            <a:endParaRPr b="0" lang="en-GB" sz="69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0" lang="en-GB" sz="4400" spc="-1" strike="noStrike">
                <a:solidFill>
                  <a:srgbClr val="000000"/>
                </a:solidFill>
                <a:uFill>
                  <a:solidFill>
                    <a:srgbClr val="ffffff"/>
                  </a:solidFill>
                </a:uFill>
                <a:latin typeface="Calibri"/>
              </a:rPr>
              <a:t>Research into Drift Flux equations and MULES.</a:t>
            </a:r>
            <a:endParaRPr b="0" lang="en-GB" sz="69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0" lang="en-GB" sz="4400" spc="-1" strike="noStrike">
                <a:solidFill>
                  <a:srgbClr val="000000"/>
                </a:solidFill>
                <a:uFill>
                  <a:solidFill>
                    <a:srgbClr val="ffffff"/>
                  </a:solidFill>
                </a:uFill>
                <a:latin typeface="Calibri"/>
              </a:rPr>
              <a:t>OpenFOAM</a:t>
            </a:r>
            <a:r>
              <a:rPr b="0" lang="en-GB" sz="4400" spc="-1" strike="noStrike" baseline="30000">
                <a:solidFill>
                  <a:srgbClr val="000000"/>
                </a:solidFill>
                <a:uFill>
                  <a:solidFill>
                    <a:srgbClr val="ffffff"/>
                  </a:solidFill>
                </a:uFill>
                <a:latin typeface="Calibri"/>
              </a:rPr>
              <a:t>®</a:t>
            </a:r>
            <a:r>
              <a:rPr b="0" lang="en-GB" sz="4400" spc="-1" strike="noStrike">
                <a:solidFill>
                  <a:srgbClr val="000000"/>
                </a:solidFill>
                <a:uFill>
                  <a:solidFill>
                    <a:srgbClr val="ffffff"/>
                  </a:solidFill>
                </a:uFill>
                <a:latin typeface="Calibri"/>
              </a:rPr>
              <a:t> simulations on the rectangular tank and    Swirl-Flo</a:t>
            </a:r>
            <a:r>
              <a:rPr b="0" lang="en-GB" sz="4400" spc="-1" strike="noStrike" baseline="30000">
                <a:solidFill>
                  <a:srgbClr val="000000"/>
                </a:solidFill>
                <a:uFill>
                  <a:solidFill>
                    <a:srgbClr val="ffffff"/>
                  </a:solidFill>
                </a:uFill>
                <a:latin typeface="Calibri"/>
              </a:rPr>
              <a:t>®</a:t>
            </a:r>
            <a:r>
              <a:rPr b="0" lang="en-GB" sz="4400" spc="-1" strike="noStrike">
                <a:solidFill>
                  <a:srgbClr val="000000"/>
                </a:solidFill>
                <a:uFill>
                  <a:solidFill>
                    <a:srgbClr val="ffffff"/>
                  </a:solidFill>
                </a:uFill>
                <a:latin typeface="Calibri"/>
              </a:rPr>
              <a:t>.</a:t>
            </a:r>
            <a:endParaRPr b="0" lang="en-GB" sz="6900" spc="-1" strike="noStrike">
              <a:solidFill>
                <a:srgbClr val="000000"/>
              </a:solidFill>
              <a:uFill>
                <a:solidFill>
                  <a:srgbClr val="ffffff"/>
                </a:solidFill>
              </a:uFill>
              <a:latin typeface="Arial"/>
            </a:endParaRPr>
          </a:p>
          <a:p>
            <a:pPr algn="just">
              <a:lnSpc>
                <a:spcPct val="100000"/>
              </a:lnSpc>
            </a:pPr>
            <a:r>
              <a:rPr b="0" lang="en-GB" sz="2000" spc="-1" strike="noStrike">
                <a:solidFill>
                  <a:srgbClr val="ffffff"/>
                </a:solidFill>
                <a:uFill>
                  <a:solidFill>
                    <a:srgbClr val="ffffff"/>
                  </a:solidFill>
                </a:uFill>
                <a:latin typeface="Calibri"/>
              </a:rPr>
              <a:t>p</a:t>
            </a:r>
            <a:endParaRPr b="0" lang="en-GB" sz="6900" spc="-1" strike="noStrike">
              <a:solidFill>
                <a:srgbClr val="000000"/>
              </a:solidFill>
              <a:uFill>
                <a:solidFill>
                  <a:srgbClr val="ffffff"/>
                </a:solidFill>
              </a:uFill>
              <a:latin typeface="Arial"/>
            </a:endParaRPr>
          </a:p>
          <a:p>
            <a:pPr algn="just">
              <a:lnSpc>
                <a:spcPct val="100000"/>
              </a:lnSpc>
            </a:pPr>
            <a:r>
              <a:rPr b="0" lang="en-GB" sz="4400" spc="-1" strike="noStrike">
                <a:solidFill>
                  <a:srgbClr val="000000"/>
                </a:solidFill>
                <a:uFill>
                  <a:solidFill>
                    <a:srgbClr val="ffffff"/>
                  </a:solidFill>
                </a:uFill>
                <a:latin typeface="Calibri"/>
              </a:rPr>
              <a:t>The Experimental sub-group covered:</a:t>
            </a:r>
            <a:endParaRPr b="0" lang="en-GB" sz="69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0" lang="en-GB" sz="4400" spc="-1" strike="noStrike">
                <a:solidFill>
                  <a:srgbClr val="000000"/>
                </a:solidFill>
                <a:uFill>
                  <a:solidFill>
                    <a:srgbClr val="ffffff"/>
                  </a:solidFill>
                </a:uFill>
                <a:latin typeface="Calibri"/>
              </a:rPr>
              <a:t>Modelling of rheology and settling behaviour of the OSP.</a:t>
            </a:r>
            <a:endParaRPr b="0" lang="en-GB" sz="6900" spc="-1" strike="noStrike">
              <a:solidFill>
                <a:srgbClr val="000000"/>
              </a:solidFill>
              <a:uFill>
                <a:solidFill>
                  <a:srgbClr val="ffffff"/>
                </a:solidFill>
              </a:uFill>
              <a:latin typeface="Arial"/>
            </a:endParaRPr>
          </a:p>
          <a:p>
            <a:pPr marL="571680" indent="-571320" algn="just">
              <a:lnSpc>
                <a:spcPct val="100000"/>
              </a:lnSpc>
              <a:buClr>
                <a:srgbClr val="000000"/>
              </a:buClr>
              <a:buFont typeface="Arial"/>
              <a:buChar char="•"/>
            </a:pPr>
            <a:r>
              <a:rPr b="0" lang="en-GB" sz="4400" spc="-1" strike="noStrike">
                <a:solidFill>
                  <a:srgbClr val="000000"/>
                </a:solidFill>
                <a:uFill>
                  <a:solidFill>
                    <a:srgbClr val="ffffff"/>
                  </a:solidFill>
                </a:uFill>
                <a:latin typeface="Calibri"/>
              </a:rPr>
              <a:t>Empirical results for comparisons with CFD results.</a:t>
            </a:r>
            <a:endParaRPr b="0" lang="en-GB" sz="69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205</TotalTime>
  <Application>LibreOffice/5.1.6.2$Linux_X86_64 LibreOffice_project/10m0$Build-2</Application>
  <Words>128</Words>
  <Paragraphs>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2018-04-17T15:25:46Z</dcterms:created>
  <dc:creator>Vine, James</dc:creator>
  <dc:description/>
  <dc:language>en-GB</dc:language>
  <cp:lastModifiedBy>Aaron</cp:lastModifiedBy>
  <dcterms:modified xsi:type="dcterms:W3CDTF">2018-05-21T13:29:35Z</dcterms:modified>
  <cp:revision>186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0x01010042ABD068D897244C8E72CFA09CD24B9B</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