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1" r:id="rId4"/>
    <p:sldId id="260" r:id="rId5"/>
    <p:sldId id="272" r:id="rId6"/>
    <p:sldId id="266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BB2DA7D-C512-44B8-98D3-51899BC9F02E}">
          <p14:sldIdLst>
            <p14:sldId id="256"/>
            <p14:sldId id="257"/>
            <p14:sldId id="271"/>
            <p14:sldId id="260"/>
            <p14:sldId id="272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ED8428"/>
    <a:srgbClr val="FF9966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4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8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2" y="1556014"/>
            <a:ext cx="7989752" cy="150484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2018 </a:t>
            </a:r>
            <a:r>
              <a:rPr lang="en-US" altLang="zh-TW" sz="2400" dirty="0"/>
              <a:t>NCTU</a:t>
            </a:r>
            <a:br>
              <a:rPr lang="en-US" altLang="zh-TW" sz="3200" dirty="0"/>
            </a:br>
            <a:r>
              <a:rPr lang="zh-TW" altLang="en-US" sz="3200" b="1" dirty="0"/>
              <a:t>物聯網應用設計與實作 </a:t>
            </a:r>
            <a:r>
              <a:rPr lang="en-US" altLang="zh-TW" sz="3200" dirty="0"/>
              <a:t>Final</a:t>
            </a:r>
            <a:r>
              <a:rPr lang="zh-TW" altLang="en-US" sz="3200" dirty="0"/>
              <a:t> </a:t>
            </a:r>
            <a:r>
              <a:rPr lang="en-US" altLang="zh-TW" sz="3200" dirty="0"/>
              <a:t>Project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0574" y="441186"/>
            <a:ext cx="2826026" cy="1563756"/>
          </a:xfrm>
          <a:custGeom>
            <a:avLst/>
            <a:gdLst>
              <a:gd name="connsiteX0" fmla="*/ 0 w 2716696"/>
              <a:gd name="connsiteY0" fmla="*/ 0 h 1563756"/>
              <a:gd name="connsiteX1" fmla="*/ 2716696 w 2716696"/>
              <a:gd name="connsiteY1" fmla="*/ 0 h 1563756"/>
              <a:gd name="connsiteX2" fmla="*/ 2716696 w 2716696"/>
              <a:gd name="connsiteY2" fmla="*/ 1563756 h 1563756"/>
              <a:gd name="connsiteX3" fmla="*/ 0 w 2716696"/>
              <a:gd name="connsiteY3" fmla="*/ 1563756 h 1563756"/>
              <a:gd name="connsiteX4" fmla="*/ 0 w 2716696"/>
              <a:gd name="connsiteY4" fmla="*/ 0 h 1563756"/>
              <a:gd name="connsiteX0" fmla="*/ 0 w 2716696"/>
              <a:gd name="connsiteY0" fmla="*/ 0 h 1563756"/>
              <a:gd name="connsiteX1" fmla="*/ 2716696 w 2716696"/>
              <a:gd name="connsiteY1" fmla="*/ 0 h 1563756"/>
              <a:gd name="connsiteX2" fmla="*/ 1395896 w 2716696"/>
              <a:gd name="connsiteY2" fmla="*/ 1563756 h 1563756"/>
              <a:gd name="connsiteX3" fmla="*/ 0 w 2716696"/>
              <a:gd name="connsiteY3" fmla="*/ 1563756 h 1563756"/>
              <a:gd name="connsiteX4" fmla="*/ 0 w 2716696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6696" h="1563756">
                <a:moveTo>
                  <a:pt x="0" y="0"/>
                </a:moveTo>
                <a:lnTo>
                  <a:pt x="2716696" y="0"/>
                </a:lnTo>
                <a:lnTo>
                  <a:pt x="1395896" y="1563756"/>
                </a:lnTo>
                <a:lnTo>
                  <a:pt x="0" y="156375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0"/>
          <p:cNvSpPr/>
          <p:nvPr/>
        </p:nvSpPr>
        <p:spPr>
          <a:xfrm>
            <a:off x="4159619" y="4431196"/>
            <a:ext cx="4984381" cy="1858824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664" h="1563756">
                <a:moveTo>
                  <a:pt x="1308100" y="0"/>
                </a:moveTo>
                <a:lnTo>
                  <a:pt x="4034664" y="0"/>
                </a:lnTo>
                <a:lnTo>
                  <a:pt x="4034664" y="1563756"/>
                </a:lnTo>
                <a:lnTo>
                  <a:pt x="0" y="1551056"/>
                </a:lnTo>
                <a:lnTo>
                  <a:pt x="130810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0"/>
          <p:cNvSpPr/>
          <p:nvPr/>
        </p:nvSpPr>
        <p:spPr>
          <a:xfrm>
            <a:off x="1864445" y="4431196"/>
            <a:ext cx="4984381" cy="1858824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664" h="1563756">
                <a:moveTo>
                  <a:pt x="1308100" y="0"/>
                </a:moveTo>
                <a:lnTo>
                  <a:pt x="4034664" y="0"/>
                </a:lnTo>
                <a:lnTo>
                  <a:pt x="4034664" y="1563756"/>
                </a:lnTo>
                <a:lnTo>
                  <a:pt x="0" y="1551056"/>
                </a:lnTo>
                <a:lnTo>
                  <a:pt x="130810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24177" y="4540965"/>
            <a:ext cx="5621591" cy="198588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465359"/>
                </a:solidFill>
              </a:rPr>
              <a:t>Group		</a:t>
            </a:r>
          </a:p>
          <a:p>
            <a:r>
              <a:rPr lang="en-US" altLang="zh-TW" sz="1800" dirty="0">
                <a:solidFill>
                  <a:srgbClr val="465359"/>
                </a:solidFill>
              </a:rPr>
              <a:t>	    7	</a:t>
            </a:r>
            <a:r>
              <a:rPr lang="zh-TW" altLang="en-US" sz="1800" dirty="0">
                <a:solidFill>
                  <a:srgbClr val="465359"/>
                </a:solidFill>
              </a:rPr>
              <a:t>           </a:t>
            </a:r>
            <a:r>
              <a:rPr lang="en-US" altLang="zh-TW" sz="1800" dirty="0">
                <a:solidFill>
                  <a:srgbClr val="465359"/>
                </a:solidFill>
              </a:rPr>
              <a:t>0516069</a:t>
            </a:r>
            <a:r>
              <a:rPr lang="zh-TW" altLang="en-US" sz="1800" dirty="0">
                <a:solidFill>
                  <a:srgbClr val="465359"/>
                </a:solidFill>
              </a:rPr>
              <a:t> 翁英傑    </a:t>
            </a:r>
            <a:r>
              <a:rPr lang="en-US" altLang="zh-TW" sz="1800" dirty="0">
                <a:solidFill>
                  <a:srgbClr val="465359"/>
                </a:solidFill>
              </a:rPr>
              <a:t>0516309</a:t>
            </a:r>
            <a:r>
              <a:rPr lang="zh-TW" altLang="en-US" sz="1800" dirty="0">
                <a:solidFill>
                  <a:srgbClr val="465359"/>
                </a:solidFill>
              </a:rPr>
              <a:t> 劉柏聲</a:t>
            </a:r>
            <a:endParaRPr lang="en-US" altLang="zh-TW" sz="1800" dirty="0">
              <a:solidFill>
                <a:srgbClr val="465359"/>
              </a:solidFill>
            </a:endParaRPr>
          </a:p>
          <a:p>
            <a:r>
              <a:rPr lang="en-US" altLang="zh-TW" sz="1800" dirty="0">
                <a:solidFill>
                  <a:srgbClr val="465359"/>
                </a:solidFill>
              </a:rPr>
              <a:t> Member</a:t>
            </a:r>
            <a:r>
              <a:rPr lang="zh-TW" altLang="en-US" sz="1800" dirty="0">
                <a:solidFill>
                  <a:srgbClr val="465359"/>
                </a:solidFill>
              </a:rPr>
              <a:t>           </a:t>
            </a:r>
            <a:r>
              <a:rPr lang="en-US" altLang="zh-TW" sz="1800" dirty="0">
                <a:solidFill>
                  <a:srgbClr val="465359"/>
                </a:solidFill>
              </a:rPr>
              <a:t>0516223</a:t>
            </a:r>
            <a:r>
              <a:rPr lang="zh-TW" altLang="en-US" sz="1800" dirty="0">
                <a:solidFill>
                  <a:srgbClr val="465359"/>
                </a:solidFill>
              </a:rPr>
              <a:t> 林恭白    </a:t>
            </a:r>
            <a:r>
              <a:rPr lang="en-US" altLang="zh-TW" sz="1800" dirty="0">
                <a:solidFill>
                  <a:srgbClr val="465359"/>
                </a:solidFill>
              </a:rPr>
              <a:t>0516320</a:t>
            </a:r>
            <a:r>
              <a:rPr lang="zh-TW" altLang="en-US" sz="1800" dirty="0">
                <a:solidFill>
                  <a:srgbClr val="465359"/>
                </a:solidFill>
              </a:rPr>
              <a:t> 凌胤濤</a:t>
            </a:r>
            <a:endParaRPr lang="en-US" altLang="zh-TW" sz="1800" dirty="0">
              <a:solidFill>
                <a:srgbClr val="465359"/>
              </a:solidFill>
            </a:endParaRPr>
          </a:p>
          <a:p>
            <a:r>
              <a:rPr lang="zh-TW" altLang="en-US" sz="1800" dirty="0">
                <a:solidFill>
                  <a:srgbClr val="465359"/>
                </a:solidFill>
              </a:rPr>
              <a:t>                         </a:t>
            </a:r>
            <a:r>
              <a:rPr lang="en-US" altLang="zh-TW" sz="1800" dirty="0">
                <a:solidFill>
                  <a:srgbClr val="465359"/>
                </a:solidFill>
              </a:rPr>
              <a:t>0516234</a:t>
            </a:r>
            <a:r>
              <a:rPr lang="zh-TW" altLang="en-US" sz="1800">
                <a:solidFill>
                  <a:srgbClr val="465359"/>
                </a:solidFill>
              </a:rPr>
              <a:t> 黃聖祺</a:t>
            </a:r>
            <a:endParaRPr lang="en-US" altLang="zh-TW" sz="1800" dirty="0">
              <a:solidFill>
                <a:srgbClr val="465359"/>
              </a:solidFill>
            </a:endParaRPr>
          </a:p>
          <a:p>
            <a:endParaRPr lang="zh-TW" altLang="en-US" sz="1800" dirty="0">
              <a:solidFill>
                <a:srgbClr val="465359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3871438" y="4528206"/>
            <a:ext cx="771525" cy="771525"/>
          </a:xfrm>
          <a:prstGeom prst="line">
            <a:avLst/>
          </a:prstGeom>
          <a:ln w="28575">
            <a:solidFill>
              <a:srgbClr val="ED8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186237" y="5312490"/>
            <a:ext cx="771525" cy="771525"/>
          </a:xfrm>
          <a:prstGeom prst="line">
            <a:avLst/>
          </a:prstGeom>
          <a:ln w="28575">
            <a:solidFill>
              <a:srgbClr val="ED8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0574" y="441738"/>
            <a:ext cx="8693426" cy="523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ãå®¤å§ç«ç½ãçåçæå°çµæ">
            <a:extLst>
              <a:ext uri="{FF2B5EF4-FFF2-40B4-BE49-F238E27FC236}">
                <a16:creationId xmlns:a16="http://schemas.microsoft.com/office/drawing/2014/main" id="{7BC2B847-F994-47BF-B207-2C4A09BCE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" t="18395" r="-1551"/>
          <a:stretch/>
        </p:blipFill>
        <p:spPr bwMode="auto">
          <a:xfrm>
            <a:off x="568119" y="448205"/>
            <a:ext cx="8002825" cy="43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4909059"/>
            <a:ext cx="7989752" cy="835897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本組的專案為「防災監控系統」，追蹤大樓內的火勢動向，指引逃生路線。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矩形 9"/>
          <p:cNvSpPr/>
          <p:nvPr/>
        </p:nvSpPr>
        <p:spPr>
          <a:xfrm>
            <a:off x="1935019" y="594138"/>
            <a:ext cx="4095893" cy="1207902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568492" y="443346"/>
            <a:ext cx="4915055" cy="1207902"/>
            <a:chOff x="568492" y="443345"/>
            <a:chExt cx="4915055" cy="1565453"/>
          </a:xfrm>
        </p:grpSpPr>
        <p:sp>
          <p:nvSpPr>
            <p:cNvPr id="8" name="矩形 10"/>
            <p:cNvSpPr/>
            <p:nvPr/>
          </p:nvSpPr>
          <p:spPr>
            <a:xfrm flipH="1" flipV="1">
              <a:off x="56849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0"/>
            <p:cNvSpPr/>
            <p:nvPr/>
          </p:nvSpPr>
          <p:spPr>
            <a:xfrm flipH="1" flipV="1">
              <a:off x="129038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35896"/>
          </a:xfrm>
        </p:spPr>
        <p:txBody>
          <a:bodyPr/>
          <a:lstStyle/>
          <a:p>
            <a:r>
              <a:rPr lang="zh-TW" altLang="en-US" b="1" dirty="0">
                <a:solidFill>
                  <a:srgbClr val="465359"/>
                </a:solidFill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4099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32E2132-2EB5-44A3-8791-A784C12A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2" y="4793942"/>
            <a:ext cx="7989752" cy="114303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觀測大樓各位置的溫溼值來監控環境。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當溫度高於一定值，代表有火勢產生，燈泡不亮，表示通道失效。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C6BA699-7672-446C-99DA-43B084109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5" b="12274"/>
          <a:stretch/>
        </p:blipFill>
        <p:spPr>
          <a:xfrm>
            <a:off x="2147599" y="1338039"/>
            <a:ext cx="6109804" cy="3571020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0195E97A-C18D-403B-9B40-340FE3CE552F}"/>
              </a:ext>
            </a:extLst>
          </p:cNvPr>
          <p:cNvSpPr/>
          <p:nvPr/>
        </p:nvSpPr>
        <p:spPr>
          <a:xfrm>
            <a:off x="6897949" y="2338019"/>
            <a:ext cx="177554" cy="177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E564B29-13D3-482D-9E32-F11B7AE0FA1C}"/>
              </a:ext>
            </a:extLst>
          </p:cNvPr>
          <p:cNvSpPr/>
          <p:nvPr/>
        </p:nvSpPr>
        <p:spPr>
          <a:xfrm>
            <a:off x="7155402" y="3707238"/>
            <a:ext cx="177554" cy="177554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F3EAF67-07F7-4C04-84E0-B8363D94CC1D}"/>
              </a:ext>
            </a:extLst>
          </p:cNvPr>
          <p:cNvSpPr/>
          <p:nvPr/>
        </p:nvSpPr>
        <p:spPr>
          <a:xfrm>
            <a:off x="3298187" y="2181008"/>
            <a:ext cx="177554" cy="177554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ECE4B67-6930-491E-87EB-058B00A327E6}"/>
              </a:ext>
            </a:extLst>
          </p:cNvPr>
          <p:cNvSpPr/>
          <p:nvPr/>
        </p:nvSpPr>
        <p:spPr>
          <a:xfrm>
            <a:off x="3894188" y="3426102"/>
            <a:ext cx="177554" cy="177554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EB7604B0-E40E-45BF-A45C-4F31720CAFF7}"/>
              </a:ext>
            </a:extLst>
          </p:cNvPr>
          <p:cNvSpPr/>
          <p:nvPr/>
        </p:nvSpPr>
        <p:spPr>
          <a:xfrm>
            <a:off x="1935019" y="594138"/>
            <a:ext cx="4095893" cy="1207902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70B5FFC-BE5B-4D29-ACCB-3ED8D7680099}"/>
              </a:ext>
            </a:extLst>
          </p:cNvPr>
          <p:cNvGrpSpPr/>
          <p:nvPr/>
        </p:nvGrpSpPr>
        <p:grpSpPr>
          <a:xfrm>
            <a:off x="568492" y="443346"/>
            <a:ext cx="4915055" cy="1207902"/>
            <a:chOff x="568492" y="443345"/>
            <a:chExt cx="4915055" cy="1565453"/>
          </a:xfrm>
        </p:grpSpPr>
        <p:sp>
          <p:nvSpPr>
            <p:cNvPr id="16" name="矩形 10">
              <a:extLst>
                <a:ext uri="{FF2B5EF4-FFF2-40B4-BE49-F238E27FC236}">
                  <a16:creationId xmlns:a16="http://schemas.microsoft.com/office/drawing/2014/main" id="{DC2B0BE2-72BC-40B3-B534-3BF7165480E7}"/>
                </a:ext>
              </a:extLst>
            </p:cNvPr>
            <p:cNvSpPr/>
            <p:nvPr/>
          </p:nvSpPr>
          <p:spPr>
            <a:xfrm flipH="1" flipV="1">
              <a:off x="56849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0">
              <a:extLst>
                <a:ext uri="{FF2B5EF4-FFF2-40B4-BE49-F238E27FC236}">
                  <a16:creationId xmlns:a16="http://schemas.microsoft.com/office/drawing/2014/main" id="{A3DB01C1-0187-4E74-803B-86DAC830E7D2}"/>
                </a:ext>
              </a:extLst>
            </p:cNvPr>
            <p:cNvSpPr/>
            <p:nvPr/>
          </p:nvSpPr>
          <p:spPr>
            <a:xfrm flipH="1" flipV="1">
              <a:off x="129038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43448EF4-0D68-4F78-A626-14790A4B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35896"/>
          </a:xfrm>
        </p:spPr>
        <p:txBody>
          <a:bodyPr/>
          <a:lstStyle/>
          <a:p>
            <a:r>
              <a:rPr lang="zh-TW" altLang="en-US" b="1" dirty="0">
                <a:solidFill>
                  <a:srgbClr val="465359"/>
                </a:solidFill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2903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8492" y="2305252"/>
            <a:ext cx="7989752" cy="3631722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NodeMCU</a:t>
            </a:r>
            <a:r>
              <a:rPr lang="en-US" altLang="zh-TW" dirty="0">
                <a:solidFill>
                  <a:schemeClr val="bg1"/>
                </a:solidFill>
              </a:rPr>
              <a:t>  v3 ESP8266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溫溼感測器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LED </a:t>
            </a:r>
            <a:r>
              <a:rPr lang="zh-TW" altLang="en-US" dirty="0">
                <a:solidFill>
                  <a:schemeClr val="bg1"/>
                </a:solidFill>
              </a:rPr>
              <a:t>燈泡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2050" name="Picture 2" descr="ãnodeMCUãçåçæå°çµæ">
            <a:extLst>
              <a:ext uri="{FF2B5EF4-FFF2-40B4-BE49-F238E27FC236}">
                <a16:creationId xmlns:a16="http://schemas.microsoft.com/office/drawing/2014/main" id="{D17596B9-D678-401F-B4DA-592812C9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2500">
                        <a14:foregroundMark x1="28667" y1="11444" x2="12083" y2="28444"/>
                        <a14:foregroundMark x1="11833" y1="26333" x2="21083" y2="14000"/>
                        <a14:foregroundMark x1="20000" y1="12556" x2="14333" y2="19444"/>
                        <a14:foregroundMark x1="34917" y1="37889" x2="43583" y2="44111"/>
                        <a14:foregroundMark x1="40083" y1="21222" x2="36833" y2="28444"/>
                        <a14:foregroundMark x1="67500" y1="84222" x2="68083" y2="74778"/>
                        <a14:foregroundMark x1="7000" y1="32444" x2="5583" y2="32444"/>
                        <a14:foregroundMark x1="92500" y1="54889" x2="79417" y2="54889"/>
                        <a14:foregroundMark x1="68583" y1="83111" x2="60417" y2="7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51" y="2305252"/>
            <a:ext cx="3269611" cy="245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ãæº«æº¼åº¦ææ¸¬å¨ãçåçæå°çµæ">
            <a:extLst>
              <a:ext uri="{FF2B5EF4-FFF2-40B4-BE49-F238E27FC236}">
                <a16:creationId xmlns:a16="http://schemas.microsoft.com/office/drawing/2014/main" id="{EED90559-0ED1-4295-8DCF-23315F33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500" r="96500">
                        <a14:foregroundMark x1="7500" y1="34833" x2="6833" y2="50167"/>
                        <a14:foregroundMark x1="2500" y1="41667" x2="6833" y2="41667"/>
                        <a14:foregroundMark x1="96500" y1="64167" x2="73833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9171" y="3760046"/>
            <a:ext cx="2471565" cy="23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9">
            <a:extLst>
              <a:ext uri="{FF2B5EF4-FFF2-40B4-BE49-F238E27FC236}">
                <a16:creationId xmlns:a16="http://schemas.microsoft.com/office/drawing/2014/main" id="{ECD782DF-DA4F-4D75-9659-08E96CE2437C}"/>
              </a:ext>
            </a:extLst>
          </p:cNvPr>
          <p:cNvSpPr/>
          <p:nvPr/>
        </p:nvSpPr>
        <p:spPr>
          <a:xfrm>
            <a:off x="1935019" y="594138"/>
            <a:ext cx="4095893" cy="1207902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3E8E268-A8C6-4A23-8476-92EFDA97E8E9}"/>
              </a:ext>
            </a:extLst>
          </p:cNvPr>
          <p:cNvGrpSpPr/>
          <p:nvPr/>
        </p:nvGrpSpPr>
        <p:grpSpPr>
          <a:xfrm>
            <a:off x="568492" y="443346"/>
            <a:ext cx="4915055" cy="1207902"/>
            <a:chOff x="568492" y="443345"/>
            <a:chExt cx="4915055" cy="1565453"/>
          </a:xfrm>
        </p:grpSpPr>
        <p:sp>
          <p:nvSpPr>
            <p:cNvPr id="24" name="矩形 10">
              <a:extLst>
                <a:ext uri="{FF2B5EF4-FFF2-40B4-BE49-F238E27FC236}">
                  <a16:creationId xmlns:a16="http://schemas.microsoft.com/office/drawing/2014/main" id="{05676062-19B6-4A59-A6DB-03CD0D32FD62}"/>
                </a:ext>
              </a:extLst>
            </p:cNvPr>
            <p:cNvSpPr/>
            <p:nvPr/>
          </p:nvSpPr>
          <p:spPr>
            <a:xfrm flipH="1" flipV="1">
              <a:off x="56849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10">
              <a:extLst>
                <a:ext uri="{FF2B5EF4-FFF2-40B4-BE49-F238E27FC236}">
                  <a16:creationId xmlns:a16="http://schemas.microsoft.com/office/drawing/2014/main" id="{DF51EA2C-59B7-4B84-AC2A-252824665132}"/>
                </a:ext>
              </a:extLst>
            </p:cNvPr>
            <p:cNvSpPr/>
            <p:nvPr/>
          </p:nvSpPr>
          <p:spPr>
            <a:xfrm flipH="1" flipV="1">
              <a:off x="129038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標題 1">
            <a:extLst>
              <a:ext uri="{FF2B5EF4-FFF2-40B4-BE49-F238E27FC236}">
                <a16:creationId xmlns:a16="http://schemas.microsoft.com/office/drawing/2014/main" id="{30EE6FB8-C979-4651-9877-19CBC92A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35896"/>
          </a:xfrm>
        </p:spPr>
        <p:txBody>
          <a:bodyPr/>
          <a:lstStyle/>
          <a:p>
            <a:r>
              <a:rPr lang="zh-TW" altLang="en-US" b="1" dirty="0">
                <a:solidFill>
                  <a:srgbClr val="465359"/>
                </a:solidFill>
              </a:rPr>
              <a:t>材料</a:t>
            </a:r>
          </a:p>
        </p:txBody>
      </p:sp>
      <p:pic>
        <p:nvPicPr>
          <p:cNvPr id="1026" name="Picture 2" descr="http://a.rimg.com.tw/s1/e/35/2b/21450970863915_70_m.jpg">
            <a:extLst>
              <a:ext uri="{FF2B5EF4-FFF2-40B4-BE49-F238E27FC236}">
                <a16:creationId xmlns:a16="http://schemas.microsoft.com/office/drawing/2014/main" id="{00EB29E4-5448-4125-8FDA-749CE372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96" y="4393051"/>
            <a:ext cx="24288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336253" y="2967809"/>
            <a:ext cx="2492760" cy="994516"/>
            <a:chOff x="568492" y="3166667"/>
            <a:chExt cx="3548432" cy="1113785"/>
          </a:xfrm>
        </p:grpSpPr>
        <p:sp>
          <p:nvSpPr>
            <p:cNvPr id="17" name="矩形 9"/>
            <p:cNvSpPr/>
            <p:nvPr/>
          </p:nvSpPr>
          <p:spPr>
            <a:xfrm>
              <a:off x="1456199" y="3264623"/>
              <a:ext cx="2660725" cy="1015829"/>
            </a:xfrm>
            <a:custGeom>
              <a:avLst/>
              <a:gdLst>
                <a:gd name="connsiteX0" fmla="*/ 0 w 2711593"/>
                <a:gd name="connsiteY0" fmla="*/ 0 h 1563756"/>
                <a:gd name="connsiteX1" fmla="*/ 2711593 w 2711593"/>
                <a:gd name="connsiteY1" fmla="*/ 0 h 1563756"/>
                <a:gd name="connsiteX2" fmla="*/ 2711593 w 2711593"/>
                <a:gd name="connsiteY2" fmla="*/ 1563756 h 1563756"/>
                <a:gd name="connsiteX3" fmla="*/ 0 w 2711593"/>
                <a:gd name="connsiteY3" fmla="*/ 1563756 h 1563756"/>
                <a:gd name="connsiteX4" fmla="*/ 0 w 2711593"/>
                <a:gd name="connsiteY4" fmla="*/ 0 h 1563756"/>
                <a:gd name="connsiteX0" fmla="*/ 0 w 2711593"/>
                <a:gd name="connsiteY0" fmla="*/ 0 h 1563756"/>
                <a:gd name="connsiteX1" fmla="*/ 2711593 w 2711593"/>
                <a:gd name="connsiteY1" fmla="*/ 0 h 1563756"/>
                <a:gd name="connsiteX2" fmla="*/ 1378093 w 2711593"/>
                <a:gd name="connsiteY2" fmla="*/ 1563756 h 1563756"/>
                <a:gd name="connsiteX3" fmla="*/ 0 w 2711593"/>
                <a:gd name="connsiteY3" fmla="*/ 1563756 h 1563756"/>
                <a:gd name="connsiteX4" fmla="*/ 0 w 2711593"/>
                <a:gd name="connsiteY4" fmla="*/ 0 h 1563756"/>
                <a:gd name="connsiteX0" fmla="*/ 1295400 w 4006993"/>
                <a:gd name="connsiteY0" fmla="*/ 0 h 1563756"/>
                <a:gd name="connsiteX1" fmla="*/ 4006993 w 4006993"/>
                <a:gd name="connsiteY1" fmla="*/ 0 h 1563756"/>
                <a:gd name="connsiteX2" fmla="*/ 2673493 w 4006993"/>
                <a:gd name="connsiteY2" fmla="*/ 1563756 h 1563756"/>
                <a:gd name="connsiteX3" fmla="*/ 0 w 4006993"/>
                <a:gd name="connsiteY3" fmla="*/ 1525656 h 1563756"/>
                <a:gd name="connsiteX4" fmla="*/ 1295400 w 4006993"/>
                <a:gd name="connsiteY4" fmla="*/ 0 h 1563756"/>
                <a:gd name="connsiteX0" fmla="*/ 1295400 w 4006993"/>
                <a:gd name="connsiteY0" fmla="*/ 0 h 1563756"/>
                <a:gd name="connsiteX1" fmla="*/ 4006993 w 4006993"/>
                <a:gd name="connsiteY1" fmla="*/ 0 h 1563756"/>
                <a:gd name="connsiteX2" fmla="*/ 2673493 w 4006993"/>
                <a:gd name="connsiteY2" fmla="*/ 1563756 h 1563756"/>
                <a:gd name="connsiteX3" fmla="*/ 0 w 4006993"/>
                <a:gd name="connsiteY3" fmla="*/ 1544706 h 1563756"/>
                <a:gd name="connsiteX4" fmla="*/ 1295400 w 4006993"/>
                <a:gd name="connsiteY4" fmla="*/ 0 h 1563756"/>
                <a:gd name="connsiteX0" fmla="*/ 1384300 w 4095893"/>
                <a:gd name="connsiteY0" fmla="*/ 0 h 1563756"/>
                <a:gd name="connsiteX1" fmla="*/ 4095893 w 4095893"/>
                <a:gd name="connsiteY1" fmla="*/ 0 h 1563756"/>
                <a:gd name="connsiteX2" fmla="*/ 2762393 w 4095893"/>
                <a:gd name="connsiteY2" fmla="*/ 1563756 h 1563756"/>
                <a:gd name="connsiteX3" fmla="*/ 0 w 4095893"/>
                <a:gd name="connsiteY3" fmla="*/ 1544706 h 1563756"/>
                <a:gd name="connsiteX4" fmla="*/ 1384300 w 4095893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893" h="1563756">
                  <a:moveTo>
                    <a:pt x="1384300" y="0"/>
                  </a:moveTo>
                  <a:lnTo>
                    <a:pt x="4095893" y="0"/>
                  </a:lnTo>
                  <a:lnTo>
                    <a:pt x="2762393" y="1563756"/>
                  </a:lnTo>
                  <a:lnTo>
                    <a:pt x="0" y="1544706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ED8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568492" y="3166667"/>
              <a:ext cx="3192860" cy="1016931"/>
              <a:chOff x="568492" y="443345"/>
              <a:chExt cx="4915055" cy="1565453"/>
            </a:xfrm>
          </p:grpSpPr>
          <p:sp>
            <p:nvSpPr>
              <p:cNvPr id="19" name="矩形 10"/>
              <p:cNvSpPr/>
              <p:nvPr/>
            </p:nvSpPr>
            <p:spPr>
              <a:xfrm flipH="1" flipV="1">
                <a:off x="568492" y="443345"/>
                <a:ext cx="4193165" cy="1565453"/>
              </a:xfrm>
              <a:custGeom>
                <a:avLst/>
                <a:gdLst>
                  <a:gd name="connsiteX0" fmla="*/ 0 w 2726564"/>
                  <a:gd name="connsiteY0" fmla="*/ 0 h 1563756"/>
                  <a:gd name="connsiteX1" fmla="*/ 2726564 w 2726564"/>
                  <a:gd name="connsiteY1" fmla="*/ 0 h 1563756"/>
                  <a:gd name="connsiteX2" fmla="*/ 2726564 w 2726564"/>
                  <a:gd name="connsiteY2" fmla="*/ 1563756 h 1563756"/>
                  <a:gd name="connsiteX3" fmla="*/ 0 w 2726564"/>
                  <a:gd name="connsiteY3" fmla="*/ 1563756 h 1563756"/>
                  <a:gd name="connsiteX4" fmla="*/ 0 w 2726564"/>
                  <a:gd name="connsiteY4" fmla="*/ 0 h 1563756"/>
                  <a:gd name="connsiteX0" fmla="*/ 1308100 w 4034664"/>
                  <a:gd name="connsiteY0" fmla="*/ 0 h 1563756"/>
                  <a:gd name="connsiteX1" fmla="*/ 4034664 w 4034664"/>
                  <a:gd name="connsiteY1" fmla="*/ 0 h 1563756"/>
                  <a:gd name="connsiteX2" fmla="*/ 4034664 w 4034664"/>
                  <a:gd name="connsiteY2" fmla="*/ 1563756 h 1563756"/>
                  <a:gd name="connsiteX3" fmla="*/ 0 w 4034664"/>
                  <a:gd name="connsiteY3" fmla="*/ 1551056 h 1563756"/>
                  <a:gd name="connsiteX4" fmla="*/ 1308100 w 4034664"/>
                  <a:gd name="connsiteY4" fmla="*/ 0 h 156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4664" h="1563756">
                    <a:moveTo>
                      <a:pt x="1308100" y="0"/>
                    </a:moveTo>
                    <a:lnTo>
                      <a:pt x="4034664" y="0"/>
                    </a:lnTo>
                    <a:lnTo>
                      <a:pt x="4034664" y="1563756"/>
                    </a:lnTo>
                    <a:lnTo>
                      <a:pt x="0" y="1551056"/>
                    </a:lnTo>
                    <a:lnTo>
                      <a:pt x="130810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0"/>
              <p:cNvSpPr/>
              <p:nvPr/>
            </p:nvSpPr>
            <p:spPr>
              <a:xfrm flipH="1" flipV="1">
                <a:off x="1290382" y="443345"/>
                <a:ext cx="4193165" cy="1565453"/>
              </a:xfrm>
              <a:custGeom>
                <a:avLst/>
                <a:gdLst>
                  <a:gd name="connsiteX0" fmla="*/ 0 w 2726564"/>
                  <a:gd name="connsiteY0" fmla="*/ 0 h 1563756"/>
                  <a:gd name="connsiteX1" fmla="*/ 2726564 w 2726564"/>
                  <a:gd name="connsiteY1" fmla="*/ 0 h 1563756"/>
                  <a:gd name="connsiteX2" fmla="*/ 2726564 w 2726564"/>
                  <a:gd name="connsiteY2" fmla="*/ 1563756 h 1563756"/>
                  <a:gd name="connsiteX3" fmla="*/ 0 w 2726564"/>
                  <a:gd name="connsiteY3" fmla="*/ 1563756 h 1563756"/>
                  <a:gd name="connsiteX4" fmla="*/ 0 w 2726564"/>
                  <a:gd name="connsiteY4" fmla="*/ 0 h 1563756"/>
                  <a:gd name="connsiteX0" fmla="*/ 1308100 w 4034664"/>
                  <a:gd name="connsiteY0" fmla="*/ 0 h 1563756"/>
                  <a:gd name="connsiteX1" fmla="*/ 4034664 w 4034664"/>
                  <a:gd name="connsiteY1" fmla="*/ 0 h 1563756"/>
                  <a:gd name="connsiteX2" fmla="*/ 4034664 w 4034664"/>
                  <a:gd name="connsiteY2" fmla="*/ 1563756 h 1563756"/>
                  <a:gd name="connsiteX3" fmla="*/ 0 w 4034664"/>
                  <a:gd name="connsiteY3" fmla="*/ 1551056 h 1563756"/>
                  <a:gd name="connsiteX4" fmla="*/ 1308100 w 4034664"/>
                  <a:gd name="connsiteY4" fmla="*/ 0 h 156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4664" h="1563756">
                    <a:moveTo>
                      <a:pt x="1308100" y="0"/>
                    </a:moveTo>
                    <a:lnTo>
                      <a:pt x="4034664" y="0"/>
                    </a:lnTo>
                    <a:lnTo>
                      <a:pt x="4034664" y="1563756"/>
                    </a:lnTo>
                    <a:lnTo>
                      <a:pt x="0" y="1551056"/>
                    </a:lnTo>
                    <a:lnTo>
                      <a:pt x="130810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1" name="標題 1"/>
          <p:cNvSpPr txBox="1">
            <a:spLocks/>
          </p:cNvSpPr>
          <p:nvPr/>
        </p:nvSpPr>
        <p:spPr>
          <a:xfrm>
            <a:off x="1363790" y="3054252"/>
            <a:ext cx="1905289" cy="556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600" b="1" dirty="0" err="1">
                <a:solidFill>
                  <a:srgbClr val="465359"/>
                </a:solidFill>
              </a:rPr>
              <a:t>NodeMCU</a:t>
            </a:r>
            <a:r>
              <a:rPr lang="zh-TW" altLang="en-US" sz="1600" b="1" dirty="0">
                <a:solidFill>
                  <a:srgbClr val="465359"/>
                </a:solidFill>
              </a:rPr>
              <a:t>硬體</a:t>
            </a:r>
            <a:endParaRPr lang="zh-TW" altLang="en-US" sz="1600" b="1" dirty="0">
              <a:solidFill>
                <a:srgbClr val="465359"/>
              </a:solidFill>
              <a:latin typeface="+mn-lt"/>
            </a:endParaRPr>
          </a:p>
        </p:txBody>
      </p:sp>
      <p:sp>
        <p:nvSpPr>
          <p:cNvPr id="23" name="矩形 9"/>
          <p:cNvSpPr/>
          <p:nvPr/>
        </p:nvSpPr>
        <p:spPr>
          <a:xfrm>
            <a:off x="3885800" y="3061397"/>
            <a:ext cx="1954891" cy="900928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  <a:gd name="connsiteX0" fmla="*/ 1384300 w 3750245"/>
              <a:gd name="connsiteY0" fmla="*/ 0 h 1563756"/>
              <a:gd name="connsiteX1" fmla="*/ 3750245 w 3750245"/>
              <a:gd name="connsiteY1" fmla="*/ 0 h 1563756"/>
              <a:gd name="connsiteX2" fmla="*/ 2762393 w 3750245"/>
              <a:gd name="connsiteY2" fmla="*/ 1563756 h 1563756"/>
              <a:gd name="connsiteX3" fmla="*/ 0 w 3750245"/>
              <a:gd name="connsiteY3" fmla="*/ 1544706 h 1563756"/>
              <a:gd name="connsiteX4" fmla="*/ 1384300 w 3750245"/>
              <a:gd name="connsiteY4" fmla="*/ 0 h 1563756"/>
              <a:gd name="connsiteX0" fmla="*/ 1384300 w 3855442"/>
              <a:gd name="connsiteY0" fmla="*/ 0 h 1563756"/>
              <a:gd name="connsiteX1" fmla="*/ 3855442 w 3855442"/>
              <a:gd name="connsiteY1" fmla="*/ 0 h 1563756"/>
              <a:gd name="connsiteX2" fmla="*/ 2762393 w 3855442"/>
              <a:gd name="connsiteY2" fmla="*/ 1563756 h 1563756"/>
              <a:gd name="connsiteX3" fmla="*/ 0 w 3855442"/>
              <a:gd name="connsiteY3" fmla="*/ 1544706 h 1563756"/>
              <a:gd name="connsiteX4" fmla="*/ 1384300 w 3855442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5442" h="1563756">
                <a:moveTo>
                  <a:pt x="1384300" y="0"/>
                </a:moveTo>
                <a:lnTo>
                  <a:pt x="3855442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10"/>
          <p:cNvSpPr/>
          <p:nvPr/>
        </p:nvSpPr>
        <p:spPr>
          <a:xfrm flipH="1" flipV="1">
            <a:off x="3178617" y="2981061"/>
            <a:ext cx="1487959" cy="895366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2416"/>
              <a:gd name="connsiteX1" fmla="*/ 4034664 w 4034664"/>
              <a:gd name="connsiteY1" fmla="*/ 0 h 1552416"/>
              <a:gd name="connsiteX2" fmla="*/ 2972870 w 4034664"/>
              <a:gd name="connsiteY2" fmla="*/ 1552416 h 1552416"/>
              <a:gd name="connsiteX3" fmla="*/ 0 w 4034664"/>
              <a:gd name="connsiteY3" fmla="*/ 1551056 h 1552416"/>
              <a:gd name="connsiteX4" fmla="*/ 1308100 w 4034664"/>
              <a:gd name="connsiteY4" fmla="*/ 0 h 1552416"/>
              <a:gd name="connsiteX0" fmla="*/ 1308100 w 4061778"/>
              <a:gd name="connsiteY0" fmla="*/ 0 h 1552416"/>
              <a:gd name="connsiteX1" fmla="*/ 4061778 w 4061778"/>
              <a:gd name="connsiteY1" fmla="*/ 0 h 1552416"/>
              <a:gd name="connsiteX2" fmla="*/ 2972870 w 4061778"/>
              <a:gd name="connsiteY2" fmla="*/ 1552416 h 1552416"/>
              <a:gd name="connsiteX3" fmla="*/ 0 w 4061778"/>
              <a:gd name="connsiteY3" fmla="*/ 1551056 h 1552416"/>
              <a:gd name="connsiteX4" fmla="*/ 1308100 w 4061778"/>
              <a:gd name="connsiteY4" fmla="*/ 0 h 1552416"/>
              <a:gd name="connsiteX0" fmla="*/ 160329 w 2914007"/>
              <a:gd name="connsiteY0" fmla="*/ 0 h 1552416"/>
              <a:gd name="connsiteX1" fmla="*/ 2914007 w 2914007"/>
              <a:gd name="connsiteY1" fmla="*/ 0 h 1552416"/>
              <a:gd name="connsiteX2" fmla="*/ 1825099 w 2914007"/>
              <a:gd name="connsiteY2" fmla="*/ 1552416 h 1552416"/>
              <a:gd name="connsiteX3" fmla="*/ 0 w 2914007"/>
              <a:gd name="connsiteY3" fmla="*/ 1501512 h 1552416"/>
              <a:gd name="connsiteX4" fmla="*/ 160329 w 2914007"/>
              <a:gd name="connsiteY4" fmla="*/ 0 h 1552416"/>
              <a:gd name="connsiteX0" fmla="*/ 69953 w 2823631"/>
              <a:gd name="connsiteY0" fmla="*/ 0 h 1552416"/>
              <a:gd name="connsiteX1" fmla="*/ 2823631 w 2823631"/>
              <a:gd name="connsiteY1" fmla="*/ 0 h 1552416"/>
              <a:gd name="connsiteX2" fmla="*/ 1734723 w 2823631"/>
              <a:gd name="connsiteY2" fmla="*/ 1552416 h 1552416"/>
              <a:gd name="connsiteX3" fmla="*/ 0 w 2823631"/>
              <a:gd name="connsiteY3" fmla="*/ 1542800 h 1552416"/>
              <a:gd name="connsiteX4" fmla="*/ 69953 w 2823631"/>
              <a:gd name="connsiteY4" fmla="*/ 0 h 15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631" h="1552416">
                <a:moveTo>
                  <a:pt x="69953" y="0"/>
                </a:moveTo>
                <a:lnTo>
                  <a:pt x="2823631" y="0"/>
                </a:lnTo>
                <a:lnTo>
                  <a:pt x="1734723" y="1552416"/>
                </a:lnTo>
                <a:lnTo>
                  <a:pt x="0" y="1542800"/>
                </a:lnTo>
                <a:lnTo>
                  <a:pt x="6995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10"/>
          <p:cNvSpPr/>
          <p:nvPr/>
        </p:nvSpPr>
        <p:spPr>
          <a:xfrm flipH="1" flipV="1">
            <a:off x="3558939" y="2981572"/>
            <a:ext cx="2026121" cy="894855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3112578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9681"/>
              <a:gd name="connsiteX1" fmla="*/ 4034664 w 4034664"/>
              <a:gd name="connsiteY1" fmla="*/ 0 h 1559681"/>
              <a:gd name="connsiteX2" fmla="*/ 3122621 w 4034664"/>
              <a:gd name="connsiteY2" fmla="*/ 1559681 h 1559681"/>
              <a:gd name="connsiteX3" fmla="*/ 0 w 4034664"/>
              <a:gd name="connsiteY3" fmla="*/ 1551056 h 1559681"/>
              <a:gd name="connsiteX4" fmla="*/ 1308100 w 4034664"/>
              <a:gd name="connsiteY4" fmla="*/ 0 h 1559681"/>
              <a:gd name="connsiteX0" fmla="*/ 1308100 w 4034664"/>
              <a:gd name="connsiteY0" fmla="*/ 0 h 1551531"/>
              <a:gd name="connsiteX1" fmla="*/ 4034664 w 4034664"/>
              <a:gd name="connsiteY1" fmla="*/ 0 h 1551531"/>
              <a:gd name="connsiteX2" fmla="*/ 3223037 w 4034664"/>
              <a:gd name="connsiteY2" fmla="*/ 1551531 h 1551531"/>
              <a:gd name="connsiteX3" fmla="*/ 0 w 4034664"/>
              <a:gd name="connsiteY3" fmla="*/ 1551056 h 1551531"/>
              <a:gd name="connsiteX4" fmla="*/ 1308100 w 4034664"/>
              <a:gd name="connsiteY4" fmla="*/ 0 h 1551531"/>
              <a:gd name="connsiteX0" fmla="*/ 1073123 w 3799687"/>
              <a:gd name="connsiteY0" fmla="*/ 0 h 1551531"/>
              <a:gd name="connsiteX1" fmla="*/ 3799687 w 3799687"/>
              <a:gd name="connsiteY1" fmla="*/ 0 h 1551531"/>
              <a:gd name="connsiteX2" fmla="*/ 2988060 w 3799687"/>
              <a:gd name="connsiteY2" fmla="*/ 1551531 h 1551531"/>
              <a:gd name="connsiteX3" fmla="*/ 0 w 3799687"/>
              <a:gd name="connsiteY3" fmla="*/ 1542798 h 1551531"/>
              <a:gd name="connsiteX4" fmla="*/ 1073123 w 3799687"/>
              <a:gd name="connsiteY4" fmla="*/ 0 h 1551531"/>
              <a:gd name="connsiteX0" fmla="*/ 1118312 w 3844876"/>
              <a:gd name="connsiteY0" fmla="*/ 0 h 1551531"/>
              <a:gd name="connsiteX1" fmla="*/ 3844876 w 3844876"/>
              <a:gd name="connsiteY1" fmla="*/ 0 h 1551531"/>
              <a:gd name="connsiteX2" fmla="*/ 3033249 w 3844876"/>
              <a:gd name="connsiteY2" fmla="*/ 1551531 h 1551531"/>
              <a:gd name="connsiteX3" fmla="*/ 0 w 3844876"/>
              <a:gd name="connsiteY3" fmla="*/ 1551054 h 1551531"/>
              <a:gd name="connsiteX4" fmla="*/ 1118312 w 3844876"/>
              <a:gd name="connsiteY4" fmla="*/ 0 h 155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876" h="1551531">
                <a:moveTo>
                  <a:pt x="1118312" y="0"/>
                </a:moveTo>
                <a:lnTo>
                  <a:pt x="3844876" y="0"/>
                </a:lnTo>
                <a:lnTo>
                  <a:pt x="3033249" y="1551531"/>
                </a:lnTo>
                <a:lnTo>
                  <a:pt x="0" y="1551054"/>
                </a:lnTo>
                <a:lnTo>
                  <a:pt x="111831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標題 1"/>
          <p:cNvSpPr txBox="1">
            <a:spLocks/>
          </p:cNvSpPr>
          <p:nvPr/>
        </p:nvSpPr>
        <p:spPr>
          <a:xfrm>
            <a:off x="3560285" y="3054252"/>
            <a:ext cx="1905289" cy="556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600" b="1" dirty="0">
                <a:solidFill>
                  <a:srgbClr val="465359"/>
                </a:solidFill>
              </a:rPr>
              <a:t>    </a:t>
            </a:r>
            <a:r>
              <a:rPr lang="en-US" altLang="zh-TW" sz="1600" b="1" dirty="0" err="1">
                <a:solidFill>
                  <a:srgbClr val="465359"/>
                </a:solidFill>
              </a:rPr>
              <a:t>iotTalk</a:t>
            </a:r>
            <a:endParaRPr lang="zh-TW" altLang="en-US" sz="1600" b="1" dirty="0">
              <a:solidFill>
                <a:srgbClr val="465359"/>
              </a:solidFill>
            </a:endParaRPr>
          </a:p>
        </p:txBody>
      </p:sp>
      <p:sp>
        <p:nvSpPr>
          <p:cNvPr id="53" name="矩形 9"/>
          <p:cNvSpPr/>
          <p:nvPr/>
        </p:nvSpPr>
        <p:spPr>
          <a:xfrm>
            <a:off x="3267690" y="4138482"/>
            <a:ext cx="1954891" cy="900928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  <a:gd name="connsiteX0" fmla="*/ 1384300 w 3750245"/>
              <a:gd name="connsiteY0" fmla="*/ 0 h 1563756"/>
              <a:gd name="connsiteX1" fmla="*/ 3750245 w 3750245"/>
              <a:gd name="connsiteY1" fmla="*/ 0 h 1563756"/>
              <a:gd name="connsiteX2" fmla="*/ 2762393 w 3750245"/>
              <a:gd name="connsiteY2" fmla="*/ 1563756 h 1563756"/>
              <a:gd name="connsiteX3" fmla="*/ 0 w 3750245"/>
              <a:gd name="connsiteY3" fmla="*/ 1544706 h 1563756"/>
              <a:gd name="connsiteX4" fmla="*/ 1384300 w 3750245"/>
              <a:gd name="connsiteY4" fmla="*/ 0 h 1563756"/>
              <a:gd name="connsiteX0" fmla="*/ 1384300 w 3855442"/>
              <a:gd name="connsiteY0" fmla="*/ 0 h 1563756"/>
              <a:gd name="connsiteX1" fmla="*/ 3855442 w 3855442"/>
              <a:gd name="connsiteY1" fmla="*/ 0 h 1563756"/>
              <a:gd name="connsiteX2" fmla="*/ 2762393 w 3855442"/>
              <a:gd name="connsiteY2" fmla="*/ 1563756 h 1563756"/>
              <a:gd name="connsiteX3" fmla="*/ 0 w 3855442"/>
              <a:gd name="connsiteY3" fmla="*/ 1544706 h 1563756"/>
              <a:gd name="connsiteX4" fmla="*/ 1384300 w 3855442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5442" h="1563756">
                <a:moveTo>
                  <a:pt x="1384300" y="0"/>
                </a:moveTo>
                <a:lnTo>
                  <a:pt x="3855442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10"/>
          <p:cNvSpPr/>
          <p:nvPr/>
        </p:nvSpPr>
        <p:spPr>
          <a:xfrm flipH="1" flipV="1">
            <a:off x="2560507" y="4058146"/>
            <a:ext cx="1487959" cy="895366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2416"/>
              <a:gd name="connsiteX1" fmla="*/ 4034664 w 4034664"/>
              <a:gd name="connsiteY1" fmla="*/ 0 h 1552416"/>
              <a:gd name="connsiteX2" fmla="*/ 2972870 w 4034664"/>
              <a:gd name="connsiteY2" fmla="*/ 1552416 h 1552416"/>
              <a:gd name="connsiteX3" fmla="*/ 0 w 4034664"/>
              <a:gd name="connsiteY3" fmla="*/ 1551056 h 1552416"/>
              <a:gd name="connsiteX4" fmla="*/ 1308100 w 4034664"/>
              <a:gd name="connsiteY4" fmla="*/ 0 h 1552416"/>
              <a:gd name="connsiteX0" fmla="*/ 1308100 w 4061778"/>
              <a:gd name="connsiteY0" fmla="*/ 0 h 1552416"/>
              <a:gd name="connsiteX1" fmla="*/ 4061778 w 4061778"/>
              <a:gd name="connsiteY1" fmla="*/ 0 h 1552416"/>
              <a:gd name="connsiteX2" fmla="*/ 2972870 w 4061778"/>
              <a:gd name="connsiteY2" fmla="*/ 1552416 h 1552416"/>
              <a:gd name="connsiteX3" fmla="*/ 0 w 4061778"/>
              <a:gd name="connsiteY3" fmla="*/ 1551056 h 1552416"/>
              <a:gd name="connsiteX4" fmla="*/ 1308100 w 4061778"/>
              <a:gd name="connsiteY4" fmla="*/ 0 h 1552416"/>
              <a:gd name="connsiteX0" fmla="*/ 160329 w 2914007"/>
              <a:gd name="connsiteY0" fmla="*/ 0 h 1552416"/>
              <a:gd name="connsiteX1" fmla="*/ 2914007 w 2914007"/>
              <a:gd name="connsiteY1" fmla="*/ 0 h 1552416"/>
              <a:gd name="connsiteX2" fmla="*/ 1825099 w 2914007"/>
              <a:gd name="connsiteY2" fmla="*/ 1552416 h 1552416"/>
              <a:gd name="connsiteX3" fmla="*/ 0 w 2914007"/>
              <a:gd name="connsiteY3" fmla="*/ 1501512 h 1552416"/>
              <a:gd name="connsiteX4" fmla="*/ 160329 w 2914007"/>
              <a:gd name="connsiteY4" fmla="*/ 0 h 1552416"/>
              <a:gd name="connsiteX0" fmla="*/ 69953 w 2823631"/>
              <a:gd name="connsiteY0" fmla="*/ 0 h 1552416"/>
              <a:gd name="connsiteX1" fmla="*/ 2823631 w 2823631"/>
              <a:gd name="connsiteY1" fmla="*/ 0 h 1552416"/>
              <a:gd name="connsiteX2" fmla="*/ 1734723 w 2823631"/>
              <a:gd name="connsiteY2" fmla="*/ 1552416 h 1552416"/>
              <a:gd name="connsiteX3" fmla="*/ 0 w 2823631"/>
              <a:gd name="connsiteY3" fmla="*/ 1542800 h 1552416"/>
              <a:gd name="connsiteX4" fmla="*/ 69953 w 2823631"/>
              <a:gd name="connsiteY4" fmla="*/ 0 h 15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631" h="1552416">
                <a:moveTo>
                  <a:pt x="69953" y="0"/>
                </a:moveTo>
                <a:lnTo>
                  <a:pt x="2823631" y="0"/>
                </a:lnTo>
                <a:lnTo>
                  <a:pt x="1734723" y="1552416"/>
                </a:lnTo>
                <a:lnTo>
                  <a:pt x="0" y="1542800"/>
                </a:lnTo>
                <a:lnTo>
                  <a:pt x="6995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10"/>
          <p:cNvSpPr/>
          <p:nvPr/>
        </p:nvSpPr>
        <p:spPr>
          <a:xfrm flipH="1" flipV="1">
            <a:off x="2940829" y="4058657"/>
            <a:ext cx="2026121" cy="894855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3112578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9681"/>
              <a:gd name="connsiteX1" fmla="*/ 4034664 w 4034664"/>
              <a:gd name="connsiteY1" fmla="*/ 0 h 1559681"/>
              <a:gd name="connsiteX2" fmla="*/ 3122621 w 4034664"/>
              <a:gd name="connsiteY2" fmla="*/ 1559681 h 1559681"/>
              <a:gd name="connsiteX3" fmla="*/ 0 w 4034664"/>
              <a:gd name="connsiteY3" fmla="*/ 1551056 h 1559681"/>
              <a:gd name="connsiteX4" fmla="*/ 1308100 w 4034664"/>
              <a:gd name="connsiteY4" fmla="*/ 0 h 1559681"/>
              <a:gd name="connsiteX0" fmla="*/ 1308100 w 4034664"/>
              <a:gd name="connsiteY0" fmla="*/ 0 h 1551531"/>
              <a:gd name="connsiteX1" fmla="*/ 4034664 w 4034664"/>
              <a:gd name="connsiteY1" fmla="*/ 0 h 1551531"/>
              <a:gd name="connsiteX2" fmla="*/ 3223037 w 4034664"/>
              <a:gd name="connsiteY2" fmla="*/ 1551531 h 1551531"/>
              <a:gd name="connsiteX3" fmla="*/ 0 w 4034664"/>
              <a:gd name="connsiteY3" fmla="*/ 1551056 h 1551531"/>
              <a:gd name="connsiteX4" fmla="*/ 1308100 w 4034664"/>
              <a:gd name="connsiteY4" fmla="*/ 0 h 1551531"/>
              <a:gd name="connsiteX0" fmla="*/ 1073123 w 3799687"/>
              <a:gd name="connsiteY0" fmla="*/ 0 h 1551531"/>
              <a:gd name="connsiteX1" fmla="*/ 3799687 w 3799687"/>
              <a:gd name="connsiteY1" fmla="*/ 0 h 1551531"/>
              <a:gd name="connsiteX2" fmla="*/ 2988060 w 3799687"/>
              <a:gd name="connsiteY2" fmla="*/ 1551531 h 1551531"/>
              <a:gd name="connsiteX3" fmla="*/ 0 w 3799687"/>
              <a:gd name="connsiteY3" fmla="*/ 1542798 h 1551531"/>
              <a:gd name="connsiteX4" fmla="*/ 1073123 w 3799687"/>
              <a:gd name="connsiteY4" fmla="*/ 0 h 1551531"/>
              <a:gd name="connsiteX0" fmla="*/ 1118312 w 3844876"/>
              <a:gd name="connsiteY0" fmla="*/ 0 h 1551531"/>
              <a:gd name="connsiteX1" fmla="*/ 3844876 w 3844876"/>
              <a:gd name="connsiteY1" fmla="*/ 0 h 1551531"/>
              <a:gd name="connsiteX2" fmla="*/ 3033249 w 3844876"/>
              <a:gd name="connsiteY2" fmla="*/ 1551531 h 1551531"/>
              <a:gd name="connsiteX3" fmla="*/ 0 w 3844876"/>
              <a:gd name="connsiteY3" fmla="*/ 1551054 h 1551531"/>
              <a:gd name="connsiteX4" fmla="*/ 1118312 w 3844876"/>
              <a:gd name="connsiteY4" fmla="*/ 0 h 155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876" h="1551531">
                <a:moveTo>
                  <a:pt x="1118312" y="0"/>
                </a:moveTo>
                <a:lnTo>
                  <a:pt x="3844876" y="0"/>
                </a:lnTo>
                <a:lnTo>
                  <a:pt x="3033249" y="1551531"/>
                </a:lnTo>
                <a:lnTo>
                  <a:pt x="0" y="1551054"/>
                </a:lnTo>
                <a:lnTo>
                  <a:pt x="111831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標題 1"/>
          <p:cNvSpPr txBox="1">
            <a:spLocks/>
          </p:cNvSpPr>
          <p:nvPr/>
        </p:nvSpPr>
        <p:spPr>
          <a:xfrm>
            <a:off x="2573525" y="4137419"/>
            <a:ext cx="2208410" cy="556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600" b="1" dirty="0">
                <a:solidFill>
                  <a:srgbClr val="465359"/>
                </a:solidFill>
              </a:rPr>
              <a:t>	</a:t>
            </a:r>
            <a:r>
              <a:rPr lang="zh-TW" altLang="en-US" sz="1600" b="1" dirty="0">
                <a:solidFill>
                  <a:srgbClr val="465359"/>
                </a:solidFill>
              </a:rPr>
              <a:t>傳送至電腦端</a:t>
            </a:r>
            <a:endParaRPr lang="en-US" altLang="zh-TW" sz="1600" b="1" dirty="0">
              <a:solidFill>
                <a:srgbClr val="465359"/>
              </a:solidFill>
            </a:endParaRP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7482BEA7-157C-447F-B57B-BA0828CFC41B}"/>
              </a:ext>
            </a:extLst>
          </p:cNvPr>
          <p:cNvSpPr/>
          <p:nvPr/>
        </p:nvSpPr>
        <p:spPr>
          <a:xfrm>
            <a:off x="1935019" y="594138"/>
            <a:ext cx="4095893" cy="1207902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4D4BB6-333F-4828-AD6E-CEAE834BF04D}"/>
              </a:ext>
            </a:extLst>
          </p:cNvPr>
          <p:cNvGrpSpPr/>
          <p:nvPr/>
        </p:nvGrpSpPr>
        <p:grpSpPr>
          <a:xfrm>
            <a:off x="568492" y="443346"/>
            <a:ext cx="4915055" cy="1207902"/>
            <a:chOff x="568492" y="443345"/>
            <a:chExt cx="4915055" cy="1565453"/>
          </a:xfrm>
        </p:grpSpPr>
        <p:sp>
          <p:nvSpPr>
            <p:cNvPr id="38" name="矩形 10">
              <a:extLst>
                <a:ext uri="{FF2B5EF4-FFF2-40B4-BE49-F238E27FC236}">
                  <a16:creationId xmlns:a16="http://schemas.microsoft.com/office/drawing/2014/main" id="{EC589428-E237-4AF0-A27A-A813201B6180}"/>
                </a:ext>
              </a:extLst>
            </p:cNvPr>
            <p:cNvSpPr/>
            <p:nvPr/>
          </p:nvSpPr>
          <p:spPr>
            <a:xfrm flipH="1" flipV="1">
              <a:off x="56849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10">
              <a:extLst>
                <a:ext uri="{FF2B5EF4-FFF2-40B4-BE49-F238E27FC236}">
                  <a16:creationId xmlns:a16="http://schemas.microsoft.com/office/drawing/2014/main" id="{2EDC84FB-5FE6-4C6B-A711-D5A81F03485D}"/>
                </a:ext>
              </a:extLst>
            </p:cNvPr>
            <p:cNvSpPr/>
            <p:nvPr/>
          </p:nvSpPr>
          <p:spPr>
            <a:xfrm flipH="1" flipV="1">
              <a:off x="129038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標題 1">
            <a:extLst>
              <a:ext uri="{FF2B5EF4-FFF2-40B4-BE49-F238E27FC236}">
                <a16:creationId xmlns:a16="http://schemas.microsoft.com/office/drawing/2014/main" id="{E05679E2-D987-474F-A94E-8286DAF8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35896"/>
          </a:xfrm>
        </p:spPr>
        <p:txBody>
          <a:bodyPr/>
          <a:lstStyle/>
          <a:p>
            <a:r>
              <a:rPr lang="en-US" altLang="zh-TW" b="1" dirty="0">
                <a:solidFill>
                  <a:srgbClr val="465359"/>
                </a:solidFill>
              </a:rPr>
              <a:t>IOT</a:t>
            </a:r>
            <a:endParaRPr lang="zh-TW" altLang="en-US" b="1" dirty="0">
              <a:solidFill>
                <a:srgbClr val="465359"/>
              </a:solidFill>
            </a:endParaRP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E3FB478E-80A8-4C97-BBFD-5704F0923DB2}"/>
              </a:ext>
            </a:extLst>
          </p:cNvPr>
          <p:cNvSpPr/>
          <p:nvPr/>
        </p:nvSpPr>
        <p:spPr>
          <a:xfrm>
            <a:off x="5265294" y="4138482"/>
            <a:ext cx="1954891" cy="900928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  <a:gd name="connsiteX0" fmla="*/ 1384300 w 3750245"/>
              <a:gd name="connsiteY0" fmla="*/ 0 h 1563756"/>
              <a:gd name="connsiteX1" fmla="*/ 3750245 w 3750245"/>
              <a:gd name="connsiteY1" fmla="*/ 0 h 1563756"/>
              <a:gd name="connsiteX2" fmla="*/ 2762393 w 3750245"/>
              <a:gd name="connsiteY2" fmla="*/ 1563756 h 1563756"/>
              <a:gd name="connsiteX3" fmla="*/ 0 w 3750245"/>
              <a:gd name="connsiteY3" fmla="*/ 1544706 h 1563756"/>
              <a:gd name="connsiteX4" fmla="*/ 1384300 w 3750245"/>
              <a:gd name="connsiteY4" fmla="*/ 0 h 1563756"/>
              <a:gd name="connsiteX0" fmla="*/ 1384300 w 3855442"/>
              <a:gd name="connsiteY0" fmla="*/ 0 h 1563756"/>
              <a:gd name="connsiteX1" fmla="*/ 3855442 w 3855442"/>
              <a:gd name="connsiteY1" fmla="*/ 0 h 1563756"/>
              <a:gd name="connsiteX2" fmla="*/ 2762393 w 3855442"/>
              <a:gd name="connsiteY2" fmla="*/ 1563756 h 1563756"/>
              <a:gd name="connsiteX3" fmla="*/ 0 w 3855442"/>
              <a:gd name="connsiteY3" fmla="*/ 1544706 h 1563756"/>
              <a:gd name="connsiteX4" fmla="*/ 1384300 w 3855442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5442" h="1563756">
                <a:moveTo>
                  <a:pt x="1384300" y="0"/>
                </a:moveTo>
                <a:lnTo>
                  <a:pt x="3855442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6349A78F-13CC-4E80-A2FD-8A4261172F77}"/>
              </a:ext>
            </a:extLst>
          </p:cNvPr>
          <p:cNvSpPr/>
          <p:nvPr/>
        </p:nvSpPr>
        <p:spPr>
          <a:xfrm flipH="1" flipV="1">
            <a:off x="4558111" y="4058146"/>
            <a:ext cx="1487959" cy="895366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2416"/>
              <a:gd name="connsiteX1" fmla="*/ 4034664 w 4034664"/>
              <a:gd name="connsiteY1" fmla="*/ 0 h 1552416"/>
              <a:gd name="connsiteX2" fmla="*/ 2972870 w 4034664"/>
              <a:gd name="connsiteY2" fmla="*/ 1552416 h 1552416"/>
              <a:gd name="connsiteX3" fmla="*/ 0 w 4034664"/>
              <a:gd name="connsiteY3" fmla="*/ 1551056 h 1552416"/>
              <a:gd name="connsiteX4" fmla="*/ 1308100 w 4034664"/>
              <a:gd name="connsiteY4" fmla="*/ 0 h 1552416"/>
              <a:gd name="connsiteX0" fmla="*/ 1308100 w 4061778"/>
              <a:gd name="connsiteY0" fmla="*/ 0 h 1552416"/>
              <a:gd name="connsiteX1" fmla="*/ 4061778 w 4061778"/>
              <a:gd name="connsiteY1" fmla="*/ 0 h 1552416"/>
              <a:gd name="connsiteX2" fmla="*/ 2972870 w 4061778"/>
              <a:gd name="connsiteY2" fmla="*/ 1552416 h 1552416"/>
              <a:gd name="connsiteX3" fmla="*/ 0 w 4061778"/>
              <a:gd name="connsiteY3" fmla="*/ 1551056 h 1552416"/>
              <a:gd name="connsiteX4" fmla="*/ 1308100 w 4061778"/>
              <a:gd name="connsiteY4" fmla="*/ 0 h 1552416"/>
              <a:gd name="connsiteX0" fmla="*/ 160329 w 2914007"/>
              <a:gd name="connsiteY0" fmla="*/ 0 h 1552416"/>
              <a:gd name="connsiteX1" fmla="*/ 2914007 w 2914007"/>
              <a:gd name="connsiteY1" fmla="*/ 0 h 1552416"/>
              <a:gd name="connsiteX2" fmla="*/ 1825099 w 2914007"/>
              <a:gd name="connsiteY2" fmla="*/ 1552416 h 1552416"/>
              <a:gd name="connsiteX3" fmla="*/ 0 w 2914007"/>
              <a:gd name="connsiteY3" fmla="*/ 1501512 h 1552416"/>
              <a:gd name="connsiteX4" fmla="*/ 160329 w 2914007"/>
              <a:gd name="connsiteY4" fmla="*/ 0 h 1552416"/>
              <a:gd name="connsiteX0" fmla="*/ 69953 w 2823631"/>
              <a:gd name="connsiteY0" fmla="*/ 0 h 1552416"/>
              <a:gd name="connsiteX1" fmla="*/ 2823631 w 2823631"/>
              <a:gd name="connsiteY1" fmla="*/ 0 h 1552416"/>
              <a:gd name="connsiteX2" fmla="*/ 1734723 w 2823631"/>
              <a:gd name="connsiteY2" fmla="*/ 1552416 h 1552416"/>
              <a:gd name="connsiteX3" fmla="*/ 0 w 2823631"/>
              <a:gd name="connsiteY3" fmla="*/ 1542800 h 1552416"/>
              <a:gd name="connsiteX4" fmla="*/ 69953 w 2823631"/>
              <a:gd name="connsiteY4" fmla="*/ 0 h 15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631" h="1552416">
                <a:moveTo>
                  <a:pt x="69953" y="0"/>
                </a:moveTo>
                <a:lnTo>
                  <a:pt x="2823631" y="0"/>
                </a:lnTo>
                <a:lnTo>
                  <a:pt x="1734723" y="1552416"/>
                </a:lnTo>
                <a:lnTo>
                  <a:pt x="0" y="1542800"/>
                </a:lnTo>
                <a:lnTo>
                  <a:pt x="6995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D6EB32A5-C867-4F28-AE32-E3D754540DED}"/>
              </a:ext>
            </a:extLst>
          </p:cNvPr>
          <p:cNvSpPr/>
          <p:nvPr/>
        </p:nvSpPr>
        <p:spPr>
          <a:xfrm flipH="1" flipV="1">
            <a:off x="4938433" y="4058657"/>
            <a:ext cx="2026121" cy="894855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3112578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  <a:gd name="connsiteX0" fmla="*/ 1308100 w 4034664"/>
              <a:gd name="connsiteY0" fmla="*/ 0 h 1559681"/>
              <a:gd name="connsiteX1" fmla="*/ 4034664 w 4034664"/>
              <a:gd name="connsiteY1" fmla="*/ 0 h 1559681"/>
              <a:gd name="connsiteX2" fmla="*/ 3122621 w 4034664"/>
              <a:gd name="connsiteY2" fmla="*/ 1559681 h 1559681"/>
              <a:gd name="connsiteX3" fmla="*/ 0 w 4034664"/>
              <a:gd name="connsiteY3" fmla="*/ 1551056 h 1559681"/>
              <a:gd name="connsiteX4" fmla="*/ 1308100 w 4034664"/>
              <a:gd name="connsiteY4" fmla="*/ 0 h 1559681"/>
              <a:gd name="connsiteX0" fmla="*/ 1308100 w 4034664"/>
              <a:gd name="connsiteY0" fmla="*/ 0 h 1551531"/>
              <a:gd name="connsiteX1" fmla="*/ 4034664 w 4034664"/>
              <a:gd name="connsiteY1" fmla="*/ 0 h 1551531"/>
              <a:gd name="connsiteX2" fmla="*/ 3223037 w 4034664"/>
              <a:gd name="connsiteY2" fmla="*/ 1551531 h 1551531"/>
              <a:gd name="connsiteX3" fmla="*/ 0 w 4034664"/>
              <a:gd name="connsiteY3" fmla="*/ 1551056 h 1551531"/>
              <a:gd name="connsiteX4" fmla="*/ 1308100 w 4034664"/>
              <a:gd name="connsiteY4" fmla="*/ 0 h 1551531"/>
              <a:gd name="connsiteX0" fmla="*/ 1073123 w 3799687"/>
              <a:gd name="connsiteY0" fmla="*/ 0 h 1551531"/>
              <a:gd name="connsiteX1" fmla="*/ 3799687 w 3799687"/>
              <a:gd name="connsiteY1" fmla="*/ 0 h 1551531"/>
              <a:gd name="connsiteX2" fmla="*/ 2988060 w 3799687"/>
              <a:gd name="connsiteY2" fmla="*/ 1551531 h 1551531"/>
              <a:gd name="connsiteX3" fmla="*/ 0 w 3799687"/>
              <a:gd name="connsiteY3" fmla="*/ 1542798 h 1551531"/>
              <a:gd name="connsiteX4" fmla="*/ 1073123 w 3799687"/>
              <a:gd name="connsiteY4" fmla="*/ 0 h 1551531"/>
              <a:gd name="connsiteX0" fmla="*/ 1118312 w 3844876"/>
              <a:gd name="connsiteY0" fmla="*/ 0 h 1551531"/>
              <a:gd name="connsiteX1" fmla="*/ 3844876 w 3844876"/>
              <a:gd name="connsiteY1" fmla="*/ 0 h 1551531"/>
              <a:gd name="connsiteX2" fmla="*/ 3033249 w 3844876"/>
              <a:gd name="connsiteY2" fmla="*/ 1551531 h 1551531"/>
              <a:gd name="connsiteX3" fmla="*/ 0 w 3844876"/>
              <a:gd name="connsiteY3" fmla="*/ 1551054 h 1551531"/>
              <a:gd name="connsiteX4" fmla="*/ 1118312 w 3844876"/>
              <a:gd name="connsiteY4" fmla="*/ 0 h 155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876" h="1551531">
                <a:moveTo>
                  <a:pt x="1118312" y="0"/>
                </a:moveTo>
                <a:lnTo>
                  <a:pt x="3844876" y="0"/>
                </a:lnTo>
                <a:lnTo>
                  <a:pt x="3033249" y="1551531"/>
                </a:lnTo>
                <a:lnTo>
                  <a:pt x="0" y="1551054"/>
                </a:lnTo>
                <a:lnTo>
                  <a:pt x="111831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F0B2B229-DB04-4E9F-B93C-69A7C85CC84D}"/>
              </a:ext>
            </a:extLst>
          </p:cNvPr>
          <p:cNvSpPr txBox="1">
            <a:spLocks/>
          </p:cNvSpPr>
          <p:nvPr/>
        </p:nvSpPr>
        <p:spPr>
          <a:xfrm>
            <a:off x="5147940" y="4118269"/>
            <a:ext cx="1778989" cy="70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600" b="1" dirty="0">
                <a:solidFill>
                  <a:srgbClr val="465359"/>
                </a:solidFill>
              </a:rPr>
              <a:t>網頁前端</a:t>
            </a:r>
            <a:endParaRPr lang="en-US" altLang="zh-TW" sz="1600" b="1" dirty="0">
              <a:solidFill>
                <a:srgbClr val="465359"/>
              </a:solidFill>
            </a:endParaRPr>
          </a:p>
          <a:p>
            <a:r>
              <a:rPr lang="en-US" altLang="zh-TW" sz="1600" b="1" dirty="0">
                <a:solidFill>
                  <a:srgbClr val="465359"/>
                </a:solidFill>
              </a:rPr>
              <a:t>    </a:t>
            </a:r>
            <a:r>
              <a:rPr lang="zh-TW" altLang="en-US" sz="1600" b="1" dirty="0">
                <a:solidFill>
                  <a:srgbClr val="465359"/>
                </a:solidFill>
              </a:rPr>
              <a:t>顯示資訊</a:t>
            </a:r>
          </a:p>
        </p:txBody>
      </p:sp>
    </p:spTree>
    <p:extLst>
      <p:ext uri="{BB962C8B-B14F-4D97-AF65-F5344CB8AC3E}">
        <p14:creationId xmlns:p14="http://schemas.microsoft.com/office/powerpoint/2010/main" val="19605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4000"/>
              </a:lnSpc>
            </a:pPr>
            <a:r>
              <a:rPr lang="zh-TW" altLang="en-US" dirty="0">
                <a:solidFill>
                  <a:schemeClr val="bg1"/>
                </a:solidFill>
              </a:rPr>
              <a:t>各組員皆自行實做一組，在將所有模組串接至</a:t>
            </a:r>
            <a:r>
              <a:rPr lang="en-US" altLang="zh-TW" dirty="0" err="1">
                <a:solidFill>
                  <a:schemeClr val="bg1"/>
                </a:solidFill>
              </a:rPr>
              <a:t>Iot</a:t>
            </a:r>
            <a:r>
              <a:rPr lang="zh-TW" altLang="en-US" dirty="0">
                <a:solidFill>
                  <a:schemeClr val="bg1"/>
                </a:solidFill>
              </a:rPr>
              <a:t>主控端，傳至電腦。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2AA644F8-6B15-4477-BBEE-FB70B5B5C0E5}"/>
              </a:ext>
            </a:extLst>
          </p:cNvPr>
          <p:cNvSpPr/>
          <p:nvPr/>
        </p:nvSpPr>
        <p:spPr>
          <a:xfrm>
            <a:off x="1935019" y="594138"/>
            <a:ext cx="4095893" cy="1207902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F0E73B-FA9F-48DA-B91A-7989B5A2EB78}"/>
              </a:ext>
            </a:extLst>
          </p:cNvPr>
          <p:cNvGrpSpPr/>
          <p:nvPr/>
        </p:nvGrpSpPr>
        <p:grpSpPr>
          <a:xfrm>
            <a:off x="568492" y="443346"/>
            <a:ext cx="4915055" cy="1207902"/>
            <a:chOff x="568492" y="443345"/>
            <a:chExt cx="4915055" cy="1565453"/>
          </a:xfrm>
        </p:grpSpPr>
        <p:sp>
          <p:nvSpPr>
            <p:cNvPr id="16" name="矩形 10">
              <a:extLst>
                <a:ext uri="{FF2B5EF4-FFF2-40B4-BE49-F238E27FC236}">
                  <a16:creationId xmlns:a16="http://schemas.microsoft.com/office/drawing/2014/main" id="{DD2F2360-2A1B-4245-92F6-1D1817A1CFDB}"/>
                </a:ext>
              </a:extLst>
            </p:cNvPr>
            <p:cNvSpPr/>
            <p:nvPr/>
          </p:nvSpPr>
          <p:spPr>
            <a:xfrm flipH="1" flipV="1">
              <a:off x="56849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0">
              <a:extLst>
                <a:ext uri="{FF2B5EF4-FFF2-40B4-BE49-F238E27FC236}">
                  <a16:creationId xmlns:a16="http://schemas.microsoft.com/office/drawing/2014/main" id="{EF731D45-C193-40E1-AC0F-BBEA9FE2AD81}"/>
                </a:ext>
              </a:extLst>
            </p:cNvPr>
            <p:cNvSpPr/>
            <p:nvPr/>
          </p:nvSpPr>
          <p:spPr>
            <a:xfrm flipH="1" flipV="1">
              <a:off x="1290382" y="443345"/>
              <a:ext cx="4193165" cy="1565453"/>
            </a:xfrm>
            <a:custGeom>
              <a:avLst/>
              <a:gdLst>
                <a:gd name="connsiteX0" fmla="*/ 0 w 2726564"/>
                <a:gd name="connsiteY0" fmla="*/ 0 h 1563756"/>
                <a:gd name="connsiteX1" fmla="*/ 2726564 w 2726564"/>
                <a:gd name="connsiteY1" fmla="*/ 0 h 1563756"/>
                <a:gd name="connsiteX2" fmla="*/ 2726564 w 2726564"/>
                <a:gd name="connsiteY2" fmla="*/ 1563756 h 1563756"/>
                <a:gd name="connsiteX3" fmla="*/ 0 w 2726564"/>
                <a:gd name="connsiteY3" fmla="*/ 1563756 h 1563756"/>
                <a:gd name="connsiteX4" fmla="*/ 0 w 2726564"/>
                <a:gd name="connsiteY4" fmla="*/ 0 h 1563756"/>
                <a:gd name="connsiteX0" fmla="*/ 1308100 w 4034664"/>
                <a:gd name="connsiteY0" fmla="*/ 0 h 1563756"/>
                <a:gd name="connsiteX1" fmla="*/ 4034664 w 4034664"/>
                <a:gd name="connsiteY1" fmla="*/ 0 h 1563756"/>
                <a:gd name="connsiteX2" fmla="*/ 4034664 w 4034664"/>
                <a:gd name="connsiteY2" fmla="*/ 1563756 h 1563756"/>
                <a:gd name="connsiteX3" fmla="*/ 0 w 4034664"/>
                <a:gd name="connsiteY3" fmla="*/ 1551056 h 1563756"/>
                <a:gd name="connsiteX4" fmla="*/ 1308100 w 4034664"/>
                <a:gd name="connsiteY4" fmla="*/ 0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4664" h="1563756">
                  <a:moveTo>
                    <a:pt x="1308100" y="0"/>
                  </a:moveTo>
                  <a:lnTo>
                    <a:pt x="4034664" y="0"/>
                  </a:lnTo>
                  <a:lnTo>
                    <a:pt x="4034664" y="1563756"/>
                  </a:lnTo>
                  <a:lnTo>
                    <a:pt x="0" y="155105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BCDBBA81-E48E-42FA-B3A6-7CDE494ACDA5}"/>
              </a:ext>
            </a:extLst>
          </p:cNvPr>
          <p:cNvSpPr txBox="1">
            <a:spLocks/>
          </p:cNvSpPr>
          <p:nvPr/>
        </p:nvSpPr>
        <p:spPr>
          <a:xfrm>
            <a:off x="581192" y="687475"/>
            <a:ext cx="7989752" cy="83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solidFill>
                  <a:srgbClr val="465359"/>
                </a:solidFill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38149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9"/>
          <p:cNvSpPr/>
          <p:nvPr/>
        </p:nvSpPr>
        <p:spPr>
          <a:xfrm>
            <a:off x="4572000" y="2902217"/>
            <a:ext cx="4095893" cy="1563756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9"/>
          <p:cNvSpPr/>
          <p:nvPr/>
        </p:nvSpPr>
        <p:spPr>
          <a:xfrm>
            <a:off x="1894628" y="2889517"/>
            <a:ext cx="4095893" cy="1563756"/>
          </a:xfrm>
          <a:custGeom>
            <a:avLst/>
            <a:gdLst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27115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0 w 2711593"/>
              <a:gd name="connsiteY0" fmla="*/ 0 h 1563756"/>
              <a:gd name="connsiteX1" fmla="*/ 2711593 w 2711593"/>
              <a:gd name="connsiteY1" fmla="*/ 0 h 1563756"/>
              <a:gd name="connsiteX2" fmla="*/ 1378093 w 2711593"/>
              <a:gd name="connsiteY2" fmla="*/ 1563756 h 1563756"/>
              <a:gd name="connsiteX3" fmla="*/ 0 w 2711593"/>
              <a:gd name="connsiteY3" fmla="*/ 1563756 h 1563756"/>
              <a:gd name="connsiteX4" fmla="*/ 0 w 27115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25656 h 1563756"/>
              <a:gd name="connsiteX4" fmla="*/ 1295400 w 4006993"/>
              <a:gd name="connsiteY4" fmla="*/ 0 h 1563756"/>
              <a:gd name="connsiteX0" fmla="*/ 1295400 w 4006993"/>
              <a:gd name="connsiteY0" fmla="*/ 0 h 1563756"/>
              <a:gd name="connsiteX1" fmla="*/ 4006993 w 4006993"/>
              <a:gd name="connsiteY1" fmla="*/ 0 h 1563756"/>
              <a:gd name="connsiteX2" fmla="*/ 2673493 w 4006993"/>
              <a:gd name="connsiteY2" fmla="*/ 1563756 h 1563756"/>
              <a:gd name="connsiteX3" fmla="*/ 0 w 4006993"/>
              <a:gd name="connsiteY3" fmla="*/ 1544706 h 1563756"/>
              <a:gd name="connsiteX4" fmla="*/ 1295400 w 4006993"/>
              <a:gd name="connsiteY4" fmla="*/ 0 h 1563756"/>
              <a:gd name="connsiteX0" fmla="*/ 1384300 w 4095893"/>
              <a:gd name="connsiteY0" fmla="*/ 0 h 1563756"/>
              <a:gd name="connsiteX1" fmla="*/ 4095893 w 4095893"/>
              <a:gd name="connsiteY1" fmla="*/ 0 h 1563756"/>
              <a:gd name="connsiteX2" fmla="*/ 2762393 w 4095893"/>
              <a:gd name="connsiteY2" fmla="*/ 1563756 h 1563756"/>
              <a:gd name="connsiteX3" fmla="*/ 0 w 4095893"/>
              <a:gd name="connsiteY3" fmla="*/ 1544706 h 1563756"/>
              <a:gd name="connsiteX4" fmla="*/ 1384300 w 4095893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893" h="1563756">
                <a:moveTo>
                  <a:pt x="1384300" y="0"/>
                </a:moveTo>
                <a:lnTo>
                  <a:pt x="4095893" y="0"/>
                </a:lnTo>
                <a:lnTo>
                  <a:pt x="2762393" y="1563756"/>
                </a:lnTo>
                <a:lnTo>
                  <a:pt x="0" y="1544706"/>
                </a:lnTo>
                <a:lnTo>
                  <a:pt x="1384300" y="0"/>
                </a:lnTo>
                <a:close/>
              </a:path>
            </a:pathLst>
          </a:custGeom>
          <a:solidFill>
            <a:srgbClr val="ED8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0"/>
          <p:cNvSpPr/>
          <p:nvPr/>
        </p:nvSpPr>
        <p:spPr>
          <a:xfrm flipH="1" flipV="1">
            <a:off x="3607249" y="2780145"/>
            <a:ext cx="4193165" cy="1565453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664" h="1563756">
                <a:moveTo>
                  <a:pt x="1308100" y="0"/>
                </a:moveTo>
                <a:lnTo>
                  <a:pt x="4034664" y="0"/>
                </a:lnTo>
                <a:lnTo>
                  <a:pt x="4034664" y="1563756"/>
                </a:lnTo>
                <a:lnTo>
                  <a:pt x="0" y="1551056"/>
                </a:lnTo>
                <a:lnTo>
                  <a:pt x="130810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0"/>
          <p:cNvSpPr/>
          <p:nvPr/>
        </p:nvSpPr>
        <p:spPr>
          <a:xfrm flipH="1" flipV="1">
            <a:off x="746292" y="2767445"/>
            <a:ext cx="4193165" cy="1565453"/>
          </a:xfrm>
          <a:custGeom>
            <a:avLst/>
            <a:gdLst>
              <a:gd name="connsiteX0" fmla="*/ 0 w 2726564"/>
              <a:gd name="connsiteY0" fmla="*/ 0 h 1563756"/>
              <a:gd name="connsiteX1" fmla="*/ 2726564 w 2726564"/>
              <a:gd name="connsiteY1" fmla="*/ 0 h 1563756"/>
              <a:gd name="connsiteX2" fmla="*/ 2726564 w 2726564"/>
              <a:gd name="connsiteY2" fmla="*/ 1563756 h 1563756"/>
              <a:gd name="connsiteX3" fmla="*/ 0 w 2726564"/>
              <a:gd name="connsiteY3" fmla="*/ 1563756 h 1563756"/>
              <a:gd name="connsiteX4" fmla="*/ 0 w 2726564"/>
              <a:gd name="connsiteY4" fmla="*/ 0 h 1563756"/>
              <a:gd name="connsiteX0" fmla="*/ 1308100 w 4034664"/>
              <a:gd name="connsiteY0" fmla="*/ 0 h 1563756"/>
              <a:gd name="connsiteX1" fmla="*/ 4034664 w 4034664"/>
              <a:gd name="connsiteY1" fmla="*/ 0 h 1563756"/>
              <a:gd name="connsiteX2" fmla="*/ 4034664 w 4034664"/>
              <a:gd name="connsiteY2" fmla="*/ 1563756 h 1563756"/>
              <a:gd name="connsiteX3" fmla="*/ 0 w 4034664"/>
              <a:gd name="connsiteY3" fmla="*/ 1551056 h 1563756"/>
              <a:gd name="connsiteX4" fmla="*/ 1308100 w 4034664"/>
              <a:gd name="connsiteY4" fmla="*/ 0 h 15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664" h="1563756">
                <a:moveTo>
                  <a:pt x="1308100" y="0"/>
                </a:moveTo>
                <a:lnTo>
                  <a:pt x="4034664" y="0"/>
                </a:lnTo>
                <a:lnTo>
                  <a:pt x="4034664" y="1563756"/>
                </a:lnTo>
                <a:lnTo>
                  <a:pt x="0" y="1551056"/>
                </a:lnTo>
                <a:lnTo>
                  <a:pt x="130810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6972" y="2780145"/>
            <a:ext cx="7989752" cy="1083329"/>
          </a:xfrm>
        </p:spPr>
        <p:txBody>
          <a:bodyPr/>
          <a:lstStyle/>
          <a:p>
            <a:r>
              <a:rPr lang="en-US" altLang="zh-TW" b="1" dirty="0">
                <a:solidFill>
                  <a:srgbClr val="465359"/>
                </a:solidFill>
              </a:rPr>
              <a:t>Thanks for listening</a:t>
            </a:r>
            <a:endParaRPr lang="zh-TW" altLang="en-US" b="1" dirty="0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08363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3076</TotalTime>
  <Words>109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Gill Sans MT</vt:lpstr>
      <vt:lpstr>Wingdings 2</vt:lpstr>
      <vt:lpstr>紅利</vt:lpstr>
      <vt:lpstr>2018 NCTU 物聯網應用設計與實作 Final Project</vt:lpstr>
      <vt:lpstr>介紹</vt:lpstr>
      <vt:lpstr>原理</vt:lpstr>
      <vt:lpstr>材料</vt:lpstr>
      <vt:lpstr>IOT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NCTU X Realtek  ameba iot workshop</dc:title>
  <dc:creator>Windows 使用者</dc:creator>
  <cp:lastModifiedBy>Tao</cp:lastModifiedBy>
  <cp:revision>36</cp:revision>
  <dcterms:created xsi:type="dcterms:W3CDTF">2017-05-15T14:23:19Z</dcterms:created>
  <dcterms:modified xsi:type="dcterms:W3CDTF">2018-06-08T06:05:08Z</dcterms:modified>
</cp:coreProperties>
</file>