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8" r:id="rId8"/>
    <p:sldId id="261" r:id="rId9"/>
    <p:sldId id="262" r:id="rId10"/>
    <p:sldId id="269" r:id="rId11"/>
    <p:sldId id="275" r:id="rId12"/>
    <p:sldId id="267" r:id="rId13"/>
    <p:sldId id="270" r:id="rId14"/>
    <p:sldId id="271" r:id="rId15"/>
    <p:sldId id="272" r:id="rId16"/>
    <p:sldId id="273" r:id="rId17"/>
    <p:sldId id="274" r:id="rId18"/>
    <p:sldId id="276" r:id="rId19"/>
    <p:sldId id="263" r:id="rId20"/>
    <p:sldId id="266" r:id="rId21"/>
    <p:sldId id="278" r:id="rId22"/>
    <p:sldId id="286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1858963"/>
            <a:ext cx="7086600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858" y="3836759"/>
            <a:ext cx="7086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298294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8294"/>
            <a:ext cx="411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8294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12874" y="121429"/>
            <a:ext cx="11966252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4000" y="4201200"/>
            <a:ext cx="7369200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889019"/>
            <a:ext cx="105156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3596905"/>
            <a:ext cx="105156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400" y="0"/>
            <a:ext cx="10515600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2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06873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82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06873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2000" y="1857600"/>
            <a:ext cx="7088400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54380"/>
            <a:ext cx="4165200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543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5638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8464" y="365125"/>
            <a:ext cx="1885335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40903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686" y="1"/>
            <a:ext cx="105156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57943"/>
            <a:ext cx="105156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SSM</a:t>
            </a:r>
            <a:r>
              <a:rPr lang="zh-CN" altLang="en-US" b="1"/>
              <a:t>框架介绍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95" y="98107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导入</a:t>
            </a:r>
            <a:r>
              <a:rPr lang="en-US" altLang="zh-CN" sz="2800" b="1"/>
              <a:t>jar</a:t>
            </a:r>
            <a:r>
              <a:rPr lang="zh-CN" altLang="en-US" sz="2800" b="1"/>
              <a:t>包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6456045" y="1623695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</a:t>
            </a:r>
            <a:r>
              <a:rPr lang="zh-CN" altLang="en-US"/>
              <a:t>所需</a:t>
            </a:r>
            <a:r>
              <a:rPr lang="en-US" altLang="zh-CN"/>
              <a:t>jar</a:t>
            </a:r>
            <a:r>
              <a:rPr lang="zh-CN" altLang="en-US"/>
              <a:t>包</a:t>
            </a:r>
            <a:endParaRPr lang="zh-CN" altLang="en-US"/>
          </a:p>
        </p:txBody>
      </p:sp>
      <p:pic>
        <p:nvPicPr>
          <p:cNvPr id="8" name="图片 7" descr="spring_j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1989455"/>
            <a:ext cx="2486660" cy="2448560"/>
          </a:xfrm>
          <a:prstGeom prst="rect">
            <a:avLst/>
          </a:prstGeom>
        </p:spPr>
      </p:pic>
      <p:pic>
        <p:nvPicPr>
          <p:cNvPr id="10" name="图片 9" descr="mybatis_j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5" y="5140325"/>
            <a:ext cx="1647825" cy="371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56045" y="4774565"/>
            <a:ext cx="191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Mybatis</a:t>
            </a:r>
            <a:r>
              <a:rPr lang="zh-CN" altLang="en-US"/>
              <a:t>所需</a:t>
            </a:r>
            <a:r>
              <a:rPr lang="en-US" altLang="zh-CN"/>
              <a:t>jar</a:t>
            </a:r>
            <a:r>
              <a:rPr lang="zh-CN" altLang="en-US"/>
              <a:t>包</a:t>
            </a:r>
            <a:endParaRPr lang="zh-CN" altLang="en-US"/>
          </a:p>
        </p:txBody>
      </p:sp>
      <p:pic>
        <p:nvPicPr>
          <p:cNvPr id="14" name="图片 13" descr="其他部分j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30" y="1089660"/>
            <a:ext cx="2038350" cy="5001260"/>
          </a:xfrm>
          <a:prstGeom prst="rect">
            <a:avLst/>
          </a:prstGeom>
        </p:spPr>
      </p:pic>
      <p:pic>
        <p:nvPicPr>
          <p:cNvPr id="15" name="图片 14" descr="更多j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95" y="1499235"/>
            <a:ext cx="2629535" cy="45916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56045" y="113347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其中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95" y="98107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基础配置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1701165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数据库基本信息配置</a:t>
            </a:r>
            <a:endParaRPr lang="zh-CN" altLang="en-US"/>
          </a:p>
        </p:txBody>
      </p:sp>
      <p:pic>
        <p:nvPicPr>
          <p:cNvPr id="6" name="图片 5" descr="jd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066925"/>
            <a:ext cx="7802245" cy="942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3595" y="3357245"/>
            <a:ext cx="188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Mybatis</a:t>
            </a:r>
            <a:r>
              <a:rPr lang="zh-CN" altLang="en-US"/>
              <a:t>配置文件</a:t>
            </a:r>
            <a:endParaRPr lang="zh-CN" altLang="en-US"/>
          </a:p>
        </p:txBody>
      </p:sp>
      <p:pic>
        <p:nvPicPr>
          <p:cNvPr id="9" name="图片 8" descr="mybatis配置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4221480"/>
            <a:ext cx="418084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8107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基础配置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1701165"/>
            <a:ext cx="305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</a:t>
            </a:r>
            <a:r>
              <a:rPr lang="zh-CN" altLang="en-US"/>
              <a:t>基本信息配置</a:t>
            </a:r>
            <a:r>
              <a:rPr lang="en-US" altLang="zh-CN"/>
              <a:t>--</a:t>
            </a:r>
            <a:r>
              <a:rPr lang="zh-CN" altLang="en-US"/>
              <a:t>数据源</a:t>
            </a:r>
            <a:endParaRPr lang="zh-CN" altLang="en-US"/>
          </a:p>
        </p:txBody>
      </p:sp>
      <p:pic>
        <p:nvPicPr>
          <p:cNvPr id="3" name="图片 2" descr="spring_dao数据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066925"/>
            <a:ext cx="9373870" cy="4401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8107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基础配置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1989455"/>
            <a:ext cx="6088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</a:t>
            </a:r>
            <a:r>
              <a:rPr lang="zh-CN" altLang="en-US"/>
              <a:t>基本信息配置</a:t>
            </a:r>
            <a:r>
              <a:rPr lang="en-US" altLang="zh-CN"/>
              <a:t>--SessionFactory</a:t>
            </a:r>
            <a:r>
              <a:rPr lang="zh-CN" altLang="en-US"/>
              <a:t>和</a:t>
            </a:r>
            <a:r>
              <a:rPr lang="en-US" altLang="zh-CN"/>
              <a:t>Mapper</a:t>
            </a:r>
            <a:r>
              <a:rPr lang="zh-CN" altLang="en-US"/>
              <a:t>接口扫描器</a:t>
            </a:r>
            <a:endParaRPr lang="zh-CN" altLang="en-US"/>
          </a:p>
        </p:txBody>
      </p:sp>
      <p:pic>
        <p:nvPicPr>
          <p:cNvPr id="6" name="图片 5" descr="spring_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565400"/>
            <a:ext cx="8221345" cy="2810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8107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基础配置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1701165"/>
            <a:ext cx="4348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</a:t>
            </a:r>
            <a:r>
              <a:rPr lang="zh-CN" altLang="en-US"/>
              <a:t>基本信息配置</a:t>
            </a:r>
            <a:r>
              <a:rPr lang="en-US" altLang="zh-CN"/>
              <a:t>--Service</a:t>
            </a:r>
            <a:r>
              <a:rPr lang="zh-CN" altLang="en-US"/>
              <a:t>层</a:t>
            </a:r>
            <a:r>
              <a:rPr lang="en-US" altLang="zh-CN"/>
              <a:t>Bean</a:t>
            </a:r>
            <a:r>
              <a:rPr lang="zh-CN" altLang="en-US"/>
              <a:t>配置</a:t>
            </a:r>
            <a:endParaRPr lang="zh-CN" altLang="en-US"/>
          </a:p>
        </p:txBody>
      </p:sp>
      <p:pic>
        <p:nvPicPr>
          <p:cNvPr id="3" name="图片 2" descr="Spring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277110"/>
            <a:ext cx="9590405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8107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基础配置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1701165"/>
            <a:ext cx="4196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</a:t>
            </a:r>
            <a:r>
              <a:rPr lang="zh-CN" altLang="en-US"/>
              <a:t>基本信息配置</a:t>
            </a:r>
            <a:r>
              <a:rPr lang="en-US" altLang="zh-CN"/>
              <a:t>--</a:t>
            </a:r>
            <a:r>
              <a:rPr lang="zh-CN" altLang="en-US"/>
              <a:t>事务管理基础配置</a:t>
            </a:r>
            <a:endParaRPr lang="zh-CN" altLang="en-US"/>
          </a:p>
        </p:txBody>
      </p:sp>
      <p:pic>
        <p:nvPicPr>
          <p:cNvPr id="6" name="图片 5" descr="spring事务管理基础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277110"/>
            <a:ext cx="9869170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72580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基础配置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1243965"/>
            <a:ext cx="2722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SpringMVC</a:t>
            </a:r>
            <a:r>
              <a:rPr lang="zh-CN" altLang="en-US"/>
              <a:t>基本信息配置</a:t>
            </a:r>
            <a:endParaRPr lang="zh-CN" altLang="en-US"/>
          </a:p>
        </p:txBody>
      </p:sp>
      <p:pic>
        <p:nvPicPr>
          <p:cNvPr id="3" name="图片 2" descr="SpringMVC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609725"/>
            <a:ext cx="961898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725805"/>
            <a:ext cx="19342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基础配置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1243965"/>
            <a:ext cx="24390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Web.xml</a:t>
            </a:r>
            <a:r>
              <a:rPr lang="zh-CN" altLang="en-US"/>
              <a:t>基本信息配置</a:t>
            </a:r>
            <a:endParaRPr lang="zh-CN" altLang="en-US"/>
          </a:p>
        </p:txBody>
      </p:sp>
      <p:pic>
        <p:nvPicPr>
          <p:cNvPr id="8" name="图片 7" descr="webxml配置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609725"/>
            <a:ext cx="8259445" cy="5252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框架使用</a:t>
            </a:r>
            <a:endParaRPr lang="zh-CN" altLang="en-US"/>
          </a:p>
        </p:txBody>
      </p:sp>
      <p:pic>
        <p:nvPicPr>
          <p:cNvPr id="4" name="图片 3" descr="程序的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125220"/>
            <a:ext cx="9981565" cy="5481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615" y="866140"/>
            <a:ext cx="26854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程序执行流程图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框架使用</a:t>
            </a:r>
            <a:endParaRPr lang="zh-CN" altLang="en-US"/>
          </a:p>
        </p:txBody>
      </p:sp>
      <p:pic>
        <p:nvPicPr>
          <p:cNvPr id="4" name="图片 3" descr="SSM程序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064895"/>
            <a:ext cx="11814810" cy="5737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060" y="805815"/>
            <a:ext cx="304292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程序执行流程实例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62425" y="1557020"/>
            <a:ext cx="332168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一</a:t>
            </a:r>
            <a:r>
              <a:rPr lang="en-US" altLang="zh-CN" sz="3200"/>
              <a:t>. SSM</a:t>
            </a:r>
            <a:r>
              <a:rPr lang="zh-CN" altLang="en-US" sz="3200"/>
              <a:t>框架简介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162425" y="2421890"/>
            <a:ext cx="332168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二</a:t>
            </a:r>
            <a:r>
              <a:rPr lang="en-US" altLang="zh-CN" sz="3200"/>
              <a:t>. SSM</a:t>
            </a:r>
            <a:r>
              <a:rPr lang="zh-CN" altLang="en-US" sz="3200"/>
              <a:t>框架特征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162425" y="4295140"/>
            <a:ext cx="332168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四</a:t>
            </a:r>
            <a:r>
              <a:rPr lang="en-US" altLang="zh-CN" sz="3200"/>
              <a:t>. SSM</a:t>
            </a:r>
            <a:r>
              <a:rPr lang="zh-CN" altLang="en-US" sz="3200"/>
              <a:t>框架配置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162425" y="3358515"/>
            <a:ext cx="332168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三</a:t>
            </a:r>
            <a:r>
              <a:rPr lang="en-US" altLang="zh-CN" sz="3200"/>
              <a:t>. SSM</a:t>
            </a:r>
            <a:r>
              <a:rPr lang="zh-CN" altLang="en-US" sz="3200"/>
              <a:t>框架原理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162425" y="5231130"/>
            <a:ext cx="332168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五</a:t>
            </a:r>
            <a:r>
              <a:rPr lang="en-US" altLang="zh-CN" sz="3200"/>
              <a:t>. SSM</a:t>
            </a:r>
            <a:r>
              <a:rPr lang="zh-CN" altLang="en-US" sz="3200"/>
              <a:t>框架使用</a:t>
            </a:r>
            <a:endParaRPr lang="zh-CN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附：</a:t>
            </a:r>
            <a:r>
              <a:rPr lang="en-US" altLang="zh-CN"/>
              <a:t>SSH</a:t>
            </a:r>
            <a:r>
              <a:rPr lang="zh-CN" altLang="en-US"/>
              <a:t>框架转为</a:t>
            </a:r>
            <a:r>
              <a:rPr lang="en-US" altLang="zh-CN"/>
              <a:t>SSM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3435" y="1157605"/>
            <a:ext cx="11231880" cy="5303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导入</a:t>
            </a:r>
            <a:r>
              <a:rPr lang="en-US" altLang="zh-CN"/>
              <a:t>jar</a:t>
            </a:r>
            <a:r>
              <a:rPr lang="zh-CN" altLang="en-US"/>
              <a:t>包</a:t>
            </a:r>
            <a:endParaRPr lang="zh-CN" altLang="en-US"/>
          </a:p>
          <a:p>
            <a:r>
              <a:rPr lang="zh-CN" altLang="en-US"/>
              <a:t>    导入</a:t>
            </a:r>
            <a:r>
              <a:rPr lang="en-US" altLang="zh-CN"/>
              <a:t>SSM</a:t>
            </a:r>
            <a:r>
              <a:rPr lang="zh-CN" altLang="en-US"/>
              <a:t>框架所需的</a:t>
            </a:r>
            <a:r>
              <a:rPr lang="en-US" altLang="zh-CN"/>
              <a:t>jar</a:t>
            </a:r>
            <a:r>
              <a:rPr lang="zh-CN" altLang="en-US"/>
              <a:t>文件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配置文件</a:t>
            </a:r>
            <a:endParaRPr lang="zh-CN" altLang="en-US"/>
          </a:p>
          <a:p>
            <a:r>
              <a:rPr lang="zh-CN" altLang="en-US"/>
              <a:t>    将原来原来的</a:t>
            </a:r>
            <a:r>
              <a:rPr lang="en-US" altLang="zh-CN"/>
              <a:t>Struts.xml</a:t>
            </a:r>
            <a:r>
              <a:rPr lang="zh-CN" altLang="en-US"/>
              <a:t>和</a:t>
            </a:r>
            <a:r>
              <a:rPr lang="en-US" altLang="zh-CN"/>
              <a:t>hibernate.xml</a:t>
            </a:r>
            <a:r>
              <a:rPr lang="zh-CN" altLang="en-US"/>
              <a:t>以及</a:t>
            </a:r>
            <a:r>
              <a:rPr lang="en-US" altLang="zh-CN"/>
              <a:t>domain</a:t>
            </a:r>
            <a:r>
              <a:rPr lang="zh-CN" altLang="en-US"/>
              <a:t>中的</a:t>
            </a:r>
            <a:r>
              <a:rPr lang="en-US" altLang="zh-CN"/>
              <a:t>.hbm.xml</a:t>
            </a:r>
            <a:r>
              <a:rPr lang="zh-CN" altLang="en-US"/>
              <a:t>映射文件去掉，</a:t>
            </a:r>
            <a:r>
              <a:rPr lang="en-US" altLang="zh-CN"/>
              <a:t>Spring</a:t>
            </a:r>
            <a:r>
              <a:rPr lang="zh-CN" altLang="en-US"/>
              <a:t>配置文件改为</a:t>
            </a:r>
            <a:r>
              <a:rPr lang="en-US" altLang="zh-CN"/>
              <a:t>SSM</a:t>
            </a:r>
            <a:endParaRPr lang="en-US" altLang="zh-CN"/>
          </a:p>
          <a:p>
            <a:r>
              <a:rPr lang="zh-CN" altLang="en-US"/>
              <a:t>框架中所需要的配置文件，添加</a:t>
            </a:r>
            <a:r>
              <a:rPr lang="en-US" altLang="zh-CN"/>
              <a:t>Mybatis</a:t>
            </a:r>
            <a:r>
              <a:rPr lang="zh-CN" altLang="en-US"/>
              <a:t>和</a:t>
            </a:r>
            <a:r>
              <a:rPr lang="en-US" altLang="zh-CN"/>
              <a:t>SpringMVC</a:t>
            </a:r>
            <a:r>
              <a:rPr lang="zh-CN" altLang="en-US"/>
              <a:t>的配置文件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Web.xml</a:t>
            </a:r>
            <a:r>
              <a:rPr lang="zh-CN" altLang="en-US"/>
              <a:t>中替换为</a:t>
            </a:r>
            <a:r>
              <a:rPr lang="en-US" altLang="zh-CN"/>
              <a:t>SSM</a:t>
            </a:r>
            <a:r>
              <a:rPr lang="zh-CN" altLang="en-US"/>
              <a:t>框架中的配置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 Controller</a:t>
            </a:r>
            <a:r>
              <a:rPr lang="zh-CN" altLang="en-US"/>
              <a:t>层</a:t>
            </a:r>
            <a:endParaRPr lang="zh-CN" altLang="en-US"/>
          </a:p>
          <a:p>
            <a:r>
              <a:rPr lang="en-US" altLang="zh-CN"/>
              <a:t>     Action</a:t>
            </a:r>
            <a:r>
              <a:rPr lang="zh-CN" altLang="en-US"/>
              <a:t>中去掉继承部分，去掉该类中的成员变量，改为方法体中的形参，类名不需要变更，请求路径</a:t>
            </a:r>
            <a:endParaRPr lang="zh-CN" altLang="en-US"/>
          </a:p>
          <a:p>
            <a:r>
              <a:rPr lang="zh-CN" altLang="en-US"/>
              <a:t>由原来的</a:t>
            </a:r>
            <a:r>
              <a:rPr lang="en-US" altLang="zh-CN"/>
              <a:t>Struts</a:t>
            </a:r>
            <a:r>
              <a:rPr lang="zh-CN" altLang="en-US"/>
              <a:t>中的配置文件的形式改为注解的形式。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Dao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Dao</a:t>
            </a:r>
            <a:r>
              <a:rPr lang="zh-CN" altLang="en-US"/>
              <a:t>层添加</a:t>
            </a:r>
            <a:r>
              <a:rPr lang="en-US" altLang="zh-CN"/>
              <a:t>DaoMapper.xml</a:t>
            </a:r>
            <a:r>
              <a:rPr lang="zh-CN" altLang="en-US"/>
              <a:t>并在配置文件中填写必要的</a:t>
            </a:r>
            <a:r>
              <a:rPr lang="en-US" altLang="zh-CN"/>
              <a:t>sql</a:t>
            </a:r>
            <a:r>
              <a:rPr lang="zh-CN" altLang="en-US"/>
              <a:t>语句，去掉原来的</a:t>
            </a:r>
            <a:r>
              <a:rPr lang="en-US" altLang="zh-CN"/>
              <a:t>Dao</a:t>
            </a:r>
            <a:r>
              <a:rPr lang="zh-CN" altLang="en-US"/>
              <a:t>层的接口的实现，将接口的</a:t>
            </a:r>
            <a:endParaRPr lang="zh-CN" altLang="en-US"/>
          </a:p>
          <a:p>
            <a:r>
              <a:rPr lang="zh-CN" altLang="en-US"/>
              <a:t>名称后面拼接</a:t>
            </a:r>
            <a:r>
              <a:rPr lang="en-US" altLang="zh-CN"/>
              <a:t>Mapper</a:t>
            </a:r>
            <a:r>
              <a:rPr lang="zh-CN" altLang="en-US"/>
              <a:t>，也就是以</a:t>
            </a:r>
            <a:r>
              <a:rPr lang="en-US" altLang="zh-CN"/>
              <a:t>Mapper</a:t>
            </a:r>
            <a:r>
              <a:rPr lang="zh-CN" altLang="en-US"/>
              <a:t>为结尾。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Service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Dao</a:t>
            </a:r>
            <a:r>
              <a:rPr lang="zh-CN" altLang="en-US"/>
              <a:t>层发生变更后，数据不一定能一次获取完成，可以根据</a:t>
            </a:r>
            <a:r>
              <a:rPr lang="en-US" altLang="zh-CN"/>
              <a:t>Dao</a:t>
            </a:r>
            <a:r>
              <a:rPr lang="zh-CN" altLang="en-US"/>
              <a:t>层的结果拼装成原来需要的所有的数据。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附：</a:t>
            </a:r>
            <a:r>
              <a:rPr lang="en-US" altLang="zh-CN"/>
              <a:t>SSH</a:t>
            </a:r>
            <a:r>
              <a:rPr lang="zh-CN" altLang="en-US"/>
              <a:t>框架转为</a:t>
            </a:r>
            <a:r>
              <a:rPr lang="en-US" altLang="zh-CN"/>
              <a:t>SSM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3435" y="1157605"/>
            <a:ext cx="1402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Controller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4" name="图片 3" descr="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523365"/>
            <a:ext cx="5696585" cy="51060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附：</a:t>
            </a:r>
            <a:r>
              <a:rPr lang="en-US" altLang="zh-CN"/>
              <a:t>SSH</a:t>
            </a:r>
            <a:r>
              <a:rPr lang="zh-CN" altLang="en-US"/>
              <a:t>框架转为</a:t>
            </a:r>
            <a:r>
              <a:rPr lang="en-US" altLang="zh-CN"/>
              <a:t>SSM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3435" y="1157605"/>
            <a:ext cx="1402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3" name="图片 2" descr="d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772920"/>
            <a:ext cx="1762125" cy="390525"/>
          </a:xfrm>
          <a:prstGeom prst="rect">
            <a:avLst/>
          </a:prstGeom>
        </p:spPr>
      </p:pic>
      <p:pic>
        <p:nvPicPr>
          <p:cNvPr id="6" name="图片 5" descr="DaoMapp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2675890"/>
            <a:ext cx="2943860" cy="771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3435" y="2310130"/>
            <a:ext cx="1059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Dao</a:t>
            </a:r>
            <a:r>
              <a:rPr lang="zh-CN" altLang="en-US"/>
              <a:t>接口</a:t>
            </a:r>
            <a:endParaRPr lang="zh-CN" altLang="en-US"/>
          </a:p>
        </p:txBody>
      </p:sp>
      <p:pic>
        <p:nvPicPr>
          <p:cNvPr id="8" name="图片 7" descr="mapp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4149090"/>
            <a:ext cx="2334260" cy="790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3595" y="3783330"/>
            <a:ext cx="2278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Mapper.xml</a:t>
            </a:r>
            <a:r>
              <a:rPr lang="zh-CN" altLang="en-US"/>
              <a:t>配置文件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3595" y="4939665"/>
            <a:ext cx="4030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填写</a:t>
            </a:r>
            <a:r>
              <a:rPr lang="en-US" altLang="zh-CN"/>
              <a:t>SQL</a:t>
            </a:r>
            <a:r>
              <a:rPr lang="zh-CN" altLang="en-US"/>
              <a:t>语句，完成</a:t>
            </a:r>
            <a:r>
              <a:rPr lang="en-US" altLang="zh-CN"/>
              <a:t>Dao</a:t>
            </a:r>
            <a:r>
              <a:rPr lang="zh-CN" altLang="en-US"/>
              <a:t>层的相关操作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SSM</a:t>
            </a:r>
            <a:r>
              <a:rPr lang="zh-CN" altLang="en-US"/>
              <a:t>框架简介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4255" y="3074670"/>
            <a:ext cx="188023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SSM</a:t>
            </a:r>
            <a:r>
              <a:rPr lang="zh-CN" altLang="en-US" sz="3200" b="1"/>
              <a:t>框架</a:t>
            </a:r>
            <a:endParaRPr lang="zh-CN" altLang="en-US" sz="3200" b="1"/>
          </a:p>
        </p:txBody>
      </p:sp>
      <p:sp>
        <p:nvSpPr>
          <p:cNvPr id="5" name="左大括号 4"/>
          <p:cNvSpPr/>
          <p:nvPr/>
        </p:nvSpPr>
        <p:spPr>
          <a:xfrm>
            <a:off x="2925445" y="1304290"/>
            <a:ext cx="732155" cy="4112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355" y="964565"/>
            <a:ext cx="33718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SpringMVC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3836670" y="4567555"/>
            <a:ext cx="33718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Mybatis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3829050" y="2767330"/>
            <a:ext cx="33718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Spring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831590" y="1451610"/>
            <a:ext cx="7721600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简介：</a:t>
            </a:r>
            <a:r>
              <a:rPr lang="zh-CN" altLang="en-US" sz="1600"/>
              <a:t>Spring MVC属于SpringFrameWork的后续产品，已经融合在Spring Web Flow</a:t>
            </a:r>
            <a:endParaRPr lang="zh-CN" altLang="en-US" sz="1600"/>
          </a:p>
          <a:p>
            <a:pPr algn="l"/>
            <a:r>
              <a:rPr lang="zh-CN" altLang="en-US" sz="1600"/>
              <a:t>里面。Spring 框架提供了构建 Web 应用程序的全功能 MVC 模块。使用 Spring </a:t>
            </a:r>
            <a:endParaRPr lang="zh-CN" altLang="en-US" sz="1600"/>
          </a:p>
          <a:p>
            <a:pPr algn="l"/>
            <a:r>
              <a:rPr lang="zh-CN" altLang="en-US" sz="1600"/>
              <a:t>可插入的 MVC 架构，从而在使用Spring进行WEB开发时，可以选择使用Spring</a:t>
            </a:r>
            <a:endParaRPr lang="zh-CN" altLang="en-US" sz="1600"/>
          </a:p>
          <a:p>
            <a:pPr algn="l"/>
            <a:r>
              <a:rPr lang="zh-CN" altLang="en-US" sz="1600"/>
              <a:t>的SpringMVC框架或集成其他MVC开发框架，如Struts1，Struts2等。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3856355" y="3306445"/>
            <a:ext cx="7503160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简介：</a:t>
            </a:r>
            <a:r>
              <a:rPr lang="zh-CN" altLang="en-US" sz="1600"/>
              <a:t>Spring Framework是一个开源的Java／Java EE全功能栈的应用程序框架，</a:t>
            </a:r>
            <a:endParaRPr lang="zh-CN" altLang="en-US" sz="1600"/>
          </a:p>
          <a:p>
            <a:pPr algn="l"/>
            <a:r>
              <a:rPr lang="zh-CN" altLang="en-US" sz="1600"/>
              <a:t>以Apache许可证形式发布，也有.NET平台上的移植版本。Spring Framework</a:t>
            </a:r>
            <a:endParaRPr lang="zh-CN" altLang="en-US" sz="1600"/>
          </a:p>
          <a:p>
            <a:pPr algn="l"/>
            <a:r>
              <a:rPr lang="zh-CN" altLang="en-US" sz="1600"/>
              <a:t>提供了一个简易的开发方式，这种开发方式，将避免那些可能致使底层代码</a:t>
            </a:r>
            <a:endParaRPr lang="zh-CN" altLang="en-US" sz="1600"/>
          </a:p>
          <a:p>
            <a:pPr algn="l"/>
            <a:r>
              <a:rPr lang="zh-CN" altLang="en-US" sz="1600"/>
              <a:t>变得繁杂混乱的大量的属性文件和帮助类。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3868420" y="5161280"/>
            <a:ext cx="809752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简介：</a:t>
            </a:r>
            <a:r>
              <a:rPr lang="zh-CN" altLang="en-US" sz="1600"/>
              <a:t>MyBatis是一个Java持久化框架，它通过XML描述符或注解把对象与存储过程或SQL语句关联起来。</a:t>
            </a:r>
            <a:endParaRPr lang="zh-CN" altLang="en-US" sz="1600"/>
          </a:p>
          <a:p>
            <a:pPr algn="l"/>
            <a:r>
              <a:rPr lang="zh-CN" altLang="en-US" sz="1600"/>
              <a:t>MyBatis是在Apache许可证 2.0下分发的自由软件，是iBATIS 3.0的分支版本。其维护团队也包含iBATIS的初创成员。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框架特征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5820" y="725805"/>
            <a:ext cx="248602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Spring MVC</a:t>
            </a:r>
            <a:endParaRPr lang="en-US" altLang="zh-CN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845820" y="1304925"/>
            <a:ext cx="114458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1. </a:t>
            </a:r>
            <a:r>
              <a:rPr lang="zh-CN" altLang="en-US"/>
              <a:t>通过策略接口，Spring 框架是高度可配置的，而且包含多种视图技术，例如 JavaServer Pages（JSP）技术、</a:t>
            </a:r>
            <a:endParaRPr lang="zh-CN" altLang="en-US"/>
          </a:p>
          <a:p>
            <a:pPr algn="l"/>
            <a:r>
              <a:rPr lang="zh-CN" altLang="en-US"/>
              <a:t>Velocity、Tiles、iText和POI。Spring MVC 框架并不知道使用的视图，所以不会强迫您只使用 JSP 技术。</a:t>
            </a:r>
            <a:endParaRPr lang="zh-CN" altLang="en-US"/>
          </a:p>
          <a:p>
            <a:pPr algn="l"/>
            <a:r>
              <a:rPr lang="zh-CN" altLang="en-US"/>
              <a:t>Spring MVC 分离了控制器、模型对象、过滤器以及处理程序对象的角色，这种分离让它们更容易进行定制。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5820" y="2219325"/>
            <a:ext cx="68370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2.</a:t>
            </a:r>
            <a:r>
              <a:rPr lang="en-US" altLang="zh-CN"/>
              <a:t> </a:t>
            </a:r>
            <a:r>
              <a:rPr lang="zh-CN" altLang="en-US"/>
              <a:t>易于同其它View框架（Tiles等）无缝集成，采用IOC便于测试。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5820" y="2585085"/>
            <a:ext cx="147002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Spring</a:t>
            </a:r>
            <a:endParaRPr lang="en-US" altLang="zh-CN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845820" y="3164205"/>
            <a:ext cx="1161796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1. </a:t>
            </a:r>
            <a:r>
              <a:rPr lang="zh-CN" altLang="en-US" b="1">
                <a:solidFill>
                  <a:srgbClr val="FF0000"/>
                </a:solidFill>
              </a:rPr>
              <a:t>轻量</a:t>
            </a:r>
            <a:r>
              <a:rPr lang="zh-CN" altLang="en-US"/>
              <a:t>—从大小与开销两方面而言Spring都是轻量的。Spring非侵入式的</a:t>
            </a:r>
            <a:r>
              <a:rPr lang="en-US" altLang="zh-CN"/>
              <a:t>,</a:t>
            </a:r>
            <a:r>
              <a:rPr lang="zh-CN" altLang="en-US"/>
              <a:t>应用中的对象不依赖于Spring特定类。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2. </a:t>
            </a:r>
            <a:r>
              <a:rPr lang="zh-CN" altLang="en-US" b="1">
                <a:solidFill>
                  <a:srgbClr val="FF0000"/>
                </a:solidFill>
              </a:rPr>
              <a:t>控制反转</a:t>
            </a:r>
            <a:r>
              <a:rPr lang="zh-CN" altLang="en-US"/>
              <a:t>—Spring通过一种称作控制反转的技术促进了低耦合。不是对象从容器中查找依赖，而是容器在对象</a:t>
            </a:r>
            <a:endParaRPr lang="zh-CN" altLang="en-US"/>
          </a:p>
          <a:p>
            <a:pPr algn="l"/>
            <a:r>
              <a:rPr lang="zh-CN" altLang="en-US"/>
              <a:t>初始化时不等对象请求就主动将依赖传递给它。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3. </a:t>
            </a:r>
            <a:r>
              <a:rPr lang="zh-CN" altLang="en-US" b="1">
                <a:solidFill>
                  <a:srgbClr val="FF0000"/>
                </a:solidFill>
              </a:rPr>
              <a:t>面向切面</a:t>
            </a:r>
            <a:r>
              <a:rPr lang="zh-CN" altLang="en-US"/>
              <a:t>—Spring提供了面向切面编程的丰富支持，通过分离应用的业务逻辑与系统级服务进行内聚性的开发。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4. </a:t>
            </a:r>
            <a:r>
              <a:rPr lang="zh-CN" altLang="en-US" b="1">
                <a:solidFill>
                  <a:srgbClr val="FF0000"/>
                </a:solidFill>
              </a:rPr>
              <a:t>容器</a:t>
            </a:r>
            <a:r>
              <a:rPr lang="zh-CN" altLang="en-US"/>
              <a:t>—Spring包含并管理应用对象的配置和生命周期，在这个意义上它是一种容器。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5820" y="4627245"/>
            <a:ext cx="169608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Mybatis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845820" y="5206365"/>
            <a:ext cx="42849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1. </a:t>
            </a:r>
            <a:r>
              <a:rPr lang="zh-CN" altLang="en-US"/>
              <a:t>易于上手和掌握。</a:t>
            </a:r>
            <a:endParaRPr lang="zh-CN" altLang="en-US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2.</a:t>
            </a:r>
            <a:r>
              <a:rPr lang="zh-CN" altLang="en-US"/>
              <a:t> sql写在xml里，便于统一管理和优化。</a:t>
            </a:r>
            <a:endParaRPr lang="zh-CN" altLang="en-US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3.</a:t>
            </a:r>
            <a:r>
              <a:rPr lang="zh-CN" altLang="en-US"/>
              <a:t> 解除sql与程序代码的耦合。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. </a:t>
            </a:r>
            <a:r>
              <a:rPr lang="zh-CN" altLang="en-US"/>
              <a:t>提供xml标签，支持编写动态sql。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08685"/>
            <a:ext cx="219837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Spring MVC</a:t>
            </a:r>
            <a:endParaRPr lang="en-US" altLang="zh-CN" sz="2800" b="1"/>
          </a:p>
        </p:txBody>
      </p:sp>
      <p:pic>
        <p:nvPicPr>
          <p:cNvPr id="5" name="图片 4" descr="SpringMV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426845"/>
            <a:ext cx="6007735" cy="5009515"/>
          </a:xfrm>
          <a:prstGeom prst="rect">
            <a:avLst/>
          </a:prstGeom>
        </p:spPr>
      </p:pic>
      <p:pic>
        <p:nvPicPr>
          <p:cNvPr id="6" name="图片 5" descr="springmvc原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85" y="1701165"/>
            <a:ext cx="5629275" cy="4131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08685"/>
            <a:ext cx="362839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Spring MVC</a:t>
            </a:r>
            <a:r>
              <a:rPr lang="zh-CN" altLang="en-US" sz="2800" b="1"/>
              <a:t>运行原理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823595" y="1845310"/>
            <a:ext cx="983869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客户端请求提交到</a:t>
            </a:r>
            <a:r>
              <a:rPr lang="en-US" altLang="zh-CN"/>
              <a:t>DispatcherServlet</a:t>
            </a:r>
            <a:endParaRPr lang="en-US" altLang="zh-CN"/>
          </a:p>
          <a:p>
            <a:pPr algn="l"/>
            <a:r>
              <a:rPr lang="en-US" altLang="zh-CN"/>
              <a:t>2. </a:t>
            </a:r>
            <a:r>
              <a:rPr lang="zh-CN" altLang="en-US"/>
              <a:t>由</a:t>
            </a:r>
            <a:r>
              <a:rPr lang="en-US" altLang="zh-CN"/>
              <a:t>DispatcherServlet</a:t>
            </a:r>
            <a:r>
              <a:rPr lang="zh-CN" altLang="en-US"/>
              <a:t>控制器查询一个或者多个</a:t>
            </a:r>
            <a:r>
              <a:rPr lang="en-US" altLang="zh-CN"/>
              <a:t>HandlerMapping,</a:t>
            </a:r>
            <a:r>
              <a:rPr lang="zh-CN" altLang="en-US"/>
              <a:t>找到处理该请求的</a:t>
            </a:r>
            <a:r>
              <a:rPr lang="en-US" altLang="zh-CN"/>
              <a:t>Controller</a:t>
            </a:r>
            <a:endParaRPr lang="en-US" altLang="zh-CN"/>
          </a:p>
          <a:p>
            <a:pPr algn="l"/>
            <a:r>
              <a:rPr lang="en-US" altLang="zh-CN"/>
              <a:t>3. DispatcherServlet</a:t>
            </a:r>
            <a:r>
              <a:rPr lang="zh-CN" altLang="en-US"/>
              <a:t>将请求提交给</a:t>
            </a:r>
            <a:r>
              <a:rPr lang="en-US" altLang="zh-CN"/>
              <a:t>Controller</a:t>
            </a:r>
            <a:endParaRPr lang="en-US" altLang="zh-CN"/>
          </a:p>
          <a:p>
            <a:pPr algn="l"/>
            <a:r>
              <a:rPr lang="en-US" altLang="zh-CN"/>
              <a:t>4. Controller</a:t>
            </a:r>
            <a:r>
              <a:rPr lang="zh-CN" altLang="en-US"/>
              <a:t>调用业务逻辑进行处理，返回</a:t>
            </a:r>
            <a:r>
              <a:rPr lang="en-US" altLang="zh-CN"/>
              <a:t>ModelAndView</a:t>
            </a:r>
            <a:endParaRPr lang="en-US" altLang="zh-CN"/>
          </a:p>
          <a:p>
            <a:pPr algn="l"/>
            <a:r>
              <a:rPr lang="en-US" altLang="zh-CN"/>
              <a:t>5. DispatcherServlet</a:t>
            </a:r>
            <a:r>
              <a:rPr lang="zh-CN" altLang="en-US"/>
              <a:t>查询一个或者多个</a:t>
            </a:r>
            <a:r>
              <a:rPr lang="en-US" altLang="zh-CN"/>
              <a:t>ViewResoler</a:t>
            </a:r>
            <a:r>
              <a:rPr lang="zh-CN" altLang="en-US"/>
              <a:t>视图解析器，找到</a:t>
            </a:r>
            <a:r>
              <a:rPr lang="en-US" altLang="zh-CN"/>
              <a:t>ModelAndView</a:t>
            </a:r>
            <a:r>
              <a:rPr lang="zh-CN" altLang="en-US"/>
              <a:t>指定的视图</a:t>
            </a:r>
            <a:endParaRPr lang="zh-CN" altLang="en-US"/>
          </a:p>
          <a:p>
            <a:pPr algn="l"/>
            <a:r>
              <a:rPr lang="en-US" altLang="zh-CN"/>
              <a:t>6. </a:t>
            </a:r>
            <a:r>
              <a:rPr lang="zh-CN" altLang="en-US"/>
              <a:t>视图负责将结果显示在客户端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3595" y="4077335"/>
            <a:ext cx="109905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DispatcherServlet</a:t>
            </a:r>
            <a:r>
              <a:rPr lang="zh-CN" altLang="en-US"/>
              <a:t>是整个</a:t>
            </a:r>
            <a:r>
              <a:rPr lang="en-US" altLang="zh-CN"/>
              <a:t>Spring MVC</a:t>
            </a:r>
            <a:r>
              <a:rPr lang="zh-CN" altLang="en-US"/>
              <a:t>的核心，它负责接收</a:t>
            </a:r>
            <a:r>
              <a:rPr lang="en-US" altLang="zh-CN"/>
              <a:t>HTTP</a:t>
            </a:r>
            <a:r>
              <a:rPr lang="zh-CN" altLang="en-US"/>
              <a:t>请求组织协调</a:t>
            </a:r>
            <a:r>
              <a:rPr lang="en-US" altLang="zh-CN"/>
              <a:t>Spring MVC</a:t>
            </a:r>
            <a:r>
              <a:rPr lang="zh-CN" altLang="en-US"/>
              <a:t>的各个组成部分，</a:t>
            </a:r>
            <a:endParaRPr lang="zh-CN" altLang="en-US"/>
          </a:p>
          <a:p>
            <a:r>
              <a:rPr lang="zh-CN" altLang="en-US"/>
              <a:t>其主要的工作有以下三项：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截获符合特定格式的</a:t>
            </a:r>
            <a:r>
              <a:rPr lang="en-US" altLang="zh-CN"/>
              <a:t>URL</a:t>
            </a:r>
            <a:r>
              <a:rPr lang="zh-CN" altLang="en-US"/>
              <a:t>的请求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初始化</a:t>
            </a:r>
            <a:r>
              <a:rPr lang="en-US" altLang="zh-CN"/>
              <a:t>DispatcherServlet</a:t>
            </a:r>
            <a:r>
              <a:rPr lang="zh-CN" altLang="en-US"/>
              <a:t>上下文对应的</a:t>
            </a:r>
            <a:r>
              <a:rPr lang="en-US" altLang="zh-CN"/>
              <a:t>WebApplicationContext</a:t>
            </a:r>
            <a:r>
              <a:rPr lang="zh-CN" altLang="en-US"/>
              <a:t>，并将其与业务层、持久层的</a:t>
            </a:r>
            <a:endParaRPr lang="zh-CN" altLang="en-US"/>
          </a:p>
          <a:p>
            <a:r>
              <a:rPr lang="en-US" altLang="zh-CN"/>
              <a:t>WebApplicationContext</a:t>
            </a:r>
            <a:r>
              <a:rPr lang="zh-CN" altLang="en-US"/>
              <a:t>建立关联。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初始化</a:t>
            </a:r>
            <a:r>
              <a:rPr lang="en-US" altLang="zh-CN"/>
              <a:t>Spring MVC</a:t>
            </a:r>
            <a:r>
              <a:rPr lang="zh-CN" altLang="en-US"/>
              <a:t>的各个组成组件，并装配到</a:t>
            </a:r>
            <a:r>
              <a:rPr lang="en-US" altLang="zh-CN"/>
              <a:t>DispatcherServlet</a:t>
            </a:r>
            <a:r>
              <a:rPr lang="zh-CN" altLang="en-US"/>
              <a:t>中。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框架原理</a:t>
            </a:r>
            <a:endParaRPr lang="zh-CN" altLang="en-US"/>
          </a:p>
        </p:txBody>
      </p:sp>
      <p:pic>
        <p:nvPicPr>
          <p:cNvPr id="4" name="图片 3" descr="SpringFrameWork"/>
          <p:cNvPicPr>
            <a:picLocks noChangeAspect="1"/>
          </p:cNvPicPr>
          <p:nvPr/>
        </p:nvPicPr>
        <p:blipFill>
          <a:blip r:embed="rId1"/>
          <a:srcRect t="9456"/>
          <a:stretch>
            <a:fillRect/>
          </a:stretch>
        </p:blipFill>
        <p:spPr>
          <a:xfrm>
            <a:off x="47625" y="1238250"/>
            <a:ext cx="6762115" cy="4906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1995" y="6144895"/>
            <a:ext cx="2049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 </a:t>
            </a:r>
            <a:r>
              <a:rPr lang="zh-CN" altLang="en-US"/>
              <a:t>框架结构图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71945" y="1725295"/>
            <a:ext cx="5456555" cy="4419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Spring IOC</a:t>
            </a:r>
            <a:r>
              <a:rPr lang="zh-CN" altLang="en-US" sz="2800" b="1"/>
              <a:t>容器</a:t>
            </a:r>
            <a:endParaRPr lang="zh-CN" altLang="en-US" sz="2800" b="1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spring ioc指的是控制反转，IOC容器负责实例化、定位、</a:t>
            </a:r>
            <a:endParaRPr lang="zh-CN" altLang="en-US" sz="1600"/>
          </a:p>
          <a:p>
            <a:pPr algn="l"/>
            <a:r>
              <a:rPr lang="zh-CN" altLang="en-US" sz="1600"/>
              <a:t>配置应用程序中的对象及建立这些对象间的依赖。交由</a:t>
            </a:r>
            <a:endParaRPr lang="zh-CN" altLang="en-US" sz="1600"/>
          </a:p>
          <a:p>
            <a:pPr algn="l"/>
            <a:r>
              <a:rPr lang="zh-CN" altLang="en-US" sz="1600"/>
              <a:t>Spring来管理这些，实现解耦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在Spring IOC容器的代表就是org.springframework.beans</a:t>
            </a:r>
            <a:endParaRPr lang="zh-CN" altLang="en-US" sz="1600"/>
          </a:p>
          <a:p>
            <a:pPr algn="l"/>
            <a:r>
              <a:rPr lang="zh-CN" altLang="en-US" sz="1600"/>
              <a:t>包中的BeanFactory接口，BeanFactory接口提供了IOC</a:t>
            </a:r>
            <a:endParaRPr lang="zh-CN" altLang="en-US" sz="1600"/>
          </a:p>
          <a:p>
            <a:pPr algn="l"/>
            <a:r>
              <a:rPr lang="zh-CN" altLang="en-US" sz="1600"/>
              <a:t>容器最基本功能；而org.springframework.context包下的</a:t>
            </a:r>
            <a:endParaRPr lang="zh-CN" altLang="en-US" sz="1600"/>
          </a:p>
          <a:p>
            <a:pPr algn="l"/>
            <a:r>
              <a:rPr lang="zh-CN" altLang="en-US" sz="1600"/>
              <a:t>ApplicationContext接口扩展了BeanFactory，还提供了</a:t>
            </a:r>
            <a:endParaRPr lang="zh-CN" altLang="en-US" sz="1600"/>
          </a:p>
          <a:p>
            <a:pPr algn="l"/>
            <a:r>
              <a:rPr lang="zh-CN" altLang="en-US" sz="1600"/>
              <a:t>与Spring AOP集成、国际化处理、事件传播及提供不同</a:t>
            </a:r>
            <a:endParaRPr lang="zh-CN" altLang="en-US" sz="1600"/>
          </a:p>
          <a:p>
            <a:pPr algn="l"/>
            <a:r>
              <a:rPr lang="zh-CN" altLang="en-US" sz="1600"/>
              <a:t>层次的context实现 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简单说， BeanFactory提供了IOC容器最基本功能，而 </a:t>
            </a:r>
            <a:endParaRPr lang="zh-CN" altLang="en-US" sz="1600"/>
          </a:p>
          <a:p>
            <a:pPr algn="l"/>
            <a:r>
              <a:rPr lang="zh-CN" altLang="en-US" sz="1600"/>
              <a:t>ApplicationContext 则增加了更多支持企业级功能支持。</a:t>
            </a:r>
            <a:endParaRPr lang="zh-CN" altLang="en-US" sz="1600"/>
          </a:p>
          <a:p>
            <a:pPr algn="l"/>
            <a:r>
              <a:rPr lang="zh-CN" altLang="en-US" sz="1600"/>
              <a:t>ApplicationContext完全继承BeanFactory</a:t>
            </a:r>
            <a:r>
              <a:rPr lang="en-US" altLang="zh-CN" sz="1600"/>
              <a:t>,</a:t>
            </a:r>
            <a:r>
              <a:rPr lang="zh-CN" altLang="en-US" sz="1600"/>
              <a:t>因而BeanFactory</a:t>
            </a:r>
            <a:endParaRPr lang="zh-CN" altLang="en-US" sz="1600"/>
          </a:p>
          <a:p>
            <a:pPr algn="l"/>
            <a:r>
              <a:rPr lang="zh-CN" altLang="en-US" sz="1600"/>
              <a:t>所具有的语义也适用于ApplicationContext。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823595" y="725805"/>
            <a:ext cx="130937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Spring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09320"/>
            <a:ext cx="150558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Mybatis</a:t>
            </a:r>
            <a:endParaRPr lang="en-US" altLang="zh-CN" sz="2800" b="1"/>
          </a:p>
        </p:txBody>
      </p:sp>
      <p:pic>
        <p:nvPicPr>
          <p:cNvPr id="5" name="图片 4" descr="mybatis执行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3068955"/>
            <a:ext cx="4961890" cy="3352165"/>
          </a:xfrm>
          <a:prstGeom prst="rect">
            <a:avLst/>
          </a:prstGeom>
        </p:spPr>
      </p:pic>
      <p:pic>
        <p:nvPicPr>
          <p:cNvPr id="6" name="图片 5" descr="Mybatis执行流程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2181860"/>
            <a:ext cx="5458460" cy="4239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2050" y="1765935"/>
            <a:ext cx="88315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通过MapperProxy动态代理dao， 也就是说， 当执行自己写的dao里面的方法的时候，</a:t>
            </a:r>
            <a:endParaRPr lang="zh-CN" altLang="en-US"/>
          </a:p>
          <a:p>
            <a:pPr algn="l"/>
            <a:r>
              <a:rPr lang="zh-CN" altLang="en-US"/>
              <a:t>其实是对应的mapperProxy在代理。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</a:t>
            </a:r>
            <a:r>
              <a:rPr lang="zh-CN" altLang="en-US">
                <a:sym typeface="+mn-ea"/>
              </a:rPr>
              <a:t>框架原理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909320"/>
            <a:ext cx="29356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Mybatis</a:t>
            </a:r>
            <a:r>
              <a:rPr lang="zh-CN" altLang="en-US" sz="2800" b="1"/>
              <a:t>运行原理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823595" y="1845310"/>
            <a:ext cx="10533380" cy="457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加载配置文件</a:t>
            </a:r>
            <a:endParaRPr lang="zh-CN" altLang="en-US" sz="2400" b="1"/>
          </a:p>
          <a:p>
            <a:r>
              <a:rPr lang="zh-CN" altLang="en-US"/>
              <a:t>    将</a:t>
            </a:r>
            <a:r>
              <a:rPr lang="en-US" altLang="zh-CN"/>
              <a:t>SQL</a:t>
            </a:r>
            <a:r>
              <a:rPr lang="zh-CN" altLang="en-US"/>
              <a:t>的配置信息加载成为一个个</a:t>
            </a:r>
            <a:r>
              <a:rPr lang="en-US" altLang="zh-CN"/>
              <a:t>MappedStatement</a:t>
            </a:r>
            <a:r>
              <a:rPr lang="zh-CN" altLang="en-US"/>
              <a:t>对象，包括了参数映射配置，执行的</a:t>
            </a:r>
            <a:r>
              <a:rPr lang="en-US" altLang="zh-CN"/>
              <a:t>SQL</a:t>
            </a:r>
            <a:r>
              <a:rPr lang="zh-CN" altLang="en-US"/>
              <a:t>语句、</a:t>
            </a:r>
            <a:endParaRPr lang="zh-CN" altLang="en-US"/>
          </a:p>
          <a:p>
            <a:r>
              <a:rPr lang="zh-CN" altLang="en-US"/>
              <a:t>结果映射配置，存储在内存中。</a:t>
            </a:r>
            <a:endParaRPr lang="zh-CN" altLang="en-US"/>
          </a:p>
          <a:p>
            <a:endParaRPr lang="zh-CN" altLang="en-US"/>
          </a:p>
          <a:p>
            <a:r>
              <a:rPr lang="en-US" altLang="zh-CN" sz="2400" b="1"/>
              <a:t>2. SQL</a:t>
            </a:r>
            <a:r>
              <a:rPr lang="zh-CN" altLang="en-US" sz="2400" b="1"/>
              <a:t>解析</a:t>
            </a:r>
            <a:endParaRPr lang="zh-CN" altLang="en-US" sz="2400" b="1"/>
          </a:p>
          <a:p>
            <a:r>
              <a:rPr lang="zh-CN" altLang="en-US"/>
              <a:t>    当</a:t>
            </a:r>
            <a:r>
              <a:rPr lang="en-US" altLang="zh-CN"/>
              <a:t>API</a:t>
            </a:r>
            <a:r>
              <a:rPr lang="zh-CN" altLang="en-US"/>
              <a:t>接口层接收到调用请求时，会接收到传入</a:t>
            </a:r>
            <a:r>
              <a:rPr lang="en-US" altLang="zh-CN"/>
              <a:t>SQL</a:t>
            </a:r>
            <a:r>
              <a:rPr lang="zh-CN" altLang="en-US"/>
              <a:t>的</a:t>
            </a:r>
            <a:r>
              <a:rPr lang="en-US" altLang="zh-CN"/>
              <a:t>ID</a:t>
            </a:r>
            <a:r>
              <a:rPr lang="zh-CN" altLang="en-US"/>
              <a:t>和传入对象</a:t>
            </a:r>
            <a:r>
              <a:rPr lang="en-US" altLang="zh-CN"/>
              <a:t>(</a:t>
            </a:r>
            <a:r>
              <a:rPr lang="zh-CN" altLang="en-US"/>
              <a:t>可以是</a:t>
            </a:r>
            <a:r>
              <a:rPr lang="en-US" altLang="zh-CN"/>
              <a:t>Map/JavaBean</a:t>
            </a:r>
            <a:r>
              <a:rPr lang="zh-CN" altLang="en-US"/>
              <a:t>或者基本</a:t>
            </a:r>
            <a:endParaRPr lang="zh-CN" altLang="en-US"/>
          </a:p>
          <a:p>
            <a:r>
              <a:rPr lang="zh-CN" altLang="en-US"/>
              <a:t>数据类型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Mybatis</a:t>
            </a:r>
            <a:r>
              <a:rPr lang="zh-CN" altLang="en-US"/>
              <a:t>会根据</a:t>
            </a:r>
            <a:r>
              <a:rPr lang="en-US" altLang="zh-CN"/>
              <a:t>SQL</a:t>
            </a:r>
            <a:r>
              <a:rPr lang="zh-CN" altLang="en-US"/>
              <a:t>的</a:t>
            </a:r>
            <a:r>
              <a:rPr lang="en-US" altLang="zh-CN"/>
              <a:t>ID</a:t>
            </a:r>
            <a:r>
              <a:rPr lang="zh-CN" altLang="en-US"/>
              <a:t>找到对应的</a:t>
            </a:r>
            <a:r>
              <a:rPr lang="en-US" altLang="zh-CN"/>
              <a:t>MappedStatement, </a:t>
            </a:r>
            <a:r>
              <a:rPr lang="zh-CN" altLang="en-US"/>
              <a:t>然后根据传入的参数对象</a:t>
            </a:r>
            <a:endParaRPr lang="zh-CN" altLang="en-US"/>
          </a:p>
          <a:p>
            <a:r>
              <a:rPr lang="en-US" altLang="zh-CN"/>
              <a:t>MappedStatement</a:t>
            </a:r>
            <a:r>
              <a:rPr lang="zh-CN" altLang="en-US"/>
              <a:t>进行解析，解析后可以得到最终要执行的</a:t>
            </a:r>
            <a:r>
              <a:rPr lang="en-US" altLang="zh-CN"/>
              <a:t>SQL</a:t>
            </a:r>
            <a:r>
              <a:rPr lang="zh-CN" altLang="en-US"/>
              <a:t>语句和参数。</a:t>
            </a:r>
            <a:endParaRPr lang="zh-CN" altLang="en-US"/>
          </a:p>
          <a:p>
            <a:endParaRPr lang="zh-CN" altLang="en-US"/>
          </a:p>
          <a:p>
            <a:r>
              <a:rPr lang="en-US" altLang="zh-CN" sz="2400" b="1"/>
              <a:t>3. SQL</a:t>
            </a:r>
            <a:r>
              <a:rPr lang="zh-CN" altLang="en-US" sz="2400" b="1"/>
              <a:t>执行</a:t>
            </a:r>
            <a:endParaRPr lang="zh-CN" altLang="en-US" sz="2400" b="1"/>
          </a:p>
          <a:p>
            <a:r>
              <a:rPr lang="zh-CN" altLang="en-US"/>
              <a:t>    将最终得到的</a:t>
            </a:r>
            <a:r>
              <a:rPr lang="en-US" altLang="zh-CN"/>
              <a:t>SQL</a:t>
            </a:r>
            <a:r>
              <a:rPr lang="zh-CN" altLang="en-US"/>
              <a:t>和参数拿到数据库执行，得到操作数据库的结果。</a:t>
            </a:r>
            <a:endParaRPr lang="zh-CN" altLang="en-US"/>
          </a:p>
          <a:p>
            <a:endParaRPr lang="zh-CN" altLang="en-US"/>
          </a:p>
          <a:p>
            <a:r>
              <a:rPr lang="en-US" altLang="zh-CN" sz="2400" b="1"/>
              <a:t>4. </a:t>
            </a:r>
            <a:r>
              <a:rPr lang="zh-CN" altLang="en-US" sz="2400" b="1"/>
              <a:t>结果映射</a:t>
            </a:r>
            <a:endParaRPr lang="zh-CN" altLang="en-US" sz="2400" b="1"/>
          </a:p>
          <a:p>
            <a:r>
              <a:rPr lang="zh-CN" altLang="en-US"/>
              <a:t>    将操作数据库的结果按照映射的配置进行转换，可以转换成</a:t>
            </a:r>
            <a:r>
              <a:rPr lang="en-US" altLang="zh-CN"/>
              <a:t>HashMap/JavaBean</a:t>
            </a:r>
            <a:r>
              <a:rPr lang="zh-CN" altLang="en-US"/>
              <a:t>或者基本数据类型，</a:t>
            </a:r>
            <a:endParaRPr lang="zh-CN" altLang="en-US"/>
          </a:p>
          <a:p>
            <a:r>
              <a:rPr lang="zh-CN" altLang="en-US"/>
              <a:t>并将最终的结果返回。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67"/>
</p:tagLst>
</file>

<file path=ppt/tags/tag2.xml><?xml version="1.0" encoding="utf-8"?>
<p:tagLst xmlns:p="http://schemas.openxmlformats.org/presentationml/2006/main">
  <p:tag name="KSO_WM_TEMPLATE_CATEGORY" val="custom"/>
  <p:tag name="KSO_WM_TEMPLATE_INDEX" val="160167"/>
</p:tagLst>
</file>

<file path=ppt/theme/theme1.xml><?xml version="1.0" encoding="utf-8"?>
<a:theme xmlns:a="http://schemas.openxmlformats.org/drawingml/2006/main" name="自定义设计方案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3355</Words>
  <Application>WPS 演示</Application>
  <PresentationFormat>宽屏</PresentationFormat>
  <Paragraphs>235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黑体</vt:lpstr>
      <vt:lpstr>微软雅黑</vt:lpstr>
      <vt:lpstr>Calibri</vt:lpstr>
      <vt:lpstr>自定义设计方案</vt:lpstr>
      <vt:lpstr>SSM框架介绍</vt:lpstr>
      <vt:lpstr>目录</vt:lpstr>
      <vt:lpstr>SSM框架简介</vt:lpstr>
      <vt:lpstr>SSM框架特征</vt:lpstr>
      <vt:lpstr>SSM框架原理</vt:lpstr>
      <vt:lpstr>SSM框架原理</vt:lpstr>
      <vt:lpstr>SSM框架原理</vt:lpstr>
      <vt:lpstr>SSM框架原理</vt:lpstr>
      <vt:lpstr>SSM框架原理</vt:lpstr>
      <vt:lpstr>SSM框架配置</vt:lpstr>
      <vt:lpstr>SSM框架配置</vt:lpstr>
      <vt:lpstr>SSM框架配置</vt:lpstr>
      <vt:lpstr>SSM框架配置</vt:lpstr>
      <vt:lpstr>SSM框架配置</vt:lpstr>
      <vt:lpstr>SSM框架配置</vt:lpstr>
      <vt:lpstr>SSM框架配置</vt:lpstr>
      <vt:lpstr>SSM框架配置</vt:lpstr>
      <vt:lpstr>SSM框架使用</vt:lpstr>
      <vt:lpstr>SSM框架使用</vt:lpstr>
      <vt:lpstr>附：SSH框架转为SSM框架</vt:lpstr>
      <vt:lpstr>附：SSH框架转为SSM框架</vt:lpstr>
      <vt:lpstr>附：SSH框架转为SSM框架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215</cp:revision>
  <dcterms:created xsi:type="dcterms:W3CDTF">2015-05-05T08:02:00Z</dcterms:created>
  <dcterms:modified xsi:type="dcterms:W3CDTF">2016-08-12T10:45:04Z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