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1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9" d="100"/>
          <a:sy n="129" d="100"/>
        </p:scale>
        <p:origin x="-433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D811D-0C75-514B-82C3-D85459426476}" type="datetimeFigureOut">
              <a:rPr lang="en-US" smtClean="0"/>
              <a:t>7/1/15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765F-7B79-BE4C-AEBE-7FA21D1B5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1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4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2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0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0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69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7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58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5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58FE-A0CE-A14C-9D3B-3409446C3BF4}" type="datetimeFigureOut">
              <a:rPr lang="en-US" smtClean="0"/>
              <a:t>7/1/15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9082-211A-D547-8918-2A5E3D74F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2622550" y="3084621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56664" y="5788632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>
                <a:latin typeface="Times New Roman"/>
                <a:cs typeface="Times New Roman"/>
              </a:rPr>
              <a:t>Γ</a:t>
            </a:r>
            <a:endParaRPr lang="en-GB" sz="4000" b="1" dirty="0"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48010" y="5788632"/>
            <a:ext cx="951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latin typeface="Times New Roman"/>
                <a:cs typeface="Times New Roman"/>
              </a:rPr>
              <a:t>Γ</a:t>
            </a:r>
            <a:r>
              <a:rPr lang="en-GB" sz="4000" b="1" baseline="30000" dirty="0" smtClean="0">
                <a:latin typeface="Times New Roman"/>
                <a:cs typeface="Times New Roman"/>
              </a:rPr>
              <a:t>H</a:t>
            </a:r>
            <a:endParaRPr lang="en-GB" sz="4000" b="1" baseline="30000" dirty="0"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-89577" y="-161217"/>
            <a:ext cx="3290837" cy="5610921"/>
            <a:chOff x="342223" y="-161217"/>
            <a:chExt cx="3290837" cy="5610921"/>
          </a:xfrm>
        </p:grpSpPr>
        <p:grpSp>
          <p:nvGrpSpPr>
            <p:cNvPr id="130" name="Group 129"/>
            <p:cNvGrpSpPr/>
            <p:nvPr/>
          </p:nvGrpSpPr>
          <p:grpSpPr>
            <a:xfrm>
              <a:off x="342223" y="-161217"/>
              <a:ext cx="3290837" cy="5610921"/>
              <a:chOff x="6260978" y="-355424"/>
              <a:chExt cx="3290837" cy="5610921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091665" y="1695375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6723377" y="445634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724580" y="2601667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8091665" y="353789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/>
                  <a:t>0</a:t>
                </a:r>
                <a:endParaRPr lang="en-GB" sz="4000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7769851" y="-355424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1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821740" y="123693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1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260978" y="3537899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e</a:t>
                </a:r>
                <a:r>
                  <a:rPr lang="en-GB" sz="4000" baseline="30000" dirty="0" smtClean="0"/>
                  <a:t>-</a:t>
                </a:r>
                <a:r>
                  <a:rPr lang="en-GB" sz="4000" baseline="30000" dirty="0" err="1" smtClean="0"/>
                  <a:t>jωΔt</a:t>
                </a:r>
                <a:endParaRPr lang="en-GB" sz="4000" baseline="-250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7630169" y="4456349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e</a:t>
                </a:r>
                <a:r>
                  <a:rPr lang="en-GB" sz="4000" baseline="30000" dirty="0" smtClean="0"/>
                  <a:t>-</a:t>
                </a:r>
                <a:r>
                  <a:rPr lang="en-GB" sz="4000" baseline="30000" dirty="0" err="1" smtClean="0"/>
                  <a:t>jωΔt</a:t>
                </a:r>
                <a:endParaRPr lang="en-GB" sz="4000" baseline="30000" dirty="0"/>
              </a:p>
            </p:txBody>
          </p:sp>
        </p:grpSp>
        <p:sp>
          <p:nvSpPr>
            <p:cNvPr id="165" name="TextBox 164"/>
            <p:cNvSpPr txBox="1"/>
            <p:nvPr/>
          </p:nvSpPr>
          <p:spPr>
            <a:xfrm>
              <a:off x="2776916" y="4779810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 smtClean="0"/>
                <a:t>l</a:t>
              </a:r>
              <a:endParaRPr lang="en-GB" sz="2400" baseline="-250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404351" y="3854004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/>
                <a:t>j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183362" y="292231"/>
            <a:ext cx="5660676" cy="4231513"/>
            <a:chOff x="3932662" y="292231"/>
            <a:chExt cx="5660676" cy="4231513"/>
          </a:xfrm>
        </p:grpSpPr>
        <p:sp>
          <p:nvSpPr>
            <p:cNvPr id="61" name="Rectangle 60"/>
            <p:cNvSpPr/>
            <p:nvPr/>
          </p:nvSpPr>
          <p:spPr>
            <a:xfrm>
              <a:off x="3932662" y="2697904"/>
              <a:ext cx="5486627" cy="18258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33263" y="3610235"/>
              <a:ext cx="136588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00349" y="3610235"/>
              <a:ext cx="1377705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933263" y="2697904"/>
              <a:ext cx="136588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00349" y="2697904"/>
              <a:ext cx="1377705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46680" y="3724596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52672" y="3724596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13925" y="2810520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20960" y="2806146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17709" y="292231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01925" y="29723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533473" y="2806146"/>
              <a:ext cx="165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err="1" smtClean="0"/>
                <a:t>e</a:t>
              </a:r>
              <a:r>
                <a:rPr lang="en-GB" sz="4000" baseline="30000" dirty="0" err="1" smtClean="0"/>
                <a:t>+jωΔt</a:t>
              </a:r>
              <a:endParaRPr lang="en-GB" sz="4000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902664" y="3732106"/>
              <a:ext cx="165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err="1" smtClean="0"/>
                <a:t>e</a:t>
              </a:r>
              <a:r>
                <a:rPr lang="en-GB" sz="4000" baseline="30000" dirty="0" err="1" smtClean="0"/>
                <a:t>+jωΔt</a:t>
              </a:r>
              <a:endParaRPr lang="en-GB" sz="4000" baseline="30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992203" y="3850173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 smtClean="0"/>
                <a:t>l</a:t>
              </a:r>
              <a:endParaRPr lang="en-GB" sz="2400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7496" y="2930742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/>
                <a:t>j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673295" y="2697904"/>
              <a:ext cx="2745994" cy="1824662"/>
              <a:chOff x="7476563" y="944164"/>
              <a:chExt cx="2745994" cy="1824662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7476563" y="944164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477766" y="18564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8844852" y="18564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8842446" y="944164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09" name="TextBox 208"/>
          <p:cNvSpPr txBox="1"/>
          <p:nvPr/>
        </p:nvSpPr>
        <p:spPr>
          <a:xfrm>
            <a:off x="-89577" y="1897274"/>
            <a:ext cx="1655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e</a:t>
            </a:r>
            <a:r>
              <a:rPr lang="en-GB" sz="4000" baseline="30000" dirty="0" smtClean="0"/>
              <a:t>-</a:t>
            </a:r>
            <a:r>
              <a:rPr lang="en-GB" sz="4000" baseline="30000" dirty="0" err="1" smtClean="0"/>
              <a:t>jωΔt</a:t>
            </a:r>
            <a:endParaRPr lang="en-GB" sz="4000" baseline="-25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971437" y="2017614"/>
            <a:ext cx="60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aseline="-25000" dirty="0"/>
              <a:t>i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251816" y="2806146"/>
            <a:ext cx="1655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e</a:t>
            </a:r>
            <a:r>
              <a:rPr lang="en-GB" sz="4000" baseline="30000" dirty="0" smtClean="0"/>
              <a:t>-</a:t>
            </a:r>
            <a:r>
              <a:rPr lang="en-GB" sz="4000" baseline="30000" dirty="0" err="1" smtClean="0"/>
              <a:t>jωΔt</a:t>
            </a:r>
            <a:endParaRPr lang="en-GB" sz="4000" baseline="30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2334252" y="2935400"/>
            <a:ext cx="60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aseline="-25000" dirty="0"/>
              <a:t>k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3043088" y="2795874"/>
            <a:ext cx="1655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 smtClean="0"/>
              <a:t>e</a:t>
            </a:r>
            <a:r>
              <a:rPr lang="en-GB" sz="4000" baseline="30000" dirty="0" err="1" smtClean="0"/>
              <a:t>+jωΔt</a:t>
            </a:r>
            <a:endParaRPr lang="en-GB" sz="4000" baseline="-25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121036" y="2916214"/>
            <a:ext cx="60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aseline="-25000" dirty="0"/>
              <a:t>i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384764" y="3724596"/>
            <a:ext cx="1655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 smtClean="0"/>
              <a:t>e</a:t>
            </a:r>
            <a:r>
              <a:rPr lang="en-GB" sz="4000" baseline="30000" dirty="0" err="1" smtClean="0"/>
              <a:t>+jωΔt</a:t>
            </a:r>
            <a:endParaRPr lang="en-GB" sz="4000" baseline="30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491237" y="3842663"/>
            <a:ext cx="60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aseline="-250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05088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3988440" y="1326172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71576" y="25416"/>
            <a:ext cx="3035828" cy="3658107"/>
            <a:chOff x="-89577" y="1791597"/>
            <a:chExt cx="3035828" cy="3658107"/>
          </a:xfrm>
        </p:grpSpPr>
        <p:grpSp>
          <p:nvGrpSpPr>
            <p:cNvPr id="57" name="Group 56"/>
            <p:cNvGrpSpPr/>
            <p:nvPr/>
          </p:nvGrpSpPr>
          <p:grpSpPr>
            <a:xfrm>
              <a:off x="-89577" y="1791597"/>
              <a:ext cx="3035828" cy="3658107"/>
              <a:chOff x="342223" y="1791597"/>
              <a:chExt cx="3035828" cy="3658107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342223" y="179159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8091665" y="1695375"/>
                  <a:ext cx="7300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4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6723377" y="4456349"/>
                  <a:ext cx="7300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4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6724580" y="2601667"/>
                  <a:ext cx="7300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4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8091665" y="3537899"/>
                  <a:ext cx="7300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4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6260978" y="3537899"/>
                  <a:ext cx="165577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40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40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40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7630169" y="4456349"/>
                  <a:ext cx="165577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40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40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40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2776916" y="4779810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smtClean="0">
                    <a:latin typeface="Times New Roman"/>
                    <a:cs typeface="Times New Roman"/>
                  </a:rPr>
                  <a:t>l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404351" y="3854004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>
                    <a:latin typeface="Times New Roman"/>
                    <a:cs typeface="Times New Roman"/>
                  </a:rPr>
                  <a:t>j</a:t>
                </a: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-89577" y="1897274"/>
              <a:ext cx="165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Times New Roman"/>
                  <a:cs typeface="Times New Roman"/>
                </a:rPr>
                <a:t>e</a:t>
              </a:r>
              <a:r>
                <a:rPr lang="en-GB" sz="4000" baseline="30000" dirty="0" smtClean="0">
                  <a:latin typeface="Times New Roman"/>
                  <a:cs typeface="Times New Roman"/>
                </a:rPr>
                <a:t>-</a:t>
              </a:r>
              <a:r>
                <a:rPr lang="en-GB" sz="4000" baseline="30000" dirty="0" err="1" smtClean="0">
                  <a:latin typeface="Times New Roman"/>
                  <a:cs typeface="Times New Roman"/>
                </a:rPr>
                <a:t>jωΔt</a:t>
              </a:r>
              <a:endParaRPr lang="en-GB" sz="40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971437" y="2017614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>
                  <a:latin typeface="Times New Roman"/>
                  <a:cs typeface="Times New Roman"/>
                </a:rPr>
                <a:t>i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251816" y="2806146"/>
              <a:ext cx="165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Times New Roman"/>
                  <a:cs typeface="Times New Roman"/>
                </a:rPr>
                <a:t>e</a:t>
              </a:r>
              <a:r>
                <a:rPr lang="en-GB" sz="4000" baseline="30000" dirty="0" smtClean="0">
                  <a:latin typeface="Times New Roman"/>
                  <a:cs typeface="Times New Roman"/>
                </a:rPr>
                <a:t>-</a:t>
              </a:r>
              <a:r>
                <a:rPr lang="en-GB" sz="4000" baseline="30000" dirty="0" err="1" smtClean="0">
                  <a:latin typeface="Times New Roman"/>
                  <a:cs typeface="Times New Roman"/>
                </a:rPr>
                <a:t>jωΔt</a:t>
              </a:r>
              <a:endParaRPr lang="en-GB" sz="4000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334252" y="2935400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>
                  <a:latin typeface="Times New Roman"/>
                  <a:cs typeface="Times New Roman"/>
                </a:rPr>
                <a:t>k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62201" y="1140765"/>
            <a:ext cx="147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/>
                <a:cs typeface="Times New Roman"/>
              </a:rPr>
              <a:t>s</a:t>
            </a:r>
            <a:r>
              <a:rPr lang="en-GB" sz="2800" dirty="0" smtClean="0">
                <a:latin typeface="Times New Roman"/>
                <a:cs typeface="Times New Roman"/>
              </a:rPr>
              <a:t>ource k</a:t>
            </a:r>
            <a:endParaRPr lang="en-GB" sz="2800" dirty="0"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 rot="16200000">
            <a:off x="3834338" y="1722374"/>
            <a:ext cx="5800950" cy="3536177"/>
            <a:chOff x="3453337" y="3268991"/>
            <a:chExt cx="5800950" cy="3536177"/>
          </a:xfrm>
        </p:grpSpPr>
        <p:grpSp>
          <p:nvGrpSpPr>
            <p:cNvPr id="5" name="Group 4"/>
            <p:cNvGrpSpPr/>
            <p:nvPr/>
          </p:nvGrpSpPr>
          <p:grpSpPr>
            <a:xfrm>
              <a:off x="3453337" y="4979328"/>
              <a:ext cx="5800950" cy="1825840"/>
              <a:chOff x="2267957" y="4911592"/>
              <a:chExt cx="5800950" cy="182584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6517153" y="5823923"/>
                <a:ext cx="1377705" cy="9123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514747" y="4911592"/>
                <a:ext cx="1377705" cy="9123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408231" y="4911592"/>
                <a:ext cx="5486627" cy="18258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408832" y="5823923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775918" y="5823923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408832" y="4911592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75918" y="4911592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522249" y="5938284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28241" y="5938284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889494" y="5024208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096529" y="5019834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09042" y="5019834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err="1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+jωΔt</a:t>
                </a:r>
                <a:endParaRPr lang="en-GB" sz="4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378233" y="5945794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err="1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+jωΔt</a:t>
                </a:r>
                <a:endParaRPr lang="en-GB" sz="4000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467772" y="6063861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smtClean="0">
                    <a:latin typeface="Times New Roman"/>
                    <a:cs typeface="Times New Roman"/>
                  </a:rPr>
                  <a:t>l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103065" y="5144430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>
                    <a:latin typeface="Times New Roman"/>
                    <a:cs typeface="Times New Roman"/>
                  </a:rPr>
                  <a:t>j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5148864" y="4911592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150067" y="5823923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267957" y="5009562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err="1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+jωΔt</a:t>
                </a:r>
                <a:endParaRPr lang="en-GB" sz="4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345905" y="5129902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>
                    <a:latin typeface="Times New Roman"/>
                    <a:cs typeface="Times New Roman"/>
                  </a:rPr>
                  <a:t>i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3609633" y="5938284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err="1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+jωΔt</a:t>
                </a:r>
                <a:endParaRPr lang="en-GB" sz="4000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716106" y="6056351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>
                    <a:latin typeface="Times New Roman"/>
                    <a:cs typeface="Times New Roman"/>
                  </a:rPr>
                  <a:t>k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 rot="5400000">
              <a:off x="7488532" y="3944259"/>
              <a:ext cx="1873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Times New Roman"/>
                  <a:cs typeface="Times New Roman"/>
                </a:rPr>
                <a:t>(source l)*</a:t>
              </a:r>
              <a:endParaRPr lang="en-GB" sz="28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26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835669" y="1790419"/>
            <a:ext cx="5818879" cy="3658107"/>
            <a:chOff x="835669" y="1790419"/>
            <a:chExt cx="5818879" cy="3658107"/>
          </a:xfrm>
        </p:grpSpPr>
        <p:sp>
          <p:nvSpPr>
            <p:cNvPr id="48" name="TextBox 47"/>
            <p:cNvSpPr txBox="1"/>
            <p:nvPr/>
          </p:nvSpPr>
          <p:spPr>
            <a:xfrm>
              <a:off x="3584010" y="1907705"/>
              <a:ext cx="165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err="1" smtClean="0"/>
                <a:t>e</a:t>
              </a:r>
              <a:r>
                <a:rPr lang="en-GB" sz="4000" baseline="30000" dirty="0" err="1" smtClean="0"/>
                <a:t>+jωΔt</a:t>
              </a:r>
              <a:endParaRPr lang="en-GB" sz="4000" baseline="-25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8058" y="1790419"/>
              <a:ext cx="5494455" cy="36581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8659" y="1798024"/>
              <a:ext cx="136588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45745" y="1798024"/>
              <a:ext cx="1377705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79862" y="2710355"/>
              <a:ext cx="136588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46948" y="2710355"/>
              <a:ext cx="1377705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78659" y="4535017"/>
              <a:ext cx="136588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45745" y="4535017"/>
              <a:ext cx="1377705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78659" y="3622686"/>
              <a:ext cx="136588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45745" y="3622686"/>
              <a:ext cx="1377705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66356" y="1888404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8068" y="4649378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9271" y="2794696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66356" y="3730928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9271" y="1907705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6356" y="2797455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5669" y="3730928"/>
              <a:ext cx="165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e</a:t>
              </a:r>
              <a:r>
                <a:rPr lang="en-GB" sz="4000" baseline="30000" dirty="0" smtClean="0"/>
                <a:t>-</a:t>
              </a:r>
              <a:r>
                <a:rPr lang="en-GB" sz="4000" baseline="30000" dirty="0" err="1" smtClean="0"/>
                <a:t>jωΔt</a:t>
              </a:r>
              <a:endParaRPr lang="en-GB" sz="4000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04860" y="4649378"/>
              <a:ext cx="165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e</a:t>
              </a:r>
              <a:r>
                <a:rPr lang="en-GB" sz="4000" baseline="30000" dirty="0" smtClean="0"/>
                <a:t>-</a:t>
              </a:r>
              <a:r>
                <a:rPr lang="en-GB" sz="4000" baseline="30000" dirty="0" err="1" smtClean="0"/>
                <a:t>jωΔt</a:t>
              </a:r>
              <a:endParaRPr lang="en-GB" sz="4000" baseline="30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87296" y="4778632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 smtClean="0"/>
                <a:t>2</a:t>
              </a:r>
              <a:endParaRPr lang="en-GB" sz="2400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97797" y="3852826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26519" y="1790419"/>
              <a:ext cx="136588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93605" y="1790419"/>
              <a:ext cx="1377705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27722" y="2702750"/>
              <a:ext cx="136588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94808" y="2702750"/>
              <a:ext cx="1377705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26519" y="4527412"/>
              <a:ext cx="136588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93605" y="4527412"/>
              <a:ext cx="1377705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26519" y="3615081"/>
              <a:ext cx="1365883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93605" y="3615081"/>
              <a:ext cx="1377705" cy="91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4216" y="188079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45928" y="4641773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47131" y="2787091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14216" y="3723323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/>
                <a:t>0</a:t>
              </a:r>
              <a:endParaRPr lang="en-GB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89448" y="2026732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14216" y="463355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45928" y="3727809"/>
              <a:ext cx="7300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18164" y="2787091"/>
              <a:ext cx="165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err="1" smtClean="0"/>
                <a:t>e</a:t>
              </a:r>
              <a:r>
                <a:rPr lang="en-GB" sz="4000" baseline="30000" dirty="0" err="1" smtClean="0"/>
                <a:t>+jωΔt</a:t>
              </a:r>
              <a:endParaRPr lang="en-GB" sz="4000" baseline="30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53413" y="2914434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 smtClean="0"/>
                <a:t>kl</a:t>
              </a:r>
              <a:endParaRPr lang="en-GB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867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4818" y="1485919"/>
            <a:ext cx="5818879" cy="4715337"/>
            <a:chOff x="9094118" y="1781181"/>
            <a:chExt cx="5818879" cy="4715337"/>
          </a:xfrm>
        </p:grpSpPr>
        <p:sp>
          <p:nvSpPr>
            <p:cNvPr id="5" name="TextBox 4"/>
            <p:cNvSpPr txBox="1"/>
            <p:nvPr/>
          </p:nvSpPr>
          <p:spPr>
            <a:xfrm>
              <a:off x="11364125" y="5788632"/>
              <a:ext cx="1367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 smtClean="0">
                  <a:latin typeface="Times New Roman"/>
                  <a:cs typeface="Times New Roman"/>
                </a:rPr>
                <a:t>Γ</a:t>
              </a:r>
              <a:r>
                <a:rPr lang="en-GB" sz="4000" b="1" dirty="0">
                  <a:latin typeface="Times New Roman"/>
                  <a:cs typeface="Times New Roman"/>
                </a:rPr>
                <a:t>Γ</a:t>
              </a:r>
              <a:r>
                <a:rPr lang="en-GB" sz="4000" b="1" baseline="30000" dirty="0" smtClean="0">
                  <a:latin typeface="Times New Roman"/>
                  <a:cs typeface="Times New Roman"/>
                </a:rPr>
                <a:t>H</a:t>
              </a:r>
              <a:endParaRPr lang="en-GB" sz="4000" b="1" baseline="30000" dirty="0">
                <a:latin typeface="Times New Roman"/>
                <a:cs typeface="Times New Roma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094118" y="1781181"/>
              <a:ext cx="5818879" cy="3658107"/>
              <a:chOff x="835669" y="1790419"/>
              <a:chExt cx="5818879" cy="365810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584010" y="1907705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4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78058" y="1790419"/>
                <a:ext cx="5494455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78659" y="1798024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45745" y="1798024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79862" y="271035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346948" y="271035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78659" y="453501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45745" y="453501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78659" y="362268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45745" y="362268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66356" y="1888404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98068" y="4649378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99271" y="279469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666356" y="3730928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99271" y="1907705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66356" y="2797455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5669" y="3730928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4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04860" y="4649378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4000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295763" y="4778632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err="1" smtClean="0">
                    <a:latin typeface="Times New Roman"/>
                    <a:cs typeface="Times New Roman"/>
                  </a:rPr>
                  <a:t>lk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06264" y="3852826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err="1" smtClean="0">
                    <a:latin typeface="Times New Roman"/>
                    <a:cs typeface="Times New Roman"/>
                  </a:rPr>
                  <a:t>ji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26519" y="1790419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093605" y="1790419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727722" y="2702750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094808" y="2702750"/>
                <a:ext cx="1377705" cy="9123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726519" y="4527412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93605" y="4527412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26519" y="3615081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093605" y="3615081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14216" y="188079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045928" y="4641773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047131" y="2787091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14216" y="3723323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89448" y="2026732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err="1" smtClean="0">
                    <a:latin typeface="Times New Roman"/>
                    <a:cs typeface="Times New Roman"/>
                  </a:rPr>
                  <a:t>ij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414216" y="463355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45928" y="372780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8164" y="2787091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4000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53413" y="2914434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smtClean="0">
                    <a:latin typeface="Times New Roman"/>
                    <a:cs typeface="Times New Roman"/>
                  </a:rPr>
                  <a:t>kl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467943" y="2900743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=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49923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GH_r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24" y="1875379"/>
            <a:ext cx="3009900" cy="2343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4227" y="3755790"/>
            <a:ext cx="73007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latin typeface="Times New Roman"/>
                <a:cs typeface="Times New Roman"/>
              </a:rPr>
              <a:t>Γ</a:t>
            </a:r>
            <a:endParaRPr lang="en-GB" sz="2400" b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3071" y="3755790"/>
            <a:ext cx="95197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/>
                <a:cs typeface="Times New Roman"/>
              </a:rPr>
              <a:t>Γ</a:t>
            </a:r>
            <a:r>
              <a:rPr lang="en-GB" sz="2400" b="1" baseline="30000" dirty="0" smtClean="0">
                <a:latin typeface="Times New Roman"/>
                <a:cs typeface="Times New Roman"/>
              </a:rPr>
              <a:t>H</a:t>
            </a:r>
            <a:endParaRPr lang="en-GB" sz="2400" b="1" baseline="300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5781" y="3755790"/>
            <a:ext cx="1367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/>
                <a:cs typeface="Times New Roman"/>
              </a:rPr>
              <a:t>Γ</a:t>
            </a:r>
            <a:r>
              <a:rPr lang="en-GB" sz="2400" b="1" dirty="0">
                <a:latin typeface="Times New Roman"/>
                <a:cs typeface="Times New Roman"/>
              </a:rPr>
              <a:t>Γ</a:t>
            </a:r>
            <a:r>
              <a:rPr lang="en-GB" sz="2400" b="1" baseline="30000" dirty="0" smtClean="0">
                <a:latin typeface="Times New Roman"/>
                <a:cs typeface="Times New Roman"/>
              </a:rPr>
              <a:t>H</a:t>
            </a:r>
            <a:endParaRPr lang="en-GB" sz="2400" b="1" baseline="300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68133" y="1024467"/>
            <a:ext cx="1828800" cy="7408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GGH_lef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2" y="1890215"/>
            <a:ext cx="2228850" cy="1879600"/>
          </a:xfrm>
          <a:prstGeom prst="rect">
            <a:avLst/>
          </a:prstGeom>
        </p:spPr>
      </p:pic>
      <p:pic>
        <p:nvPicPr>
          <p:cNvPr id="20" name="Picture 19" descr="GGH_midd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44" y="1525073"/>
            <a:ext cx="2806700" cy="17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5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3988440" y="1326172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0990" y="25416"/>
            <a:ext cx="3046414" cy="3658107"/>
            <a:chOff x="-100163" y="1791597"/>
            <a:chExt cx="3046414" cy="3658107"/>
          </a:xfrm>
        </p:grpSpPr>
        <p:grpSp>
          <p:nvGrpSpPr>
            <p:cNvPr id="57" name="Group 56"/>
            <p:cNvGrpSpPr/>
            <p:nvPr/>
          </p:nvGrpSpPr>
          <p:grpSpPr>
            <a:xfrm>
              <a:off x="-100163" y="1791597"/>
              <a:ext cx="3046414" cy="3658107"/>
              <a:chOff x="331637" y="1791597"/>
              <a:chExt cx="3046414" cy="3658107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331637" y="1791597"/>
                <a:ext cx="3035550" cy="3658107"/>
                <a:chOff x="6250392" y="1597390"/>
                <a:chExt cx="3035550" cy="3658107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8091665" y="1695375"/>
                  <a:ext cx="7300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4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6724580" y="3546728"/>
                  <a:ext cx="7300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4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6724580" y="2601667"/>
                  <a:ext cx="7300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4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8093017" y="4456349"/>
                  <a:ext cx="73007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4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6250392" y="4456349"/>
                  <a:ext cx="165577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40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40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40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7630169" y="3546728"/>
                  <a:ext cx="165577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40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40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40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2776916" y="3870189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smtClean="0">
                    <a:latin typeface="Times New Roman"/>
                    <a:cs typeface="Times New Roman"/>
                  </a:rPr>
                  <a:t>l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393765" y="4772454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>
                    <a:latin typeface="Times New Roman"/>
                    <a:cs typeface="Times New Roman"/>
                  </a:rPr>
                  <a:t>j</a:t>
                </a: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-89577" y="1897274"/>
              <a:ext cx="165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Times New Roman"/>
                  <a:cs typeface="Times New Roman"/>
                </a:rPr>
                <a:t>e</a:t>
              </a:r>
              <a:r>
                <a:rPr lang="en-GB" sz="4000" baseline="30000" dirty="0" smtClean="0">
                  <a:latin typeface="Times New Roman"/>
                  <a:cs typeface="Times New Roman"/>
                </a:rPr>
                <a:t>-</a:t>
              </a:r>
              <a:r>
                <a:rPr lang="en-GB" sz="4000" baseline="30000" dirty="0" err="1" smtClean="0">
                  <a:latin typeface="Times New Roman"/>
                  <a:cs typeface="Times New Roman"/>
                </a:rPr>
                <a:t>jωΔt</a:t>
              </a:r>
              <a:endParaRPr lang="en-GB" sz="40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971437" y="2017614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>
                  <a:latin typeface="Times New Roman"/>
                  <a:cs typeface="Times New Roman"/>
                </a:rPr>
                <a:t>i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251816" y="2806146"/>
              <a:ext cx="1655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Times New Roman"/>
                  <a:cs typeface="Times New Roman"/>
                </a:rPr>
                <a:t>e</a:t>
              </a:r>
              <a:r>
                <a:rPr lang="en-GB" sz="4000" baseline="30000" dirty="0" smtClean="0">
                  <a:latin typeface="Times New Roman"/>
                  <a:cs typeface="Times New Roman"/>
                </a:rPr>
                <a:t>-</a:t>
              </a:r>
              <a:r>
                <a:rPr lang="en-GB" sz="4000" baseline="30000" dirty="0" err="1" smtClean="0">
                  <a:latin typeface="Times New Roman"/>
                  <a:cs typeface="Times New Roman"/>
                </a:rPr>
                <a:t>jωΔt</a:t>
              </a:r>
              <a:endParaRPr lang="en-GB" sz="4000" baseline="30000" dirty="0">
                <a:latin typeface="Times New Roman"/>
                <a:cs typeface="Times New Roman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334252" y="2935400"/>
              <a:ext cx="601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aseline="-25000" dirty="0">
                  <a:latin typeface="Times New Roman"/>
                  <a:cs typeface="Times New Roman"/>
                </a:rPr>
                <a:t>k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62201" y="1140765"/>
            <a:ext cx="147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/>
                <a:cs typeface="Times New Roman"/>
              </a:rPr>
              <a:t>s</a:t>
            </a:r>
            <a:r>
              <a:rPr lang="en-GB" sz="2800" dirty="0" smtClean="0">
                <a:latin typeface="Times New Roman"/>
                <a:cs typeface="Times New Roman"/>
              </a:rPr>
              <a:t>ource k</a:t>
            </a:r>
            <a:endParaRPr lang="en-GB" sz="2800" dirty="0"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 rot="16200000">
            <a:off x="3840316" y="1728352"/>
            <a:ext cx="5789002" cy="3536177"/>
            <a:chOff x="3453337" y="3268991"/>
            <a:chExt cx="5789002" cy="3536177"/>
          </a:xfrm>
        </p:grpSpPr>
        <p:grpSp>
          <p:nvGrpSpPr>
            <p:cNvPr id="5" name="Group 4"/>
            <p:cNvGrpSpPr/>
            <p:nvPr/>
          </p:nvGrpSpPr>
          <p:grpSpPr>
            <a:xfrm>
              <a:off x="3453337" y="4979328"/>
              <a:ext cx="5789002" cy="1825840"/>
              <a:chOff x="2267957" y="4911592"/>
              <a:chExt cx="5789002" cy="182584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5148864" y="4911592"/>
                <a:ext cx="1365883" cy="9123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5150067" y="5823923"/>
                <a:ext cx="1365883" cy="9123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6517153" y="5823923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514747" y="4911592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408231" y="4911592"/>
                <a:ext cx="5486627" cy="18258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408832" y="5823923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775918" y="5823923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408832" y="4911592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75918" y="4911592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471447" y="5019840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28241" y="5938284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796886" y="5938293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096529" y="5019834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353083" y="5007953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err="1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+jωΔt</a:t>
                </a:r>
                <a:endParaRPr lang="en-GB" sz="4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939540" y="5938283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err="1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+jωΔt</a:t>
                </a:r>
                <a:endParaRPr lang="en-GB" sz="4000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054229" y="6056349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smtClean="0">
                    <a:latin typeface="Times New Roman"/>
                    <a:cs typeface="Times New Roman"/>
                  </a:rPr>
                  <a:t>l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455824" y="5132548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>
                    <a:latin typeface="Times New Roman"/>
                    <a:cs typeface="Times New Roman"/>
                  </a:rPr>
                  <a:t>j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267957" y="5009562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err="1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+jωΔt</a:t>
                </a:r>
                <a:endParaRPr lang="en-GB" sz="4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345905" y="5129902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>
                    <a:latin typeface="Times New Roman"/>
                    <a:cs typeface="Times New Roman"/>
                  </a:rPr>
                  <a:t>i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3609633" y="5938284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err="1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+jωΔt</a:t>
                </a:r>
                <a:endParaRPr lang="en-GB" sz="4000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716106" y="6056351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>
                    <a:latin typeface="Times New Roman"/>
                    <a:cs typeface="Times New Roman"/>
                  </a:rPr>
                  <a:t>k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 rot="5400000">
              <a:off x="6023026" y="3944259"/>
              <a:ext cx="1873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Times New Roman"/>
                  <a:cs typeface="Times New Roman"/>
                </a:rPr>
                <a:t>(source l)*</a:t>
              </a:r>
              <a:endParaRPr lang="en-GB" sz="28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76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51928" y="1485919"/>
            <a:ext cx="5811455" cy="4715337"/>
            <a:chOff x="9051228" y="1781181"/>
            <a:chExt cx="5811455" cy="4715337"/>
          </a:xfrm>
        </p:grpSpPr>
        <p:sp>
          <p:nvSpPr>
            <p:cNvPr id="5" name="TextBox 4"/>
            <p:cNvSpPr txBox="1"/>
            <p:nvPr/>
          </p:nvSpPr>
          <p:spPr>
            <a:xfrm>
              <a:off x="11364125" y="5788632"/>
              <a:ext cx="1367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 smtClean="0">
                  <a:latin typeface="Times New Roman"/>
                  <a:cs typeface="Times New Roman"/>
                </a:rPr>
                <a:t>Γ</a:t>
              </a:r>
              <a:r>
                <a:rPr lang="en-GB" sz="4000" b="1" dirty="0">
                  <a:latin typeface="Times New Roman"/>
                  <a:cs typeface="Times New Roman"/>
                </a:rPr>
                <a:t>Γ</a:t>
              </a:r>
              <a:r>
                <a:rPr lang="en-GB" sz="4000" b="1" baseline="30000" dirty="0" smtClean="0">
                  <a:latin typeface="Times New Roman"/>
                  <a:cs typeface="Times New Roman"/>
                </a:rPr>
                <a:t>H</a:t>
              </a:r>
              <a:endParaRPr lang="en-GB" sz="4000" b="1" baseline="30000" dirty="0">
                <a:latin typeface="Times New Roman"/>
                <a:cs typeface="Times New Roma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051228" y="1781181"/>
              <a:ext cx="5811455" cy="3658107"/>
              <a:chOff x="792779" y="1790419"/>
              <a:chExt cx="5811455" cy="365810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897661" y="1888095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4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78058" y="1790419"/>
                <a:ext cx="5494455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78659" y="1798024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45745" y="1798024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79862" y="271035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346948" y="271035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78659" y="453501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45745" y="453501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78659" y="362268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45745" y="362268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66356" y="1888404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99271" y="3730928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99271" y="279469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666356" y="4641773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99271" y="1907705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66356" y="2797455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92779" y="4633559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4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142317" y="3730928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4000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233220" y="3860182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err="1" smtClean="0">
                    <a:latin typeface="Times New Roman"/>
                    <a:cs typeface="Times New Roman"/>
                  </a:rPr>
                  <a:t>lk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63374" y="4755457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err="1" smtClean="0">
                    <a:latin typeface="Times New Roman"/>
                    <a:cs typeface="Times New Roman"/>
                  </a:rPr>
                  <a:t>ji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26519" y="1790419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093605" y="1790419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727722" y="2702750"/>
                <a:ext cx="1365883" cy="9123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094808" y="2702750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726519" y="4527412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93605" y="4527412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26519" y="3615081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093605" y="3615081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45928" y="189505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045928" y="4641773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14216" y="2804466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14216" y="3723323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0</a:t>
                </a:r>
                <a:endParaRPr lang="en-GB" sz="4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03099" y="2007122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err="1" smtClean="0">
                    <a:latin typeface="Times New Roman"/>
                    <a:cs typeface="Times New Roman"/>
                  </a:rPr>
                  <a:t>ij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414216" y="463355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45928" y="3727809"/>
                <a:ext cx="730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482179" y="2797455"/>
                <a:ext cx="1655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 smtClean="0">
                    <a:latin typeface="Times New Roman"/>
                    <a:cs typeface="Times New Roman"/>
                  </a:rPr>
                  <a:t>e</a:t>
                </a:r>
                <a:r>
                  <a:rPr lang="en-GB" sz="4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4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4000" baseline="30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17428" y="2924798"/>
                <a:ext cx="6011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aseline="-25000" dirty="0" smtClean="0">
                    <a:latin typeface="Times New Roman"/>
                    <a:cs typeface="Times New Roman"/>
                  </a:rPr>
                  <a:t>kl</a:t>
                </a:r>
                <a:endParaRPr lang="en-GB" sz="2400" baseline="-250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467943" y="2900743"/>
            <a:ext cx="73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=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261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84227" y="3755790"/>
            <a:ext cx="73007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latin typeface="Times New Roman"/>
                <a:cs typeface="Times New Roman"/>
              </a:rPr>
              <a:t>Γ</a:t>
            </a:r>
            <a:endParaRPr lang="en-GB" sz="2400" b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3071" y="3755790"/>
            <a:ext cx="95197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/>
                <a:cs typeface="Times New Roman"/>
              </a:rPr>
              <a:t>Γ</a:t>
            </a:r>
            <a:r>
              <a:rPr lang="en-GB" sz="2400" b="1" baseline="30000" dirty="0" smtClean="0">
                <a:latin typeface="Times New Roman"/>
                <a:cs typeface="Times New Roman"/>
              </a:rPr>
              <a:t>H</a:t>
            </a:r>
            <a:endParaRPr lang="en-GB" sz="2400" b="1" baseline="300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5781" y="3755790"/>
            <a:ext cx="1367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/>
                <a:cs typeface="Times New Roman"/>
              </a:rPr>
              <a:t>Γ</a:t>
            </a:r>
            <a:r>
              <a:rPr lang="en-GB" sz="2400" b="1" dirty="0">
                <a:latin typeface="Times New Roman"/>
                <a:cs typeface="Times New Roman"/>
              </a:rPr>
              <a:t>Γ</a:t>
            </a:r>
            <a:r>
              <a:rPr lang="en-GB" sz="2400" b="1" baseline="30000" dirty="0" smtClean="0">
                <a:latin typeface="Times New Roman"/>
                <a:cs typeface="Times New Roman"/>
              </a:rPr>
              <a:t>H</a:t>
            </a:r>
            <a:endParaRPr lang="en-GB" sz="2400" b="1" baseline="300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68133" y="1024467"/>
            <a:ext cx="1828800" cy="7408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443284" y="1588001"/>
            <a:ext cx="8713417" cy="2230412"/>
            <a:chOff x="443284" y="1168901"/>
            <a:chExt cx="8713417" cy="2230412"/>
          </a:xfrm>
        </p:grpSpPr>
        <p:pic>
          <p:nvPicPr>
            <p:cNvPr id="2" name="Picture 1" descr="GGH_x_lef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84" y="1495910"/>
              <a:ext cx="2252738" cy="1892300"/>
            </a:xfrm>
            <a:prstGeom prst="rect">
              <a:avLst/>
            </a:prstGeom>
          </p:spPr>
        </p:pic>
        <p:pic>
          <p:nvPicPr>
            <p:cNvPr id="3" name="Picture 2" descr="GGH_x_middl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419" y="1168901"/>
              <a:ext cx="2777425" cy="1733518"/>
            </a:xfrm>
            <a:prstGeom prst="rect">
              <a:avLst/>
            </a:prstGeom>
          </p:spPr>
        </p:pic>
        <p:pic>
          <p:nvPicPr>
            <p:cNvPr id="5" name="Picture 4" descr="GGH_x_right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125" y="1484808"/>
              <a:ext cx="3610576" cy="1914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8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32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237</Words>
  <Application>Microsoft Macintosh PowerPoint</Application>
  <PresentationFormat>On-screen Show (4:3)</PresentationFormat>
  <Paragraphs>155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Reinicke</dc:creator>
  <cp:lastModifiedBy>Christian Reinicke</cp:lastModifiedBy>
  <cp:revision>126</cp:revision>
  <dcterms:created xsi:type="dcterms:W3CDTF">2015-06-08T15:20:44Z</dcterms:created>
  <dcterms:modified xsi:type="dcterms:W3CDTF">2015-07-01T13:31:30Z</dcterms:modified>
</cp:coreProperties>
</file>