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2" r:id="rId5"/>
    <p:sldId id="263" r:id="rId6"/>
    <p:sldId id="261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2512" y="3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-433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D811D-0C75-514B-82C3-D85459426476}" type="datetimeFigureOut">
              <a:rPr lang="en-US" smtClean="0"/>
              <a:t>7/22/15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765F-7B79-BE4C-AEBE-7FA21D1B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1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4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2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58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5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24" y="1781215"/>
            <a:ext cx="3657980" cy="365810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-6142643" y="3066053"/>
            <a:ext cx="3649172" cy="912331"/>
            <a:chOff x="646421" y="1353727"/>
            <a:chExt cx="3649172" cy="912331"/>
          </a:xfrm>
        </p:grpSpPr>
        <p:sp>
          <p:nvSpPr>
            <p:cNvPr id="5" name="Rectangle 4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227" y="2701151"/>
            <a:ext cx="3649172" cy="912331"/>
            <a:chOff x="646421" y="1353727"/>
            <a:chExt cx="3649172" cy="912331"/>
          </a:xfrm>
        </p:grpSpPr>
        <p:sp>
          <p:nvSpPr>
            <p:cNvPr id="11" name="Rectangle 10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24" y="4525813"/>
            <a:ext cx="3649172" cy="912331"/>
            <a:chOff x="646421" y="1353727"/>
            <a:chExt cx="3649172" cy="912331"/>
          </a:xfrm>
        </p:grpSpPr>
        <p:sp>
          <p:nvSpPr>
            <p:cNvPr id="16" name="Rectangle 15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24" y="3613482"/>
            <a:ext cx="3649172" cy="912331"/>
            <a:chOff x="646421" y="1353727"/>
            <a:chExt cx="3649172" cy="912331"/>
          </a:xfrm>
        </p:grpSpPr>
        <p:sp>
          <p:nvSpPr>
            <p:cNvPr id="21" name="Rectangle 20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129283" y="1879200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xplosion 1 25"/>
          <p:cNvSpPr/>
          <p:nvPr/>
        </p:nvSpPr>
        <p:spPr>
          <a:xfrm>
            <a:off x="1041276" y="2792119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xplosion 1 26"/>
          <p:cNvSpPr/>
          <p:nvPr/>
        </p:nvSpPr>
        <p:spPr>
          <a:xfrm>
            <a:off x="1953869" y="3705335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xplosion 1 27"/>
          <p:cNvSpPr/>
          <p:nvPr/>
        </p:nvSpPr>
        <p:spPr>
          <a:xfrm>
            <a:off x="2865862" y="4617960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041276" y="1879200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953869" y="1879200"/>
            <a:ext cx="1642068" cy="707886"/>
            <a:chOff x="2562266" y="1444107"/>
            <a:chExt cx="1642068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2562266" y="1444107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4259" y="1444107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53869" y="2783346"/>
            <a:ext cx="1642068" cy="707886"/>
            <a:chOff x="2562266" y="1443529"/>
            <a:chExt cx="1642068" cy="707886"/>
          </a:xfrm>
        </p:grpSpPr>
        <p:sp>
          <p:nvSpPr>
            <p:cNvPr id="34" name="TextBox 33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0486" y="4635967"/>
            <a:ext cx="2554661" cy="707886"/>
            <a:chOff x="585280" y="4045076"/>
            <a:chExt cx="2554661" cy="707886"/>
          </a:xfrm>
        </p:grpSpPr>
        <p:sp>
          <p:nvSpPr>
            <p:cNvPr id="38" name="TextBox 37"/>
            <p:cNvSpPr txBox="1"/>
            <p:nvPr/>
          </p:nvSpPr>
          <p:spPr>
            <a:xfrm>
              <a:off x="585280" y="4045076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97873" y="4045076"/>
              <a:ext cx="1642068" cy="707886"/>
              <a:chOff x="1497873" y="4045076"/>
              <a:chExt cx="1642068" cy="70788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497873" y="40450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09866" y="40450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-3823447" y="3438564"/>
            <a:ext cx="1642068" cy="707886"/>
            <a:chOff x="2562266" y="1443529"/>
            <a:chExt cx="1642068" cy="707886"/>
          </a:xfrm>
        </p:grpSpPr>
        <p:sp>
          <p:nvSpPr>
            <p:cNvPr id="43" name="TextBox 42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0486" y="278334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2865862" y="372054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271835" y="1781215"/>
            <a:ext cx="1825789" cy="3658107"/>
            <a:chOff x="4076553" y="129288"/>
            <a:chExt cx="1825789" cy="3658107"/>
          </a:xfrm>
        </p:grpSpPr>
        <p:sp>
          <p:nvSpPr>
            <p:cNvPr id="47" name="Rectangle 46"/>
            <p:cNvSpPr/>
            <p:nvPr/>
          </p:nvSpPr>
          <p:spPr>
            <a:xfrm>
              <a:off x="4076553" y="129288"/>
              <a:ext cx="1825789" cy="36581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76553" y="136893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88846" y="136893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77756" y="1049224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90049" y="1049224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076553" y="2873886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88846" y="2873886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76553" y="1961555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88846" y="1961555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xplosion 1 67"/>
            <p:cNvSpPr/>
            <p:nvPr/>
          </p:nvSpPr>
          <p:spPr>
            <a:xfrm>
              <a:off x="4167812" y="227273"/>
              <a:ext cx="730075" cy="730100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xplosion 1 68"/>
            <p:cNvSpPr/>
            <p:nvPr/>
          </p:nvSpPr>
          <p:spPr>
            <a:xfrm>
              <a:off x="4167812" y="2053408"/>
              <a:ext cx="730075" cy="730100"/>
            </a:xfrm>
            <a:prstGeom prst="irregularSeal1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79805" y="227273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67812" y="2980642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69015" y="1149024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81008" y="206861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91" name="Explosion 1 90"/>
            <p:cNvSpPr/>
            <p:nvPr/>
          </p:nvSpPr>
          <p:spPr>
            <a:xfrm>
              <a:off x="5081008" y="1140192"/>
              <a:ext cx="730075" cy="730100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xplosion 1 91"/>
            <p:cNvSpPr/>
            <p:nvPr/>
          </p:nvSpPr>
          <p:spPr>
            <a:xfrm>
              <a:off x="5081008" y="2981538"/>
              <a:ext cx="730075" cy="730100"/>
            </a:xfrm>
            <a:prstGeom prst="irregularSeal1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33888"/>
                </p:ext>
              </p:extLst>
            </p:nvPr>
          </p:nvGraphicFramePr>
          <p:xfrm>
            <a:off x="4514850" y="334645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" name="Equation" r:id="rId3" imgW="114300" imgH="165100" progId="Equation.DSMT4">
                    <p:embed/>
                  </p:oleObj>
                </mc:Choice>
                <mc:Fallback>
                  <p:oleObj name="Equation" r:id="rId3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14850" y="334645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" name="TextBox 89"/>
          <p:cNvSpPr txBox="1"/>
          <p:nvPr/>
        </p:nvSpPr>
        <p:spPr>
          <a:xfrm>
            <a:off x="6610204" y="320512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=</a:t>
            </a:r>
            <a:endParaRPr lang="en-GB" sz="4000" dirty="0"/>
          </a:p>
        </p:txBody>
      </p:sp>
      <p:sp>
        <p:nvSpPr>
          <p:cNvPr id="93" name="TextBox 92"/>
          <p:cNvSpPr txBox="1"/>
          <p:nvPr/>
        </p:nvSpPr>
        <p:spPr>
          <a:xfrm>
            <a:off x="3448050" y="3084621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98775" y="579646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53530" y="579646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 smtClean="0">
                <a:latin typeface="Times New Roman"/>
                <a:cs typeface="Times New Roman"/>
              </a:rPr>
              <a:t>Γ</a:t>
            </a:r>
            <a:endParaRPr lang="en-GB" sz="4000" b="1" dirty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76755" y="5796462"/>
            <a:ext cx="833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 smtClean="0">
                <a:latin typeface="Times New Roman"/>
                <a:cs typeface="Times New Roman"/>
              </a:rPr>
              <a:t>S</a:t>
            </a:r>
            <a:r>
              <a:rPr lang="en-GB" sz="4000" b="1" baseline="-25000" dirty="0" err="1" smtClean="0">
                <a:latin typeface="Times New Roman"/>
                <a:cs typeface="Times New Roman"/>
              </a:rPr>
              <a:t>bl</a:t>
            </a:r>
            <a:endParaRPr lang="en-GB" sz="4000" b="1" baseline="-25000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790273" y="1780037"/>
            <a:ext cx="3052762" cy="3658107"/>
            <a:chOff x="3790273" y="1780037"/>
            <a:chExt cx="3052762" cy="3658107"/>
          </a:xfrm>
        </p:grpSpPr>
        <p:grpSp>
          <p:nvGrpSpPr>
            <p:cNvPr id="3" name="Group 2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091665" y="1695375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723377" y="445634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724580" y="2601667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91665" y="353789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724580" y="17146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091665" y="260442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260978" y="353789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-25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630169" y="445634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30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241900" y="4768250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 smtClean="0"/>
                <a:t>2</a:t>
              </a:r>
              <a:endParaRPr lang="en-GB" sz="24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52401" y="3842444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/>
                <a:t>1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71778" y="1016968"/>
            <a:ext cx="874001" cy="583786"/>
            <a:chOff x="114224" y="983986"/>
            <a:chExt cx="874001" cy="583786"/>
          </a:xfrm>
        </p:grpSpPr>
        <p:pic>
          <p:nvPicPr>
            <p:cNvPr id="51" name="Picture 50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xplosion 1 98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862610" y="1016968"/>
            <a:ext cx="874001" cy="583786"/>
            <a:chOff x="114224" y="983986"/>
            <a:chExt cx="874001" cy="583786"/>
          </a:xfrm>
        </p:grpSpPr>
        <p:pic>
          <p:nvPicPr>
            <p:cNvPr id="101" name="Picture 100" descr="Boat.png"/>
            <p:cNvPicPr>
              <a:picLocks noChangeAspect="1"/>
            </p:cNvPicPr>
            <p:nvPr/>
          </p:nvPicPr>
          <p:blipFill>
            <a:blip r:embed="rId5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02" name="Straight Connector 101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xplosion 1 102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0317" y="1016968"/>
            <a:ext cx="874001" cy="583786"/>
            <a:chOff x="114224" y="983986"/>
            <a:chExt cx="874001" cy="583786"/>
          </a:xfrm>
        </p:grpSpPr>
        <p:pic>
          <p:nvPicPr>
            <p:cNvPr id="105" name="Picture 104" descr="Boat.png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06" name="Straight Connector 105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xplosion 1 106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227" y="1016968"/>
            <a:ext cx="874001" cy="583786"/>
            <a:chOff x="114224" y="983986"/>
            <a:chExt cx="874001" cy="583786"/>
          </a:xfrm>
        </p:grpSpPr>
        <p:pic>
          <p:nvPicPr>
            <p:cNvPr id="109" name="Picture 108" descr="Boat.png"/>
            <p:cNvPicPr>
              <a:picLocks noChangeAspect="1"/>
            </p:cNvPicPr>
            <p:nvPr/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10" name="Straight Connector 109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xplosion 1 110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195589" y="1143552"/>
            <a:ext cx="874001" cy="583786"/>
            <a:chOff x="114224" y="983986"/>
            <a:chExt cx="874001" cy="583786"/>
          </a:xfrm>
        </p:grpSpPr>
        <p:pic>
          <p:nvPicPr>
            <p:cNvPr id="134" name="Picture 133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35" name="Straight Connector 134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xplosion 1 135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273131" y="1128366"/>
            <a:ext cx="874001" cy="583786"/>
            <a:chOff x="114224" y="983986"/>
            <a:chExt cx="874001" cy="583786"/>
          </a:xfrm>
        </p:grpSpPr>
        <p:pic>
          <p:nvPicPr>
            <p:cNvPr id="138" name="Picture 137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39" name="Straight Connector 138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xplosion 1 139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0579" y="420652"/>
            <a:ext cx="1796459" cy="598972"/>
            <a:chOff x="7270579" y="420652"/>
            <a:chExt cx="1796459" cy="59897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193037" y="435838"/>
              <a:ext cx="874001" cy="583786"/>
              <a:chOff x="114224" y="983986"/>
              <a:chExt cx="874001" cy="583786"/>
            </a:xfrm>
          </p:grpSpPr>
          <p:pic>
            <p:nvPicPr>
              <p:cNvPr id="142" name="Picture 141" descr="Boat.png"/>
              <p:cNvPicPr>
                <a:picLocks noChangeAspect="1"/>
              </p:cNvPicPr>
              <p:nvPr/>
            </p:nvPicPr>
            <p:blipFill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Explosion 1 143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270579" y="420652"/>
              <a:ext cx="874001" cy="583786"/>
              <a:chOff x="114224" y="983986"/>
              <a:chExt cx="874001" cy="583786"/>
            </a:xfrm>
          </p:grpSpPr>
          <p:pic>
            <p:nvPicPr>
              <p:cNvPr id="146" name="Picture 145" descr="Boat.png"/>
              <p:cNvPicPr>
                <a:picLocks noChangeAspect="1"/>
              </p:cNvPicPr>
              <p:nvPr/>
            </p:nvPicPr>
            <p:blipFill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7" name="Straight Connector 146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Explosion 1 147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5632449" y="636763"/>
            <a:ext cx="16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Experiment 1: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52209" y="1327634"/>
            <a:ext cx="17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Experiment 2:</a:t>
            </a:r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31086" y="3724225"/>
            <a:ext cx="1642068" cy="707886"/>
            <a:chOff x="2562266" y="1443529"/>
            <a:chExt cx="1642068" cy="707886"/>
          </a:xfrm>
        </p:grpSpPr>
        <p:sp>
          <p:nvSpPr>
            <p:cNvPr id="124" name="TextBox 123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38024" y="1787642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951520" y="1787642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1859485" y="1788820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770287" y="1780037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8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9227" y="694728"/>
            <a:ext cx="874001" cy="906026"/>
            <a:chOff x="39227" y="694728"/>
            <a:chExt cx="874001" cy="906026"/>
          </a:xfrm>
        </p:grpSpPr>
        <p:grpSp>
          <p:nvGrpSpPr>
            <p:cNvPr id="16" name="Group 15"/>
            <p:cNvGrpSpPr/>
            <p:nvPr/>
          </p:nvGrpSpPr>
          <p:grpSpPr>
            <a:xfrm>
              <a:off x="39227" y="1016968"/>
              <a:ext cx="874001" cy="583786"/>
              <a:chOff x="114224" y="983986"/>
              <a:chExt cx="874001" cy="583786"/>
            </a:xfrm>
          </p:grpSpPr>
          <p:pic>
            <p:nvPicPr>
              <p:cNvPr id="17" name="Picture 16" descr="Boat.png"/>
              <p:cNvPicPr>
                <a:picLocks noChangeAspect="1"/>
              </p:cNvPicPr>
              <p:nvPr/>
            </p:nvPicPr>
            <p:blipFill>
              <a:blip r:embed="rId2"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xplosion 1 18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70025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1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49416" y="694728"/>
            <a:ext cx="874001" cy="906026"/>
            <a:chOff x="3705924" y="694728"/>
            <a:chExt cx="874001" cy="906026"/>
          </a:xfrm>
        </p:grpSpPr>
        <p:grpSp>
          <p:nvGrpSpPr>
            <p:cNvPr id="4" name="Group 3"/>
            <p:cNvGrpSpPr/>
            <p:nvPr/>
          </p:nvGrpSpPr>
          <p:grpSpPr>
            <a:xfrm>
              <a:off x="3705924" y="1016968"/>
              <a:ext cx="874001" cy="583786"/>
              <a:chOff x="114224" y="983986"/>
              <a:chExt cx="874001" cy="583786"/>
            </a:xfrm>
          </p:grpSpPr>
          <p:pic>
            <p:nvPicPr>
              <p:cNvPr id="5" name="Picture 4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xplosion 1 6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36722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4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12687" y="694728"/>
            <a:ext cx="874001" cy="906026"/>
            <a:chOff x="2483691" y="694728"/>
            <a:chExt cx="874001" cy="906026"/>
          </a:xfrm>
        </p:grpSpPr>
        <p:grpSp>
          <p:nvGrpSpPr>
            <p:cNvPr id="8" name="Group 7"/>
            <p:cNvGrpSpPr/>
            <p:nvPr/>
          </p:nvGrpSpPr>
          <p:grpSpPr>
            <a:xfrm>
              <a:off x="2483691" y="1016968"/>
              <a:ext cx="874001" cy="583786"/>
              <a:chOff x="114224" y="983986"/>
              <a:chExt cx="874001" cy="583786"/>
            </a:xfrm>
          </p:grpSpPr>
          <p:pic>
            <p:nvPicPr>
              <p:cNvPr id="9" name="Picture 8" descr="Boat.png"/>
              <p:cNvPicPr>
                <a:picLocks noChangeAspect="1"/>
              </p:cNvPicPr>
              <p:nvPr/>
            </p:nvPicPr>
            <p:blipFill>
              <a:blip r:embed="rId2">
                <a:alphaModFix amt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xplosion 1 10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14489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3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75957" y="694728"/>
            <a:ext cx="874001" cy="906026"/>
            <a:chOff x="1261459" y="694728"/>
            <a:chExt cx="874001" cy="906026"/>
          </a:xfrm>
        </p:grpSpPr>
        <p:grpSp>
          <p:nvGrpSpPr>
            <p:cNvPr id="12" name="Group 11"/>
            <p:cNvGrpSpPr/>
            <p:nvPr/>
          </p:nvGrpSpPr>
          <p:grpSpPr>
            <a:xfrm>
              <a:off x="1261459" y="1016968"/>
              <a:ext cx="874001" cy="583786"/>
              <a:chOff x="114224" y="983986"/>
              <a:chExt cx="874001" cy="583786"/>
            </a:xfrm>
          </p:grpSpPr>
          <p:pic>
            <p:nvPicPr>
              <p:cNvPr id="13" name="Picture 12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xplosion 1 14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92257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2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438" y="2416631"/>
            <a:ext cx="1720256" cy="598972"/>
            <a:chOff x="39227" y="2305233"/>
            <a:chExt cx="1720256" cy="598972"/>
          </a:xfrm>
        </p:grpSpPr>
        <p:grpSp>
          <p:nvGrpSpPr>
            <p:cNvPr id="24" name="Group 23"/>
            <p:cNvGrpSpPr/>
            <p:nvPr/>
          </p:nvGrpSpPr>
          <p:grpSpPr>
            <a:xfrm>
              <a:off x="885482" y="2320419"/>
              <a:ext cx="874001" cy="583786"/>
              <a:chOff x="114224" y="983986"/>
              <a:chExt cx="874001" cy="583786"/>
            </a:xfrm>
          </p:grpSpPr>
          <p:pic>
            <p:nvPicPr>
              <p:cNvPr id="25" name="Picture 24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xplosion 1 26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227" y="2305233"/>
              <a:ext cx="874001" cy="583786"/>
              <a:chOff x="114224" y="983986"/>
              <a:chExt cx="874001" cy="583786"/>
            </a:xfrm>
          </p:grpSpPr>
          <p:pic>
            <p:nvPicPr>
              <p:cNvPr id="29" name="Picture 28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xplosion 1 30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089859" y="2416631"/>
            <a:ext cx="1720256" cy="598972"/>
            <a:chOff x="39227" y="2305233"/>
            <a:chExt cx="1720256" cy="598972"/>
          </a:xfrm>
        </p:grpSpPr>
        <p:grpSp>
          <p:nvGrpSpPr>
            <p:cNvPr id="38" name="Group 37"/>
            <p:cNvGrpSpPr/>
            <p:nvPr/>
          </p:nvGrpSpPr>
          <p:grpSpPr>
            <a:xfrm>
              <a:off x="885482" y="2320419"/>
              <a:ext cx="874001" cy="583786"/>
              <a:chOff x="114224" y="983986"/>
              <a:chExt cx="874001" cy="583786"/>
            </a:xfrm>
          </p:grpSpPr>
          <p:pic>
            <p:nvPicPr>
              <p:cNvPr id="43" name="Picture 42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xplosion 1 44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9227" y="2305233"/>
              <a:ext cx="874001" cy="583786"/>
              <a:chOff x="114224" y="983986"/>
              <a:chExt cx="874001" cy="583786"/>
            </a:xfrm>
          </p:grpSpPr>
          <p:pic>
            <p:nvPicPr>
              <p:cNvPr id="40" name="Picture 39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xplosion 1 41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156012" y="2103825"/>
            <a:ext cx="57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/>
                <a:cs typeface="Times New Roman"/>
              </a:rPr>
              <a:t>Exp. 1</a:t>
            </a:r>
            <a:endParaRPr lang="en-GB" sz="12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20657" y="2103825"/>
            <a:ext cx="57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/>
                <a:cs typeface="Times New Roman"/>
              </a:rPr>
              <a:t>Exp. 2</a:t>
            </a:r>
            <a:endParaRPr lang="en-GB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88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730892" y="2723971"/>
            <a:ext cx="423334" cy="276999"/>
            <a:chOff x="5384799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5749" y="2430842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Estimated De-blended Data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r>
              <a:rPr lang="en-GB" b="1" dirty="0" smtClean="0">
                <a:latin typeface="Times New Roman"/>
                <a:cs typeface="Times New Roman"/>
              </a:rPr>
              <a:t>  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756287" y="4222415"/>
            <a:ext cx="423334" cy="276999"/>
            <a:chOff x="5384799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20818" y="5146100"/>
            <a:ext cx="423334" cy="276999"/>
            <a:chOff x="5384799" y="1166697"/>
            <a:chExt cx="423334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9761" y="3030198"/>
            <a:ext cx="1991976" cy="646331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Subtraction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3823" y="461819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3823" y="1024639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Pseudo-Deblended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ps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823" y="186445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Sort in CRG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3823" y="429861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Thresholding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3823" y="4861438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Estimation </a:t>
            </a:r>
            <a:r>
              <a:rPr lang="en-GB" b="1" dirty="0" smtClean="0">
                <a:latin typeface="Times New Roman"/>
                <a:cs typeface="Times New Roman"/>
              </a:rPr>
              <a:t>N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3823" y="373579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F-K-Filtering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49811" y="846545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49811" y="169418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49811" y="4120646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49811" y="469116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577259" y="5184604"/>
            <a:ext cx="676564" cy="31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8900" y="3369159"/>
            <a:ext cx="0" cy="18186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7259" y="3364350"/>
            <a:ext cx="154362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97304" y="304118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debl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10833" y="7005016"/>
            <a:ext cx="14697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4421" y="3168509"/>
            <a:ext cx="1991976" cy="377255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69332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Converged?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2366436" y="3369159"/>
            <a:ext cx="13758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40192" y="3923755"/>
            <a:ext cx="13280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56102" y="3949649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No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0870" y="3030198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Yes</a:t>
            </a:r>
            <a:endParaRPr lang="en-GB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49811" y="3090827"/>
            <a:ext cx="1926" cy="155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249811" y="2250397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122811" y="3144172"/>
            <a:ext cx="254000" cy="369332"/>
            <a:chOff x="4986876" y="922878"/>
            <a:chExt cx="254000" cy="369332"/>
          </a:xfrm>
        </p:grpSpPr>
        <p:sp>
          <p:nvSpPr>
            <p:cNvPr id="2" name="Oval 1"/>
            <p:cNvSpPr/>
            <p:nvPr/>
          </p:nvSpPr>
          <p:spPr>
            <a:xfrm>
              <a:off x="4995333" y="1024639"/>
              <a:ext cx="245534" cy="2455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86876" y="922878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-</a:t>
              </a:r>
              <a:endParaRPr lang="en-GB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5321304" y="3369159"/>
            <a:ext cx="47259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68234" y="3552464"/>
            <a:ext cx="0" cy="37129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0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-261711" y="1041965"/>
            <a:ext cx="9385814" cy="3964063"/>
            <a:chOff x="-261711" y="1041965"/>
            <a:chExt cx="9385814" cy="3964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221084" y="2596966"/>
              <a:ext cx="423334" cy="276999"/>
              <a:chOff x="5384799" y="1166697"/>
              <a:chExt cx="423334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>
                    <a:latin typeface="Times New Roman"/>
                    <a:cs typeface="Times New Roman"/>
                  </a:rPr>
                  <a:t>^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747883" y="2329238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Estimated De-blended Data </a:t>
              </a:r>
              <a:r>
                <a:rPr lang="en-GB" b="1" dirty="0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GB" b="1" dirty="0" smtClean="0">
                  <a:latin typeface="Times New Roman"/>
                  <a:cs typeface="Times New Roman"/>
                </a:rPr>
                <a:t>  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257004" y="4644359"/>
              <a:ext cx="423334" cy="276999"/>
              <a:chOff x="5384799" y="1166697"/>
              <a:chExt cx="423334" cy="2769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>
                    <a:latin typeface="Times New Roman"/>
                    <a:cs typeface="Times New Roman"/>
                  </a:rPr>
                  <a:t>^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05394" y="4359697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Estimation </a:t>
              </a:r>
              <a:r>
                <a:rPr lang="en-GB" b="1" dirty="0" smtClean="0">
                  <a:latin typeface="Times New Roman"/>
                  <a:cs typeface="Times New Roman"/>
                </a:rPr>
                <a:t>N</a:t>
              </a:r>
              <a:r>
                <a:rPr lang="en-GB" b="1" baseline="-25000" dirty="0" smtClean="0">
                  <a:latin typeface="Times New Roman"/>
                  <a:cs typeface="Times New Roman"/>
                </a:rPr>
                <a:t>i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400943" y="3720674"/>
              <a:ext cx="423334" cy="276999"/>
              <a:chOff x="5384799" y="1166697"/>
              <a:chExt cx="423334" cy="27699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 smtClean="0">
                    <a:latin typeface="Times New Roman"/>
                    <a:cs typeface="Times New Roman"/>
                  </a:rPr>
                  <a:t>_</a:t>
                </a:r>
                <a:endParaRPr lang="en-GB" b="1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905394" y="3796877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Thresholding </a:t>
              </a:r>
              <a:r>
                <a:rPr lang="en-GB" b="1" dirty="0" smtClean="0">
                  <a:latin typeface="Times New Roman"/>
                  <a:cs typeface="Times New Roman"/>
                </a:rPr>
                <a:t>P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47883" y="4342763"/>
              <a:ext cx="1991976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Subtraction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261711" y="1041965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bl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61711" y="1604785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Pseudo-Deblended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ps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61711" y="2453510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Sort in CRG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5394" y="3234057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F-K-Filtering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4277" y="1426691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34277" y="2274329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01382" y="3618905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901382" y="4189422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</p:cNvCxnSpPr>
            <p:nvPr/>
          </p:nvCxnSpPr>
          <p:spPr>
            <a:xfrm flipH="1">
              <a:off x="2232877" y="4682863"/>
              <a:ext cx="2672517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32127" y="2327824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Deblended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debl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905394" y="2450509"/>
              <a:ext cx="1991976" cy="377255"/>
              <a:chOff x="4294121" y="3130066"/>
              <a:chExt cx="1991976" cy="37725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294121" y="3130066"/>
                <a:ext cx="1991976" cy="369332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/>
                    <a:cs typeface="Times New Roman"/>
                  </a:rPr>
                  <a:t>Converged?</a:t>
                </a:r>
                <a:endParaRPr lang="en-GB" b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95802" y="3137989"/>
                <a:ext cx="1544008" cy="36933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2232877" y="2776469"/>
              <a:ext cx="0" cy="19148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914101" y="2820220"/>
              <a:ext cx="533400" cy="38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No</a:t>
              </a:r>
              <a:endParaRPr lang="en-GB" dirty="0"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4506" y="2263039"/>
              <a:ext cx="533400" cy="38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Yes</a:t>
              </a:r>
              <a:endParaRPr lang="en-GB" dirty="0">
                <a:latin typeface="Times New Roman"/>
                <a:cs typeface="Times New Roman"/>
              </a:endParaRPr>
            </a:p>
          </p:txBody>
        </p:sp>
        <p:cxnSp>
          <p:nvCxnSpPr>
            <p:cNvPr id="67" name="Straight Arrow Connector 66"/>
            <p:cNvCxnSpPr>
              <a:endCxn id="10" idx="0"/>
            </p:cNvCxnSpPr>
            <p:nvPr/>
          </p:nvCxnSpPr>
          <p:spPr>
            <a:xfrm>
              <a:off x="5901382" y="2840097"/>
              <a:ext cx="0" cy="3939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16200000">
              <a:off x="1921345" y="2466458"/>
              <a:ext cx="0" cy="3690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7" idx="3"/>
            </p:cNvCxnSpPr>
            <p:nvPr/>
          </p:nvCxnSpPr>
          <p:spPr>
            <a:xfrm>
              <a:off x="4739859" y="2652404"/>
              <a:ext cx="367216" cy="240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468707" y="3539774"/>
              <a:ext cx="550328" cy="551308"/>
              <a:chOff x="7459133" y="939800"/>
              <a:chExt cx="923015" cy="924658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7459133" y="939800"/>
                <a:ext cx="923015" cy="924658"/>
              </a:xfrm>
              <a:prstGeom prst="arc">
                <a:avLst>
                  <a:gd name="adj1" fmla="val 16200000"/>
                  <a:gd name="adj2" fmla="val 1109556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7459225" y="1303870"/>
                <a:ext cx="0" cy="8466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>
              <a:endCxn id="27" idx="1"/>
            </p:cNvCxnSpPr>
            <p:nvPr/>
          </p:nvCxnSpPr>
          <p:spPr>
            <a:xfrm>
              <a:off x="2232877" y="2652404"/>
              <a:ext cx="51500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36" idx="1"/>
            </p:cNvCxnSpPr>
            <p:nvPr/>
          </p:nvCxnSpPr>
          <p:spPr>
            <a:xfrm flipV="1">
              <a:off x="6657949" y="2650990"/>
              <a:ext cx="474178" cy="14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2105877" y="2424564"/>
              <a:ext cx="254000" cy="369332"/>
              <a:chOff x="4986876" y="922878"/>
              <a:chExt cx="254000" cy="369332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995333" y="1024639"/>
                <a:ext cx="245534" cy="24553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986876" y="922878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Times New Roman"/>
                    <a:cs typeface="Times New Roman"/>
                  </a:rPr>
                  <a:t>-</a:t>
                </a:r>
                <a:endParaRPr lang="en-GB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8710906" y="2279563"/>
            <a:ext cx="405038" cy="265028"/>
            <a:chOff x="5349403" y="1148999"/>
            <a:chExt cx="423334" cy="277000"/>
          </a:xfrm>
        </p:grpSpPr>
        <p:sp>
          <p:nvSpPr>
            <p:cNvPr id="50" name="TextBox 49"/>
            <p:cNvSpPr txBox="1"/>
            <p:nvPr/>
          </p:nvSpPr>
          <p:spPr>
            <a:xfrm>
              <a:off x="5349403" y="1148999"/>
              <a:ext cx="4233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08670" y="1328503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82187" y="2529761"/>
            <a:ext cx="405038" cy="265027"/>
            <a:chOff x="5331705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31705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90968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47050" y="4471735"/>
            <a:ext cx="405038" cy="265028"/>
            <a:chOff x="5349403" y="1148999"/>
            <a:chExt cx="423334" cy="277000"/>
          </a:xfrm>
        </p:grpSpPr>
        <p:sp>
          <p:nvSpPr>
            <p:cNvPr id="53" name="TextBox 52"/>
            <p:cNvSpPr txBox="1"/>
            <p:nvPr/>
          </p:nvSpPr>
          <p:spPr>
            <a:xfrm>
              <a:off x="5349403" y="1148999"/>
              <a:ext cx="4233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08670" y="1328503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6301" y="3604904"/>
            <a:ext cx="405038" cy="265027"/>
            <a:chOff x="5340553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40553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82119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78834" y="2273513"/>
            <a:ext cx="1905885" cy="584776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Interference Subtraction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7765" y="248099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Blended Data </a:t>
            </a:r>
            <a:r>
              <a:rPr lang="en-GB" sz="1600" b="1" dirty="0" err="1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err="1" smtClean="0">
                <a:latin typeface="Times New Roman"/>
                <a:cs typeface="Times New Roman"/>
              </a:rPr>
              <a:t>bl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765" y="786595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Pseudo-Deblended Data </a:t>
            </a:r>
            <a:r>
              <a:rPr lang="en-GB" sz="1600" b="1" dirty="0" err="1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err="1" smtClean="0">
                <a:latin typeface="Times New Roman"/>
                <a:cs typeface="Times New Roman"/>
              </a:rPr>
              <a:t>ps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7765" y="1598639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Sort in CRG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7722" y="3139318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/>
                <a:cs typeface="Times New Roman"/>
              </a:rPr>
              <a:t>f</a:t>
            </a:r>
            <a:r>
              <a:rPr lang="en-GB" sz="1600" dirty="0" smtClean="0">
                <a:latin typeface="Times New Roman"/>
                <a:cs typeface="Times New Roman"/>
              </a:rPr>
              <a:t>-</a:t>
            </a:r>
            <a:r>
              <a:rPr lang="en-GB" sz="1600" dirty="0">
                <a:latin typeface="Times New Roman"/>
                <a:cs typeface="Times New Roman"/>
              </a:rPr>
              <a:t>k</a:t>
            </a:r>
            <a:r>
              <a:rPr lang="en-GB" sz="1600" dirty="0" smtClean="0">
                <a:latin typeface="Times New Roman"/>
                <a:cs typeface="Times New Roman"/>
              </a:rPr>
              <a:t>-Filtering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2530708" y="586653"/>
            <a:ext cx="0" cy="192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2530708" y="1371371"/>
            <a:ext cx="0" cy="218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 flipH="1">
            <a:off x="6040664" y="3477872"/>
            <a:ext cx="1" cy="192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040664" y="4016367"/>
            <a:ext cx="1" cy="199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2530708" y="4508697"/>
            <a:ext cx="2557014" cy="1681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18218" y="2272251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Deblended Data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87722" y="2389634"/>
            <a:ext cx="1905885" cy="360951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53847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Times New Roman"/>
                  <a:cs typeface="Times New Roman"/>
                </a:rPr>
                <a:t>Converged?</a:t>
              </a:r>
              <a:endParaRPr lang="en-GB" sz="1600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2530708" y="2701506"/>
            <a:ext cx="0" cy="18321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2834" y="2743366"/>
            <a:ext cx="51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No</a:t>
            </a:r>
            <a:endParaRPr lang="en-GB" sz="16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84697" y="2210266"/>
            <a:ext cx="51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Yes</a:t>
            </a:r>
            <a:endParaRPr lang="en-GB" sz="1600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endCxn id="10" idx="0"/>
          </p:cNvCxnSpPr>
          <p:nvPr/>
        </p:nvCxnSpPr>
        <p:spPr>
          <a:xfrm>
            <a:off x="6040664" y="2762384"/>
            <a:ext cx="1" cy="376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2"/>
          </p:cNvCxnSpPr>
          <p:nvPr/>
        </p:nvCxnSpPr>
        <p:spPr>
          <a:xfrm>
            <a:off x="2530708" y="1937193"/>
            <a:ext cx="1" cy="52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929342" y="2565992"/>
            <a:ext cx="3513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713127" y="3431822"/>
            <a:ext cx="526543" cy="527481"/>
            <a:chOff x="7459133" y="939800"/>
            <a:chExt cx="923015" cy="924658"/>
          </a:xfrm>
        </p:grpSpPr>
        <p:sp>
          <p:nvSpPr>
            <p:cNvPr id="39" name="Arc 38"/>
            <p:cNvSpPr/>
            <p:nvPr/>
          </p:nvSpPr>
          <p:spPr>
            <a:xfrm>
              <a:off x="7459133" y="939800"/>
              <a:ext cx="923015" cy="924658"/>
            </a:xfrm>
            <a:prstGeom prst="arc">
              <a:avLst>
                <a:gd name="adj1" fmla="val 16200000"/>
                <a:gd name="adj2" fmla="val 1109556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459225" y="1303870"/>
              <a:ext cx="0" cy="8466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2513774" y="2565992"/>
            <a:ext cx="49274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770500" y="2565991"/>
            <a:ext cx="45368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409197" y="2364810"/>
            <a:ext cx="243022" cy="353370"/>
            <a:chOff x="4986876" y="922878"/>
            <a:chExt cx="254000" cy="369332"/>
          </a:xfrm>
        </p:grpSpPr>
        <p:sp>
          <p:nvSpPr>
            <p:cNvPr id="2" name="Oval 1"/>
            <p:cNvSpPr/>
            <p:nvPr/>
          </p:nvSpPr>
          <p:spPr>
            <a:xfrm>
              <a:off x="4995333" y="1024639"/>
              <a:ext cx="245534" cy="2455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86876" y="922878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-</a:t>
              </a:r>
              <a:endParaRPr lang="en-GB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23456" y="2273604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Estimated De-blended Data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smtClean="0">
                <a:latin typeface="Times New Roman"/>
                <a:cs typeface="Times New Roman"/>
              </a:rPr>
              <a:t>i</a:t>
            </a:r>
            <a:r>
              <a:rPr lang="en-GB" sz="1600" b="1" dirty="0" smtClean="0">
                <a:latin typeface="Times New Roman"/>
                <a:cs typeface="Times New Roman"/>
              </a:rPr>
              <a:t>  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7722" y="4216309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Interference Estimation </a:t>
            </a:r>
            <a:r>
              <a:rPr lang="en-GB" sz="1600" b="1" dirty="0" smtClean="0">
                <a:latin typeface="Times New Roman"/>
                <a:cs typeface="Times New Roman"/>
              </a:rPr>
              <a:t>N</a:t>
            </a:r>
            <a:r>
              <a:rPr lang="en-GB" sz="1600" baseline="-25000" dirty="0" smtClean="0">
                <a:latin typeface="Times New Roman"/>
                <a:cs typeface="Times New Roman"/>
              </a:rPr>
              <a:t>i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7722" y="3677813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Thresholding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360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631248" y="2634788"/>
            <a:ext cx="423334" cy="276999"/>
            <a:chOff x="5384799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967" y="3697461"/>
            <a:ext cx="423334" cy="276999"/>
            <a:chOff x="5384799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59498" y="4621146"/>
            <a:ext cx="423334" cy="276999"/>
            <a:chOff x="5384799" y="1166697"/>
            <a:chExt cx="423334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92503" y="461819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503" y="1024639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Pseudo-Deblended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ps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503" y="186445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Sort in CRG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2503" y="3773664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Thresholding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503" y="433648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Estimation </a:t>
            </a:r>
            <a:r>
              <a:rPr lang="en-GB" b="1" dirty="0" smtClean="0">
                <a:latin typeface="Times New Roman"/>
                <a:cs typeface="Times New Roman"/>
              </a:rPr>
              <a:t>N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2503" y="3210844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F-K-Filtering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88491" y="846545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88491" y="169418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491" y="3595692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8491" y="4166209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2588491" y="2233790"/>
            <a:ext cx="1926" cy="968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584479" y="4666024"/>
            <a:ext cx="106372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57715" y="433246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debl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5474848" y="2670082"/>
            <a:ext cx="77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9248" y="2346916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Estimated De-blended Data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r>
              <a:rPr lang="en-GB" b="1" baseline="-25000" dirty="0" smtClean="0">
                <a:latin typeface="Times New Roman"/>
                <a:cs typeface="Times New Roman"/>
              </a:rPr>
              <a:t>i+1</a:t>
            </a:r>
            <a:r>
              <a:rPr lang="en-GB" b="1" dirty="0" smtClean="0">
                <a:latin typeface="Times New Roman"/>
                <a:cs typeface="Times New Roman"/>
              </a:rPr>
              <a:t>  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31597" y="3210844"/>
            <a:ext cx="1991976" cy="377255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69332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Converged?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Arrow Connector 37"/>
          <p:cNvCxnSpPr>
            <a:endCxn id="22" idx="0"/>
          </p:cNvCxnSpPr>
          <p:nvPr/>
        </p:nvCxnSpPr>
        <p:spPr>
          <a:xfrm>
            <a:off x="7304506" y="2979523"/>
            <a:ext cx="776" cy="239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303730" y="3595692"/>
            <a:ext cx="0" cy="740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16735" y="3063089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No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24907" y="3752581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Yes</a:t>
            </a:r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52212" y="2304742"/>
            <a:ext cx="1991976" cy="654798"/>
            <a:chOff x="3652212" y="1864458"/>
            <a:chExt cx="1991976" cy="654798"/>
          </a:xfrm>
        </p:grpSpPr>
        <p:sp>
          <p:nvSpPr>
            <p:cNvPr id="30" name="TextBox 29"/>
            <p:cNvSpPr txBox="1"/>
            <p:nvPr/>
          </p:nvSpPr>
          <p:spPr>
            <a:xfrm>
              <a:off x="3652212" y="1864458"/>
              <a:ext cx="1991976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Subtraction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35393" y="1872925"/>
              <a:ext cx="1639455" cy="646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 flipV="1">
            <a:off x="4646274" y="2953019"/>
            <a:ext cx="1926" cy="1713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196563" y="2233790"/>
            <a:ext cx="1" cy="43629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196565" y="2668156"/>
            <a:ext cx="638828" cy="1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965206" y="1286937"/>
            <a:ext cx="211667" cy="423333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09134" y="1380067"/>
            <a:ext cx="728133" cy="2260592"/>
            <a:chOff x="1109134" y="1380067"/>
            <a:chExt cx="728133" cy="2260592"/>
          </a:xfrm>
        </p:grpSpPr>
        <p:sp>
          <p:nvSpPr>
            <p:cNvPr id="7" name="Rectangle 6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79597" y="1380067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879597" y="2146297"/>
            <a:ext cx="728133" cy="728133"/>
          </a:xfrm>
          <a:prstGeom prst="rect">
            <a:avLst/>
          </a:prstGeom>
          <a:pattFill prst="solidDmnd">
            <a:fgClr>
              <a:schemeClr val="tx1">
                <a:lumMod val="75000"/>
                <a:lumOff val="25000"/>
              </a:schemeClr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879597" y="2912526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650065" y="1380067"/>
            <a:ext cx="728133" cy="2260592"/>
            <a:chOff x="1109134" y="1380067"/>
            <a:chExt cx="728133" cy="2260592"/>
          </a:xfrm>
        </p:grpSpPr>
        <p:sp>
          <p:nvSpPr>
            <p:cNvPr id="16" name="Rectangle 15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19127" y="1380067"/>
            <a:ext cx="728133" cy="2260592"/>
            <a:chOff x="1109134" y="1380067"/>
            <a:chExt cx="728133" cy="2260592"/>
          </a:xfrm>
        </p:grpSpPr>
        <p:sp>
          <p:nvSpPr>
            <p:cNvPr id="20" name="Rectangle 19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Rectangle 23"/>
          <p:cNvSpPr/>
          <p:nvPr/>
        </p:nvSpPr>
        <p:spPr>
          <a:xfrm rot="16200000">
            <a:off x="111760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 rot="16200000">
            <a:off x="188383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6200000">
            <a:off x="2650066" y="4694793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6200000">
            <a:off x="491912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327402" y="3742259"/>
            <a:ext cx="211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Data matrix for fixed inline receiver and source position</a:t>
            </a:r>
            <a:endParaRPr lang="en-GB" sz="16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46867" y="2650067"/>
            <a:ext cx="931332" cy="1151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81799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167878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553957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940036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326115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712196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/>
          <p:cNvGrpSpPr/>
          <p:nvPr/>
        </p:nvGrpSpPr>
        <p:grpSpPr>
          <a:xfrm>
            <a:off x="3790003" y="1706036"/>
            <a:ext cx="646853" cy="75216"/>
            <a:chOff x="4213014" y="592667"/>
            <a:chExt cx="2184398" cy="254000"/>
          </a:xfrm>
        </p:grpSpPr>
        <p:sp>
          <p:nvSpPr>
            <p:cNvPr id="45" name="Oval 44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90003" y="2468525"/>
            <a:ext cx="646853" cy="75216"/>
            <a:chOff x="4213014" y="592667"/>
            <a:chExt cx="2184398" cy="254000"/>
          </a:xfrm>
        </p:grpSpPr>
        <p:sp>
          <p:nvSpPr>
            <p:cNvPr id="53" name="Oval 52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90003" y="3263903"/>
            <a:ext cx="646853" cy="75216"/>
            <a:chOff x="4213014" y="592667"/>
            <a:chExt cx="2184398" cy="254000"/>
          </a:xfrm>
        </p:grpSpPr>
        <p:sp>
          <p:nvSpPr>
            <p:cNvPr id="60" name="Oval 59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/>
          <p:cNvGrpSpPr/>
          <p:nvPr/>
        </p:nvGrpSpPr>
        <p:grpSpPr>
          <a:xfrm rot="5400000">
            <a:off x="1907049" y="3348674"/>
            <a:ext cx="646853" cy="1633083"/>
            <a:chOff x="-138531" y="2799214"/>
            <a:chExt cx="646853" cy="1633083"/>
          </a:xfrm>
        </p:grpSpPr>
        <p:grpSp>
          <p:nvGrpSpPr>
            <p:cNvPr id="66" name="Group 65"/>
            <p:cNvGrpSpPr/>
            <p:nvPr/>
          </p:nvGrpSpPr>
          <p:grpSpPr>
            <a:xfrm>
              <a:off x="-138531" y="2799214"/>
              <a:ext cx="646853" cy="75216"/>
              <a:chOff x="4213014" y="592667"/>
              <a:chExt cx="2184398" cy="2540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-138531" y="3561703"/>
              <a:ext cx="646853" cy="75216"/>
              <a:chOff x="4213014" y="592667"/>
              <a:chExt cx="2184398" cy="2540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-138531" y="4357081"/>
              <a:ext cx="646853" cy="75216"/>
              <a:chOff x="4213014" y="592667"/>
              <a:chExt cx="2184398" cy="2540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3790003" y="5024970"/>
            <a:ext cx="646853" cy="75216"/>
            <a:chOff x="4213014" y="592667"/>
            <a:chExt cx="2184398" cy="254000"/>
          </a:xfrm>
        </p:grpSpPr>
        <p:sp>
          <p:nvSpPr>
            <p:cNvPr id="89" name="Oval 88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/>
        </p:nvGrpSpPr>
        <p:grpSpPr>
          <a:xfrm rot="5400000">
            <a:off x="4966870" y="4127609"/>
            <a:ext cx="646853" cy="75216"/>
            <a:chOff x="4213014" y="592667"/>
            <a:chExt cx="2184398" cy="254000"/>
          </a:xfrm>
        </p:grpSpPr>
        <p:sp>
          <p:nvSpPr>
            <p:cNvPr id="96" name="Oval 95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" name="Left Bracket 101"/>
          <p:cNvSpPr/>
          <p:nvPr/>
        </p:nvSpPr>
        <p:spPr>
          <a:xfrm flipH="1">
            <a:off x="5579531" y="1286937"/>
            <a:ext cx="211667" cy="423333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1117607" y="1083741"/>
            <a:ext cx="153245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V="1">
            <a:off x="-25390" y="2146296"/>
            <a:ext cx="153245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481180" y="724416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latin typeface="Times New Roman"/>
                <a:cs typeface="Times New Roman"/>
              </a:rPr>
              <a:t>y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s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7723" y="1888606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Times New Roman"/>
                <a:cs typeface="Times New Roman"/>
              </a:rPr>
              <a:t>y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r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1183223" y="1454157"/>
            <a:ext cx="21914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V="1">
            <a:off x="1073652" y="1552013"/>
            <a:ext cx="21914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40910" y="123195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Times New Roman"/>
                <a:cs typeface="Times New Roman"/>
              </a:rPr>
              <a:t>x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s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39284" y="153040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 smtClean="0">
                <a:latin typeface="Times New Roman"/>
                <a:cs typeface="Times New Roman"/>
              </a:rPr>
              <a:t>x</a:t>
            </a:r>
            <a:r>
              <a:rPr lang="en-GB" i="1" baseline="-25000" dirty="0" err="1">
                <a:latin typeface="Times New Roman"/>
                <a:cs typeface="Times New Roman"/>
              </a:rPr>
              <a:t>r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887127" y="1380067"/>
            <a:ext cx="1" cy="4042859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111236" y="3155947"/>
            <a:ext cx="4536024" cy="1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155924" y="5427121"/>
            <a:ext cx="146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3D Common </a:t>
            </a:r>
          </a:p>
          <a:p>
            <a:r>
              <a:rPr lang="en-GB" dirty="0" smtClean="0">
                <a:latin typeface="Times New Roman"/>
                <a:cs typeface="Times New Roman"/>
              </a:rPr>
              <a:t>shot gather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58932" y="2971282"/>
            <a:ext cx="156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3D Common </a:t>
            </a:r>
          </a:p>
          <a:p>
            <a:r>
              <a:rPr lang="en-GB" dirty="0" smtClean="0">
                <a:latin typeface="Times New Roman"/>
                <a:cs typeface="Times New Roman"/>
              </a:rPr>
              <a:t>receiver gather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12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blen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478366"/>
            <a:ext cx="7902448" cy="1733296"/>
          </a:xfrm>
          <a:prstGeom prst="rect">
            <a:avLst/>
          </a:prstGeom>
        </p:spPr>
      </p:pic>
      <p:pic>
        <p:nvPicPr>
          <p:cNvPr id="10" name="Picture 9" descr="xline21.png"/>
          <p:cNvPicPr>
            <a:picLocks noChangeAspect="1"/>
          </p:cNvPicPr>
          <p:nvPr/>
        </p:nvPicPr>
        <p:blipFill rotWithShape="1"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9" t="7333" r="10001" b="10889"/>
          <a:stretch/>
        </p:blipFill>
        <p:spPr>
          <a:xfrm>
            <a:off x="6705603" y="2743192"/>
            <a:ext cx="711200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9" name="Picture 8" descr="xline14.png"/>
          <p:cNvPicPr>
            <a:picLocks noChangeAspect="1"/>
          </p:cNvPicPr>
          <p:nvPr/>
        </p:nvPicPr>
        <p:blipFill rotWithShape="1"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9167" b="10889"/>
          <a:stretch/>
        </p:blipFill>
        <p:spPr>
          <a:xfrm>
            <a:off x="6341536" y="2920990"/>
            <a:ext cx="719667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8" name="Picture 7" descr="xline11.png"/>
          <p:cNvPicPr>
            <a:picLocks noChangeAspect="1"/>
          </p:cNvPicPr>
          <p:nvPr/>
        </p:nvPicPr>
        <p:blipFill rotWithShape="1">
          <a:blip r:embed="rId5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7333" r="9167" b="10889"/>
          <a:stretch/>
        </p:blipFill>
        <p:spPr>
          <a:xfrm>
            <a:off x="5969000" y="3141126"/>
            <a:ext cx="728134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7" name="Picture 6" descr="xline8.png"/>
          <p:cNvPicPr>
            <a:picLocks noChangeAspect="1"/>
          </p:cNvPicPr>
          <p:nvPr/>
        </p:nvPicPr>
        <p:blipFill rotWithShape="1">
          <a:blip r:embed="rId6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10000" b="10889"/>
          <a:stretch/>
        </p:blipFill>
        <p:spPr>
          <a:xfrm>
            <a:off x="5613397" y="3335860"/>
            <a:ext cx="711201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6" name="Picture 5" descr="xline1.png"/>
          <p:cNvPicPr>
            <a:picLocks noChangeAspect="1"/>
          </p:cNvPicPr>
          <p:nvPr/>
        </p:nvPicPr>
        <p:blipFill rotWithShape="1">
          <a:blip r:embed="rId7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10000" b="10889"/>
          <a:stretch/>
        </p:blipFill>
        <p:spPr>
          <a:xfrm>
            <a:off x="5257795" y="3543293"/>
            <a:ext cx="711200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sp>
        <p:nvSpPr>
          <p:cNvPr id="13" name="Rectangle 12"/>
          <p:cNvSpPr/>
          <p:nvPr/>
        </p:nvSpPr>
        <p:spPr>
          <a:xfrm>
            <a:off x="5257809" y="3543293"/>
            <a:ext cx="711200" cy="15494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1620000" lon="2340000" rev="0"/>
            </a:camera>
            <a:lightRig rig="threePt" dir="t"/>
          </a:scene3d>
          <a:sp3d extrusionH="2286000" contourW="25400">
            <a:contourClr>
              <a:schemeClr val="tx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06464" y="3064917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620000" lon="2340000" rev="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76826" y="2861685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620000" lon="18540000" rev="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686322" y="3251153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2420000" lon="0" rev="1620000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9574" y="2429340"/>
            <a:ext cx="719667" cy="584776"/>
          </a:xfrm>
          <a:prstGeom prst="rect">
            <a:avLst/>
          </a:prstGeom>
          <a:noFill/>
          <a:scene3d>
            <a:camera prst="orthographicFront">
              <a:rot lat="1620000" lon="1854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Inline</a:t>
            </a:r>
          </a:p>
          <a:p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960976" y="2721727"/>
            <a:ext cx="719667" cy="584776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Time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-139690" y="2819300"/>
            <a:ext cx="1100666" cy="584776"/>
          </a:xfrm>
          <a:prstGeom prst="rect">
            <a:avLst/>
          </a:prstGeom>
          <a:noFill/>
          <a:scene3d>
            <a:camera prst="orthographicFront">
              <a:rot lat="1620000" lon="234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Crossline</a:t>
            </a:r>
          </a:p>
          <a:p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859865" y="3424755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t</a:t>
            </a:r>
            <a:endParaRPr lang="en-GB" dirty="0" smtClean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5175" y="2931535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87439" y="2509288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1481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1 3"/>
          <p:cNvSpPr/>
          <p:nvPr/>
        </p:nvSpPr>
        <p:spPr>
          <a:xfrm>
            <a:off x="1450083" y="719267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xplosion 1 4"/>
          <p:cNvSpPr/>
          <p:nvPr/>
        </p:nvSpPr>
        <p:spPr>
          <a:xfrm>
            <a:off x="1450083" y="888201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xplosion 1 5"/>
          <p:cNvSpPr/>
          <p:nvPr/>
        </p:nvSpPr>
        <p:spPr>
          <a:xfrm>
            <a:off x="1450083" y="1314250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xplosion 1 6"/>
          <p:cNvSpPr/>
          <p:nvPr/>
        </p:nvSpPr>
        <p:spPr>
          <a:xfrm>
            <a:off x="2349863" y="719267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xplosion 1 9"/>
          <p:cNvSpPr/>
          <p:nvPr/>
        </p:nvSpPr>
        <p:spPr>
          <a:xfrm>
            <a:off x="2349863" y="1314250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xplosion 1 11"/>
          <p:cNvSpPr/>
          <p:nvPr/>
        </p:nvSpPr>
        <p:spPr>
          <a:xfrm>
            <a:off x="1646933" y="719267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xplosion 1 12"/>
          <p:cNvSpPr/>
          <p:nvPr/>
        </p:nvSpPr>
        <p:spPr>
          <a:xfrm>
            <a:off x="1646933" y="888201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903444" y="521901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1427194" y="991801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330149" y="903560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808194" y="1116884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grpSp>
        <p:nvGrpSpPr>
          <p:cNvPr id="287" name="Group 286"/>
          <p:cNvGrpSpPr/>
          <p:nvPr/>
        </p:nvGrpSpPr>
        <p:grpSpPr>
          <a:xfrm>
            <a:off x="1170807" y="1775391"/>
            <a:ext cx="1974560" cy="3088709"/>
            <a:chOff x="1175040" y="1775391"/>
            <a:chExt cx="1974560" cy="3088709"/>
          </a:xfrm>
        </p:grpSpPr>
        <p:grpSp>
          <p:nvGrpSpPr>
            <p:cNvPr id="64" name="Group 63"/>
            <p:cNvGrpSpPr/>
            <p:nvPr/>
          </p:nvGrpSpPr>
          <p:grpSpPr>
            <a:xfrm>
              <a:off x="1763516" y="2286419"/>
              <a:ext cx="135861" cy="2432649"/>
              <a:chOff x="2087366" y="2173417"/>
              <a:chExt cx="135861" cy="243264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1" name="Explosion 1 20"/>
              <p:cNvSpPr/>
              <p:nvPr/>
            </p:nvSpPr>
            <p:spPr>
              <a:xfrm>
                <a:off x="2087366" y="217341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Explosion 1 21"/>
              <p:cNvSpPr/>
              <p:nvPr/>
            </p:nvSpPr>
            <p:spPr>
              <a:xfrm>
                <a:off x="2087366" y="240309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Explosion 1 22"/>
              <p:cNvSpPr/>
              <p:nvPr/>
            </p:nvSpPr>
            <p:spPr>
              <a:xfrm>
                <a:off x="2087366" y="297729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Explosion 1 23"/>
              <p:cNvSpPr/>
              <p:nvPr/>
            </p:nvSpPr>
            <p:spPr>
              <a:xfrm>
                <a:off x="2087366" y="228825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Explosion 1 24"/>
              <p:cNvSpPr/>
              <p:nvPr/>
            </p:nvSpPr>
            <p:spPr>
              <a:xfrm>
                <a:off x="2087366" y="263277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Explosion 1 25"/>
              <p:cNvSpPr/>
              <p:nvPr/>
            </p:nvSpPr>
            <p:spPr>
              <a:xfrm>
                <a:off x="2087366" y="332180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xplosion 1 26"/>
              <p:cNvSpPr/>
              <p:nvPr/>
            </p:nvSpPr>
            <p:spPr>
              <a:xfrm>
                <a:off x="2087366" y="251793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xplosion 1 27"/>
              <p:cNvSpPr/>
              <p:nvPr/>
            </p:nvSpPr>
            <p:spPr>
              <a:xfrm>
                <a:off x="2087366" y="286245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xplosion 1 28"/>
              <p:cNvSpPr/>
              <p:nvPr/>
            </p:nvSpPr>
            <p:spPr>
              <a:xfrm>
                <a:off x="2087366" y="366632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2087366" y="274761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2087366" y="320696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2087366" y="401084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xplosion 1 32"/>
              <p:cNvSpPr/>
              <p:nvPr/>
            </p:nvSpPr>
            <p:spPr>
              <a:xfrm>
                <a:off x="2087366" y="309212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xplosion 1 33"/>
              <p:cNvSpPr/>
              <p:nvPr/>
            </p:nvSpPr>
            <p:spPr>
              <a:xfrm>
                <a:off x="2087366" y="355148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xplosion 1 34"/>
              <p:cNvSpPr/>
              <p:nvPr/>
            </p:nvSpPr>
            <p:spPr>
              <a:xfrm>
                <a:off x="2087366" y="424051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xplosion 1 35"/>
              <p:cNvSpPr/>
              <p:nvPr/>
            </p:nvSpPr>
            <p:spPr>
              <a:xfrm>
                <a:off x="2087366" y="343664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xplosion 1 36"/>
              <p:cNvSpPr/>
              <p:nvPr/>
            </p:nvSpPr>
            <p:spPr>
              <a:xfrm>
                <a:off x="2087366" y="389600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xplosion 1 37"/>
              <p:cNvSpPr/>
              <p:nvPr/>
            </p:nvSpPr>
            <p:spPr>
              <a:xfrm>
                <a:off x="2087366" y="435535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xplosion 1 38"/>
              <p:cNvSpPr/>
              <p:nvPr/>
            </p:nvSpPr>
            <p:spPr>
              <a:xfrm>
                <a:off x="2087366" y="378116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Explosion 1 39"/>
              <p:cNvSpPr/>
              <p:nvPr/>
            </p:nvSpPr>
            <p:spPr>
              <a:xfrm>
                <a:off x="2087366" y="412568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xplosion 1 40"/>
              <p:cNvSpPr/>
              <p:nvPr/>
            </p:nvSpPr>
            <p:spPr>
              <a:xfrm>
                <a:off x="2087366" y="447020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897821" y="2286419"/>
              <a:ext cx="135861" cy="2432649"/>
              <a:chOff x="2239766" y="2167067"/>
              <a:chExt cx="135861" cy="243264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2" name="Explosion 1 41"/>
              <p:cNvSpPr/>
              <p:nvPr/>
            </p:nvSpPr>
            <p:spPr>
              <a:xfrm>
                <a:off x="2239766" y="216706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xplosion 1 42"/>
              <p:cNvSpPr/>
              <p:nvPr/>
            </p:nvSpPr>
            <p:spPr>
              <a:xfrm>
                <a:off x="2239766" y="239674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xplosion 1 43"/>
              <p:cNvSpPr/>
              <p:nvPr/>
            </p:nvSpPr>
            <p:spPr>
              <a:xfrm>
                <a:off x="2239766" y="297094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xplosion 1 44"/>
              <p:cNvSpPr/>
              <p:nvPr/>
            </p:nvSpPr>
            <p:spPr>
              <a:xfrm>
                <a:off x="2239766" y="228190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Explosion 1 45"/>
              <p:cNvSpPr/>
              <p:nvPr/>
            </p:nvSpPr>
            <p:spPr>
              <a:xfrm>
                <a:off x="2239766" y="262642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Explosion 1 46"/>
              <p:cNvSpPr/>
              <p:nvPr/>
            </p:nvSpPr>
            <p:spPr>
              <a:xfrm>
                <a:off x="2239766" y="331545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xplosion 1 47"/>
              <p:cNvSpPr/>
              <p:nvPr/>
            </p:nvSpPr>
            <p:spPr>
              <a:xfrm>
                <a:off x="2239766" y="251158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xplosion 1 48"/>
              <p:cNvSpPr/>
              <p:nvPr/>
            </p:nvSpPr>
            <p:spPr>
              <a:xfrm>
                <a:off x="2239766" y="285610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xplosion 1 49"/>
              <p:cNvSpPr/>
              <p:nvPr/>
            </p:nvSpPr>
            <p:spPr>
              <a:xfrm>
                <a:off x="2239766" y="365997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xplosion 1 50"/>
              <p:cNvSpPr/>
              <p:nvPr/>
            </p:nvSpPr>
            <p:spPr>
              <a:xfrm>
                <a:off x="2239766" y="274126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xplosion 1 51"/>
              <p:cNvSpPr/>
              <p:nvPr/>
            </p:nvSpPr>
            <p:spPr>
              <a:xfrm>
                <a:off x="2239766" y="320061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Explosion 1 52"/>
              <p:cNvSpPr/>
              <p:nvPr/>
            </p:nvSpPr>
            <p:spPr>
              <a:xfrm>
                <a:off x="2239766" y="400449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Explosion 1 53"/>
              <p:cNvSpPr/>
              <p:nvPr/>
            </p:nvSpPr>
            <p:spPr>
              <a:xfrm>
                <a:off x="2239766" y="308577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Explosion 1 54"/>
              <p:cNvSpPr/>
              <p:nvPr/>
            </p:nvSpPr>
            <p:spPr>
              <a:xfrm>
                <a:off x="2239766" y="354513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xplosion 1 55"/>
              <p:cNvSpPr/>
              <p:nvPr/>
            </p:nvSpPr>
            <p:spPr>
              <a:xfrm>
                <a:off x="2239766" y="423416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Explosion 1 56"/>
              <p:cNvSpPr/>
              <p:nvPr/>
            </p:nvSpPr>
            <p:spPr>
              <a:xfrm>
                <a:off x="2239766" y="343029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Explosion 1 57"/>
              <p:cNvSpPr/>
              <p:nvPr/>
            </p:nvSpPr>
            <p:spPr>
              <a:xfrm>
                <a:off x="2239766" y="388965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Explosion 1 58"/>
              <p:cNvSpPr/>
              <p:nvPr/>
            </p:nvSpPr>
            <p:spPr>
              <a:xfrm>
                <a:off x="2239766" y="434900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xplosion 1 59"/>
              <p:cNvSpPr/>
              <p:nvPr/>
            </p:nvSpPr>
            <p:spPr>
              <a:xfrm>
                <a:off x="2239766" y="377481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xplosion 1 60"/>
              <p:cNvSpPr/>
              <p:nvPr/>
            </p:nvSpPr>
            <p:spPr>
              <a:xfrm>
                <a:off x="2239766" y="411933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Explosion 1 61"/>
              <p:cNvSpPr/>
              <p:nvPr/>
            </p:nvSpPr>
            <p:spPr>
              <a:xfrm>
                <a:off x="2239766" y="446385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736021" y="2286419"/>
              <a:ext cx="135861" cy="2432649"/>
              <a:chOff x="2239766" y="2167067"/>
              <a:chExt cx="135861" cy="243264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6" name="Explosion 1 65"/>
              <p:cNvSpPr/>
              <p:nvPr/>
            </p:nvSpPr>
            <p:spPr>
              <a:xfrm>
                <a:off x="2239766" y="216706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Explosion 1 66"/>
              <p:cNvSpPr/>
              <p:nvPr/>
            </p:nvSpPr>
            <p:spPr>
              <a:xfrm>
                <a:off x="2239766" y="239674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Explosion 1 67"/>
              <p:cNvSpPr/>
              <p:nvPr/>
            </p:nvSpPr>
            <p:spPr>
              <a:xfrm>
                <a:off x="2239766" y="297094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Explosion 1 68"/>
              <p:cNvSpPr/>
              <p:nvPr/>
            </p:nvSpPr>
            <p:spPr>
              <a:xfrm>
                <a:off x="2239766" y="228190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Explosion 1 69"/>
              <p:cNvSpPr/>
              <p:nvPr/>
            </p:nvSpPr>
            <p:spPr>
              <a:xfrm>
                <a:off x="2239766" y="262642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Explosion 1 70"/>
              <p:cNvSpPr/>
              <p:nvPr/>
            </p:nvSpPr>
            <p:spPr>
              <a:xfrm>
                <a:off x="2239766" y="331545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Explosion 1 71"/>
              <p:cNvSpPr/>
              <p:nvPr/>
            </p:nvSpPr>
            <p:spPr>
              <a:xfrm>
                <a:off x="2239766" y="251158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Explosion 1 72"/>
              <p:cNvSpPr/>
              <p:nvPr/>
            </p:nvSpPr>
            <p:spPr>
              <a:xfrm>
                <a:off x="2239766" y="285610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Explosion 1 73"/>
              <p:cNvSpPr/>
              <p:nvPr/>
            </p:nvSpPr>
            <p:spPr>
              <a:xfrm>
                <a:off x="2239766" y="365997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Explosion 1 74"/>
              <p:cNvSpPr/>
              <p:nvPr/>
            </p:nvSpPr>
            <p:spPr>
              <a:xfrm>
                <a:off x="2239766" y="274126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Explosion 1 75"/>
              <p:cNvSpPr/>
              <p:nvPr/>
            </p:nvSpPr>
            <p:spPr>
              <a:xfrm>
                <a:off x="2239766" y="320061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Explosion 1 76"/>
              <p:cNvSpPr/>
              <p:nvPr/>
            </p:nvSpPr>
            <p:spPr>
              <a:xfrm>
                <a:off x="2239766" y="400449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Explosion 1 77"/>
              <p:cNvSpPr/>
              <p:nvPr/>
            </p:nvSpPr>
            <p:spPr>
              <a:xfrm>
                <a:off x="2239766" y="308577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Explosion 1 78"/>
              <p:cNvSpPr/>
              <p:nvPr/>
            </p:nvSpPr>
            <p:spPr>
              <a:xfrm>
                <a:off x="2239766" y="354513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Explosion 1 79"/>
              <p:cNvSpPr/>
              <p:nvPr/>
            </p:nvSpPr>
            <p:spPr>
              <a:xfrm>
                <a:off x="2239766" y="423416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Explosion 1 80"/>
              <p:cNvSpPr/>
              <p:nvPr/>
            </p:nvSpPr>
            <p:spPr>
              <a:xfrm>
                <a:off x="2239766" y="343029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Explosion 1 81"/>
              <p:cNvSpPr/>
              <p:nvPr/>
            </p:nvSpPr>
            <p:spPr>
              <a:xfrm>
                <a:off x="2239766" y="388965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Explosion 1 82"/>
              <p:cNvSpPr/>
              <p:nvPr/>
            </p:nvSpPr>
            <p:spPr>
              <a:xfrm>
                <a:off x="2239766" y="434900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Explosion 1 83"/>
              <p:cNvSpPr/>
              <p:nvPr/>
            </p:nvSpPr>
            <p:spPr>
              <a:xfrm>
                <a:off x="2239766" y="377481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Explosion 1 84"/>
              <p:cNvSpPr/>
              <p:nvPr/>
            </p:nvSpPr>
            <p:spPr>
              <a:xfrm>
                <a:off x="2239766" y="411933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Explosion 1 85"/>
              <p:cNvSpPr/>
              <p:nvPr/>
            </p:nvSpPr>
            <p:spPr>
              <a:xfrm>
                <a:off x="2239766" y="446385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192700" y="2089053"/>
              <a:ext cx="336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92700" y="4382421"/>
              <a:ext cx="336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92700" y="3233093"/>
              <a:ext cx="336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92" name="Isosceles Triangle 91"/>
            <p:cNvSpPr/>
            <p:nvPr/>
          </p:nvSpPr>
          <p:spPr>
            <a:xfrm rot="10800000">
              <a:off x="1762188" y="2300978"/>
              <a:ext cx="133350" cy="114957"/>
            </a:xfrm>
            <a:prstGeom prst="triangl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1585944" y="2171700"/>
              <a:ext cx="0" cy="269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579594" y="2178050"/>
              <a:ext cx="157000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830419" y="2132012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957419" y="2132012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801969" y="2132012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>
              <a:off x="1583101" y="2300081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>
              <a:off x="1583101" y="2423906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>
              <a:off x="1583101" y="4611481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193096" y="1912234"/>
              <a:ext cx="3365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43137" y="1953191"/>
              <a:ext cx="133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0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319908" y="2261991"/>
              <a:ext cx="133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0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40732" y="1953191"/>
              <a:ext cx="3841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12.5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24719" y="2392384"/>
              <a:ext cx="3841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12.5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86112" y="1953191"/>
              <a:ext cx="3841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1000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46944" y="4567259"/>
              <a:ext cx="3841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250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92360" y="1775391"/>
              <a:ext cx="10603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Inline position (m)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731930" y="3308037"/>
              <a:ext cx="11016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Crossline position (m)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921450" y="983283"/>
            <a:ext cx="1872577" cy="135866"/>
            <a:chOff x="4751721" y="1830432"/>
            <a:chExt cx="1872577" cy="135866"/>
          </a:xfrm>
        </p:grpSpPr>
        <p:grpSp>
          <p:nvGrpSpPr>
            <p:cNvPr id="143" name="Group 142"/>
            <p:cNvGrpSpPr/>
            <p:nvPr/>
          </p:nvGrpSpPr>
          <p:grpSpPr>
            <a:xfrm>
              <a:off x="4751721" y="1830432"/>
              <a:ext cx="830391" cy="135866"/>
              <a:chOff x="5089360" y="1486216"/>
              <a:chExt cx="830391" cy="135866"/>
            </a:xfrm>
          </p:grpSpPr>
          <p:sp>
            <p:nvSpPr>
              <p:cNvPr id="123" name="Explosion 1 122"/>
              <p:cNvSpPr/>
              <p:nvPr/>
            </p:nvSpPr>
            <p:spPr>
              <a:xfrm>
                <a:off x="5089360" y="1486216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Explosion 1 127"/>
              <p:cNvSpPr/>
              <p:nvPr/>
            </p:nvSpPr>
            <p:spPr>
              <a:xfrm>
                <a:off x="5783890" y="1486216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793907" y="1830432"/>
              <a:ext cx="830391" cy="135866"/>
              <a:chOff x="5089360" y="1273570"/>
              <a:chExt cx="830391" cy="135866"/>
            </a:xfrm>
          </p:grpSpPr>
          <p:sp>
            <p:nvSpPr>
              <p:cNvPr id="140" name="Explosion 1 139"/>
              <p:cNvSpPr/>
              <p:nvPr/>
            </p:nvSpPr>
            <p:spPr>
              <a:xfrm>
                <a:off x="5089360" y="1273570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Explosion 1 140"/>
              <p:cNvSpPr/>
              <p:nvPr/>
            </p:nvSpPr>
            <p:spPr>
              <a:xfrm>
                <a:off x="5783890" y="1273570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7" name="Group 296"/>
          <p:cNvGrpSpPr/>
          <p:nvPr/>
        </p:nvGrpSpPr>
        <p:grpSpPr>
          <a:xfrm>
            <a:off x="3169431" y="3967740"/>
            <a:ext cx="2054990" cy="867940"/>
            <a:chOff x="3169431" y="3967740"/>
            <a:chExt cx="2054990" cy="867940"/>
          </a:xfrm>
        </p:grpSpPr>
        <p:grpSp>
          <p:nvGrpSpPr>
            <p:cNvPr id="285" name="Group 284"/>
            <p:cNvGrpSpPr/>
            <p:nvPr/>
          </p:nvGrpSpPr>
          <p:grpSpPr>
            <a:xfrm>
              <a:off x="3420959" y="3967740"/>
              <a:ext cx="1655463" cy="867940"/>
              <a:chOff x="3905893" y="3736286"/>
              <a:chExt cx="1655463" cy="8679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6200000">
                <a:off x="4624856" y="4304638"/>
                <a:ext cx="2411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6200000">
                <a:off x="3851910" y="4304637"/>
                <a:ext cx="2411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5" name="Group 274"/>
              <p:cNvGrpSpPr/>
              <p:nvPr/>
            </p:nvGrpSpPr>
            <p:grpSpPr>
              <a:xfrm rot="16200000">
                <a:off x="4536298" y="3911918"/>
                <a:ext cx="241118" cy="416901"/>
                <a:chOff x="4854081" y="3053681"/>
                <a:chExt cx="241118" cy="416901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854081" y="3353699"/>
                  <a:ext cx="2411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854081" y="3184367"/>
                  <a:ext cx="2411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5090446" y="3053681"/>
                  <a:ext cx="0" cy="12572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 flipV="1">
                  <a:off x="5090446" y="3344862"/>
                  <a:ext cx="0" cy="12572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1" name="Picture 190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96895" y="4010332"/>
                <a:ext cx="364461" cy="286284"/>
              </a:xfrm>
              <a:prstGeom prst="rect">
                <a:avLst/>
              </a:prstGeom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919533" y="3770660"/>
                <a:ext cx="135861" cy="833566"/>
                <a:chOff x="4744785" y="3801626"/>
                <a:chExt cx="135861" cy="833566"/>
              </a:xfrm>
            </p:grpSpPr>
            <p:sp>
              <p:nvSpPr>
                <p:cNvPr id="199" name="Explosion 1 198"/>
                <p:cNvSpPr/>
                <p:nvPr/>
              </p:nvSpPr>
              <p:spPr>
                <a:xfrm>
                  <a:off x="4744785" y="4220246"/>
                  <a:ext cx="135861" cy="135866"/>
                </a:xfrm>
                <a:prstGeom prst="irregularSeal1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Explosion 1 199"/>
                <p:cNvSpPr/>
                <p:nvPr/>
              </p:nvSpPr>
              <p:spPr>
                <a:xfrm>
                  <a:off x="4744785" y="4499326"/>
                  <a:ext cx="135861" cy="135866"/>
                </a:xfrm>
                <a:prstGeom prst="irregularSeal1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Explosion 1 200"/>
                <p:cNvSpPr/>
                <p:nvPr/>
              </p:nvSpPr>
              <p:spPr>
                <a:xfrm>
                  <a:off x="4744785" y="4080706"/>
                  <a:ext cx="135861" cy="135866"/>
                </a:xfrm>
                <a:prstGeom prst="irregularSeal1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Explosion 1 201"/>
                <p:cNvSpPr/>
                <p:nvPr/>
              </p:nvSpPr>
              <p:spPr>
                <a:xfrm>
                  <a:off x="4744785" y="3801626"/>
                  <a:ext cx="135861" cy="135866"/>
                </a:xfrm>
                <a:prstGeom prst="irregularSeal1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4676360" y="4085874"/>
                <a:ext cx="134618" cy="245513"/>
                <a:chOff x="4574768" y="4047315"/>
                <a:chExt cx="134618" cy="245513"/>
              </a:xfrm>
            </p:grpSpPr>
            <p:sp>
              <p:nvSpPr>
                <p:cNvPr id="204" name="Isosceles Triangle 203"/>
                <p:cNvSpPr/>
                <p:nvPr/>
              </p:nvSpPr>
              <p:spPr>
                <a:xfrm rot="10800000">
                  <a:off x="4576036" y="4047315"/>
                  <a:ext cx="133350" cy="114957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Isosceles Triangle 204"/>
                <p:cNvSpPr/>
                <p:nvPr/>
              </p:nvSpPr>
              <p:spPr>
                <a:xfrm rot="10800000">
                  <a:off x="4574768" y="4177871"/>
                  <a:ext cx="133350" cy="114957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4513764" y="4085874"/>
                <a:ext cx="134618" cy="245513"/>
                <a:chOff x="4574768" y="4047315"/>
                <a:chExt cx="134618" cy="245513"/>
              </a:xfrm>
            </p:grpSpPr>
            <p:sp>
              <p:nvSpPr>
                <p:cNvPr id="208" name="Isosceles Triangle 207"/>
                <p:cNvSpPr/>
                <p:nvPr/>
              </p:nvSpPr>
              <p:spPr>
                <a:xfrm rot="10800000">
                  <a:off x="4576036" y="4047315"/>
                  <a:ext cx="133350" cy="114957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9" name="Isosceles Triangle 208"/>
                <p:cNvSpPr/>
                <p:nvPr/>
              </p:nvSpPr>
              <p:spPr>
                <a:xfrm rot="10800000">
                  <a:off x="4574768" y="4177871"/>
                  <a:ext cx="133350" cy="114957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3905893" y="4085874"/>
                <a:ext cx="134618" cy="245513"/>
                <a:chOff x="4574768" y="4047315"/>
                <a:chExt cx="134618" cy="245513"/>
              </a:xfrm>
            </p:grpSpPr>
            <p:sp>
              <p:nvSpPr>
                <p:cNvPr id="211" name="Isosceles Triangle 210"/>
                <p:cNvSpPr/>
                <p:nvPr/>
              </p:nvSpPr>
              <p:spPr>
                <a:xfrm rot="10800000">
                  <a:off x="4576036" y="4047315"/>
                  <a:ext cx="133350" cy="114957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2" name="Isosceles Triangle 211"/>
                <p:cNvSpPr/>
                <p:nvPr/>
              </p:nvSpPr>
              <p:spPr>
                <a:xfrm rot="10800000">
                  <a:off x="4574768" y="4177871"/>
                  <a:ext cx="133350" cy="114957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6" name="TextBox 215"/>
              <p:cNvSpPr txBox="1"/>
              <p:nvPr/>
            </p:nvSpPr>
            <p:spPr>
              <a:xfrm>
                <a:off x="4112521" y="3845905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…</a:t>
                </a:r>
                <a:endParaRPr lang="en-GB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112521" y="3998305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…</a:t>
                </a:r>
                <a:endParaRPr lang="en-GB" dirty="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4438318" y="3736286"/>
                <a:ext cx="632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12.5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80" name="Straight Arrow Connector 279"/>
              <p:cNvCxnSpPr/>
              <p:nvPr/>
            </p:nvCxnSpPr>
            <p:spPr>
              <a:xfrm rot="16200000">
                <a:off x="4676017" y="4362337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 rot="16200000" flipV="1">
                <a:off x="4041195" y="4362337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TextBox 281"/>
              <p:cNvSpPr txBox="1"/>
              <p:nvPr/>
            </p:nvSpPr>
            <p:spPr>
              <a:xfrm>
                <a:off x="4119276" y="4291282"/>
                <a:ext cx="5625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1000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3169431" y="4085126"/>
              <a:ext cx="2054990" cy="6530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5035340" y="2228322"/>
            <a:ext cx="2054990" cy="833566"/>
            <a:chOff x="5035340" y="2228322"/>
            <a:chExt cx="2054990" cy="833566"/>
          </a:xfrm>
        </p:grpSpPr>
        <p:grpSp>
          <p:nvGrpSpPr>
            <p:cNvPr id="284" name="Group 283"/>
            <p:cNvGrpSpPr/>
            <p:nvPr/>
          </p:nvGrpSpPr>
          <p:grpSpPr>
            <a:xfrm>
              <a:off x="5097685" y="2228322"/>
              <a:ext cx="1930300" cy="833566"/>
              <a:chOff x="5095199" y="2351715"/>
              <a:chExt cx="1930300" cy="833566"/>
            </a:xfrm>
          </p:grpSpPr>
          <p:cxnSp>
            <p:nvCxnSpPr>
              <p:cNvPr id="258" name="Straight Connector 257"/>
              <p:cNvCxnSpPr/>
              <p:nvPr/>
            </p:nvCxnSpPr>
            <p:spPr>
              <a:xfrm>
                <a:off x="5522772" y="2837785"/>
                <a:ext cx="5767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090481" y="2424344"/>
                <a:ext cx="3024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5521024" y="2703545"/>
                <a:ext cx="8719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oup 196"/>
              <p:cNvGrpSpPr/>
              <p:nvPr/>
            </p:nvGrpSpPr>
            <p:grpSpPr>
              <a:xfrm>
                <a:off x="5638943" y="2351715"/>
                <a:ext cx="532745" cy="833566"/>
                <a:chOff x="4203880" y="2217717"/>
                <a:chExt cx="532745" cy="833566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4600764" y="2217717"/>
                  <a:ext cx="135861" cy="833566"/>
                  <a:chOff x="5430191" y="2470369"/>
                  <a:chExt cx="135861" cy="833566"/>
                </a:xfrm>
              </p:grpSpPr>
              <p:sp>
                <p:nvSpPr>
                  <p:cNvPr id="162" name="Explosion 1 161"/>
                  <p:cNvSpPr/>
                  <p:nvPr/>
                </p:nvSpPr>
                <p:spPr>
                  <a:xfrm>
                    <a:off x="5430191" y="2888989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3" name="Explosion 1 162"/>
                  <p:cNvSpPr/>
                  <p:nvPr/>
                </p:nvSpPr>
                <p:spPr>
                  <a:xfrm>
                    <a:off x="5430191" y="3168069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5" name="Explosion 1 164"/>
                  <p:cNvSpPr/>
                  <p:nvPr/>
                </p:nvSpPr>
                <p:spPr>
                  <a:xfrm>
                    <a:off x="5430191" y="2749449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6" name="Explosion 1 165"/>
                  <p:cNvSpPr/>
                  <p:nvPr/>
                </p:nvSpPr>
                <p:spPr>
                  <a:xfrm>
                    <a:off x="5430191" y="2470369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4203880" y="2522129"/>
                  <a:ext cx="134618" cy="245513"/>
                  <a:chOff x="5177149" y="3259359"/>
                  <a:chExt cx="134618" cy="245513"/>
                </a:xfrm>
              </p:grpSpPr>
              <p:sp>
                <p:nvSpPr>
                  <p:cNvPr id="175" name="Isosceles Triangle 174"/>
                  <p:cNvSpPr/>
                  <p:nvPr/>
                </p:nvSpPr>
                <p:spPr>
                  <a:xfrm rot="10800000">
                    <a:off x="5178417" y="3259359"/>
                    <a:ext cx="133350" cy="114957"/>
                  </a:xfrm>
                  <a:prstGeom prst="triangle">
                    <a:avLst/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6" name="Isosceles Triangle 175"/>
                  <p:cNvSpPr/>
                  <p:nvPr/>
                </p:nvSpPr>
                <p:spPr>
                  <a:xfrm rot="10800000">
                    <a:off x="5177149" y="3389915"/>
                    <a:ext cx="133350" cy="114957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4366581" y="2299908"/>
                  <a:ext cx="206099" cy="616201"/>
                  <a:chOff x="5371972" y="3037138"/>
                  <a:chExt cx="206099" cy="616201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5371972" y="3113645"/>
                    <a:ext cx="177800" cy="539694"/>
                    <a:chOff x="5719078" y="3117878"/>
                    <a:chExt cx="177800" cy="539694"/>
                  </a:xfrm>
                </p:grpSpPr>
                <p:sp>
                  <p:nvSpPr>
                    <p:cNvPr id="185" name="TextBox 184"/>
                    <p:cNvSpPr txBox="1"/>
                    <p:nvPr/>
                  </p:nvSpPr>
                  <p:spPr>
                    <a:xfrm>
                      <a:off x="5719078" y="3271154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FF0000"/>
                          </a:solidFill>
                          <a:cs typeface="Times New Roman"/>
                        </a:rPr>
                        <a:t>x</a:t>
                      </a:r>
                      <a:endParaRPr lang="en-GB" sz="600" b="1" dirty="0">
                        <a:solidFill>
                          <a:srgbClr val="FF0000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5719078" y="3346683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FF0000"/>
                          </a:solidFill>
                          <a:cs typeface="Times New Roman"/>
                        </a:rPr>
                        <a:t>x</a:t>
                      </a:r>
                      <a:endParaRPr lang="en-GB" sz="600" b="1" dirty="0">
                        <a:solidFill>
                          <a:srgbClr val="FF0000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5719078" y="3117878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FF0000"/>
                          </a:solidFill>
                          <a:cs typeface="Times New Roman"/>
                        </a:rPr>
                        <a:t>x</a:t>
                      </a:r>
                      <a:endParaRPr lang="en-GB" sz="600" b="1" dirty="0">
                        <a:solidFill>
                          <a:srgbClr val="FF0000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5719078" y="3472906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FF0000"/>
                          </a:solidFill>
                          <a:cs typeface="Times New Roman"/>
                        </a:rPr>
                        <a:t>x</a:t>
                      </a:r>
                      <a:endParaRPr lang="en-GB" sz="600" b="1" dirty="0">
                        <a:solidFill>
                          <a:srgbClr val="FF0000"/>
                        </a:solidFill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5393405" y="3037138"/>
                    <a:ext cx="184666" cy="543936"/>
                    <a:chOff x="5393405" y="3037138"/>
                    <a:chExt cx="184666" cy="543936"/>
                  </a:xfrm>
                </p:grpSpPr>
                <p:sp>
                  <p:nvSpPr>
                    <p:cNvPr id="177" name="TextBox 176"/>
                    <p:cNvSpPr txBox="1"/>
                    <p:nvPr/>
                  </p:nvSpPr>
                  <p:spPr>
                    <a:xfrm rot="5400000">
                      <a:off x="5396838" y="3190314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0000FF"/>
                          </a:solidFill>
                          <a:cs typeface="Times New Roman"/>
                        </a:rPr>
                        <a:t>+</a:t>
                      </a:r>
                      <a:endParaRPr lang="en-GB" sz="600" b="1" dirty="0">
                        <a:solidFill>
                          <a:srgbClr val="0000FF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78" name="TextBox 177"/>
                    <p:cNvSpPr txBox="1"/>
                    <p:nvPr/>
                  </p:nvSpPr>
                  <p:spPr>
                    <a:xfrm rot="5400000">
                      <a:off x="5396838" y="3033705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0000FF"/>
                          </a:solidFill>
                          <a:cs typeface="Times New Roman"/>
                        </a:rPr>
                        <a:t>+</a:t>
                      </a:r>
                      <a:endParaRPr lang="en-GB" sz="600" b="1" dirty="0">
                        <a:solidFill>
                          <a:srgbClr val="0000FF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0" name="TextBox 179"/>
                    <p:cNvSpPr txBox="1"/>
                    <p:nvPr/>
                  </p:nvSpPr>
                  <p:spPr>
                    <a:xfrm rot="5400000">
                      <a:off x="5396838" y="3399841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0000FF"/>
                          </a:solidFill>
                          <a:cs typeface="Times New Roman"/>
                        </a:rPr>
                        <a:t>+</a:t>
                      </a:r>
                      <a:endParaRPr lang="en-GB" sz="600" b="1" dirty="0">
                        <a:solidFill>
                          <a:srgbClr val="0000FF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1" name="TextBox 180"/>
                    <p:cNvSpPr txBox="1"/>
                    <p:nvPr/>
                  </p:nvSpPr>
                  <p:spPr>
                    <a:xfrm rot="5400000">
                      <a:off x="5396838" y="3258050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0000FF"/>
                          </a:solidFill>
                          <a:cs typeface="Times New Roman"/>
                        </a:rPr>
                        <a:t>+</a:t>
                      </a:r>
                      <a:endParaRPr lang="en-GB" sz="600" b="1" dirty="0">
                        <a:solidFill>
                          <a:srgbClr val="0000FF"/>
                        </a:solidFill>
                        <a:cs typeface="Times New Roman"/>
                      </a:endParaRPr>
                    </a:p>
                  </p:txBody>
                </p:sp>
              </p:grpSp>
            </p:grpSp>
          </p:grpSp>
          <p:cxnSp>
            <p:nvCxnSpPr>
              <p:cNvPr id="226" name="Straight Arrow Connector 225"/>
              <p:cNvCxnSpPr/>
              <p:nvPr/>
            </p:nvCxnSpPr>
            <p:spPr>
              <a:xfrm flipH="1">
                <a:off x="6380238" y="2413408"/>
                <a:ext cx="1" cy="28208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>
                <a:off x="5523988" y="2573230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5523988" y="2839013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TextBox 268"/>
              <p:cNvSpPr txBox="1"/>
              <p:nvPr/>
            </p:nvSpPr>
            <p:spPr>
              <a:xfrm>
                <a:off x="5095199" y="2651819"/>
                <a:ext cx="632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12.5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6393235" y="2432987"/>
                <a:ext cx="632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latin typeface="Times New Roman"/>
                    <a:cs typeface="Times New Roman"/>
                  </a:rPr>
                  <a:t>2</a:t>
                </a:r>
                <a:r>
                  <a:rPr lang="en-GB" sz="800" dirty="0" smtClean="0">
                    <a:latin typeface="Times New Roman"/>
                    <a:cs typeface="Times New Roman"/>
                  </a:rPr>
                  <a:t>5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5035340" y="2359462"/>
              <a:ext cx="2054990" cy="6530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964405" y="2228322"/>
            <a:ext cx="2054990" cy="1037363"/>
            <a:chOff x="2964405" y="2228322"/>
            <a:chExt cx="2054990" cy="1037363"/>
          </a:xfrm>
        </p:grpSpPr>
        <p:grpSp>
          <p:nvGrpSpPr>
            <p:cNvPr id="283" name="Group 282"/>
            <p:cNvGrpSpPr/>
            <p:nvPr/>
          </p:nvGrpSpPr>
          <p:grpSpPr>
            <a:xfrm>
              <a:off x="3362473" y="2228322"/>
              <a:ext cx="1258855" cy="1037363"/>
              <a:chOff x="4208970" y="2303576"/>
              <a:chExt cx="1258855" cy="1037363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>
                <a:off x="4656854" y="2578196"/>
                <a:ext cx="2411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656854" y="2434262"/>
                <a:ext cx="2411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/>
              <p:cNvGrpSpPr/>
              <p:nvPr/>
            </p:nvGrpSpPr>
            <p:grpSpPr>
              <a:xfrm>
                <a:off x="4208970" y="2313132"/>
                <a:ext cx="535815" cy="1027807"/>
                <a:chOff x="4208970" y="3035744"/>
                <a:chExt cx="535815" cy="1027807"/>
              </a:xfrm>
            </p:grpSpPr>
            <p:sp>
              <p:nvSpPr>
                <p:cNvPr id="146" name="Isosceles Triangle 145"/>
                <p:cNvSpPr/>
                <p:nvPr/>
              </p:nvSpPr>
              <p:spPr>
                <a:xfrm rot="10800000">
                  <a:off x="4208970" y="3111353"/>
                  <a:ext cx="133350" cy="114957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4608924" y="3090444"/>
                  <a:ext cx="135861" cy="973107"/>
                  <a:chOff x="5011389" y="2232024"/>
                  <a:chExt cx="135861" cy="973107"/>
                </a:xfrm>
              </p:grpSpPr>
              <p:sp>
                <p:nvSpPr>
                  <p:cNvPr id="119" name="Explosion 1 118"/>
                  <p:cNvSpPr/>
                  <p:nvPr/>
                </p:nvSpPr>
                <p:spPr>
                  <a:xfrm>
                    <a:off x="5011389" y="265064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Explosion 1 119"/>
                  <p:cNvSpPr/>
                  <p:nvPr/>
                </p:nvSpPr>
                <p:spPr>
                  <a:xfrm>
                    <a:off x="5011389" y="292972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Explosion 1 121"/>
                  <p:cNvSpPr/>
                  <p:nvPr/>
                </p:nvSpPr>
                <p:spPr>
                  <a:xfrm>
                    <a:off x="5011389" y="279018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Explosion 1 124"/>
                  <p:cNvSpPr/>
                  <p:nvPr/>
                </p:nvSpPr>
                <p:spPr>
                  <a:xfrm>
                    <a:off x="5011389" y="3069265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2" name="Explosion 1 151"/>
                  <p:cNvSpPr/>
                  <p:nvPr/>
                </p:nvSpPr>
                <p:spPr>
                  <a:xfrm>
                    <a:off x="5011389" y="251110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3" name="Explosion 1 152"/>
                  <p:cNvSpPr/>
                  <p:nvPr/>
                </p:nvSpPr>
                <p:spPr>
                  <a:xfrm>
                    <a:off x="5011389" y="223202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4" name="Explosion 1 153"/>
                  <p:cNvSpPr/>
                  <p:nvPr/>
                </p:nvSpPr>
                <p:spPr>
                  <a:xfrm>
                    <a:off x="5011389" y="237156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4383289" y="3035744"/>
                  <a:ext cx="184666" cy="595397"/>
                  <a:chOff x="4787118" y="2177324"/>
                  <a:chExt cx="184666" cy="595397"/>
                </a:xfrm>
              </p:grpSpPr>
              <p:sp>
                <p:nvSpPr>
                  <p:cNvPr id="147" name="TextBox 146"/>
                  <p:cNvSpPr txBox="1"/>
                  <p:nvPr/>
                </p:nvSpPr>
                <p:spPr>
                  <a:xfrm rot="5400000">
                    <a:off x="4790551" y="2243490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 rot="5400000">
                    <a:off x="4790551" y="2591488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 rot="5400000">
                    <a:off x="4790551" y="2382689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 rot="5400000">
                    <a:off x="4790551" y="2521888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 rot="5400000">
                    <a:off x="4790551" y="2452288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 rot="5400000">
                    <a:off x="4790551" y="2313089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 rot="5400000">
                    <a:off x="4790551" y="2173891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</p:grpSp>
          </p:grpSp>
          <p:cxnSp>
            <p:nvCxnSpPr>
              <p:cNvPr id="266" name="Straight Arrow Connector 265"/>
              <p:cNvCxnSpPr/>
              <p:nvPr/>
            </p:nvCxnSpPr>
            <p:spPr>
              <a:xfrm>
                <a:off x="4893219" y="2303576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 flipV="1">
                <a:off x="4893219" y="2569359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/>
              <p:cNvSpPr txBox="1"/>
              <p:nvPr/>
            </p:nvSpPr>
            <p:spPr>
              <a:xfrm>
                <a:off x="4835561" y="2389812"/>
                <a:ext cx="632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12.5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2" name="Rectangle 291"/>
            <p:cNvSpPr/>
            <p:nvPr/>
          </p:nvSpPr>
          <p:spPr>
            <a:xfrm>
              <a:off x="2964405" y="2249030"/>
              <a:ext cx="2054990" cy="6530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510717" y="4124632"/>
            <a:ext cx="2054990" cy="985847"/>
            <a:chOff x="5510717" y="4124632"/>
            <a:chExt cx="2054990" cy="985847"/>
          </a:xfrm>
        </p:grpSpPr>
        <p:sp>
          <p:nvSpPr>
            <p:cNvPr id="289" name="Rectangle 288"/>
            <p:cNvSpPr/>
            <p:nvPr/>
          </p:nvSpPr>
          <p:spPr>
            <a:xfrm>
              <a:off x="5510717" y="4291028"/>
              <a:ext cx="2054990" cy="6530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5935158" y="4124632"/>
              <a:ext cx="1180711" cy="985847"/>
              <a:chOff x="5933846" y="4175628"/>
              <a:chExt cx="1180711" cy="985847"/>
            </a:xfrm>
          </p:grpSpPr>
          <p:sp>
            <p:nvSpPr>
              <p:cNvPr id="302" name="TextBox 301"/>
              <p:cNvSpPr txBox="1"/>
              <p:nvPr/>
            </p:nvSpPr>
            <p:spPr>
              <a:xfrm>
                <a:off x="6054168" y="4525084"/>
                <a:ext cx="1060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CDP corresponding to the blue receiver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6054168" y="4822921"/>
                <a:ext cx="1060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CDP corresponding to the red receiver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Explosion 1 113"/>
              <p:cNvSpPr/>
              <p:nvPr/>
            </p:nvSpPr>
            <p:spPr>
              <a:xfrm>
                <a:off x="5980214" y="4218486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Isosceles Triangle 114"/>
              <p:cNvSpPr/>
              <p:nvPr/>
            </p:nvSpPr>
            <p:spPr>
              <a:xfrm rot="10800000">
                <a:off x="5981470" y="4406198"/>
                <a:ext cx="133350" cy="114957"/>
              </a:xfrm>
              <a:prstGeom prst="triangl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054168" y="4175628"/>
                <a:ext cx="10603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Source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54168" y="4350356"/>
                <a:ext cx="10603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Receiver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933846" y="4545129"/>
                <a:ext cx="1778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b="1" dirty="0" smtClean="0">
                    <a:solidFill>
                      <a:srgbClr val="0000FF"/>
                    </a:solidFill>
                    <a:cs typeface="Times New Roman"/>
                  </a:rPr>
                  <a:t>+</a:t>
                </a:r>
                <a:endParaRPr lang="en-GB" sz="600" b="1" dirty="0">
                  <a:solidFill>
                    <a:srgbClr val="0000FF"/>
                  </a:solidFill>
                  <a:cs typeface="Times New Roman"/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5938079" y="4850431"/>
                <a:ext cx="1778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b="1" dirty="0" smtClean="0">
                    <a:solidFill>
                      <a:srgbClr val="FF0000"/>
                    </a:solidFill>
                    <a:cs typeface="Times New Roman"/>
                  </a:rPr>
                  <a:t>x</a:t>
                </a:r>
                <a:endParaRPr lang="en-GB" sz="600" b="1" dirty="0">
                  <a:solidFill>
                    <a:srgbClr val="FF0000"/>
                  </a:solidFill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646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321</Words>
  <Application>Microsoft Macintosh PowerPoint</Application>
  <PresentationFormat>On-screen Show (4:3)</PresentationFormat>
  <Paragraphs>168</Paragraphs>
  <Slides>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Reinicke</dc:creator>
  <cp:lastModifiedBy>Christian Reinicke</cp:lastModifiedBy>
  <cp:revision>133</cp:revision>
  <dcterms:created xsi:type="dcterms:W3CDTF">2015-06-08T15:20:44Z</dcterms:created>
  <dcterms:modified xsi:type="dcterms:W3CDTF">2015-07-22T12:37:22Z</dcterms:modified>
</cp:coreProperties>
</file>