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c43f843a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c43f843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c43f843a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c43f843a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d179bd44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d179bd44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1af9d58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1af9d58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1af9d5879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1af9d5879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c43f843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c43f843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c43f843a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c43f843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1af9d58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1af9d58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1af9d58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1af9d58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Sprint 1: Foundation Setup</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User Info Form</a:t>
            </a:r>
            <a:r>
              <a:rPr lang="en">
                <a:solidFill>
                  <a:schemeClr val="dk1"/>
                </a:solidFill>
              </a:rPr>
              <a:t>: Designed and implemented a form to collect user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UI Landing Page</a:t>
            </a:r>
            <a:r>
              <a:rPr lang="en">
                <a:solidFill>
                  <a:schemeClr val="dk1"/>
                </a:solidFill>
              </a:rPr>
              <a:t>: Created the initial landing page for the user interface.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Docker Container</a:t>
            </a:r>
            <a:r>
              <a:rPr lang="en">
                <a:solidFill>
                  <a:schemeClr val="dk1"/>
                </a:solidFill>
              </a:rPr>
              <a:t>: Configured a Docker container for streamlined development and deployment.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Flask Server Setup</a:t>
            </a:r>
            <a:r>
              <a:rPr lang="en">
                <a:solidFill>
                  <a:schemeClr val="dk1"/>
                </a:solidFill>
              </a:rPr>
              <a:t>: Set up and tested the Flask server, ensuring it serves basic endpoints.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Sprint 2: Core Functionality Integration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Frontend Communication with JSON Server</a:t>
            </a:r>
            <a:r>
              <a:rPr lang="en">
                <a:solidFill>
                  <a:schemeClr val="dk1"/>
                </a:solidFill>
              </a:rPr>
              <a:t>: Connected the frontend with a JSON-based backend to enable seamless data exchange.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Integration with ChatGPT</a:t>
            </a:r>
            <a:r>
              <a:rPr lang="en">
                <a:solidFill>
                  <a:schemeClr val="dk1"/>
                </a:solidFill>
              </a:rPr>
              <a:t>: Established a connection to the ChatGPT API for chatbot functionality.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Calendar Integration</a:t>
            </a:r>
            <a:r>
              <a:rPr lang="en">
                <a:solidFill>
                  <a:schemeClr val="dk1"/>
                </a:solidFill>
              </a:rPr>
              <a:t>: Implemented calendar features for scheduling and reminders, ensuring proper synchronization.</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Sprint 3: Final Touches and Testing</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Finalize Connections</a:t>
            </a:r>
            <a:r>
              <a:rPr lang="en">
                <a:solidFill>
                  <a:schemeClr val="dk1"/>
                </a:solidFill>
              </a:rPr>
              <a:t>: Ensured all systems (frontend, backend, AI, and calendar) are fully integrated and communicating correctly.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AI Chatbox</a:t>
            </a:r>
            <a:r>
              <a:rPr lang="en">
                <a:solidFill>
                  <a:schemeClr val="dk1"/>
                </a:solidFill>
              </a:rPr>
              <a:t>: Completed development and refinement of the AI-powered chat interface.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UI Enhancements</a:t>
            </a:r>
            <a:r>
              <a:rPr lang="en">
                <a:solidFill>
                  <a:schemeClr val="dk1"/>
                </a:solidFill>
              </a:rPr>
              <a:t>: Polished the user interface for a professional and user-friendly experience.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Testing</a:t>
            </a:r>
            <a:r>
              <a:rPr lang="en">
                <a:solidFill>
                  <a:schemeClr val="dk1"/>
                </a:solidFill>
              </a:rPr>
              <a:t>: Conducted rigorous testing to ensure functionality, performance, and user satisfaction.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c43f843a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c43f843a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Sprint 1: Foundation Setup</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User Info Form</a:t>
            </a:r>
            <a:r>
              <a:rPr lang="en">
                <a:solidFill>
                  <a:schemeClr val="dk1"/>
                </a:solidFill>
              </a:rPr>
              <a:t>: Designed and implemented a form to collect user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UI Landing Page</a:t>
            </a:r>
            <a:r>
              <a:rPr lang="en">
                <a:solidFill>
                  <a:schemeClr val="dk1"/>
                </a:solidFill>
              </a:rPr>
              <a:t>: Created the initial landing page for the user interface.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Docker Container</a:t>
            </a:r>
            <a:r>
              <a:rPr lang="en">
                <a:solidFill>
                  <a:schemeClr val="dk1"/>
                </a:solidFill>
              </a:rPr>
              <a:t>: Configured a Docker container for streamlined development and deployment.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Flask Server Setup</a:t>
            </a:r>
            <a:r>
              <a:rPr lang="en">
                <a:solidFill>
                  <a:schemeClr val="dk1"/>
                </a:solidFill>
              </a:rPr>
              <a:t>: Set up and tested the Flask server, ensuring it serves basic endpoints.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Sprint 2: Core Functionality Integration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Frontend Communication with JSON Server</a:t>
            </a:r>
            <a:r>
              <a:rPr lang="en">
                <a:solidFill>
                  <a:schemeClr val="dk1"/>
                </a:solidFill>
              </a:rPr>
              <a:t>: Connected the frontend with a JSON-based backend to enable seamless data exchange.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Integration with ChatGPT</a:t>
            </a:r>
            <a:r>
              <a:rPr lang="en">
                <a:solidFill>
                  <a:schemeClr val="dk1"/>
                </a:solidFill>
              </a:rPr>
              <a:t>: Established a connection to the ChatGPT API for chatbot functionality.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Calendar Integration</a:t>
            </a:r>
            <a:r>
              <a:rPr lang="en">
                <a:solidFill>
                  <a:schemeClr val="dk1"/>
                </a:solidFill>
              </a:rPr>
              <a:t>: Implemented calendar features for scheduling and reminders, ensuring proper synchronization.</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Sprint 3: Final Touches and Testing</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Finalize Connections</a:t>
            </a:r>
            <a:r>
              <a:rPr lang="en">
                <a:solidFill>
                  <a:schemeClr val="dk1"/>
                </a:solidFill>
              </a:rPr>
              <a:t>: Ensured all systems (frontend, backend, AI, and calendar) are fully integrated and communicating correctly.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AI Chatbox</a:t>
            </a:r>
            <a:r>
              <a:rPr lang="en">
                <a:solidFill>
                  <a:schemeClr val="dk1"/>
                </a:solidFill>
              </a:rPr>
              <a:t>: Completed development and refinement of the AI-powered chat interface.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UI Enhancements</a:t>
            </a:r>
            <a:r>
              <a:rPr lang="en">
                <a:solidFill>
                  <a:schemeClr val="dk1"/>
                </a:solidFill>
              </a:rPr>
              <a:t>: Polished the user interface for a professional and user-friendly experience.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Testing</a:t>
            </a:r>
            <a:r>
              <a:rPr lang="en">
                <a:solidFill>
                  <a:schemeClr val="dk1"/>
                </a:solidFill>
              </a:rPr>
              <a:t>: Conducted rigorous testing to ensure functionality, performance, and user satisfaction.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d179bd4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d179bd4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Sprint 1: Foundation Setup</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User Info Form</a:t>
            </a:r>
            <a:r>
              <a:rPr lang="en">
                <a:solidFill>
                  <a:schemeClr val="dk1"/>
                </a:solidFill>
              </a:rPr>
              <a:t>: Designed and implemented a form to collect user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UI Landing Page</a:t>
            </a:r>
            <a:r>
              <a:rPr lang="en">
                <a:solidFill>
                  <a:schemeClr val="dk1"/>
                </a:solidFill>
              </a:rPr>
              <a:t>: Created the initial landing page for the user interface.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Docker Container</a:t>
            </a:r>
            <a:r>
              <a:rPr lang="en">
                <a:solidFill>
                  <a:schemeClr val="dk1"/>
                </a:solidFill>
              </a:rPr>
              <a:t>: Configured a Docker container for streamlined development and deployment.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Flask Server Setup</a:t>
            </a:r>
            <a:r>
              <a:rPr lang="en">
                <a:solidFill>
                  <a:schemeClr val="dk1"/>
                </a:solidFill>
              </a:rPr>
              <a:t>: Set up and tested the Flask server, ensuring it serves basic endpoints.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Sprint 2: Core Functionality Integration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Frontend Communication with JSON Server</a:t>
            </a:r>
            <a:r>
              <a:rPr lang="en">
                <a:solidFill>
                  <a:schemeClr val="dk1"/>
                </a:solidFill>
              </a:rPr>
              <a:t>: Connected the frontend with a JSON-based backend to enable seamless data exchange.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Integration with ChatGPT</a:t>
            </a:r>
            <a:r>
              <a:rPr lang="en">
                <a:solidFill>
                  <a:schemeClr val="dk1"/>
                </a:solidFill>
              </a:rPr>
              <a:t>: Established a connection to the ChatGPT API for chatbot functionality.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Calendar Integration</a:t>
            </a:r>
            <a:r>
              <a:rPr lang="en">
                <a:solidFill>
                  <a:schemeClr val="dk1"/>
                </a:solidFill>
              </a:rPr>
              <a:t>: Implemented calendar features for scheduling and reminders, ensuring proper synchronization.</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Sprint 3: Final Touches and Testing</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Finalize Connections</a:t>
            </a:r>
            <a:r>
              <a:rPr lang="en">
                <a:solidFill>
                  <a:schemeClr val="dk1"/>
                </a:solidFill>
              </a:rPr>
              <a:t>: Ensured all systems (frontend, backend, AI, and calendar) are fully integrated and communicating correctly.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AI Chatbox</a:t>
            </a:r>
            <a:r>
              <a:rPr lang="en">
                <a:solidFill>
                  <a:schemeClr val="dk1"/>
                </a:solidFill>
              </a:rPr>
              <a:t>: Completed development and refinement of the AI-powered chat interface.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UI Enhancements</a:t>
            </a:r>
            <a:r>
              <a:rPr lang="en">
                <a:solidFill>
                  <a:schemeClr val="dk1"/>
                </a:solidFill>
              </a:rPr>
              <a:t>: Polished the user interface for a professional and user-friendly experience.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Testing</a:t>
            </a:r>
            <a:r>
              <a:rPr lang="en">
                <a:solidFill>
                  <a:schemeClr val="dk1"/>
                </a:solidFill>
              </a:rPr>
              <a:t>: Conducted rigorous testing to ensure functionality, performance, and user satisfaction.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27.png"/><Relationship Id="rId6" Type="http://schemas.openxmlformats.org/officeDocument/2006/relationships/image" Target="../media/image25.png"/><Relationship Id="rId7"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000"/>
              <a:t>Fitness Guru</a:t>
            </a:r>
            <a:endParaRPr sz="50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By: Jared, Ely, Cynth, Joe, Coraline and </a:t>
            </a:r>
            <a:r>
              <a:rPr lang="en"/>
              <a:t>Christian</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Live Demo</a:t>
            </a:r>
            <a:endParaRPr/>
          </a:p>
        </p:txBody>
      </p:sp>
      <p:pic>
        <p:nvPicPr>
          <p:cNvPr id="138" name="Google Shape;138;p22"/>
          <p:cNvPicPr preferRelativeResize="0"/>
          <p:nvPr/>
        </p:nvPicPr>
        <p:blipFill rotWithShape="1">
          <a:blip r:embed="rId3">
            <a:alphaModFix/>
          </a:blip>
          <a:srcRect b="0" l="6680" r="-6680" t="0"/>
          <a:stretch/>
        </p:blipFill>
        <p:spPr>
          <a:xfrm>
            <a:off x="6174775" y="1511600"/>
            <a:ext cx="2969225" cy="2705119"/>
          </a:xfrm>
          <a:prstGeom prst="rect">
            <a:avLst/>
          </a:prstGeom>
          <a:noFill/>
          <a:ln>
            <a:noFill/>
          </a:ln>
        </p:spPr>
      </p:pic>
      <p:pic>
        <p:nvPicPr>
          <p:cNvPr id="139" name="Google Shape;139;p22"/>
          <p:cNvPicPr preferRelativeResize="0"/>
          <p:nvPr/>
        </p:nvPicPr>
        <p:blipFill>
          <a:blip r:embed="rId4">
            <a:alphaModFix/>
          </a:blip>
          <a:stretch>
            <a:fillRect/>
          </a:stretch>
        </p:blipFill>
        <p:spPr>
          <a:xfrm>
            <a:off x="420874" y="3095801"/>
            <a:ext cx="2564300" cy="1501250"/>
          </a:xfrm>
          <a:prstGeom prst="rect">
            <a:avLst/>
          </a:prstGeom>
          <a:noFill/>
          <a:ln>
            <a:noFill/>
          </a:ln>
        </p:spPr>
      </p:pic>
      <p:pic>
        <p:nvPicPr>
          <p:cNvPr id="140" name="Google Shape;140;p22"/>
          <p:cNvPicPr preferRelativeResize="0"/>
          <p:nvPr/>
        </p:nvPicPr>
        <p:blipFill>
          <a:blip r:embed="rId5">
            <a:alphaModFix/>
          </a:blip>
          <a:stretch>
            <a:fillRect/>
          </a:stretch>
        </p:blipFill>
        <p:spPr>
          <a:xfrm>
            <a:off x="3470163" y="1511612"/>
            <a:ext cx="2370763" cy="2575838"/>
          </a:xfrm>
          <a:prstGeom prst="rect">
            <a:avLst/>
          </a:prstGeom>
          <a:noFill/>
          <a:ln>
            <a:noFill/>
          </a:ln>
        </p:spPr>
      </p:pic>
      <p:pic>
        <p:nvPicPr>
          <p:cNvPr id="141" name="Google Shape;141;p22"/>
          <p:cNvPicPr preferRelativeResize="0"/>
          <p:nvPr/>
        </p:nvPicPr>
        <p:blipFill>
          <a:blip r:embed="rId6">
            <a:alphaModFix/>
          </a:blip>
          <a:stretch>
            <a:fillRect/>
          </a:stretch>
        </p:blipFill>
        <p:spPr>
          <a:xfrm>
            <a:off x="420875" y="1511588"/>
            <a:ext cx="2715449" cy="1216725"/>
          </a:xfrm>
          <a:prstGeom prst="rect">
            <a:avLst/>
          </a:prstGeom>
          <a:noFill/>
          <a:ln>
            <a:noFill/>
          </a:ln>
        </p:spPr>
      </p:pic>
      <p:pic>
        <p:nvPicPr>
          <p:cNvPr id="142" name="Google Shape;142;p22"/>
          <p:cNvPicPr preferRelativeResize="0"/>
          <p:nvPr/>
        </p:nvPicPr>
        <p:blipFill>
          <a:blip r:embed="rId7">
            <a:alphaModFix/>
          </a:blip>
          <a:stretch>
            <a:fillRect/>
          </a:stretch>
        </p:blipFill>
        <p:spPr>
          <a:xfrm>
            <a:off x="7206850" y="-12"/>
            <a:ext cx="2170463" cy="144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GitHub Repository / Workflow</a:t>
            </a:r>
            <a:endParaRPr/>
          </a:p>
        </p:txBody>
      </p:sp>
      <p:pic>
        <p:nvPicPr>
          <p:cNvPr id="148" name="Google Shape;148;p23"/>
          <p:cNvPicPr preferRelativeResize="0"/>
          <p:nvPr/>
        </p:nvPicPr>
        <p:blipFill>
          <a:blip r:embed="rId3">
            <a:alphaModFix/>
          </a:blip>
          <a:stretch>
            <a:fillRect/>
          </a:stretch>
        </p:blipFill>
        <p:spPr>
          <a:xfrm>
            <a:off x="4835275" y="1144125"/>
            <a:ext cx="3762125" cy="3224876"/>
          </a:xfrm>
          <a:prstGeom prst="rect">
            <a:avLst/>
          </a:prstGeom>
          <a:noFill/>
          <a:ln>
            <a:noFill/>
          </a:ln>
        </p:spPr>
      </p:pic>
      <p:pic>
        <p:nvPicPr>
          <p:cNvPr id="149" name="Google Shape;149;p23"/>
          <p:cNvPicPr preferRelativeResize="0"/>
          <p:nvPr/>
        </p:nvPicPr>
        <p:blipFill>
          <a:blip r:embed="rId4">
            <a:alphaModFix/>
          </a:blip>
          <a:stretch>
            <a:fillRect/>
          </a:stretch>
        </p:blipFill>
        <p:spPr>
          <a:xfrm>
            <a:off x="524575" y="1144125"/>
            <a:ext cx="3549025" cy="3224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End</a:t>
            </a:r>
            <a:endParaRPr/>
          </a:p>
        </p:txBody>
      </p:sp>
      <p:sp>
        <p:nvSpPr>
          <p:cNvPr id="155" name="Google Shape;155;p24"/>
          <p:cNvSpPr txBox="1"/>
          <p:nvPr>
            <p:ph idx="1" type="body"/>
          </p:nvPr>
        </p:nvSpPr>
        <p:spPr>
          <a:xfrm>
            <a:off x="2962750" y="1489825"/>
            <a:ext cx="33177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4"/>
          <p:cNvPicPr preferRelativeResize="0"/>
          <p:nvPr/>
        </p:nvPicPr>
        <p:blipFill>
          <a:blip r:embed="rId3">
            <a:alphaModFix/>
          </a:blip>
          <a:stretch>
            <a:fillRect/>
          </a:stretch>
        </p:blipFill>
        <p:spPr>
          <a:xfrm>
            <a:off x="1878400" y="1259100"/>
            <a:ext cx="54864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Overview and our Goals</a:t>
            </a:r>
            <a:endParaRPr/>
          </a:p>
        </p:txBody>
      </p:sp>
      <p:sp>
        <p:nvSpPr>
          <p:cNvPr id="70" name="Google Shape;70;p14"/>
          <p:cNvSpPr txBox="1"/>
          <p:nvPr>
            <p:ph idx="1" type="body"/>
          </p:nvPr>
        </p:nvSpPr>
        <p:spPr>
          <a:xfrm>
            <a:off x="387900" y="1352674"/>
            <a:ext cx="83682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sz="1600">
                <a:latin typeface="Arial"/>
                <a:ea typeface="Arial"/>
                <a:cs typeface="Arial"/>
                <a:sym typeface="Arial"/>
              </a:rPr>
              <a:t>Fitness Guru is a comprehensive web platform designed to help users achieve their health and fitness goals by providing personalized workout plans, nutrition tracking, and wellness insights. The product is designed for individuals across all fitness levels, offering customized guidance and tracking with integrated AI-powered suggestions and real-time progress monitoring.</a:t>
            </a:r>
            <a:endParaRPr sz="1600">
              <a:latin typeface="Arial"/>
              <a:ea typeface="Arial"/>
              <a:cs typeface="Arial"/>
              <a:sym typeface="Arial"/>
            </a:endParaRPr>
          </a:p>
        </p:txBody>
      </p:sp>
      <p:pic>
        <p:nvPicPr>
          <p:cNvPr id="71" name="Google Shape;71;p14"/>
          <p:cNvPicPr preferRelativeResize="0"/>
          <p:nvPr/>
        </p:nvPicPr>
        <p:blipFill rotWithShape="1">
          <a:blip r:embed="rId3">
            <a:alphaModFix/>
          </a:blip>
          <a:srcRect b="0" l="-4340" r="4340" t="0"/>
          <a:stretch/>
        </p:blipFill>
        <p:spPr>
          <a:xfrm>
            <a:off x="5670798" y="2987575"/>
            <a:ext cx="2808450" cy="1581150"/>
          </a:xfrm>
          <a:prstGeom prst="rect">
            <a:avLst/>
          </a:prstGeom>
          <a:noFill/>
          <a:ln>
            <a:noFill/>
          </a:ln>
        </p:spPr>
      </p:pic>
      <p:pic>
        <p:nvPicPr>
          <p:cNvPr id="72" name="Google Shape;72;p14"/>
          <p:cNvPicPr preferRelativeResize="0"/>
          <p:nvPr/>
        </p:nvPicPr>
        <p:blipFill rotWithShape="1">
          <a:blip r:embed="rId4">
            <a:alphaModFix/>
          </a:blip>
          <a:srcRect b="3490" l="2534" r="2893" t="3685"/>
          <a:stretch/>
        </p:blipFill>
        <p:spPr>
          <a:xfrm>
            <a:off x="969175" y="3045950"/>
            <a:ext cx="2242925" cy="1467600"/>
          </a:xfrm>
          <a:prstGeom prst="rect">
            <a:avLst/>
          </a:prstGeom>
          <a:noFill/>
          <a:ln>
            <a:noFill/>
          </a:ln>
        </p:spPr>
      </p:pic>
      <p:pic>
        <p:nvPicPr>
          <p:cNvPr id="73" name="Google Shape;73;p14"/>
          <p:cNvPicPr preferRelativeResize="0"/>
          <p:nvPr/>
        </p:nvPicPr>
        <p:blipFill>
          <a:blip r:embed="rId5">
            <a:alphaModFix/>
          </a:blip>
          <a:stretch>
            <a:fillRect/>
          </a:stretch>
        </p:blipFill>
        <p:spPr>
          <a:xfrm>
            <a:off x="3685184" y="2987572"/>
            <a:ext cx="1581150" cy="1581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Technology Stack</a:t>
            </a:r>
            <a:endParaRPr/>
          </a:p>
        </p:txBody>
      </p:sp>
      <p:sp>
        <p:nvSpPr>
          <p:cNvPr id="79" name="Google Shape;79;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Docker, Python, HTML/CSS, JavaScript, ChatGPT, Flask, PostgreSQL, Github, and Discord</a:t>
            </a:r>
            <a:endParaRPr/>
          </a:p>
        </p:txBody>
      </p:sp>
      <p:pic>
        <p:nvPicPr>
          <p:cNvPr descr="File:Python-logo.png - Wikipedia" id="80" name="Google Shape;80;p15"/>
          <p:cNvPicPr preferRelativeResize="0"/>
          <p:nvPr/>
        </p:nvPicPr>
        <p:blipFill>
          <a:blip r:embed="rId3">
            <a:alphaModFix/>
          </a:blip>
          <a:stretch>
            <a:fillRect/>
          </a:stretch>
        </p:blipFill>
        <p:spPr>
          <a:xfrm>
            <a:off x="387900" y="2628449"/>
            <a:ext cx="1465548" cy="1605898"/>
          </a:xfrm>
          <a:prstGeom prst="rect">
            <a:avLst/>
          </a:prstGeom>
          <a:noFill/>
          <a:ln>
            <a:noFill/>
          </a:ln>
        </p:spPr>
      </p:pic>
      <p:pic>
        <p:nvPicPr>
          <p:cNvPr descr="File:Docker-svgrepo-com.svg - Wikimedia Commons" id="81" name="Google Shape;81;p15"/>
          <p:cNvPicPr preferRelativeResize="0"/>
          <p:nvPr/>
        </p:nvPicPr>
        <p:blipFill>
          <a:blip r:embed="rId4">
            <a:alphaModFix/>
          </a:blip>
          <a:stretch>
            <a:fillRect/>
          </a:stretch>
        </p:blipFill>
        <p:spPr>
          <a:xfrm>
            <a:off x="2312350" y="2288350"/>
            <a:ext cx="2148951" cy="2148951"/>
          </a:xfrm>
          <a:prstGeom prst="rect">
            <a:avLst/>
          </a:prstGeom>
          <a:noFill/>
          <a:ln>
            <a:noFill/>
          </a:ln>
        </p:spPr>
      </p:pic>
      <p:pic>
        <p:nvPicPr>
          <p:cNvPr id="82" name="Google Shape;82;p15"/>
          <p:cNvPicPr preferRelativeResize="0"/>
          <p:nvPr/>
        </p:nvPicPr>
        <p:blipFill>
          <a:blip r:embed="rId5">
            <a:alphaModFix/>
          </a:blip>
          <a:stretch>
            <a:fillRect/>
          </a:stretch>
        </p:blipFill>
        <p:spPr>
          <a:xfrm>
            <a:off x="3874444" y="2463050"/>
            <a:ext cx="3298201" cy="2052925"/>
          </a:xfrm>
          <a:prstGeom prst="rect">
            <a:avLst/>
          </a:prstGeom>
          <a:noFill/>
          <a:ln>
            <a:noFill/>
          </a:ln>
        </p:spPr>
      </p:pic>
      <p:pic>
        <p:nvPicPr>
          <p:cNvPr id="83" name="Google Shape;83;p15"/>
          <p:cNvPicPr preferRelativeResize="0"/>
          <p:nvPr/>
        </p:nvPicPr>
        <p:blipFill>
          <a:blip r:embed="rId6">
            <a:alphaModFix/>
          </a:blip>
          <a:stretch>
            <a:fillRect/>
          </a:stretch>
        </p:blipFill>
        <p:spPr>
          <a:xfrm>
            <a:off x="6707850" y="2628462"/>
            <a:ext cx="1722125" cy="172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Architecture: Chatbot</a:t>
            </a:r>
            <a:endParaRPr/>
          </a:p>
        </p:txBody>
      </p:sp>
      <p:pic>
        <p:nvPicPr>
          <p:cNvPr id="89" name="Google Shape;89;p16"/>
          <p:cNvPicPr preferRelativeResize="0"/>
          <p:nvPr/>
        </p:nvPicPr>
        <p:blipFill>
          <a:blip r:embed="rId3">
            <a:alphaModFix/>
          </a:blip>
          <a:stretch>
            <a:fillRect/>
          </a:stretch>
        </p:blipFill>
        <p:spPr>
          <a:xfrm>
            <a:off x="-7" y="1799231"/>
            <a:ext cx="3663957" cy="2499499"/>
          </a:xfrm>
          <a:prstGeom prst="rect">
            <a:avLst/>
          </a:prstGeom>
          <a:noFill/>
          <a:ln>
            <a:noFill/>
          </a:ln>
        </p:spPr>
      </p:pic>
      <p:pic>
        <p:nvPicPr>
          <p:cNvPr id="90" name="Google Shape;90;p16"/>
          <p:cNvPicPr preferRelativeResize="0"/>
          <p:nvPr/>
        </p:nvPicPr>
        <p:blipFill>
          <a:blip r:embed="rId4">
            <a:alphaModFix/>
          </a:blip>
          <a:stretch>
            <a:fillRect/>
          </a:stretch>
        </p:blipFill>
        <p:spPr>
          <a:xfrm>
            <a:off x="3519825" y="1799219"/>
            <a:ext cx="2885149" cy="2499525"/>
          </a:xfrm>
          <a:prstGeom prst="rect">
            <a:avLst/>
          </a:prstGeom>
          <a:noFill/>
          <a:ln>
            <a:noFill/>
          </a:ln>
        </p:spPr>
      </p:pic>
      <p:pic>
        <p:nvPicPr>
          <p:cNvPr id="91" name="Google Shape;91;p16"/>
          <p:cNvPicPr preferRelativeResize="0"/>
          <p:nvPr/>
        </p:nvPicPr>
        <p:blipFill>
          <a:blip r:embed="rId5">
            <a:alphaModFix/>
          </a:blip>
          <a:stretch>
            <a:fillRect/>
          </a:stretch>
        </p:blipFill>
        <p:spPr>
          <a:xfrm>
            <a:off x="6404975" y="1799225"/>
            <a:ext cx="2739024" cy="2499500"/>
          </a:xfrm>
          <a:prstGeom prst="rect">
            <a:avLst/>
          </a:prstGeom>
          <a:noFill/>
          <a:ln>
            <a:noFill/>
          </a:ln>
        </p:spPr>
      </p:pic>
      <p:pic>
        <p:nvPicPr>
          <p:cNvPr id="92" name="Google Shape;92;p16"/>
          <p:cNvPicPr preferRelativeResize="0"/>
          <p:nvPr/>
        </p:nvPicPr>
        <p:blipFill>
          <a:blip r:embed="rId6">
            <a:alphaModFix/>
          </a:blip>
          <a:stretch>
            <a:fillRect/>
          </a:stretch>
        </p:blipFill>
        <p:spPr>
          <a:xfrm>
            <a:off x="6668050" y="318583"/>
            <a:ext cx="2024649" cy="13497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87900" y="2188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t>System Architecture: Calendar</a:t>
            </a:r>
            <a:endParaRPr sz="2700"/>
          </a:p>
        </p:txBody>
      </p:sp>
      <p:sp>
        <p:nvSpPr>
          <p:cNvPr id="98" name="Google Shape;98;p17"/>
          <p:cNvSpPr txBox="1"/>
          <p:nvPr/>
        </p:nvSpPr>
        <p:spPr>
          <a:xfrm>
            <a:off x="761525" y="3860375"/>
            <a:ext cx="3670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After the persona is selected, it is sent to ChatGPT with a prompt that includes the format needed for the response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99" name="Google Shape;99;p17"/>
          <p:cNvPicPr preferRelativeResize="0"/>
          <p:nvPr/>
        </p:nvPicPr>
        <p:blipFill>
          <a:blip r:embed="rId3">
            <a:alphaModFix/>
          </a:blip>
          <a:stretch>
            <a:fillRect/>
          </a:stretch>
        </p:blipFill>
        <p:spPr>
          <a:xfrm>
            <a:off x="157013" y="974975"/>
            <a:ext cx="4879824" cy="2815326"/>
          </a:xfrm>
          <a:prstGeom prst="rect">
            <a:avLst/>
          </a:prstGeom>
          <a:noFill/>
          <a:ln>
            <a:noFill/>
          </a:ln>
        </p:spPr>
      </p:pic>
      <p:sp>
        <p:nvSpPr>
          <p:cNvPr id="100" name="Google Shape;100;p17"/>
          <p:cNvSpPr txBox="1"/>
          <p:nvPr/>
        </p:nvSpPr>
        <p:spPr>
          <a:xfrm>
            <a:off x="5771800" y="3860375"/>
            <a:ext cx="3012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response is parsed and put into the correct json format for the calendar</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01" name="Google Shape;101;p17"/>
          <p:cNvPicPr preferRelativeResize="0"/>
          <p:nvPr/>
        </p:nvPicPr>
        <p:blipFill>
          <a:blip r:embed="rId4">
            <a:alphaModFix/>
          </a:blip>
          <a:stretch>
            <a:fillRect/>
          </a:stretch>
        </p:blipFill>
        <p:spPr>
          <a:xfrm>
            <a:off x="5615150" y="921275"/>
            <a:ext cx="3326200" cy="2869024"/>
          </a:xfrm>
          <a:prstGeom prst="rect">
            <a:avLst/>
          </a:prstGeom>
          <a:noFill/>
          <a:ln>
            <a:noFill/>
          </a:ln>
        </p:spPr>
      </p:pic>
      <p:pic>
        <p:nvPicPr>
          <p:cNvPr id="102" name="Google Shape;102;p17"/>
          <p:cNvPicPr preferRelativeResize="0"/>
          <p:nvPr/>
        </p:nvPicPr>
        <p:blipFill>
          <a:blip r:embed="rId5">
            <a:alphaModFix/>
          </a:blip>
          <a:stretch>
            <a:fillRect/>
          </a:stretch>
        </p:blipFill>
        <p:spPr>
          <a:xfrm>
            <a:off x="4432325" y="3860375"/>
            <a:ext cx="1234925" cy="123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Roles and Responsibilities</a:t>
            </a:r>
            <a:endParaRPr/>
          </a:p>
        </p:txBody>
      </p:sp>
      <p:sp>
        <p:nvSpPr>
          <p:cNvPr id="108" name="Google Shape;108;p18"/>
          <p:cNvSpPr txBox="1"/>
          <p:nvPr>
            <p:ph idx="1" type="body"/>
          </p:nvPr>
        </p:nvSpPr>
        <p:spPr>
          <a:xfrm>
            <a:off x="387900" y="1489825"/>
            <a:ext cx="5067000" cy="3347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sz="1888">
                <a:latin typeface="Arial"/>
                <a:ea typeface="Arial"/>
                <a:cs typeface="Arial"/>
                <a:sym typeface="Arial"/>
              </a:rPr>
              <a:t>P</a:t>
            </a:r>
            <a:r>
              <a:rPr b="1" lang="en" sz="1888">
                <a:latin typeface="Arial"/>
                <a:ea typeface="Arial"/>
                <a:cs typeface="Arial"/>
                <a:sym typeface="Arial"/>
              </a:rPr>
              <a:t>roject</a:t>
            </a:r>
            <a:r>
              <a:rPr b="1" lang="en" sz="1888">
                <a:latin typeface="Arial"/>
                <a:ea typeface="Arial"/>
                <a:cs typeface="Arial"/>
                <a:sym typeface="Arial"/>
              </a:rPr>
              <a:t> Manager (Shared):</a:t>
            </a:r>
            <a:r>
              <a:rPr lang="en" sz="1888">
                <a:latin typeface="Arial"/>
                <a:ea typeface="Arial"/>
                <a:cs typeface="Arial"/>
                <a:sym typeface="Arial"/>
              </a:rPr>
              <a:t> Ensures milestones are met, facilitates communication, and resolve issues.</a:t>
            </a:r>
            <a:endParaRPr sz="1888">
              <a:latin typeface="Arial"/>
              <a:ea typeface="Arial"/>
              <a:cs typeface="Arial"/>
              <a:sym typeface="Arial"/>
            </a:endParaRPr>
          </a:p>
          <a:p>
            <a:pPr indent="0" lvl="0" marL="0" rtl="0" algn="l">
              <a:spcBef>
                <a:spcPts val="1200"/>
              </a:spcBef>
              <a:spcAft>
                <a:spcPts val="0"/>
              </a:spcAft>
              <a:buNone/>
            </a:pPr>
            <a:r>
              <a:rPr b="1" lang="en" sz="1888">
                <a:latin typeface="Arial"/>
                <a:ea typeface="Arial"/>
                <a:cs typeface="Arial"/>
                <a:sym typeface="Arial"/>
              </a:rPr>
              <a:t>Front-end (Jared, Ely):</a:t>
            </a:r>
            <a:r>
              <a:rPr lang="en" sz="1888">
                <a:latin typeface="Arial"/>
                <a:ea typeface="Arial"/>
                <a:cs typeface="Arial"/>
                <a:sym typeface="Arial"/>
              </a:rPr>
              <a:t> Designs and develops the user interface, focusing on usability and aesthetics.</a:t>
            </a:r>
            <a:endParaRPr sz="1888">
              <a:latin typeface="Arial"/>
              <a:ea typeface="Arial"/>
              <a:cs typeface="Arial"/>
              <a:sym typeface="Arial"/>
            </a:endParaRPr>
          </a:p>
          <a:p>
            <a:pPr indent="0" lvl="0" marL="0" rtl="0" algn="l">
              <a:spcBef>
                <a:spcPts val="1200"/>
              </a:spcBef>
              <a:spcAft>
                <a:spcPts val="0"/>
              </a:spcAft>
              <a:buNone/>
            </a:pPr>
            <a:r>
              <a:rPr b="1" lang="en" sz="1888">
                <a:latin typeface="Arial"/>
                <a:ea typeface="Arial"/>
                <a:cs typeface="Arial"/>
                <a:sym typeface="Arial"/>
              </a:rPr>
              <a:t>Back-end (Cynth, Joe):</a:t>
            </a:r>
            <a:r>
              <a:rPr lang="en" sz="1888">
                <a:latin typeface="Arial"/>
                <a:ea typeface="Arial"/>
                <a:cs typeface="Arial"/>
                <a:sym typeface="Arial"/>
              </a:rPr>
              <a:t> Develops the server-side logic, database management, program main features and </a:t>
            </a:r>
            <a:r>
              <a:rPr lang="en" sz="1888">
                <a:latin typeface="Arial"/>
                <a:ea typeface="Arial"/>
                <a:cs typeface="Arial"/>
                <a:sym typeface="Arial"/>
              </a:rPr>
              <a:t>functions</a:t>
            </a:r>
            <a:r>
              <a:rPr lang="en" sz="1888">
                <a:latin typeface="Arial"/>
                <a:ea typeface="Arial"/>
                <a:cs typeface="Arial"/>
                <a:sym typeface="Arial"/>
              </a:rPr>
              <a:t>.</a:t>
            </a:r>
            <a:endParaRPr sz="1888">
              <a:latin typeface="Arial"/>
              <a:ea typeface="Arial"/>
              <a:cs typeface="Arial"/>
              <a:sym typeface="Arial"/>
            </a:endParaRPr>
          </a:p>
          <a:p>
            <a:pPr indent="0" lvl="0" marL="0" rtl="0" algn="l">
              <a:spcBef>
                <a:spcPts val="1200"/>
              </a:spcBef>
              <a:spcAft>
                <a:spcPts val="0"/>
              </a:spcAft>
              <a:buNone/>
            </a:pPr>
            <a:r>
              <a:rPr b="1" lang="en" sz="1888">
                <a:latin typeface="Arial"/>
                <a:ea typeface="Arial"/>
                <a:cs typeface="Arial"/>
                <a:sym typeface="Arial"/>
              </a:rPr>
              <a:t>Tester (Coraline):</a:t>
            </a:r>
            <a:r>
              <a:rPr lang="en" sz="1888">
                <a:latin typeface="Arial"/>
                <a:ea typeface="Arial"/>
                <a:cs typeface="Arial"/>
                <a:sym typeface="Arial"/>
              </a:rPr>
              <a:t> Conducts testing, identifies bugs, and ensures quality assurance </a:t>
            </a:r>
            <a:r>
              <a:rPr lang="en" sz="1888">
                <a:latin typeface="Arial"/>
                <a:ea typeface="Arial"/>
                <a:cs typeface="Arial"/>
                <a:sym typeface="Arial"/>
              </a:rPr>
              <a:t>through</a:t>
            </a:r>
            <a:r>
              <a:rPr lang="en" sz="1888">
                <a:latin typeface="Arial"/>
                <a:ea typeface="Arial"/>
                <a:cs typeface="Arial"/>
                <a:sym typeface="Arial"/>
              </a:rPr>
              <a:t> </a:t>
            </a:r>
            <a:r>
              <a:rPr lang="en" sz="1888">
                <a:latin typeface="Arial"/>
                <a:ea typeface="Arial"/>
                <a:cs typeface="Arial"/>
                <a:sym typeface="Arial"/>
              </a:rPr>
              <a:t>integration and unit tests</a:t>
            </a:r>
            <a:endParaRPr sz="1888">
              <a:latin typeface="Arial"/>
              <a:ea typeface="Arial"/>
              <a:cs typeface="Arial"/>
              <a:sym typeface="Arial"/>
            </a:endParaRPr>
          </a:p>
          <a:p>
            <a:pPr indent="0" lvl="0" marL="0" rtl="0" algn="l">
              <a:spcBef>
                <a:spcPts val="1200"/>
              </a:spcBef>
              <a:spcAft>
                <a:spcPts val="0"/>
              </a:spcAft>
              <a:buNone/>
            </a:pPr>
            <a:r>
              <a:rPr b="1" lang="en" sz="1888">
                <a:latin typeface="Arial"/>
                <a:ea typeface="Arial"/>
                <a:cs typeface="Arial"/>
                <a:sym typeface="Arial"/>
              </a:rPr>
              <a:t>DevOps (Cristian):</a:t>
            </a:r>
            <a:r>
              <a:rPr lang="en" sz="1888">
                <a:latin typeface="Arial"/>
                <a:ea typeface="Arial"/>
                <a:cs typeface="Arial"/>
                <a:sym typeface="Arial"/>
              </a:rPr>
              <a:t> Sets up and manages deployment pipelines, Docker configurations and flask server.</a:t>
            </a:r>
            <a:endParaRPr sz="1888">
              <a:latin typeface="Arial"/>
              <a:ea typeface="Arial"/>
              <a:cs typeface="Arial"/>
              <a:sym typeface="Arial"/>
            </a:endParaRPr>
          </a:p>
          <a:p>
            <a:pPr indent="0" lvl="0" marL="0" rtl="0" algn="l">
              <a:spcBef>
                <a:spcPts val="1200"/>
              </a:spcBef>
              <a:spcAft>
                <a:spcPts val="1200"/>
              </a:spcAft>
              <a:buNone/>
            </a:pPr>
            <a:r>
              <a:t/>
            </a:r>
            <a:endParaRPr/>
          </a:p>
        </p:txBody>
      </p:sp>
      <p:pic>
        <p:nvPicPr>
          <p:cNvPr id="109" name="Google Shape;109;p18"/>
          <p:cNvPicPr preferRelativeResize="0"/>
          <p:nvPr/>
        </p:nvPicPr>
        <p:blipFill>
          <a:blip r:embed="rId3">
            <a:alphaModFix/>
          </a:blip>
          <a:stretch>
            <a:fillRect/>
          </a:stretch>
        </p:blipFill>
        <p:spPr>
          <a:xfrm>
            <a:off x="5552650" y="1606175"/>
            <a:ext cx="3203450" cy="268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Sprint Goals</a:t>
            </a:r>
            <a:endParaRPr/>
          </a:p>
        </p:txBody>
      </p:sp>
      <p:sp>
        <p:nvSpPr>
          <p:cNvPr id="115" name="Google Shape;115;p19"/>
          <p:cNvSpPr txBox="1"/>
          <p:nvPr/>
        </p:nvSpPr>
        <p:spPr>
          <a:xfrm>
            <a:off x="201850" y="1532575"/>
            <a:ext cx="87396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Sprint 1:</a:t>
            </a:r>
            <a:r>
              <a:rPr lang="en" sz="1800">
                <a:solidFill>
                  <a:schemeClr val="dk1"/>
                </a:solidFill>
                <a:latin typeface="Roboto"/>
                <a:ea typeface="Roboto"/>
                <a:cs typeface="Roboto"/>
                <a:sym typeface="Roboto"/>
              </a:rPr>
              <a:t> Personas, Plan features, User info form,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UI landing page,</a:t>
            </a:r>
            <a:r>
              <a:rPr lang="en" sz="1800">
                <a:solidFill>
                  <a:schemeClr val="dk1"/>
                </a:solidFill>
                <a:latin typeface="Roboto"/>
                <a:ea typeface="Roboto"/>
                <a:cs typeface="Roboto"/>
                <a:sym typeface="Roboto"/>
              </a:rPr>
              <a:t> Docker Container,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Flask server Setup</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b="1" lang="en" sz="1800">
                <a:solidFill>
                  <a:schemeClr val="dk1"/>
                </a:solidFill>
                <a:latin typeface="Roboto"/>
                <a:ea typeface="Roboto"/>
                <a:cs typeface="Roboto"/>
                <a:sym typeface="Roboto"/>
              </a:rPr>
              <a:t>Sprint 2:</a:t>
            </a:r>
            <a:r>
              <a:rPr lang="en" sz="1800">
                <a:solidFill>
                  <a:schemeClr val="dk1"/>
                </a:solidFill>
                <a:latin typeface="Roboto"/>
                <a:ea typeface="Roboto"/>
                <a:cs typeface="Roboto"/>
                <a:sym typeface="Roboto"/>
              </a:rPr>
              <a:t> Front End communication with JSON server</a:t>
            </a:r>
            <a:r>
              <a:rPr lang="en" sz="1800">
                <a:solidFill>
                  <a:schemeClr val="dk1"/>
                </a:solidFill>
                <a:latin typeface="Roboto"/>
                <a:ea typeface="Roboto"/>
                <a:cs typeface="Roboto"/>
                <a:sym typeface="Roboto"/>
              </a:rPr>
              <a:t>, </a:t>
            </a:r>
            <a:r>
              <a:rPr lang="en" sz="1800">
                <a:solidFill>
                  <a:schemeClr val="dk1"/>
                </a:solidFill>
                <a:latin typeface="Roboto"/>
                <a:ea typeface="Roboto"/>
                <a:cs typeface="Roboto"/>
                <a:sym typeface="Roboto"/>
              </a:rPr>
              <a:t>connection to chatgbt, </a:t>
            </a:r>
            <a:r>
              <a:rPr lang="en" sz="1800">
                <a:solidFill>
                  <a:schemeClr val="dk1"/>
                </a:solidFill>
                <a:latin typeface="Roboto"/>
                <a:ea typeface="Roboto"/>
                <a:cs typeface="Roboto"/>
                <a:sym typeface="Roboto"/>
              </a:rPr>
              <a:t>integrate</a:t>
            </a:r>
            <a:r>
              <a:rPr lang="en" sz="1800">
                <a:solidFill>
                  <a:schemeClr val="dk1"/>
                </a:solidFill>
                <a:latin typeface="Roboto"/>
                <a:ea typeface="Roboto"/>
                <a:cs typeface="Roboto"/>
                <a:sym typeface="Roboto"/>
              </a:rPr>
              <a:t> </a:t>
            </a:r>
            <a:r>
              <a:rPr lang="en" sz="1800">
                <a:solidFill>
                  <a:schemeClr val="dk1"/>
                </a:solidFill>
                <a:latin typeface="Roboto"/>
                <a:ea typeface="Roboto"/>
                <a:cs typeface="Roboto"/>
                <a:sym typeface="Roboto"/>
              </a:rPr>
              <a:t>Calendar, communication with chatbot and calendar</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b="1" lang="en" sz="1800">
                <a:solidFill>
                  <a:schemeClr val="dk1"/>
                </a:solidFill>
                <a:latin typeface="Roboto"/>
                <a:ea typeface="Roboto"/>
                <a:cs typeface="Roboto"/>
                <a:sym typeface="Roboto"/>
              </a:rPr>
              <a:t>Sprint 3:</a:t>
            </a:r>
            <a:r>
              <a:rPr lang="en" sz="1800">
                <a:solidFill>
                  <a:schemeClr val="dk1"/>
                </a:solidFill>
                <a:latin typeface="Roboto"/>
                <a:ea typeface="Roboto"/>
                <a:cs typeface="Roboto"/>
                <a:sym typeface="Roboto"/>
              </a:rPr>
              <a:t> Finish connections and display outputs, AI Chatbot, Finish up UI, Testing,</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Workflow, and polishing/</a:t>
            </a:r>
            <a:r>
              <a:rPr lang="en" sz="1800">
                <a:solidFill>
                  <a:schemeClr val="dk1"/>
                </a:solidFill>
                <a:latin typeface="Roboto"/>
                <a:ea typeface="Roboto"/>
                <a:cs typeface="Roboto"/>
                <a:sym typeface="Roboto"/>
              </a:rPr>
              <a:t>fine-tuning</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p:txBody>
      </p:sp>
      <p:pic>
        <p:nvPicPr>
          <p:cNvPr id="116" name="Google Shape;116;p19"/>
          <p:cNvPicPr preferRelativeResize="0"/>
          <p:nvPr/>
        </p:nvPicPr>
        <p:blipFill>
          <a:blip r:embed="rId3">
            <a:alphaModFix/>
          </a:blip>
          <a:stretch>
            <a:fillRect/>
          </a:stretch>
        </p:blipFill>
        <p:spPr>
          <a:xfrm>
            <a:off x="5272225" y="737625"/>
            <a:ext cx="2834000" cy="2125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Sprint Retrospective</a:t>
            </a:r>
            <a:endParaRPr/>
          </a:p>
        </p:txBody>
      </p:sp>
      <p:sp>
        <p:nvSpPr>
          <p:cNvPr id="122" name="Google Shape;122;p20"/>
          <p:cNvSpPr txBox="1"/>
          <p:nvPr/>
        </p:nvSpPr>
        <p:spPr>
          <a:xfrm>
            <a:off x="201850" y="1532575"/>
            <a:ext cx="87396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-Trouble sticking to plans</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-Not much communication outside of class</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-Didn’t keep up with Jira or github issues</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-Issues tying features together (Calendar with persona/goal selection and chatbot)</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-Could have potentially fixed these issues if they were identified earlier</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-Dropped features due to time constraints</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descr="Brain Thought Bubble | Illustration of a brain and thought b… | Flickr" id="123" name="Google Shape;123;p20"/>
          <p:cNvPicPr preferRelativeResize="0"/>
          <p:nvPr/>
        </p:nvPicPr>
        <p:blipFill>
          <a:blip r:embed="rId3">
            <a:alphaModFix/>
          </a:blip>
          <a:stretch>
            <a:fillRect/>
          </a:stretch>
        </p:blipFill>
        <p:spPr>
          <a:xfrm>
            <a:off x="7617025" y="3631000"/>
            <a:ext cx="1324425" cy="1324425"/>
          </a:xfrm>
          <a:prstGeom prst="rect">
            <a:avLst/>
          </a:prstGeom>
          <a:noFill/>
          <a:ln>
            <a:noFill/>
          </a:ln>
        </p:spPr>
      </p:pic>
      <p:pic>
        <p:nvPicPr>
          <p:cNvPr id="124" name="Google Shape;124;p20"/>
          <p:cNvPicPr preferRelativeResize="0"/>
          <p:nvPr/>
        </p:nvPicPr>
        <p:blipFill>
          <a:blip r:embed="rId4">
            <a:alphaModFix/>
          </a:blip>
          <a:stretch>
            <a:fillRect/>
          </a:stretch>
        </p:blipFill>
        <p:spPr>
          <a:xfrm>
            <a:off x="4864775" y="870225"/>
            <a:ext cx="4076675" cy="203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 Issues</a:t>
            </a:r>
            <a:endParaRPr/>
          </a:p>
        </p:txBody>
      </p:sp>
      <p:sp>
        <p:nvSpPr>
          <p:cNvPr id="130" name="Google Shape;130;p21"/>
          <p:cNvSpPr txBox="1"/>
          <p:nvPr/>
        </p:nvSpPr>
        <p:spPr>
          <a:xfrm>
            <a:off x="201850" y="1532575"/>
            <a:ext cx="87396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-Could not edit calendar from chatbot</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-Custom goal selection unable to be used in chat</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-Setting up tests for each part of the program and having them all pass at once</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-Passing live updating calendar data</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-Chatbot not having memory of previous chats</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-Chatbot response rigidity</a:t>
            </a:r>
            <a:endParaRPr sz="1800">
              <a:solidFill>
                <a:schemeClr val="dk1"/>
              </a:solidFill>
              <a:latin typeface="Roboto"/>
              <a:ea typeface="Roboto"/>
              <a:cs typeface="Roboto"/>
              <a:sym typeface="Roboto"/>
            </a:endParaRPr>
          </a:p>
        </p:txBody>
      </p:sp>
      <p:pic>
        <p:nvPicPr>
          <p:cNvPr id="131" name="Google Shape;131;p21"/>
          <p:cNvPicPr preferRelativeResize="0"/>
          <p:nvPr/>
        </p:nvPicPr>
        <p:blipFill rotWithShape="1">
          <a:blip r:embed="rId3">
            <a:alphaModFix/>
          </a:blip>
          <a:srcRect b="-1667" l="0" r="0" t="0"/>
          <a:stretch/>
        </p:blipFill>
        <p:spPr>
          <a:xfrm>
            <a:off x="5463725" y="702875"/>
            <a:ext cx="3438326" cy="2028380"/>
          </a:xfrm>
          <a:prstGeom prst="rect">
            <a:avLst/>
          </a:prstGeom>
          <a:noFill/>
          <a:ln>
            <a:noFill/>
          </a:ln>
        </p:spPr>
      </p:pic>
      <p:pic>
        <p:nvPicPr>
          <p:cNvPr id="132" name="Google Shape;132;p21"/>
          <p:cNvPicPr preferRelativeResize="0"/>
          <p:nvPr/>
        </p:nvPicPr>
        <p:blipFill>
          <a:blip r:embed="rId4">
            <a:alphaModFix/>
          </a:blip>
          <a:stretch>
            <a:fillRect/>
          </a:stretch>
        </p:blipFill>
        <p:spPr>
          <a:xfrm>
            <a:off x="6201737" y="3086325"/>
            <a:ext cx="1962300" cy="196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