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3" r:id="rId5"/>
    <p:sldId id="265" r:id="rId6"/>
    <p:sldId id="272" r:id="rId7"/>
    <p:sldId id="267" r:id="rId8"/>
    <p:sldId id="271" r:id="rId9"/>
    <p:sldId id="276" r:id="rId10"/>
    <p:sldId id="275" r:id="rId11"/>
    <p:sldId id="273" r:id="rId12"/>
    <p:sldId id="274" r:id="rId13"/>
    <p:sldId id="277" r:id="rId14"/>
    <p:sldId id="268" r:id="rId15"/>
    <p:sldId id="270" r:id="rId16"/>
    <p:sldId id="284" r:id="rId17"/>
    <p:sldId id="266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213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79583952"/>
        <c:axId val="1079578960"/>
      </c:barChart>
      <c:catAx>
        <c:axId val="107958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78960"/>
        <c:crosses val="autoZero"/>
        <c:auto val="1"/>
        <c:lblAlgn val="ctr"/>
        <c:lblOffset val="100"/>
        <c:noMultiLvlLbl val="0"/>
      </c:catAx>
      <c:valAx>
        <c:axId val="107957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</a:p>
        </c:txPr>
        <c:crossAx val="1079583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在安全问题中，特征也被称为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图片可以替换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度量的是输入空间距离满足需要满足性质的距离。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Existing research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341438"/>
          <a:ext cx="10515600" cy="506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Existing research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假设数据集</a:t>
                </a:r>
                <a:r>
                  <a:rPr lang="en-US" altLang="zh-CN" dirty="0"/>
                  <a:t> D 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n </a:t>
                </a:r>
                <a:r>
                  <a:rPr lang="zh-CN" altLang="en-US" dirty="0"/>
                  <a:t>个数据实例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每个数据实例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dirty="0"/>
                  <a:t>数据的特征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属性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集合为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 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；在实际问题中，每个属性都有一个定义域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,⋯,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={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∈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不同的问题关注不同，修复问题要做的是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0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11"/>
          <p:cNvSpPr/>
          <p:nvPr/>
        </p:nvSpPr>
        <p:spPr bwMode="auto">
          <a:xfrm>
            <a:off x="4792379" y="866189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Freeform 10"/>
          <p:cNvSpPr/>
          <p:nvPr/>
        </p:nvSpPr>
        <p:spPr bwMode="auto">
          <a:xfrm>
            <a:off x="4628930" y="95505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12"/>
          <p:cNvSpPr>
            <a:spLocks noChangeArrowheads="1"/>
          </p:cNvSpPr>
          <p:nvPr/>
        </p:nvSpPr>
        <p:spPr bwMode="auto">
          <a:xfrm>
            <a:off x="4878070" y="866189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Freeform 11"/>
          <p:cNvSpPr/>
          <p:nvPr/>
        </p:nvSpPr>
        <p:spPr bwMode="auto">
          <a:xfrm>
            <a:off x="4792379" y="1886553"/>
            <a:ext cx="891827" cy="112669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2" name="Freeform 10"/>
          <p:cNvSpPr/>
          <p:nvPr/>
        </p:nvSpPr>
        <p:spPr bwMode="auto">
          <a:xfrm>
            <a:off x="4628930" y="1975418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4878070" y="1886552"/>
            <a:ext cx="720444" cy="73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4" name="Freeform 11"/>
          <p:cNvSpPr/>
          <p:nvPr/>
        </p:nvSpPr>
        <p:spPr bwMode="auto">
          <a:xfrm>
            <a:off x="4792379" y="2884701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5" name="Freeform 10"/>
          <p:cNvSpPr/>
          <p:nvPr/>
        </p:nvSpPr>
        <p:spPr bwMode="auto">
          <a:xfrm>
            <a:off x="4628930" y="2971979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4878070" y="2884701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7" name="Freeform 11"/>
          <p:cNvSpPr/>
          <p:nvPr/>
        </p:nvSpPr>
        <p:spPr bwMode="auto">
          <a:xfrm>
            <a:off x="4792379" y="3893956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8" name="Freeform 10"/>
          <p:cNvSpPr/>
          <p:nvPr/>
        </p:nvSpPr>
        <p:spPr bwMode="auto">
          <a:xfrm>
            <a:off x="4628930" y="3981235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4878070" y="3893957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0" name="Freeform 11"/>
          <p:cNvSpPr/>
          <p:nvPr/>
        </p:nvSpPr>
        <p:spPr bwMode="auto">
          <a:xfrm>
            <a:off x="4792379" y="4938123"/>
            <a:ext cx="891827" cy="112668"/>
          </a:xfrm>
          <a:custGeom>
            <a:avLst/>
            <a:gdLst>
              <a:gd name="T0" fmla="*/ 111 w 1156"/>
              <a:gd name="T1" fmla="*/ 0 h 142"/>
              <a:gd name="T2" fmla="*/ 1045 w 1156"/>
              <a:gd name="T3" fmla="*/ 0 h 142"/>
              <a:gd name="T4" fmla="*/ 1156 w 1156"/>
              <a:gd name="T5" fmla="*/ 142 h 142"/>
              <a:gd name="T6" fmla="*/ 0 w 1156"/>
              <a:gd name="T7" fmla="*/ 142 h 142"/>
              <a:gd name="T8" fmla="*/ 111 w 115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" h="142">
                <a:moveTo>
                  <a:pt x="111" y="0"/>
                </a:moveTo>
                <a:lnTo>
                  <a:pt x="1045" y="0"/>
                </a:lnTo>
                <a:lnTo>
                  <a:pt x="1156" y="142"/>
                </a:lnTo>
                <a:lnTo>
                  <a:pt x="0" y="142"/>
                </a:lnTo>
                <a:lnTo>
                  <a:pt x="111" y="0"/>
                </a:lnTo>
                <a:close/>
              </a:path>
            </a:pathLst>
          </a:custGeom>
          <a:solidFill>
            <a:srgbClr val="006B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1" name="Freeform 10"/>
          <p:cNvSpPr/>
          <p:nvPr/>
        </p:nvSpPr>
        <p:spPr bwMode="auto">
          <a:xfrm>
            <a:off x="4628930" y="5025402"/>
            <a:ext cx="6690287" cy="701401"/>
          </a:xfrm>
          <a:custGeom>
            <a:avLst/>
            <a:gdLst>
              <a:gd name="T0" fmla="*/ 97 w 8676"/>
              <a:gd name="T1" fmla="*/ 0 h 884"/>
              <a:gd name="T2" fmla="*/ 8475 w 8676"/>
              <a:gd name="T3" fmla="*/ 0 h 884"/>
              <a:gd name="T4" fmla="*/ 8676 w 8676"/>
              <a:gd name="T5" fmla="*/ 202 h 884"/>
              <a:gd name="T6" fmla="*/ 8676 w 8676"/>
              <a:gd name="T7" fmla="*/ 788 h 884"/>
              <a:gd name="T8" fmla="*/ 8579 w 8676"/>
              <a:gd name="T9" fmla="*/ 884 h 884"/>
              <a:gd name="T10" fmla="*/ 97 w 8676"/>
              <a:gd name="T11" fmla="*/ 884 h 884"/>
              <a:gd name="T12" fmla="*/ 0 w 8676"/>
              <a:gd name="T13" fmla="*/ 788 h 884"/>
              <a:gd name="T14" fmla="*/ 0 w 8676"/>
              <a:gd name="T15" fmla="*/ 96 h 884"/>
              <a:gd name="T16" fmla="*/ 97 w 8676"/>
              <a:gd name="T17" fmla="*/ 0 h 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round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2" name="Rectangle 12"/>
          <p:cNvSpPr>
            <a:spLocks noChangeArrowheads="1"/>
          </p:cNvSpPr>
          <p:nvPr/>
        </p:nvSpPr>
        <p:spPr bwMode="auto">
          <a:xfrm>
            <a:off x="4878070" y="4938124"/>
            <a:ext cx="720444" cy="7378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53" name="TextBox 105"/>
          <p:cNvSpPr txBox="1">
            <a:spLocks noChangeArrowheads="1"/>
          </p:cNvSpPr>
          <p:nvPr/>
        </p:nvSpPr>
        <p:spPr bwMode="auto">
          <a:xfrm>
            <a:off x="5807981" y="1016942"/>
            <a:ext cx="182054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4" name="TextBox 106"/>
          <p:cNvSpPr txBox="1">
            <a:spLocks noChangeArrowheads="1"/>
          </p:cNvSpPr>
          <p:nvPr/>
        </p:nvSpPr>
        <p:spPr bwMode="auto">
          <a:xfrm>
            <a:off x="4985978" y="909035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5" name="TextBox 108"/>
          <p:cNvSpPr txBox="1">
            <a:spLocks noChangeArrowheads="1"/>
          </p:cNvSpPr>
          <p:nvPr/>
        </p:nvSpPr>
        <p:spPr bwMode="auto">
          <a:xfrm>
            <a:off x="5807981" y="2067457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6" name="TextBox 109"/>
          <p:cNvSpPr txBox="1">
            <a:spLocks noChangeArrowheads="1"/>
          </p:cNvSpPr>
          <p:nvPr/>
        </p:nvSpPr>
        <p:spPr bwMode="auto">
          <a:xfrm>
            <a:off x="4985978" y="1907183"/>
            <a:ext cx="499868" cy="707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7" name="TextBox 115"/>
          <p:cNvSpPr txBox="1">
            <a:spLocks noChangeArrowheads="1"/>
          </p:cNvSpPr>
          <p:nvPr/>
        </p:nvSpPr>
        <p:spPr bwMode="auto">
          <a:xfrm>
            <a:off x="5807981" y="3011651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8" name="TextBox 116"/>
          <p:cNvSpPr txBox="1">
            <a:spLocks noChangeArrowheads="1"/>
          </p:cNvSpPr>
          <p:nvPr/>
        </p:nvSpPr>
        <p:spPr bwMode="auto">
          <a:xfrm>
            <a:off x="4985978" y="2903743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59" name="TextBox 117"/>
          <p:cNvSpPr txBox="1">
            <a:spLocks noChangeArrowheads="1"/>
          </p:cNvSpPr>
          <p:nvPr/>
        </p:nvSpPr>
        <p:spPr bwMode="auto">
          <a:xfrm>
            <a:off x="5807981" y="4032014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0" name="TextBox 118"/>
          <p:cNvSpPr txBox="1">
            <a:spLocks noChangeArrowheads="1"/>
          </p:cNvSpPr>
          <p:nvPr/>
        </p:nvSpPr>
        <p:spPr bwMode="auto">
          <a:xfrm>
            <a:off x="4985978" y="3924107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1" name="TextBox 119"/>
          <p:cNvSpPr txBox="1">
            <a:spLocks noChangeArrowheads="1"/>
          </p:cNvSpPr>
          <p:nvPr/>
        </p:nvSpPr>
        <p:spPr bwMode="auto">
          <a:xfrm>
            <a:off x="5807981" y="5106333"/>
            <a:ext cx="954107" cy="55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2" name="TextBox 120"/>
          <p:cNvSpPr txBox="1">
            <a:spLocks noChangeArrowheads="1"/>
          </p:cNvSpPr>
          <p:nvPr/>
        </p:nvSpPr>
        <p:spPr bwMode="auto">
          <a:xfrm>
            <a:off x="4985978" y="4946058"/>
            <a:ext cx="499868" cy="7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3" name="Freeform 5"/>
          <p:cNvSpPr/>
          <p:nvPr/>
        </p:nvSpPr>
        <p:spPr bwMode="auto">
          <a:xfrm>
            <a:off x="0" y="1339"/>
            <a:ext cx="4260774" cy="6869605"/>
          </a:xfrm>
          <a:custGeom>
            <a:avLst/>
            <a:gdLst>
              <a:gd name="T0" fmla="*/ 0 w 5566"/>
              <a:gd name="T1" fmla="*/ 0 h 9000"/>
              <a:gd name="T2" fmla="*/ 4324 w 5566"/>
              <a:gd name="T3" fmla="*/ 0 h 9000"/>
              <a:gd name="T4" fmla="*/ 5566 w 5566"/>
              <a:gd name="T5" fmla="*/ 9000 h 9000"/>
              <a:gd name="T6" fmla="*/ 0 w 5566"/>
              <a:gd name="T7" fmla="*/ 9000 h 9000"/>
              <a:gd name="T8" fmla="*/ 0 w 5566"/>
              <a:gd name="T9" fmla="*/ 0 h 9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6" h="9000">
                <a:moveTo>
                  <a:pt x="0" y="0"/>
                </a:moveTo>
                <a:lnTo>
                  <a:pt x="4324" y="0"/>
                </a:lnTo>
                <a:lnTo>
                  <a:pt x="5566" y="9000"/>
                </a:lnTo>
                <a:lnTo>
                  <a:pt x="0" y="9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" cstate="screen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5900"/>
                      </a14:imgEffect>
                      <a14:imgEffect>
                        <a14:saturation sat="120000"/>
                      </a14:imgEffect>
                    </a14:imgLayer>
                  </a14:imgProps>
                </a:ext>
              </a:extLst>
            </a:blip>
            <a:srcRect/>
            <a:stretch>
              <a:fillRect l="-14000" r="-35000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40569" y="1339"/>
            <a:ext cx="1867759" cy="6869605"/>
            <a:chOff x="2640569" y="1339"/>
            <a:chExt cx="1867759" cy="6869605"/>
          </a:xfrm>
        </p:grpSpPr>
        <p:sp>
          <p:nvSpPr>
            <p:cNvPr id="14364" name="Freeform 6"/>
            <p:cNvSpPr/>
            <p:nvPr/>
          </p:nvSpPr>
          <p:spPr bwMode="auto">
            <a:xfrm>
              <a:off x="3392751" y="1339"/>
              <a:ext cx="1115577" cy="6869605"/>
            </a:xfrm>
            <a:custGeom>
              <a:avLst/>
              <a:gdLst>
                <a:gd name="T0" fmla="*/ 0 w 1457"/>
                <a:gd name="T1" fmla="*/ 0 h 9000"/>
                <a:gd name="T2" fmla="*/ 224 w 1457"/>
                <a:gd name="T3" fmla="*/ 0 h 9000"/>
                <a:gd name="T4" fmla="*/ 1457 w 1457"/>
                <a:gd name="T5" fmla="*/ 9000 h 9000"/>
                <a:gd name="T6" fmla="*/ 1233 w 1457"/>
                <a:gd name="T7" fmla="*/ 9000 h 9000"/>
                <a:gd name="T8" fmla="*/ 0 w 1457"/>
                <a:gd name="T9" fmla="*/ 0 h 9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7" h="9000">
                  <a:moveTo>
                    <a:pt x="0" y="0"/>
                  </a:moveTo>
                  <a:lnTo>
                    <a:pt x="224" y="0"/>
                  </a:lnTo>
                  <a:lnTo>
                    <a:pt x="1457" y="9000"/>
                  </a:lnTo>
                  <a:lnTo>
                    <a:pt x="1233" y="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矩形 12"/>
            <p:cNvSpPr>
              <a:spLocks noChangeArrowheads="1"/>
            </p:cNvSpPr>
            <p:nvPr/>
          </p:nvSpPr>
          <p:spPr bwMode="auto">
            <a:xfrm>
              <a:off x="2640569" y="5937859"/>
              <a:ext cx="1732873" cy="7823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37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366" name="TextBox 98"/>
          <p:cNvSpPr txBox="1">
            <a:spLocks noChangeArrowheads="1"/>
          </p:cNvSpPr>
          <p:nvPr/>
        </p:nvSpPr>
        <p:spPr bwMode="auto">
          <a:xfrm>
            <a:off x="2800845" y="5977530"/>
            <a:ext cx="902934" cy="52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67" name="TextBox 104"/>
          <p:cNvSpPr txBox="1">
            <a:spLocks noChangeArrowheads="1"/>
          </p:cNvSpPr>
          <p:nvPr/>
        </p:nvSpPr>
        <p:spPr bwMode="auto">
          <a:xfrm>
            <a:off x="2854798" y="6359968"/>
            <a:ext cx="1180639" cy="369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4" name="图片 33" descr="横版组合——透明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3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3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3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3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 autoUpdateAnimBg="0"/>
      <p:bldP spid="14343" grpId="0" animBg="1" autoUpdateAnimBg="0"/>
      <p:bldP spid="14346" grpId="0" animBg="1" autoUpdateAnimBg="0"/>
      <p:bldP spid="14349" grpId="0" animBg="1" autoUpdateAnimBg="0"/>
      <p:bldP spid="14352" grpId="0" animBg="1" autoUpdateAnimBg="0"/>
      <p:bldP spid="14353" grpId="0" autoUpdateAnimBg="0"/>
      <p:bldP spid="14354" grpId="0"/>
      <p:bldP spid="14355" grpId="0" autoUpdateAnimBg="0"/>
      <p:bldP spid="14356" grpId="0" animBg="1"/>
      <p:bldP spid="14357" grpId="0" autoUpdateAnimBg="0"/>
      <p:bldP spid="14358" grpId="0" autoUpdateAnimBg="0"/>
      <p:bldP spid="14359" grpId="0" autoUpdateAnimBg="0"/>
      <p:bldP spid="14360" grpId="0"/>
      <p:bldP spid="14361" grpId="0" autoUpdateAnimBg="0"/>
      <p:bldP spid="14362" grpId="0" autoUpdateAnimBg="0"/>
      <p:bldP spid="14366" grpId="0" autoUpdateAnimBg="0"/>
      <p:bldP spid="143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通过已有的神经网络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N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和性质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，构造一个新的网络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使得神经网络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.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613025"/>
            <a:ext cx="8359140" cy="305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5560060"/>
            <a:ext cx="1098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M. Usman, D. Gopinath, Y. Sun, Y. Noller, and C. S. Pasareanu. Nnrepair:</a:t>
            </a:r>
            <a:r>
              <a:rPr lang="en-US" altLang="zh-CN" sz="1600"/>
              <a:t> </a:t>
            </a:r>
            <a:r>
              <a:rPr lang="zh-CN" altLang="en-US" sz="1600"/>
              <a:t>Constraint-based repair of neural network classifiers</a:t>
            </a:r>
            <a:r>
              <a:rPr lang="en-US" altLang="zh-CN" sz="1600">
                <a:sym typeface="+mn-ea"/>
              </a:rPr>
              <a:t>(CAV2021)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en-US" altLang="zh-CN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5575" y="1679575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809750"/>
            <a:ext cx="52724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r</a:t>
            </a:r>
            <a:r>
              <a:rPr lang="zh-CN" altLang="en-US"/>
              <a:t>efine 的过程中，input space会被不断分割，从而保证训练的</a:t>
            </a:r>
            <a:r>
              <a:rPr lang="zh-CN" altLang="en-US"/>
              <a:t>效率。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sz="2400" b="0" dirty="0"/>
              <a:t>SOUND AND COMPLETE NEURAL NETWORK REPAIR WITH MINIMALITY AND LOCALITY GUARANTEES</a:t>
            </a:r>
            <a:endParaRPr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The challenging </a:t>
            </a:r>
            <a:r>
              <a:rPr lang="en-US" altLang="zh-CN" dirty="0"/>
              <a:t>and progress </a:t>
            </a:r>
            <a:r>
              <a:rPr lang="zh-CN" altLang="en-US" dirty="0"/>
              <a:t>of REASSURE</a:t>
            </a:r>
            <a:r>
              <a:rPr lang="en-US" altLang="zh-CN" dirty="0"/>
              <a:t> </a:t>
            </a:r>
            <a:r>
              <a:rPr lang="en-US" altLang="zh-CN" dirty="0"/>
              <a:t>and ART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已有</a:t>
            </a:r>
            <a:r>
              <a:rPr lang="zh-CN" altLang="en-US" dirty="0">
                <a:sym typeface="+mn-ea"/>
              </a:rPr>
              <a:t>工作的不足：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不能修复多个性质</a:t>
            </a:r>
            <a:r>
              <a:rPr lang="zh-CN" altLang="en-US" dirty="0"/>
              <a:t>或能力较差。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Activation pattern 的数量关于神经元个数是指数多的；不断修复可能导致网络过大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我们的目标：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高效且可行</a:t>
            </a:r>
            <a:r>
              <a:rPr lang="zh-CN" altLang="en-US" dirty="0"/>
              <a:t>的修复多个性质。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不局限于单个activation pattern对应的输入区间用网络进行修复，而是用一些方法去定位到范围更大的有缺陷的输入区间，再用</a:t>
            </a:r>
            <a:r>
              <a:rPr lang="zh-CN" altLang="en-US" dirty="0"/>
              <a:t>网络去进行修复。</a:t>
            </a:r>
            <a:endParaRPr lang="zh-CN" altLang="en-US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Box 23"/>
          <p:cNvSpPr txBox="1">
            <a:spLocks noChangeArrowheads="1"/>
          </p:cNvSpPr>
          <p:nvPr/>
        </p:nvSpPr>
        <p:spPr bwMode="auto">
          <a:xfrm>
            <a:off x="3792644" y="3064018"/>
            <a:ext cx="5614382" cy="129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小节标题一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小节标题二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376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小节标题三     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◎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小节标题四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34992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5" grpId="0" autoUpdateAnimBg="0"/>
      <p:bldP spid="10246" grpId="0" autoUpdateAnimBg="0"/>
      <p:bldP spid="102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Repair with incremental verification</a:t>
            </a:r>
            <a:endParaRPr lang="en-US" altLang="zh-CN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c0f8c1c7-ef60-4d72-9b76-f7734bae5e8a"/>
  <p:tag name="COMMONDATA" val="eyJoZGlkIjoiYzNjMDY0NjEyOGM4YjM5OTYwM2FjNTY4ZTE2YzY5YTEifQ==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宽屏</PresentationFormat>
  <Paragraphs>103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Arial</vt:lpstr>
      <vt:lpstr>微软雅黑</vt:lpstr>
      <vt:lpstr>Impact</vt:lpstr>
      <vt:lpstr>Arial Unicode MS</vt:lpstr>
      <vt:lpstr>等线</vt:lpstr>
      <vt:lpstr>Calibri</vt:lpstr>
      <vt:lpstr>Cambria Math</vt:lpstr>
      <vt:lpstr>A000120140530A99PPBG</vt:lpstr>
      <vt:lpstr>神经网络修复工作进展</vt:lpstr>
      <vt:lpstr>PowerPoint 演示文稿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The challenging of REASSURE and 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神经网络修复问题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58</cp:revision>
  <dcterms:created xsi:type="dcterms:W3CDTF">2018-08-10T09:41:00Z</dcterms:created>
  <dcterms:modified xsi:type="dcterms:W3CDTF">2023-05-21T15:15:28Z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2052-11.1.0.12763</vt:lpwstr>
  </property>
</Properties>
</file>