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72" r:id="rId6"/>
    <p:sldId id="267" r:id="rId7"/>
    <p:sldId id="271" r:id="rId8"/>
    <p:sldId id="276" r:id="rId9"/>
    <p:sldId id="275" r:id="rId10"/>
    <p:sldId id="273" r:id="rId11"/>
    <p:sldId id="286" r:id="rId12"/>
    <p:sldId id="287" r:id="rId13"/>
    <p:sldId id="288" r:id="rId14"/>
    <p:sldId id="290" r:id="rId15"/>
    <p:sldId id="295" r:id="rId16"/>
    <p:sldId id="26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04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2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接下来讲一下我们已经做的实验。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我们暂时固定了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的网络数量，并让</a:t>
            </a:r>
            <a:r>
              <a:rPr lang="en-US" altLang="zh-CN"/>
              <a:t>indicator</a:t>
            </a:r>
            <a:r>
              <a:rPr lang="zh-CN" altLang="en-US"/>
              <a:t>与</a:t>
            </a:r>
            <a:r>
              <a:rPr lang="en-US" altLang="zh-CN"/>
              <a:t>patch</a:t>
            </a:r>
            <a:r>
              <a:rPr lang="zh-CN" altLang="en-US"/>
              <a:t>网络一一对应，每个</a:t>
            </a:r>
            <a:r>
              <a:rPr lang="en-US" altLang="zh-CN"/>
              <a:t>indicator</a:t>
            </a:r>
            <a:r>
              <a:rPr lang="zh-CN" altLang="en-US"/>
              <a:t>控制一个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在训练的过程中这些网络是一起训练的，且同时修复多个</a:t>
            </a:r>
            <a:r>
              <a:rPr lang="zh-CN" altLang="en-US"/>
              <a:t>安全性质。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实验结果如下。可以看出现在的版本成功修复了多个安全性质，准确率也有</a:t>
            </a:r>
            <a:r>
              <a:rPr lang="zh-CN" altLang="en-US"/>
              <a:t>相应的提升。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但是还有一些很大的不足，比如</a:t>
            </a:r>
            <a:r>
              <a:rPr lang="zh-CN" altLang="en-US">
                <a:sym typeface="+mn-ea"/>
              </a:rPr>
              <a:t>训练得到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网络参数都是相同的，换句话说，我们训练得到的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网络并没有达到修复特定性质的目的。这有可能是因为</a:t>
            </a:r>
            <a:r>
              <a:rPr lang="en-US" altLang="zh-CN">
                <a:sym typeface="+mn-ea"/>
              </a:rPr>
              <a:t>indicator</a:t>
            </a:r>
            <a:r>
              <a:rPr lang="zh-CN" altLang="en-US">
                <a:sym typeface="+mn-ea"/>
              </a:rPr>
              <a:t>不够精确，也有可能是训练的设计不好。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后面会提到我们</a:t>
            </a:r>
            <a:r>
              <a:rPr lang="zh-CN" altLang="en-US">
                <a:sym typeface="+mn-ea"/>
              </a:rPr>
              <a:t>针对这些问题的改进方案。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还做了关于公平性质的修复。首先需要对数据进行预处理，将数据一一编码成性质。每个性质都有一个敏感属性，在敏感属性上，我们的约束是全区间，也就是所有可以取到的值；在非敏感属性上，我们约束的上下界是相等的，即原本数据的</a:t>
            </a:r>
            <a:r>
              <a:rPr lang="zh-CN" altLang="en-US"/>
              <a:t>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在公平性实验中，我们修复所有的性质，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的设置和安全性实验相同。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我们一共做了两组实验，训练集和测试集相同和不同的情况我们</a:t>
            </a:r>
            <a:r>
              <a:rPr lang="zh-CN" altLang="en-US"/>
              <a:t>都测了一下。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训练集和验证集不同时，效果不好的原因：数据量太少，测试集和验证集分布完全不同，或者说是权重可行解和泛化的可行解域差距很大。后面考虑用数据增强的方法去做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公平性质的sensitive属性编码时要求整个子空间都要满足，且公平性质是若干数据，即若干个性质对应的可行解域的交，这导致可行解域很小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我们的改进方案呢，</a:t>
            </a:r>
            <a:r>
              <a:rPr lang="zh-CN" altLang="en-US"/>
              <a:t>就是对</a:t>
            </a:r>
            <a:r>
              <a:rPr lang="en-US" altLang="zh-CN"/>
              <a:t>indicator</a:t>
            </a:r>
            <a:r>
              <a:rPr lang="zh-CN" altLang="en-US"/>
              <a:t>进行预训练，使得它对输入区间有识别能力，可以判断这个输入区间是在哪个性质中的</a:t>
            </a:r>
            <a:r>
              <a:rPr lang="zh-CN" altLang="en-US"/>
              <a:t>约束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像对于安全性质，我们可以先对输入区间进行分割，使得精度提高。将这些区间作为训练集放入</a:t>
            </a:r>
            <a:r>
              <a:rPr lang="en-US" altLang="zh-CN"/>
              <a:t>indicator</a:t>
            </a:r>
            <a:r>
              <a:rPr lang="zh-CN" altLang="en-US"/>
              <a:t>中进行训练，使得</a:t>
            </a:r>
            <a:r>
              <a:rPr lang="en-US" altLang="zh-CN"/>
              <a:t>indicator</a:t>
            </a:r>
            <a:r>
              <a:rPr lang="zh-CN" altLang="en-US"/>
              <a:t>对于输入区间和性质的相关性有一个较好的</a:t>
            </a:r>
            <a:r>
              <a:rPr lang="zh-CN" altLang="en-US"/>
              <a:t>判定。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有了预训练的</a:t>
            </a:r>
            <a:r>
              <a:rPr lang="en-US" altLang="zh-CN"/>
              <a:t>indicator</a:t>
            </a:r>
            <a:r>
              <a:rPr lang="zh-CN" altLang="en-US"/>
              <a:t>以后，我们就可以将它和</a:t>
            </a:r>
            <a:r>
              <a:rPr lang="en-US" altLang="zh-CN"/>
              <a:t>patch</a:t>
            </a:r>
            <a:r>
              <a:rPr lang="zh-CN" altLang="en-US"/>
              <a:t>相结合，去进行修复。结合的方法就是用下面的公式。在这个公式，当支持网络的输出较小时，</a:t>
            </a:r>
            <a:r>
              <a:rPr lang="en-US" altLang="zh-CN"/>
              <a:t>ha</a:t>
            </a:r>
            <a:r>
              <a:rPr lang="zh-CN" altLang="en-US"/>
              <a:t>会更偏向于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最后再把结合过后的修复部件和原网络结合，即两个部分的输出相加即可。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我们先来简单介绍两个已有的工作，我们后面的工作也是从此入手展开的。首先是</a:t>
            </a:r>
            <a:r>
              <a:rPr lang="en-US" altLang="zh-CN" sz="2800"/>
              <a:t>ART</a:t>
            </a:r>
            <a:endParaRPr lang="zh-CN" altLang="en-US" sz="2800"/>
          </a:p>
          <a:p>
            <a:r>
              <a:rPr lang="zh-CN" altLang="en-US" sz="2800"/>
              <a:t>具体来说，这个工作的修复方法是对网络重新训练。训练的过程中会维持一个抽象域和具体域，其中抽象域负责安全性质等需要满足性质的保证，具体域负责网络的准确率。</a:t>
            </a:r>
            <a:endParaRPr lang="zh-CN" altLang="en-US" sz="2800"/>
          </a:p>
          <a:p>
            <a:r>
              <a:rPr lang="zh-CN" altLang="en-US" sz="2800"/>
              <a:t>神经网络的抽象域接受输入的抽象，也就是输入区间，在通过计算后可以判断输入区间内是否满足安全性质。如果不满足，那么就通过</a:t>
            </a:r>
            <a:r>
              <a:rPr lang="en-US" altLang="zh-CN" sz="2800"/>
              <a:t>correctness loss </a:t>
            </a:r>
            <a:r>
              <a:rPr lang="zh-CN" altLang="en-US" sz="2800"/>
              <a:t>去调整神经网络的权重，这里的</a:t>
            </a:r>
            <a:r>
              <a:rPr lang="en-US" altLang="zh-CN" sz="2800"/>
              <a:t>correctness loss </a:t>
            </a:r>
            <a:r>
              <a:rPr lang="zh-CN" altLang="en-US" sz="2800"/>
              <a:t>度量的是当前网络与能够满足性质的网络之间</a:t>
            </a:r>
            <a:r>
              <a:rPr lang="zh-CN" altLang="en-US" sz="2800"/>
              <a:t>的距离。</a:t>
            </a:r>
            <a:endParaRPr lang="zh-CN" altLang="en-US" sz="2800"/>
          </a:p>
          <a:p>
            <a:r>
              <a:rPr lang="zh-CN" altLang="en-US" sz="2800"/>
              <a:t>当然，既然是抽象解释的方法，就会有过近似的问题，所以我们这里还会做对输入空间进行</a:t>
            </a:r>
            <a:r>
              <a:rPr lang="en-US" altLang="zh-CN" sz="2800"/>
              <a:t>refine</a:t>
            </a:r>
            <a:r>
              <a:rPr lang="zh-CN" altLang="en-US" sz="2800"/>
              <a:t>，也就是分割输入区间，使得过近似变小，然后再放入神经网络里去</a:t>
            </a:r>
            <a:r>
              <a:rPr lang="zh-CN" altLang="en-US" sz="2800"/>
              <a:t>计算。</a:t>
            </a:r>
            <a:endParaRPr lang="zh-CN" altLang="en-US" sz="2800"/>
          </a:p>
          <a:p>
            <a:r>
              <a:rPr lang="zh-CN" altLang="en-US" sz="2800"/>
              <a:t>抽象域保证了性质的满足，但它不能保证网络的准确率，因此我们还需要维持一个具体域。这里就是用经典的训练集去训练网络，去保证网络的</a:t>
            </a:r>
            <a:r>
              <a:rPr lang="zh-CN" altLang="en-US" sz="2800"/>
              <a:t>准确性。</a:t>
            </a:r>
            <a:endParaRPr lang="zh-CN" altLang="en-US" sz="2800"/>
          </a:p>
          <a:p>
            <a:r>
              <a:rPr lang="zh-CN" altLang="en-US" sz="2800"/>
              <a:t>这两个部分的计算是同时进行的，因此可以既保证准确率，有保证性质</a:t>
            </a:r>
            <a:r>
              <a:rPr lang="zh-CN" altLang="en-US" sz="2800"/>
              <a:t>可满足。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我们可以通过网络在接受这个数据时各个神经元的激活状态，修复数据所在局部多面体。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针对每个要修复的局部多面体，这个方法会添加一个</a:t>
            </a:r>
            <a:r>
              <a:rPr lang="en-US" altLang="zh-CN"/>
              <a:t>patch</a:t>
            </a:r>
            <a:r>
              <a:rPr lang="zh-CN" altLang="en-US"/>
              <a:t>网络和一个</a:t>
            </a:r>
            <a:r>
              <a:rPr lang="en-US" altLang="zh-CN"/>
              <a:t>support</a:t>
            </a:r>
            <a:r>
              <a:rPr lang="zh-CN" altLang="en-US"/>
              <a:t>网络，所以</a:t>
            </a:r>
            <a:r>
              <a:rPr lang="zh-CN" altLang="en-US">
                <a:sym typeface="+mn-ea"/>
              </a:rPr>
              <a:t>这个方法的修复会修改网络的结构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support</a:t>
            </a:r>
            <a:r>
              <a:rPr lang="zh-CN" altLang="en-US"/>
              <a:t>网络作为</a:t>
            </a:r>
            <a:r>
              <a:rPr lang="en-US" altLang="zh-CN"/>
              <a:t>indicator</a:t>
            </a:r>
            <a:r>
              <a:rPr lang="zh-CN" altLang="en-US"/>
              <a:t>，或者说特征函数，来判断新的输入是否在这个多面体内。如果是，再用</a:t>
            </a:r>
            <a:r>
              <a:rPr lang="en-US" altLang="zh-CN"/>
              <a:t>patch</a:t>
            </a:r>
            <a:r>
              <a:rPr lang="zh-CN" altLang="en-US"/>
              <a:t>网络对结果进行修复，其中</a:t>
            </a:r>
            <a:r>
              <a:rPr lang="en-US" altLang="zh-CN"/>
              <a:t>patch</a:t>
            </a:r>
            <a:r>
              <a:rPr lang="zh-CN" altLang="en-US"/>
              <a:t>网络是一个线性函数。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因为在神经元激活状态固定的情况下，神经网络是一个线性函数，因此使用</a:t>
            </a:r>
            <a:r>
              <a:rPr lang="zh-CN" altLang="en-US">
                <a:sym typeface="+mn-ea"/>
              </a:rPr>
              <a:t>线性函数可以有保证的修复，使得网络满足需要的性质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但是这些工作还有一些不足的地方，比如像刚才讲的</a:t>
            </a:r>
            <a:r>
              <a:rPr lang="en-US" altLang="zh-CN"/>
              <a:t>patch</a:t>
            </a:r>
            <a:r>
              <a:rPr lang="zh-CN" altLang="en-US"/>
              <a:t>无法同时修复多个性质，而</a:t>
            </a:r>
            <a:r>
              <a:rPr lang="en-US" altLang="zh-CN"/>
              <a:t>ART</a:t>
            </a:r>
            <a:r>
              <a:rPr lang="zh-CN" altLang="en-US"/>
              <a:t>在修复多个性质是收敛非常慢，甚至无法收敛。刚才讲的加</a:t>
            </a:r>
            <a:r>
              <a:rPr lang="en-US" altLang="zh-CN"/>
              <a:t>patch</a:t>
            </a:r>
            <a:r>
              <a:rPr lang="zh-CN" altLang="en-US"/>
              <a:t>的方法，由于激活状态是指数多个的，这会导致修复后</a:t>
            </a:r>
            <a:r>
              <a:rPr lang="zh-CN" altLang="en-US"/>
              <a:t>的网络</a:t>
            </a:r>
            <a:r>
              <a:rPr lang="zh-CN" altLang="en-US"/>
              <a:t>过大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lvl="1"/>
            <a:r>
              <a:rPr lang="zh-CN" altLang="en-US" dirty="0">
                <a:sym typeface="+mn-ea"/>
              </a:rPr>
              <a:t>不局限于单个activation pattern对应的输入区间用网络进行修复，而是用一些方法去定位到范围更大的有缺陷的输入区间，再用网络去进行修复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我们的一个正在做的</a:t>
            </a:r>
            <a:r>
              <a:rPr lang="en-US" altLang="zh-CN"/>
              <a:t>idea</a:t>
            </a:r>
            <a:r>
              <a:rPr lang="zh-CN" altLang="en-US"/>
              <a:t>是用</a:t>
            </a:r>
            <a:r>
              <a:rPr lang="en-US" altLang="zh-CN"/>
              <a:t>indicator</a:t>
            </a:r>
            <a:r>
              <a:rPr lang="zh-CN" altLang="en-US"/>
              <a:t>网络去识别要修复的性质中有问题的输入区间，然后通过对应的</a:t>
            </a:r>
            <a:r>
              <a:rPr lang="en-US" altLang="zh-CN"/>
              <a:t>patch</a:t>
            </a:r>
            <a:r>
              <a:rPr lang="zh-CN" altLang="en-US"/>
              <a:t>网络对这部分进行修复。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换句话来说，我们在用</a:t>
            </a:r>
            <a:r>
              <a:rPr lang="en-US" altLang="zh-CN"/>
              <a:t>ART</a:t>
            </a:r>
            <a:r>
              <a:rPr lang="zh-CN" altLang="en-US"/>
              <a:t>的框架进行训练，得到的</a:t>
            </a:r>
            <a:r>
              <a:rPr lang="en-US" altLang="zh-CN"/>
              <a:t>indicator</a:t>
            </a:r>
            <a:r>
              <a:rPr lang="zh-CN" altLang="en-US"/>
              <a:t>可行识别出违反某些性质的输入区间，然后通过</a:t>
            </a:r>
            <a:r>
              <a:rPr lang="en-US" altLang="zh-CN"/>
              <a:t>patch</a:t>
            </a:r>
            <a:r>
              <a:rPr lang="zh-CN" altLang="en-US"/>
              <a:t>网络去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这是一个大体的框架，里面还有很多细节可以讨论。比如对每一个性质，是否训练专门的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进行修复，还是用多个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进行协同修复。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再比如设置的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的数量，是固定的，还是用启发式的方法</a:t>
            </a:r>
            <a:r>
              <a:rPr lang="zh-CN" altLang="en-US"/>
              <a:t>进行调整。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还有这两种网络的结构，是使用</a:t>
            </a:r>
            <a:r>
              <a:rPr lang="en-US" altLang="zh-CN"/>
              <a:t>FNN</a:t>
            </a:r>
            <a:r>
              <a:rPr lang="zh-CN" altLang="en-US"/>
              <a:t>，还是设计一种专门的网络结构去更好的帮助它们完成各自的功能。这些都是可以去</a:t>
            </a:r>
            <a:r>
              <a:rPr lang="zh-CN" altLang="en-US"/>
              <a:t>深入研究的。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神经网络修复</a:t>
            </a:r>
            <a:r>
              <a:rPr lang="zh-CN" altLang="en-US" b="1" dirty="0"/>
              <a:t>工作进展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/>
              <a:t>实验设置：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添加固定与待修复性质数量相同的</a:t>
            </a:r>
            <a:r>
              <a:rPr lang="en-US" altLang="zh-CN"/>
              <a:t>indicator</a:t>
            </a:r>
            <a:r>
              <a:rPr lang="zh-CN" altLang="en-US"/>
              <a:t>和patch网络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indicator </a:t>
            </a:r>
            <a:r>
              <a:rPr lang="zh-CN" altLang="en-US"/>
              <a:t>和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一一绑定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原网络</a:t>
            </a:r>
            <a:r>
              <a:rPr lang="en-US" altLang="zh-CN"/>
              <a:t>+patch+indicator</a:t>
            </a:r>
            <a:r>
              <a:rPr lang="zh-CN" altLang="en-US"/>
              <a:t>共同训练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多个安全性质</a:t>
            </a:r>
            <a:r>
              <a:rPr lang="zh-CN" altLang="en-US"/>
              <a:t>共同修复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30070" y="490410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性质满足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分类准确率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预处理：</a:t>
            </a:r>
            <a:r>
              <a:rPr lang="zh-CN" altLang="en-US"/>
              <a:t>编码性质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将数据一一编码：数据</a:t>
            </a:r>
            <a:r>
              <a:rPr lang="en-US" altLang="zh-CN"/>
              <a:t>+</a:t>
            </a:r>
            <a:r>
              <a:rPr lang="zh-CN" altLang="en-US"/>
              <a:t>敏感属性</a:t>
            </a:r>
            <a:r>
              <a:rPr lang="en-US" altLang="zh-CN"/>
              <a:t> → </a:t>
            </a:r>
            <a:r>
              <a:rPr lang="zh-CN" altLang="en-US"/>
              <a:t>一个</a:t>
            </a:r>
            <a:r>
              <a:rPr lang="zh-CN" altLang="en-US"/>
              <a:t>性质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</a:t>
            </a:r>
            <a:r>
              <a:rPr lang="zh-CN" altLang="en-US"/>
              <a:t>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所有数据（性质）共同修复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en-US" altLang="zh-CN" sz="2400"/>
              <a:t>indicator</a:t>
            </a:r>
            <a:r>
              <a:rPr lang="zh-CN" altLang="en-US" sz="2400"/>
              <a:t>与</a:t>
            </a:r>
            <a:r>
              <a:rPr lang="en-US" altLang="zh-CN" sz="2400"/>
              <a:t>patch</a:t>
            </a:r>
            <a:r>
              <a:rPr lang="zh-CN" altLang="en-US" sz="2400"/>
              <a:t>网络设置</a:t>
            </a:r>
            <a:r>
              <a:rPr lang="zh-CN" altLang="en-US" sz="2400"/>
              <a:t>和修复安全性质相同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两组实验：训练集和测试集相同及</a:t>
            </a:r>
            <a:r>
              <a:rPr lang="zh-CN" altLang="en-US" sz="2400"/>
              <a:t>不同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1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结果</a:t>
            </a:r>
            <a:r>
              <a:rPr lang="zh-CN" altLang="en-US"/>
              <a:t>分析：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测试集和训练集分布差距</a:t>
            </a:r>
            <a:r>
              <a:rPr lang="zh-CN" altLang="en-US"/>
              <a:t>可能太大，</a:t>
            </a:r>
            <a:r>
              <a:rPr lang="zh-CN" altLang="en-US"/>
              <a:t>需要进一步调整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性质编码问题导致网络参数可行解域很小，后续需选择更加合适的</a:t>
            </a:r>
            <a:r>
              <a:rPr lang="zh-CN" altLang="en-US"/>
              <a:t>定义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8005" y="233680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训练集和测试集</a:t>
                      </a:r>
                      <a:r>
                        <a:rPr lang="zh-CN" altLang="en-US"/>
                        <a:t>是否相同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训练集准确率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测试集</a:t>
                      </a: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How to make indicator enabled</a:t>
            </a:r>
            <a:endParaRPr lang="zh-CN" altLang="en-US" b="0" dirty="0"/>
          </a:p>
        </p:txBody>
      </p:sp>
      <p:sp>
        <p:nvSpPr>
          <p:cNvPr id="5" name="流程图: 过程 4"/>
          <p:cNvSpPr/>
          <p:nvPr/>
        </p:nvSpPr>
        <p:spPr>
          <a:xfrm>
            <a:off x="1460500" y="3284855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region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4980" y="201422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1"/>
            </p:custDataLst>
          </p:nvPr>
        </p:nvSpPr>
        <p:spPr>
          <a:xfrm>
            <a:off x="4762500" y="1595755"/>
            <a:ext cx="1111885" cy="6242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 </a:t>
            </a:r>
            <a:r>
              <a:rPr lang="en-US" altLang="zh-CN"/>
              <a:t>region 1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2"/>
            </p:custDataLst>
          </p:nvPr>
        </p:nvSpPr>
        <p:spPr>
          <a:xfrm>
            <a:off x="5945505" y="357949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005195" y="2995295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indicator</a:t>
            </a:r>
            <a:endParaRPr lang="en-US" altLang="zh-CN" sz="1600"/>
          </a:p>
        </p:txBody>
      </p:sp>
      <p:sp>
        <p:nvSpPr>
          <p:cNvPr id="12" name="流程图: 过程 11"/>
          <p:cNvSpPr/>
          <p:nvPr>
            <p:custDataLst>
              <p:tags r:id="rId4"/>
            </p:custDataLst>
          </p:nvPr>
        </p:nvSpPr>
        <p:spPr>
          <a:xfrm>
            <a:off x="7480935" y="338201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enabled indicator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5"/>
            </p:custDataLst>
          </p:nvPr>
        </p:nvSpPr>
        <p:spPr>
          <a:xfrm rot="20100000">
            <a:off x="2905125" y="2454910"/>
            <a:ext cx="1710055" cy="187960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>
            <p:custDataLst>
              <p:tags r:id="rId6"/>
            </p:custDataLst>
          </p:nvPr>
        </p:nvSpPr>
        <p:spPr>
          <a:xfrm>
            <a:off x="4762500" y="2336165"/>
            <a:ext cx="1111885" cy="607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</a:t>
            </a:r>
            <a:endParaRPr lang="en-US" altLang="zh-CN"/>
          </a:p>
          <a:p>
            <a:pPr algn="ctr"/>
            <a:r>
              <a:rPr lang="en-US" altLang="zh-CN"/>
              <a:t>region 2</a:t>
            </a:r>
            <a:endParaRPr lang="en-US" altLang="zh-CN"/>
          </a:p>
        </p:txBody>
      </p:sp>
      <p:sp>
        <p:nvSpPr>
          <p:cNvPr id="6" name="左大括号 5"/>
          <p:cNvSpPr/>
          <p:nvPr/>
        </p:nvSpPr>
        <p:spPr>
          <a:xfrm>
            <a:off x="3216910" y="3086100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01440" y="3162300"/>
            <a:ext cx="1759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which property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9371330" y="3105785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026650" y="3182620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input region</a:t>
            </a:r>
            <a:endParaRPr lang="en-US" altLang="zh-CN"/>
          </a:p>
          <a:p>
            <a:r>
              <a:rPr lang="en-US" altLang="zh-CN"/>
              <a:t>belongs to </a:t>
            </a:r>
            <a:r>
              <a:rPr lang="en-US" altLang="zh-CN">
                <a:sym typeface="+mn-ea"/>
              </a:rPr>
              <a:t>which property</a:t>
            </a:r>
            <a:endParaRPr lang="en-US" altLang="zh-CN"/>
          </a:p>
        </p:txBody>
      </p:sp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 rot="16200000">
            <a:off x="7918450" y="2914015"/>
            <a:ext cx="652145" cy="9080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8392160" y="2696845"/>
            <a:ext cx="13423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combine with patch</a:t>
            </a:r>
            <a:r>
              <a:rPr lang="en-US" altLang="zh-CN" sz="1200"/>
              <a:t> and NN</a:t>
            </a:r>
            <a:endParaRPr lang="en-US" altLang="zh-CN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1965" y="4749800"/>
            <a:ext cx="9618980" cy="1266825"/>
          </a:xfrm>
          <a:prstGeom prst="rect">
            <a:avLst/>
          </a:prstGeom>
        </p:spPr>
      </p:pic>
      <p:sp>
        <p:nvSpPr>
          <p:cNvPr id="20" name="流程图: 过程 19"/>
          <p:cNvSpPr/>
          <p:nvPr>
            <p:custDataLst>
              <p:tags r:id="rId10"/>
            </p:custDataLst>
          </p:nvPr>
        </p:nvSpPr>
        <p:spPr>
          <a:xfrm>
            <a:off x="7480300" y="201422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repaired NN’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右箭头 1"/>
          <p:cNvSpPr/>
          <p:nvPr>
            <p:custDataLst>
              <p:tags r:id="rId11"/>
            </p:custDataLst>
          </p:nvPr>
        </p:nvSpPr>
        <p:spPr>
          <a:xfrm>
            <a:off x="6061710" y="219329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6005195" y="1675130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</a:t>
            </a:r>
            <a:endParaRPr lang="en-US" altLang="zh-CN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通过已有的神经网络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N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和性质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，构造一个新的网络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M,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使得神经网络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满足性质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2613025"/>
            <a:ext cx="8359140" cy="3052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895" y="5560060"/>
            <a:ext cx="1098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M. Usman, D. Gopinath, Y. Sun, Y. Noller, and C. S. Pasareanu. Nnrepair:</a:t>
            </a:r>
            <a:r>
              <a:rPr lang="en-US" altLang="zh-CN" sz="1600"/>
              <a:t> </a:t>
            </a:r>
            <a:r>
              <a:rPr lang="zh-CN" altLang="en-US" sz="1600"/>
              <a:t>Constraint-based repair of neural network classifiers</a:t>
            </a:r>
            <a:r>
              <a:rPr lang="en-US" altLang="zh-CN" sz="1600">
                <a:sym typeface="+mn-ea"/>
              </a:rPr>
              <a:t>(CAV2021)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ART</a:t>
            </a:r>
            <a:r>
              <a:rPr lang="zh-CN" altLang="en-US" sz="2400" b="0" dirty="0"/>
              <a:t>：Abstraction Refinement-Guided Training for Provably Correct Neural Networks</a:t>
            </a:r>
            <a:endParaRPr lang="zh-CN" altLang="en-US" sz="2400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5575" y="1679575"/>
            <a:ext cx="6283960" cy="3814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335" y="1809750"/>
            <a:ext cx="527240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一种基于抽象解释的训练方法，将 abstraction refinement 集成到</a:t>
            </a:r>
            <a:r>
              <a:rPr lang="zh-CN" altLang="en-US"/>
              <a:t>神经网络的学习过程中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 r</a:t>
            </a:r>
            <a:r>
              <a:rPr lang="zh-CN" altLang="en-US"/>
              <a:t>efine 的过程中，input space会被不断分割，从而保证训练的</a:t>
            </a:r>
            <a:r>
              <a:rPr lang="zh-CN" altLang="en-US"/>
              <a:t>效率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correctness</a:t>
            </a:r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oss</a:t>
            </a:r>
            <a:r>
              <a:rPr lang="en-US" altLang="zh-CN"/>
              <a:t> , </a:t>
            </a:r>
            <a:r>
              <a:rPr lang="zh-CN" altLang="en-US"/>
              <a:t>保证训练结束后安全性质可满足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accuracy loss，保证网络的分类</a:t>
            </a:r>
            <a:r>
              <a:rPr lang="zh-CN" altLang="en-US"/>
              <a:t>准确率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335" y="564515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X. Lin, H. Zhu, R. Samanta, and S. Jagannathan. Art: Abstraction refinement-guided training for provably correct neural networks</a:t>
            </a:r>
            <a:r>
              <a:rPr lang="en-US" altLang="zh-CN" sz="1600">
                <a:sym typeface="+mn-ea"/>
              </a:rPr>
              <a:t>(FMCAD2020)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730" y="1379220"/>
            <a:ext cx="7877175" cy="312991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7855" y="4689475"/>
            <a:ext cx="84175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buggy input </a:t>
            </a:r>
            <a:r>
              <a:rPr lang="zh-CN" altLang="en-US"/>
              <a:t>的</a:t>
            </a:r>
            <a:r>
              <a:rPr lang="en-US" altLang="zh-CN"/>
              <a:t> activation pattern </a:t>
            </a:r>
            <a:r>
              <a:rPr lang="zh-CN" altLang="en-US"/>
              <a:t>定位</a:t>
            </a:r>
            <a:r>
              <a:rPr lang="en-US" altLang="zh-CN"/>
              <a:t> local input region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对每个</a:t>
            </a:r>
            <a:r>
              <a:rPr lang="en-US" altLang="zh-CN"/>
              <a:t>local input region </a:t>
            </a:r>
            <a:r>
              <a:rPr lang="zh-CN" altLang="en-US"/>
              <a:t>添加对应的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进行修复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 fontScale="90000"/>
          </a:bodyPr>
          <a:p>
            <a:r>
              <a:rPr lang="zh-CN" altLang="en-US" sz="2400" b="0" dirty="0"/>
              <a:t>SOUND AND COMPLETE NEURAL NETWORK REPAIR WITH MINIMALITY AND LOCALITY GUARANTEES</a:t>
            </a:r>
            <a:endParaRPr lang="zh-CN" altLang="en-US" sz="24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847725" y="5783580"/>
            <a:ext cx="10298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F. Fu and W. Li. Sound and complete neural network repair with minimality and</a:t>
            </a:r>
            <a:r>
              <a:rPr lang="en-US" altLang="zh-CN" sz="1600"/>
              <a:t> </a:t>
            </a:r>
            <a:r>
              <a:rPr lang="zh-CN" altLang="en-US" sz="1600"/>
              <a:t>locality guarantees</a:t>
            </a:r>
            <a:r>
              <a:rPr lang="en-US" altLang="zh-CN" sz="1600"/>
              <a:t>(ICLR2022)</a:t>
            </a:r>
            <a:r>
              <a:rPr lang="zh-CN" altLang="en-US" sz="1600"/>
              <a:t>.</a:t>
            </a:r>
            <a:r>
              <a:rPr lang="zh-CN" altLang="en-US" sz="1400"/>
              <a:t> 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The challenging and progress of REASSURE and ART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1998"/>
            <a:ext cx="10515600" cy="5061482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已有</a:t>
            </a:r>
            <a:r>
              <a:rPr lang="zh-CN" altLang="en-US" dirty="0">
                <a:sym typeface="+mn-ea"/>
              </a:rPr>
              <a:t>工作的不足：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不能修复多个性质</a:t>
            </a:r>
            <a:r>
              <a:rPr lang="zh-CN" altLang="en-US" dirty="0"/>
              <a:t>或能力较差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Activation pattern 的数量关于神经元个数是指数多的；不断修复可能导致网络过大</a:t>
            </a: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sz="2800" dirty="0"/>
              <a:t>我们的目标：</a:t>
            </a:r>
            <a:endParaRPr lang="zh-CN" altLang="en-US" sz="2800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高效且可行</a:t>
            </a:r>
            <a:r>
              <a:rPr lang="zh-CN" altLang="en-US" dirty="0"/>
              <a:t>的修复多个性质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修复范围扩大且更</a:t>
            </a:r>
            <a:r>
              <a:rPr lang="zh-CN" altLang="en-US" dirty="0"/>
              <a:t>灵活</a:t>
            </a:r>
            <a:endParaRPr lang="zh-CN" altLang="en-US" dirty="0"/>
          </a:p>
          <a:p>
            <a:pPr lvl="0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工作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b="0" dirty="0"/>
              <a:t>Repair w</a:t>
            </a:r>
            <a:r>
              <a:rPr lang="zh-CN" altLang="en-US" b="0" dirty="0"/>
              <a:t>ith incremental verification</a:t>
            </a:r>
            <a:endParaRPr lang="zh-CN" altLang="en-US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7565" y="1860550"/>
            <a:ext cx="5168900" cy="313753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10480040" y="2931795"/>
            <a:ext cx="1327785" cy="596265"/>
          </a:xfrm>
          <a:prstGeom prst="wedgeEllipseCallout">
            <a:avLst>
              <a:gd name="adj1" fmla="val -80361"/>
              <a:gd name="adj2" fmla="val 161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clip </a:t>
            </a:r>
            <a:r>
              <a:rPr lang="en-US" altLang="zh-CN"/>
              <a:t>the weight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1995170"/>
            <a:ext cx="5607685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Idea</a:t>
            </a:r>
            <a:r>
              <a:rPr lang="en-US" altLang="zh-CN" b="0" dirty="0"/>
              <a:t> </a:t>
            </a:r>
            <a:r>
              <a:rPr lang="zh-CN" altLang="en-US" b="0" dirty="0"/>
              <a:t>: adaptive repair</a:t>
            </a:r>
            <a:endParaRPr lang="zh-CN" altLang="en-US" b="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13030" y="2068195"/>
            <a:ext cx="5822950" cy="298704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533590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input region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606540" y="2417445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indicator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3"/>
            </p:custDataLst>
          </p:nvPr>
        </p:nvSpPr>
        <p:spPr>
          <a:xfrm>
            <a:off x="7925435" y="19278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unsafe 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4"/>
            </p:custDataLst>
          </p:nvPr>
        </p:nvSpPr>
        <p:spPr>
          <a:xfrm rot="2580000">
            <a:off x="9354185" y="289496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777095" y="243713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patch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5478780" y="3957955"/>
            <a:ext cx="651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indicator</a:t>
            </a:r>
            <a:r>
              <a:rPr lang="en-US" altLang="zh-CN"/>
              <a:t> </a:t>
            </a:r>
            <a:r>
              <a:rPr lang="zh-CN" altLang="en-US"/>
              <a:t>网络</a:t>
            </a:r>
            <a:r>
              <a:rPr lang="en-US" altLang="zh-CN"/>
              <a:t>: 对输入空间</a:t>
            </a:r>
            <a:r>
              <a:rPr lang="zh-CN" altLang="en-US"/>
              <a:t>进行分类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patch </a:t>
            </a:r>
            <a:r>
              <a:rPr lang="zh-CN" altLang="en-US"/>
              <a:t>网络：</a:t>
            </a:r>
            <a:r>
              <a:rPr lang="en-US" altLang="zh-CN"/>
              <a:t> </a:t>
            </a:r>
            <a:r>
              <a:rPr lang="zh-CN" altLang="en-US"/>
              <a:t>结合</a:t>
            </a:r>
            <a:r>
              <a:rPr lang="en-US" altLang="zh-CN"/>
              <a:t>indicator</a:t>
            </a:r>
            <a:r>
              <a:rPr lang="zh-CN" altLang="en-US"/>
              <a:t>，针对不同的性质</a:t>
            </a:r>
            <a:r>
              <a:rPr lang="zh-CN" altLang="en-US"/>
              <a:t>进行修复</a:t>
            </a:r>
            <a:endParaRPr lang="zh-CN" altLang="en-US"/>
          </a:p>
        </p:txBody>
      </p:sp>
      <p:sp>
        <p:nvSpPr>
          <p:cNvPr id="12" name="流程图: 过程 11"/>
          <p:cNvSpPr/>
          <p:nvPr>
            <p:custDataLst>
              <p:tags r:id="rId6"/>
            </p:custDataLst>
          </p:nvPr>
        </p:nvSpPr>
        <p:spPr>
          <a:xfrm>
            <a:off x="1046416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repaired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7"/>
            </p:custDataLst>
          </p:nvPr>
        </p:nvSpPr>
        <p:spPr>
          <a:xfrm rot="18840000">
            <a:off x="6812915" y="287401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78d83743-3def-4133-908e-2525dfca33e6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PP_MARK_KEY" val="c0f8c1c7-ef60-4d72-9b76-f7734bae5e8a"/>
  <p:tag name="COMMONDATA" val="eyJoZGlkIjoiNWRiN2EzOTIwNTFkMWRjYjlhM2M2MjEwMTAzOTAyMTA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2d3aae49-591d-455a-ba04-05c9138e3332}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1825</Words>
  <Application>WPS 演示</Application>
  <PresentationFormat>宽屏</PresentationFormat>
  <Paragraphs>160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Arial</vt:lpstr>
      <vt:lpstr>微软雅黑</vt:lpstr>
      <vt:lpstr>Cambria Math</vt:lpstr>
      <vt:lpstr>Impact</vt:lpstr>
      <vt:lpstr>Arial Unicode MS</vt:lpstr>
      <vt:lpstr>等线</vt:lpstr>
      <vt:lpstr>A000120140530A99PPBG</vt:lpstr>
      <vt:lpstr>神经网络修复工作进展</vt:lpstr>
      <vt:lpstr>PowerPoint 演示文稿</vt:lpstr>
      <vt:lpstr>神经网络修复问题</vt:lpstr>
      <vt:lpstr>ART：Abstraction Refinement-Guided Training for Provably Correct Neural Networks</vt:lpstr>
      <vt:lpstr>SOUND AND COMPLETE NEURAL NETWORK REPAIR WITH MINIMALITY AND LOCALITY GUARANTEES</vt:lpstr>
      <vt:lpstr>The challenging and progress of REASSURE and ART</vt:lpstr>
      <vt:lpstr>PowerPoint 演示文稿</vt:lpstr>
      <vt:lpstr>Repair with incremental verification</vt:lpstr>
      <vt:lpstr>Idea : adaptive repair</vt:lpstr>
      <vt:lpstr>EXperiment: repair safety property</vt:lpstr>
      <vt:lpstr>EXperiment: repair fairness property</vt:lpstr>
      <vt:lpstr>EXperiment: repair fairness property</vt:lpstr>
      <vt:lpstr>How to make indicator enabled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133</cp:revision>
  <dcterms:created xsi:type="dcterms:W3CDTF">2018-08-10T09:41:00Z</dcterms:created>
  <dcterms:modified xsi:type="dcterms:W3CDTF">2023-07-11T10:25:57Z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2052-11.1.0.14309</vt:lpwstr>
  </property>
</Properties>
</file>