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269" r:id="rId5"/>
    <p:sldId id="272" r:id="rId6"/>
    <p:sldId id="273" r:id="rId7"/>
    <p:sldId id="274" r:id="rId8"/>
    <p:sldId id="279" r:id="rId9"/>
    <p:sldId id="280" r:id="rId10"/>
    <p:sldId id="266" r:id="rId11"/>
  </p:sldIdLst>
  <p:sldSz cx="12192000" cy="6858000"/>
  <p:notesSz cx="6858000" cy="9144000"/>
  <p:custDataLst>
    <p:tags r:id="rId1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E1324"/>
    <a:srgbClr val="0C49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79924" autoAdjust="0"/>
  </p:normalViewPr>
  <p:slideViewPr>
    <p:cSldViewPr snapToGrid="0" showGuides="1">
      <p:cViewPr varScale="1">
        <p:scale>
          <a:sx n="77" d="100"/>
          <a:sy n="77" d="100"/>
        </p:scale>
        <p:origin x="72" y="19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gs" Target="tags/tag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5BCEC9-DDE4-4B30-87D6-0017517D5E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D4487E-253C-4F2A-AD3B-D7DF4058A67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照片为学生拍摄的礼堂</a:t>
            </a:r>
            <a:endParaRPr lang="zh-CN" altLang="en-US" dirty="0"/>
          </a:p>
        </p:txBody>
      </p:sp>
      <p:sp>
        <p:nvSpPr>
          <p:cNvPr id="819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F000F6D-74D8-0C46-B428-4DE0EB034880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D4487E-253C-4F2A-AD3B-D7DF4058A67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D4487E-253C-4F2A-AD3B-D7DF4058A67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D4487E-253C-4F2A-AD3B-D7DF4058A67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D4487E-253C-4F2A-AD3B-D7DF4058A67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D4487E-253C-4F2A-AD3B-D7DF4058A67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D4487E-253C-4F2A-AD3B-D7DF4058A67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D4487E-253C-4F2A-AD3B-D7DF4058A67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32C326A-3541-E547-8C03-5779D23648EF}" type="datetimeFigureOut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华文中宋" panose="02010600040101010101" charset="-122"/>
                <a:cs typeface="+mn-cs"/>
              </a:rPr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3597BDB-C194-6F4E-8639-1B954A600FDB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华文中宋" panose="02010600040101010101" charset="-122"/>
                <a:cs typeface="+mn-cs"/>
              </a:rPr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38200" y="1340768"/>
            <a:ext cx="10515600" cy="5061482"/>
          </a:xfrm>
        </p:spPr>
        <p:txBody>
          <a:bodyPr/>
          <a:lstStyle/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r>
              <a:rPr lang="en-US" altLang="zh-CN" dirty="0"/>
              <a:t>·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7777B4F-0286-DE44-939A-59B26D3141B7}" type="datetimeFigureOut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华文中宋" panose="02010600040101010101" charset="-122"/>
                <a:cs typeface="+mn-cs"/>
              </a:rPr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ADB0674-9F2F-9048-8F8C-240B2AE1FAC2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华文中宋" panose="02010600040101010101" charset="-122"/>
                <a:cs typeface="+mn-cs"/>
              </a:rPr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charset="-122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5009" y="0"/>
            <a:ext cx="10538791" cy="1021543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000" b="1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grpSp>
        <p:nvGrpSpPr>
          <p:cNvPr id="16" name="组合 15"/>
          <p:cNvGrpSpPr/>
          <p:nvPr userDrawn="1"/>
        </p:nvGrpSpPr>
        <p:grpSpPr>
          <a:xfrm>
            <a:off x="815009" y="1021543"/>
            <a:ext cx="10538791" cy="0"/>
            <a:chOff x="815009" y="1021543"/>
            <a:chExt cx="10538791" cy="0"/>
          </a:xfrm>
        </p:grpSpPr>
        <p:cxnSp>
          <p:nvCxnSpPr>
            <p:cNvPr id="8" name="直接连接符 7"/>
            <p:cNvCxnSpPr/>
            <p:nvPr userDrawn="1"/>
          </p:nvCxnSpPr>
          <p:spPr>
            <a:xfrm>
              <a:off x="815009" y="1021543"/>
              <a:ext cx="713715" cy="0"/>
            </a:xfrm>
            <a:prstGeom prst="line">
              <a:avLst/>
            </a:prstGeom>
            <a:ln w="44450">
              <a:solidFill>
                <a:srgbClr val="AE132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 userDrawn="1"/>
          </p:nvCxnSpPr>
          <p:spPr>
            <a:xfrm>
              <a:off x="1683945" y="1021543"/>
              <a:ext cx="9669855" cy="0"/>
            </a:xfrm>
            <a:prstGeom prst="line">
              <a:avLst/>
            </a:prstGeom>
            <a:ln w="444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图片 9" descr="横版组合——透明.png"/>
          <p:cNvPicPr>
            <a:picLocks noChangeAspect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8610600" y="6073474"/>
            <a:ext cx="3086577" cy="6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7F89CA9-0F6A-E745-B1B5-0B3A7BE5D970}" type="datetimeFigureOut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华文中宋" panose="02010600040101010101" charset="-122"/>
                <a:cs typeface="+mn-cs"/>
              </a:rPr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charset="-122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charset="-122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B721F5A-A6F2-4C4E-BFC8-8F7E8C0B0E84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华文中宋" panose="02010600040101010101" charset="-122"/>
                <a:cs typeface="+mn-cs"/>
              </a:rPr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charset="-122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5009" y="0"/>
            <a:ext cx="10515600" cy="1021543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lnSpc>
                <a:spcPct val="100000"/>
              </a:lnSpc>
              <a:defRPr lang="en-US" sz="4000" b="1" dirty="0"/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en-US" dirty="0"/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15009" y="1021543"/>
            <a:ext cx="10538791" cy="0"/>
            <a:chOff x="815009" y="1021543"/>
            <a:chExt cx="10538791" cy="0"/>
          </a:xfrm>
        </p:grpSpPr>
        <p:cxnSp>
          <p:nvCxnSpPr>
            <p:cNvPr id="7" name="直接连接符 6"/>
            <p:cNvCxnSpPr/>
            <p:nvPr userDrawn="1"/>
          </p:nvCxnSpPr>
          <p:spPr>
            <a:xfrm>
              <a:off x="815009" y="1021543"/>
              <a:ext cx="713715" cy="0"/>
            </a:xfrm>
            <a:prstGeom prst="line">
              <a:avLst/>
            </a:prstGeom>
            <a:ln w="44450">
              <a:solidFill>
                <a:srgbClr val="AE132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 userDrawn="1"/>
          </p:nvCxnSpPr>
          <p:spPr>
            <a:xfrm>
              <a:off x="1683945" y="1021543"/>
              <a:ext cx="9669855" cy="0"/>
            </a:xfrm>
            <a:prstGeom prst="line">
              <a:avLst/>
            </a:prstGeom>
            <a:ln w="444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" name="图片 8" descr="横版组合——透明.png"/>
          <p:cNvPicPr>
            <a:picLocks noChangeAspect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8610600" y="6073474"/>
            <a:ext cx="3086577" cy="6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0E72066-6174-6145-AA6B-3DE5C9EA0DC8}" type="datetimeFigureOut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华文中宋" panose="02010600040101010101" charset="-122"/>
                <a:cs typeface="+mn-cs"/>
              </a:rPr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charset="-122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charset="-122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D0C70D4-B8A7-1C47-A003-56128FA9BF31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华文中宋" panose="02010600040101010101" charset="-122"/>
                <a:cs typeface="+mn-cs"/>
              </a:rPr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ST1"/>
          <p:cNvSpPr>
            <a:spLocks noGrp="1"/>
          </p:cNvSpPr>
          <p:nvPr>
            <p:ph type="title"/>
          </p:nvPr>
        </p:nvSpPr>
        <p:spPr>
          <a:xfrm>
            <a:off x="2098675" y="2108200"/>
            <a:ext cx="7994651" cy="1235075"/>
          </a:xfrm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accent1">
                    <a:lumMod val="75000"/>
                  </a:schemeClr>
                </a:solidFill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41EA215-7A23-544C-A92E-4577682AAD9A}" type="datetimeFigureOut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华文中宋" panose="02010600040101010101" charset="-122"/>
                <a:cs typeface="+mn-cs"/>
              </a:rPr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charset="-122"/>
              <a:cs typeface="+mn-cs"/>
            </a:endParaRPr>
          </a:p>
        </p:txBody>
      </p:sp>
      <p:sp>
        <p:nvSpPr>
          <p:cNvPr id="4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charset="-122"/>
              <a:cs typeface="+mn-cs"/>
            </a:endParaRPr>
          </a:p>
        </p:txBody>
      </p:sp>
      <p:sp>
        <p:nvSpPr>
          <p:cNvPr id="5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50E2911-4B38-3847-BB6A-657490750D80}" type="slidenum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华文中宋" panose="02010600040101010101" charset="-122"/>
                <a:cs typeface="+mn-cs"/>
              </a:rPr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7C40F-0D87-4C47-A7B0-B93EF7B2BED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942B8-D311-4E7D-8579-3E51C69EB10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7C40F-0D87-4C47-A7B0-B93EF7B2BED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942B8-D311-4E7D-8579-3E51C69EB10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3C5E0C2-28B8-CE44-9D60-588CFEE87B31}" type="datetimeFigureOut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华文中宋" panose="02010600040101010101" charset="-122"/>
                <a:cs typeface="+mn-cs"/>
              </a:rPr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1093995-55F8-9440-9010-524D68AC1856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华文中宋" panose="02010600040101010101" charset="-122"/>
                <a:cs typeface="+mn-cs"/>
              </a:rPr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1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" cstate="hq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2088106"/>
            <a:ext cx="12192000" cy="255927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alpha val="50000"/>
                </a:prstClr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933085"/>
            <a:ext cx="9144000" cy="1992963"/>
          </a:xfrm>
        </p:spPr>
        <p:txBody>
          <a:bodyPr/>
          <a:lstStyle/>
          <a:p>
            <a:r>
              <a:rPr lang="zh-CN" altLang="en-US" b="1" dirty="0"/>
              <a:t>八月总结</a:t>
            </a:r>
            <a:endParaRPr lang="zh-CN" altLang="en-US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4005618"/>
            <a:ext cx="9144000" cy="1970829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迟智名</a:t>
            </a:r>
            <a:endParaRPr lang="zh-CN" altLang="en-US" sz="2800" dirty="0"/>
          </a:p>
        </p:txBody>
      </p:sp>
      <p:pic>
        <p:nvPicPr>
          <p:cNvPr id="6" name="图片 5" descr="横版组合——透明.png"/>
          <p:cNvPicPr>
            <a:picLocks noChangeAspect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3523853" y="698565"/>
            <a:ext cx="5144295" cy="10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21543"/>
          </a:xfrm>
        </p:spPr>
        <p:txBody>
          <a:bodyPr/>
          <a:lstStyle/>
          <a:p>
            <a:r>
              <a:rPr lang="zh-CN" altLang="en-US" dirty="0"/>
              <a:t>八月总结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auto">
              <a:lnSpc>
                <a:spcPct val="150000"/>
              </a:lnSpc>
            </a:pPr>
            <a:r>
              <a:rPr lang="zh-CN" sz="2100" b="1" dirty="0"/>
              <a:t>明确工作方向</a:t>
            </a:r>
            <a:r>
              <a:rPr lang="zh-CN" sz="2100" dirty="0"/>
              <a:t>：目标是利用PAC（scenario approach）估计具有不确定转移概率的PMDP（参数马尔可夫决策过程）的属性（例如最大或最小可达性概率）函数。该函数为分段函数，原方案使用一个PAC估计函数对所有的最优策略对应的性质函数进行估计，现思考如何使用多个PAC估计函数对该分段函数进行分段估计。</a:t>
            </a:r>
            <a:endParaRPr lang="zh-CN" sz="2100" dirty="0"/>
          </a:p>
          <a:p>
            <a:pPr lvl="0" fontAlgn="auto">
              <a:lnSpc>
                <a:spcPct val="150000"/>
              </a:lnSpc>
            </a:pPr>
            <a:r>
              <a:rPr lang="zh-CN" sz="2100" b="1" dirty="0"/>
              <a:t>现阶段遇到的问题</a:t>
            </a:r>
            <a:r>
              <a:rPr lang="zh-CN" sz="2100" dirty="0"/>
              <a:t>：没有办法确定最优策略的数量和其所在的box区间，因此很难给出对各个最优策略分别用scenario approach方法估计多项式的概率保证</a:t>
            </a:r>
            <a:endParaRPr lang="zh-CN" sz="2100" dirty="0"/>
          </a:p>
          <a:p>
            <a:pPr lvl="0" fontAlgn="auto">
              <a:lnSpc>
                <a:spcPct val="150000"/>
              </a:lnSpc>
            </a:pPr>
            <a:r>
              <a:rPr lang="zh-CN" sz="2100" b="1" dirty="0"/>
              <a:t>尝试解决方法</a:t>
            </a:r>
            <a:r>
              <a:rPr lang="zh-CN" sz="2100" dirty="0"/>
              <a:t>：用一个启发式方法对参数区间进行一个初步采样，在大致确定最优策略在参数区间的大致分布以后，进行更精确的采样，对每一个最优策略都严格按照scenario approach的方法采取足够的点</a:t>
            </a:r>
            <a:endParaRPr lang="zh-CN" sz="21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21543"/>
          </a:xfrm>
        </p:spPr>
        <p:txBody>
          <a:bodyPr/>
          <a:lstStyle/>
          <a:p>
            <a:r>
              <a:rPr lang="zh-CN" altLang="en-US" dirty="0"/>
              <a:t>八月总结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auto">
              <a:lnSpc>
                <a:spcPct val="150000"/>
              </a:lnSpc>
            </a:pPr>
            <a:r>
              <a:rPr lang="zh-CN" sz="2100" dirty="0"/>
              <a:t>启发式方法：由于MDP中一个最优策略一般对应于参数空间中的若干个box约束，且当参数确定时，最优策略是确定的。因此我们可以采用类似于二分搜索的方法不断对参数空间进行划分，确定最优策略所在的大致子box。</a:t>
            </a:r>
            <a:endParaRPr lang="zh-CN" sz="21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44265" y="3429000"/>
            <a:ext cx="4754245" cy="23241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21543"/>
          </a:xfrm>
        </p:spPr>
        <p:txBody>
          <a:bodyPr/>
          <a:lstStyle/>
          <a:p>
            <a:r>
              <a:rPr lang="zh-CN" altLang="en-US" dirty="0"/>
              <a:t>八月总结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40485"/>
            <a:ext cx="5716270" cy="4670425"/>
          </a:xfrm>
        </p:spPr>
        <p:txBody>
          <a:bodyPr>
            <a:normAutofit lnSpcReduction="10000"/>
          </a:bodyPr>
          <a:lstStyle/>
          <a:p>
            <a:pPr lvl="0" fontAlgn="auto">
              <a:lnSpc>
                <a:spcPct val="150000"/>
              </a:lnSpc>
            </a:pPr>
            <a:r>
              <a:rPr lang="zh-CN" sz="2100" dirty="0"/>
              <a:t>在每次分割中，我们都取子box的中点作为采样点，用PRISM计算其最优策略。然后用启发式方法确定下一个需要分割的box，并启发式的选取一个维度进行分割。不断迭代，直到满足某个终止条件。</a:t>
            </a:r>
            <a:endParaRPr lang="zh-CN" sz="2100" dirty="0"/>
          </a:p>
          <a:p>
            <a:pPr lvl="0" fontAlgn="auto">
              <a:lnSpc>
                <a:spcPct val="150000"/>
              </a:lnSpc>
            </a:pPr>
            <a:r>
              <a:rPr lang="zh-CN" sz="2100" dirty="0"/>
              <a:t>这里的启发式条件可以是：参数所在的转移边与初始点或终止点的距离，各个参数之间的大小关系等等，如下图即为用上述方法划分参数空间后，各最优策略所在的box</a:t>
            </a:r>
            <a:endParaRPr lang="zh-CN" sz="21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27875" y="2011680"/>
            <a:ext cx="4385945" cy="34226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21543"/>
          </a:xfrm>
        </p:spPr>
        <p:txBody>
          <a:bodyPr/>
          <a:lstStyle/>
          <a:p>
            <a:r>
              <a:rPr lang="zh-CN" altLang="en-US" dirty="0"/>
              <a:t>八月总结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40485"/>
            <a:ext cx="10516235" cy="5061585"/>
          </a:xfrm>
        </p:spPr>
        <p:txBody>
          <a:bodyPr/>
          <a:lstStyle/>
          <a:p>
            <a:pPr lvl="0" fontAlgn="auto">
              <a:lnSpc>
                <a:spcPct val="150000"/>
              </a:lnSpc>
            </a:pPr>
            <a:r>
              <a:rPr lang="zh-CN" sz="2100" dirty="0"/>
              <a:t>注意，这些box很有可能并不精确，但这并不影响我们后续的采样。</a:t>
            </a:r>
            <a:endParaRPr lang="zh-CN" sz="2100" dirty="0"/>
          </a:p>
          <a:p>
            <a:pPr lvl="0" fontAlgn="auto">
              <a:lnSpc>
                <a:spcPct val="150000"/>
              </a:lnSpc>
            </a:pPr>
            <a:r>
              <a:rPr lang="zh-CN" sz="2100" dirty="0"/>
              <a:t>在确定完最优策略所在的具体box后，我们直接用scenario approach的方法采点并估计性质函数。这里可能会出现采样时某些点的最优策略和一开始划分的box不同，这里有一些别的处理方法，如继续划分box，或者直接把这个点给他所属的最优策略去使用。</a:t>
            </a:r>
            <a:endParaRPr lang="zh-CN" sz="21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21543"/>
          </a:xfrm>
        </p:spPr>
        <p:txBody>
          <a:bodyPr/>
          <a:lstStyle/>
          <a:p>
            <a:r>
              <a:rPr lang="zh-CN" altLang="en-US" dirty="0"/>
              <a:t>九月</a:t>
            </a:r>
            <a:r>
              <a:rPr lang="zh-CN" altLang="en-US" dirty="0"/>
              <a:t>计划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769860" y="1757045"/>
            <a:ext cx="3686175" cy="3343275"/>
          </a:xfrm>
          <a:prstGeom prst="rect">
            <a:avLst/>
          </a:prstGeom>
        </p:spPr>
      </p:pic>
      <p:sp>
        <p:nvSpPr>
          <p:cNvPr id="7" name="内容占位符 2"/>
          <p:cNvSpPr>
            <a:spLocks noGrp="1"/>
          </p:cNvSpPr>
          <p:nvPr/>
        </p:nvSpPr>
        <p:spPr>
          <a:xfrm>
            <a:off x="424180" y="1082040"/>
            <a:ext cx="7250430" cy="5633720"/>
          </a:xfrm>
          <a:prstGeom prst="rect">
            <a:avLst/>
          </a:prstGeom>
        </p:spPr>
        <p:txBody>
          <a:bodyPr vert="horz" lIns="91440" tIns="45720" rIns="91440" bIns="45720" rtlCol="0">
            <a:normAutofit fontScale="6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fontAlgn="auto">
              <a:lnSpc>
                <a:spcPct val="150000"/>
              </a:lnSpc>
            </a:pPr>
            <a:r>
              <a:rPr lang="zh-CN" sz="2500" dirty="0">
                <a:sym typeface="+mn-ea"/>
              </a:rPr>
              <a:t>目标是利用李普希兹全局最优化模拟算法找到</a:t>
            </a:r>
            <a:r>
              <a:rPr lang="en-US" altLang="zh-CN" sz="2500" dirty="0">
                <a:sym typeface="+mn-ea"/>
              </a:rPr>
              <a:t>PMC</a:t>
            </a:r>
            <a:r>
              <a:rPr lang="zh-CN" sz="2500" dirty="0">
                <a:sym typeface="+mn-ea"/>
              </a:rPr>
              <a:t>（参数马尔可夫链）和</a:t>
            </a:r>
            <a:r>
              <a:rPr lang="en-US" altLang="zh-CN" sz="2500" dirty="0">
                <a:sym typeface="+mn-ea"/>
              </a:rPr>
              <a:t>PMDP</a:t>
            </a:r>
            <a:r>
              <a:rPr lang="zh-CN" sz="2500" dirty="0">
                <a:sym typeface="+mn-ea"/>
              </a:rPr>
              <a:t>（参数马尔可夫决策过程）</a:t>
            </a:r>
            <a:r>
              <a:rPr lang="zh-CN" sz="2500" dirty="0">
                <a:sym typeface="+mn-ea"/>
              </a:rPr>
              <a:t>的属性（例如可达概率）的最优解</a:t>
            </a:r>
            <a:endParaRPr lang="zh-CN" sz="2500" dirty="0">
              <a:sym typeface="+mn-ea"/>
            </a:endParaRPr>
          </a:p>
          <a:p>
            <a:pPr lvl="0" fontAlgn="auto">
              <a:lnSpc>
                <a:spcPct val="150000"/>
              </a:lnSpc>
            </a:pPr>
            <a:r>
              <a:rPr lang="zh-CN" sz="2500" dirty="0">
                <a:sym typeface="+mn-ea"/>
              </a:rPr>
              <a:t>李普希兹全局最优化模拟算法：通过对参数空间划分成子矩形，并取中心点作为采样样本，搜寻可能出现最优解的子矩形并</a:t>
            </a:r>
            <a:r>
              <a:rPr lang="zh-CN" sz="2500" dirty="0">
                <a:sym typeface="+mn-ea"/>
              </a:rPr>
              <a:t>进一步划分。</a:t>
            </a:r>
            <a:endParaRPr lang="zh-CN" sz="2500" dirty="0">
              <a:sym typeface="+mn-ea"/>
            </a:endParaRPr>
          </a:p>
          <a:p>
            <a:pPr lvl="0" fontAlgn="auto">
              <a:lnSpc>
                <a:spcPct val="150000"/>
              </a:lnSpc>
            </a:pPr>
            <a:r>
              <a:rPr lang="zh-CN" sz="2285" dirty="0">
                <a:sym typeface="+mn-ea"/>
              </a:rPr>
              <a:t>可行性：</a:t>
            </a:r>
            <a:endParaRPr lang="zh-CN" sz="2285" dirty="0">
              <a:sym typeface="+mn-ea"/>
            </a:endParaRPr>
          </a:p>
          <a:p>
            <a:pPr lvl="1" fontAlgn="auto">
              <a:lnSpc>
                <a:spcPct val="150000"/>
              </a:lnSpc>
            </a:pPr>
            <a:r>
              <a:rPr lang="en-US" altLang="zh-CN" sz="2285" dirty="0">
                <a:sym typeface="+mn-ea"/>
              </a:rPr>
              <a:t>PMC</a:t>
            </a:r>
            <a:r>
              <a:rPr lang="zh-CN" altLang="en-US" sz="2285" dirty="0">
                <a:sym typeface="+mn-ea"/>
              </a:rPr>
              <a:t>和</a:t>
            </a:r>
            <a:r>
              <a:rPr lang="en-US" altLang="zh-CN" sz="2285" dirty="0">
                <a:sym typeface="+mn-ea"/>
              </a:rPr>
              <a:t>PMDP</a:t>
            </a:r>
            <a:r>
              <a:rPr lang="zh-CN" altLang="en-US" sz="2285" dirty="0">
                <a:sym typeface="+mn-ea"/>
              </a:rPr>
              <a:t>的性质函数（有理函数）是李普希兹连续的</a:t>
            </a:r>
            <a:endParaRPr lang="zh-CN" altLang="en-US" sz="2285" dirty="0">
              <a:sym typeface="+mn-ea"/>
            </a:endParaRPr>
          </a:p>
          <a:p>
            <a:pPr lvl="1" fontAlgn="auto">
              <a:lnSpc>
                <a:spcPct val="150000"/>
              </a:lnSpc>
            </a:pPr>
            <a:r>
              <a:rPr lang="zh-CN" altLang="en-US" sz="2285" dirty="0">
                <a:sym typeface="+mn-ea"/>
              </a:rPr>
              <a:t>该模拟算法以比较成熟，但应用到概率模型中还有很多工作</a:t>
            </a:r>
            <a:r>
              <a:rPr lang="zh-CN" altLang="en-US" sz="2285" dirty="0">
                <a:sym typeface="+mn-ea"/>
              </a:rPr>
              <a:t>要做</a:t>
            </a:r>
            <a:endParaRPr lang="zh-CN" altLang="en-US" sz="2285" dirty="0">
              <a:sym typeface="+mn-ea"/>
            </a:endParaRPr>
          </a:p>
          <a:p>
            <a:pPr lvl="0" fontAlgn="auto">
              <a:lnSpc>
                <a:spcPct val="150000"/>
              </a:lnSpc>
            </a:pPr>
            <a:r>
              <a:rPr lang="zh-CN" altLang="en-US" sz="2285" dirty="0">
                <a:sym typeface="+mn-ea"/>
              </a:rPr>
              <a:t>与</a:t>
            </a:r>
            <a:r>
              <a:rPr lang="en-US" altLang="zh-CN" sz="2285" dirty="0">
                <a:sym typeface="+mn-ea"/>
              </a:rPr>
              <a:t>PAC</a:t>
            </a:r>
            <a:r>
              <a:rPr lang="zh-CN" altLang="en-US" sz="2285" dirty="0">
                <a:sym typeface="+mn-ea"/>
              </a:rPr>
              <a:t>方法的相似与不同</a:t>
            </a:r>
            <a:endParaRPr lang="zh-CN" altLang="en-US" sz="2285" dirty="0">
              <a:sym typeface="+mn-ea"/>
            </a:endParaRPr>
          </a:p>
          <a:p>
            <a:pPr lvl="1" fontAlgn="auto">
              <a:lnSpc>
                <a:spcPct val="150000"/>
              </a:lnSpc>
            </a:pPr>
            <a:r>
              <a:rPr lang="zh-CN" altLang="en-US" sz="2285" dirty="0">
                <a:sym typeface="+mn-ea"/>
              </a:rPr>
              <a:t>相似</a:t>
            </a:r>
            <a:endParaRPr lang="zh-CN" altLang="en-US" sz="2285" dirty="0">
              <a:sym typeface="+mn-ea"/>
            </a:endParaRPr>
          </a:p>
          <a:p>
            <a:pPr lvl="2" fontAlgn="auto">
              <a:lnSpc>
                <a:spcPct val="150000"/>
              </a:lnSpc>
            </a:pPr>
            <a:r>
              <a:rPr lang="zh-CN" altLang="en-US" sz="2285" dirty="0">
                <a:sym typeface="+mn-ea"/>
              </a:rPr>
              <a:t>对参数空间进行采样并能给出理论保证</a:t>
            </a:r>
            <a:endParaRPr lang="zh-CN" altLang="en-US" sz="2285" dirty="0">
              <a:sym typeface="+mn-ea"/>
            </a:endParaRPr>
          </a:p>
          <a:p>
            <a:pPr lvl="1" fontAlgn="auto">
              <a:lnSpc>
                <a:spcPct val="150000"/>
              </a:lnSpc>
            </a:pPr>
            <a:r>
              <a:rPr lang="zh-CN" altLang="en-US" sz="2285" dirty="0">
                <a:sym typeface="+mn-ea"/>
              </a:rPr>
              <a:t>不同</a:t>
            </a:r>
            <a:endParaRPr lang="zh-CN" altLang="en-US" sz="2285" dirty="0">
              <a:sym typeface="+mn-ea"/>
            </a:endParaRPr>
          </a:p>
          <a:p>
            <a:pPr lvl="2" fontAlgn="auto">
              <a:lnSpc>
                <a:spcPct val="150000"/>
              </a:lnSpc>
            </a:pPr>
            <a:r>
              <a:rPr lang="en-US" altLang="zh-CN" sz="2285" dirty="0">
                <a:sym typeface="+mn-ea"/>
              </a:rPr>
              <a:t>PAC</a:t>
            </a:r>
            <a:r>
              <a:rPr lang="zh-CN" altLang="en-US" sz="2285" dirty="0">
                <a:sym typeface="+mn-ea"/>
              </a:rPr>
              <a:t>通过用更易分析的多项式估计原函数进而分析性质；而此模拟算法只求最优解</a:t>
            </a:r>
            <a:endParaRPr lang="zh-CN" altLang="en-US" sz="2285" dirty="0">
              <a:sym typeface="+mn-ea"/>
            </a:endParaRPr>
          </a:p>
          <a:p>
            <a:pPr lvl="2" fontAlgn="auto">
              <a:lnSpc>
                <a:spcPct val="150000"/>
              </a:lnSpc>
            </a:pPr>
            <a:r>
              <a:rPr lang="en-US" altLang="zh-CN" sz="2285" dirty="0">
                <a:sym typeface="+mn-ea"/>
              </a:rPr>
              <a:t>PAC</a:t>
            </a:r>
            <a:r>
              <a:rPr lang="zh-CN" altLang="en-US" sz="2285" dirty="0">
                <a:sym typeface="+mn-ea"/>
              </a:rPr>
              <a:t>方法得到的是概率保证，而此类方法可给出确定的保证</a:t>
            </a:r>
            <a:endParaRPr lang="zh-CN" altLang="en-US" sz="2285" dirty="0">
              <a:sym typeface="+mn-ea"/>
            </a:endParaRPr>
          </a:p>
          <a:p>
            <a:pPr lvl="0" fontAlgn="auto">
              <a:lnSpc>
                <a:spcPct val="150000"/>
              </a:lnSpc>
            </a:pPr>
            <a:endParaRPr lang="zh-CN" altLang="en-US" sz="2100" dirty="0">
              <a:sym typeface="+mn-ea"/>
            </a:endParaRPr>
          </a:p>
          <a:p>
            <a:pPr lvl="1" fontAlgn="auto">
              <a:lnSpc>
                <a:spcPct val="150000"/>
              </a:lnSpc>
            </a:pPr>
            <a:endParaRPr lang="en-US" altLang="zh-CN" sz="2100" dirty="0">
              <a:sym typeface="+mn-ea"/>
            </a:endParaRPr>
          </a:p>
          <a:p>
            <a:pPr lvl="0" fontAlgn="auto">
              <a:lnSpc>
                <a:spcPct val="150000"/>
              </a:lnSpc>
            </a:pPr>
            <a:endParaRPr lang="zh-CN" sz="21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21543"/>
          </a:xfrm>
        </p:spPr>
        <p:txBody>
          <a:bodyPr/>
          <a:lstStyle/>
          <a:p>
            <a:r>
              <a:rPr lang="zh-CN" altLang="en-US" dirty="0"/>
              <a:t>九月</a:t>
            </a:r>
            <a:r>
              <a:rPr lang="zh-CN" altLang="en-US" dirty="0"/>
              <a:t>计划</a:t>
            </a:r>
            <a:endParaRPr lang="zh-CN" altLang="en-US" dirty="0"/>
          </a:p>
        </p:txBody>
      </p:sp>
      <p:sp>
        <p:nvSpPr>
          <p:cNvPr id="7" name="内容占位符 2"/>
          <p:cNvSpPr>
            <a:spLocks noGrp="1"/>
          </p:cNvSpPr>
          <p:nvPr/>
        </p:nvSpPr>
        <p:spPr>
          <a:xfrm>
            <a:off x="838200" y="1340485"/>
            <a:ext cx="9901555" cy="46704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fontAlgn="auto">
              <a:lnSpc>
                <a:spcPct val="150000"/>
              </a:lnSpc>
            </a:pPr>
            <a:r>
              <a:rPr lang="zh-CN" altLang="en-US" dirty="0">
                <a:sym typeface="+mn-ea"/>
              </a:rPr>
              <a:t>扩展原有的基于差分隐私的饱和计数器防御方法：</a:t>
            </a:r>
            <a:r>
              <a:rPr lang="en-US" altLang="zh-CN" dirty="0">
                <a:sym typeface="+mn-ea"/>
              </a:rPr>
              <a:t>2</a:t>
            </a:r>
            <a:r>
              <a:rPr lang="zh-CN" altLang="en-US" dirty="0">
                <a:sym typeface="+mn-ea"/>
              </a:rPr>
              <a:t>位到</a:t>
            </a:r>
            <a:r>
              <a:rPr lang="en-US" altLang="zh-CN" dirty="0">
                <a:sym typeface="+mn-ea"/>
              </a:rPr>
              <a:t>n</a:t>
            </a:r>
            <a:r>
              <a:rPr lang="zh-CN" altLang="en-US" dirty="0">
                <a:sym typeface="+mn-ea"/>
              </a:rPr>
              <a:t>位上的扩展</a:t>
            </a:r>
            <a:endParaRPr lang="zh-CN" altLang="en-US" dirty="0">
              <a:sym typeface="+mn-ea"/>
            </a:endParaRPr>
          </a:p>
          <a:p>
            <a:pPr lvl="1" fontAlgn="auto">
              <a:lnSpc>
                <a:spcPct val="150000"/>
              </a:lnSpc>
            </a:pPr>
            <a:r>
              <a:rPr lang="en-US" altLang="zh-CN" dirty="0">
                <a:sym typeface="+mn-ea"/>
              </a:rPr>
              <a:t>2</a:t>
            </a:r>
            <a:r>
              <a:rPr lang="zh-CN" altLang="en-US" dirty="0">
                <a:sym typeface="+mn-ea"/>
              </a:rPr>
              <a:t>位到</a:t>
            </a:r>
            <a:r>
              <a:rPr lang="en-US" altLang="zh-CN" dirty="0">
                <a:sym typeface="+mn-ea"/>
              </a:rPr>
              <a:t>3</a:t>
            </a:r>
            <a:r>
              <a:rPr lang="zh-CN" altLang="en-US" dirty="0">
                <a:sym typeface="+mn-ea"/>
              </a:rPr>
              <a:t>位的建模已经完成</a:t>
            </a:r>
            <a:r>
              <a:rPr lang="en-US" altLang="zh-CN" dirty="0">
                <a:sym typeface="+mn-ea"/>
              </a:rPr>
              <a:t>	</a:t>
            </a:r>
            <a:endParaRPr lang="zh-CN" altLang="en-US" dirty="0">
              <a:sym typeface="+mn-ea"/>
            </a:endParaRPr>
          </a:p>
          <a:p>
            <a:pPr lvl="0" fontAlgn="auto">
              <a:lnSpc>
                <a:spcPct val="150000"/>
              </a:lnSpc>
            </a:pPr>
            <a:r>
              <a:rPr lang="en-US" altLang="zh-CN" dirty="0">
                <a:sym typeface="+mn-ea"/>
              </a:rPr>
              <a:t>3</a:t>
            </a:r>
            <a:r>
              <a:rPr lang="zh-CN" altLang="en-US" dirty="0">
                <a:sym typeface="+mn-ea"/>
              </a:rPr>
              <a:t>位到</a:t>
            </a:r>
            <a:r>
              <a:rPr lang="en-US" altLang="zh-CN" dirty="0">
                <a:sym typeface="+mn-ea"/>
              </a:rPr>
              <a:t>n</a:t>
            </a:r>
            <a:r>
              <a:rPr lang="zh-CN" altLang="en-US" dirty="0">
                <a:sym typeface="+mn-ea"/>
              </a:rPr>
              <a:t>位需要做的：</a:t>
            </a:r>
            <a:endParaRPr lang="zh-CN" altLang="en-US" dirty="0">
              <a:sym typeface="+mn-ea"/>
            </a:endParaRPr>
          </a:p>
          <a:p>
            <a:pPr lvl="1" fontAlgn="auto">
              <a:lnSpc>
                <a:spcPct val="150000"/>
              </a:lnSpc>
            </a:pPr>
            <a:r>
              <a:rPr lang="zh-CN" altLang="en-US" dirty="0">
                <a:sym typeface="+mn-ea"/>
              </a:rPr>
              <a:t>将模型和理论形式化</a:t>
            </a:r>
            <a:endParaRPr lang="zh-CN" altLang="en-US" dirty="0">
              <a:sym typeface="+mn-ea"/>
            </a:endParaRPr>
          </a:p>
          <a:p>
            <a:pPr lvl="1" fontAlgn="auto">
              <a:lnSpc>
                <a:spcPct val="150000"/>
              </a:lnSpc>
            </a:pPr>
            <a:r>
              <a:rPr lang="zh-CN" altLang="en-US" dirty="0">
                <a:sym typeface="+mn-ea"/>
              </a:rPr>
              <a:t>将防御模型扩展到</a:t>
            </a:r>
            <a:r>
              <a:rPr lang="en-US" altLang="zh-CN" dirty="0">
                <a:sym typeface="+mn-ea"/>
              </a:rPr>
              <a:t>n</a:t>
            </a:r>
            <a:r>
              <a:rPr lang="zh-CN" altLang="en-US" dirty="0">
                <a:sym typeface="+mn-ea"/>
              </a:rPr>
              <a:t>位</a:t>
            </a:r>
            <a:endParaRPr lang="zh-CN" altLang="en-US" dirty="0">
              <a:sym typeface="+mn-ea"/>
            </a:endParaRPr>
          </a:p>
          <a:p>
            <a:pPr lvl="1" fontAlgn="auto">
              <a:lnSpc>
                <a:spcPct val="150000"/>
              </a:lnSpc>
            </a:pPr>
            <a:endParaRPr lang="zh-CN" altLang="en-US" sz="2100" dirty="0">
              <a:sym typeface="+mn-ea"/>
            </a:endParaRPr>
          </a:p>
          <a:p>
            <a:pPr lvl="1" fontAlgn="auto">
              <a:lnSpc>
                <a:spcPct val="150000"/>
              </a:lnSpc>
            </a:pPr>
            <a:endParaRPr lang="en-US" altLang="zh-CN" sz="2100" dirty="0">
              <a:sym typeface="+mn-ea"/>
            </a:endParaRPr>
          </a:p>
          <a:p>
            <a:pPr lvl="0" fontAlgn="auto">
              <a:lnSpc>
                <a:spcPct val="150000"/>
              </a:lnSpc>
            </a:pPr>
            <a:endParaRPr lang="zh-CN" sz="21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screen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>
            <a:off x="489555" y="358903"/>
            <a:ext cx="4265218" cy="900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6677" y="2252370"/>
            <a:ext cx="7998645" cy="23532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tags/tag1.xml><?xml version="1.0" encoding="utf-8"?>
<p:tagLst xmlns:p="http://schemas.openxmlformats.org/presentationml/2006/main">
  <p:tag name="KSO_WPP_MARK_KEY" val="ecf43ead-f3ac-4a07-b223-119dfe738a48"/>
  <p:tag name="COMMONDATA" val="eyJoZGlkIjoiNWRiN2EzOTIwNTFkMWRjYjlhM2M2MjEwMTAzOTAyMTAifQ=="/>
  <p:tag name="commondata" val="eyJoZGlkIjoiODIyMDNhNWFlYzUzZTZmMTgxMDg4MjI1ZTk3NDYwNTgifQ=="/>
</p:tagLst>
</file>

<file path=ppt/theme/theme1.xml><?xml version="1.0" encoding="utf-8"?>
<a:theme xmlns:a="http://schemas.openxmlformats.org/drawingml/2006/main" name="A000120140530A99PPBG">
  <a:themeElements>
    <a:clrScheme name="自定义 1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0C4994"/>
      </a:accent1>
      <a:accent2>
        <a:srgbClr val="0AA3D4"/>
      </a:accent2>
      <a:accent3>
        <a:srgbClr val="DB1F1F"/>
      </a:accent3>
      <a:accent4>
        <a:srgbClr val="247B95"/>
      </a:accent4>
      <a:accent5>
        <a:srgbClr val="AE1324"/>
      </a:accent5>
      <a:accent6>
        <a:srgbClr val="045A88"/>
      </a:accent6>
      <a:hlink>
        <a:srgbClr val="004986"/>
      </a:hlink>
      <a:folHlink>
        <a:srgbClr val="BFBFBF"/>
      </a:folHlink>
    </a:clrScheme>
    <a:fontScheme name="雅黑">
      <a:majorFont>
        <a:latin typeface="Impact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1140</Words>
  <Application>WPS 演示</Application>
  <PresentationFormat>宽屏</PresentationFormat>
  <Paragraphs>52</Paragraphs>
  <Slides>8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9" baseType="lpstr">
      <vt:lpstr>Arial</vt:lpstr>
      <vt:lpstr>宋体</vt:lpstr>
      <vt:lpstr>Wingdings</vt:lpstr>
      <vt:lpstr>华文中宋</vt:lpstr>
      <vt:lpstr>Arial</vt:lpstr>
      <vt:lpstr>微软雅黑</vt:lpstr>
      <vt:lpstr>Impact</vt:lpstr>
      <vt:lpstr>Arial Unicode MS</vt:lpstr>
      <vt:lpstr>等线</vt:lpstr>
      <vt:lpstr>Calibri</vt:lpstr>
      <vt:lpstr>A000120140530A99PPBG</vt:lpstr>
      <vt:lpstr>八月总结</vt:lpstr>
      <vt:lpstr>八月总结</vt:lpstr>
      <vt:lpstr>八月总结</vt:lpstr>
      <vt:lpstr>八月总结</vt:lpstr>
      <vt:lpstr>八月总结</vt:lpstr>
      <vt:lpstr>九月计划</vt:lpstr>
      <vt:lpstr>九月计划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WJT</dc:creator>
  <cp:lastModifiedBy>Admin</cp:lastModifiedBy>
  <cp:revision>46</cp:revision>
  <dcterms:created xsi:type="dcterms:W3CDTF">2018-08-10T09:41:00Z</dcterms:created>
  <dcterms:modified xsi:type="dcterms:W3CDTF">2024-09-01T11:08:57Z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8C24667870FD47D7B5117F183F072039_13</vt:lpwstr>
  </property>
  <property fmtid="{D5CDD505-2E9C-101B-9397-08002B2CF9AE}" pid="3" name="KSOProductBuildVer">
    <vt:lpwstr>2052-12.1.0.17857</vt:lpwstr>
  </property>
</Properties>
</file>