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65" r:id="rId5"/>
    <p:sldId id="267" r:id="rId6"/>
    <p:sldId id="289" r:id="rId7"/>
    <p:sldId id="271" r:id="rId8"/>
    <p:sldId id="272" r:id="rId9"/>
    <p:sldId id="273" r:id="rId10"/>
    <p:sldId id="274" r:id="rId11"/>
    <p:sldId id="277" r:id="rId12"/>
    <p:sldId id="278" r:id="rId13"/>
    <p:sldId id="279" r:id="rId14"/>
    <p:sldId id="280" r:id="rId15"/>
    <p:sldId id="314" r:id="rId16"/>
    <p:sldId id="282" r:id="rId17"/>
    <p:sldId id="283" r:id="rId18"/>
    <p:sldId id="307" r:id="rId19"/>
    <p:sldId id="284" r:id="rId20"/>
    <p:sldId id="308" r:id="rId21"/>
    <p:sldId id="309" r:id="rId22"/>
    <p:sldId id="312" r:id="rId23"/>
    <p:sldId id="313" r:id="rId24"/>
    <p:sldId id="266" r:id="rId25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2" userDrawn="1">
          <p15:clr>
            <a:srgbClr val="A4A3A4"/>
          </p15:clr>
        </p15:guide>
        <p15:guide id="2" pos="383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1324"/>
    <a:srgbClr val="0C4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79924" autoAdjust="0"/>
  </p:normalViewPr>
  <p:slideViewPr>
    <p:cSldViewPr snapToGrid="0" showGuides="1">
      <p:cViewPr varScale="1">
        <p:scale>
          <a:sx n="77" d="100"/>
          <a:sy n="77" d="100"/>
        </p:scale>
        <p:origin x="72" y="1968"/>
      </p:cViewPr>
      <p:guideLst>
        <p:guide orient="horz" pos="2202"/>
        <p:guide pos="38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gs" Target="tags/tag1.xml"/><Relationship Id="rId3" Type="http://schemas.openxmlformats.org/officeDocument/2006/relationships/slide" Target="slides/slide1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CEC9-DDE4-4B30-87D6-0017517D5E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F000F6D-74D8-0C46-B428-4DE0EB03488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(3) 现在，我们可以求得$\Delta_m=\{(\delta_1,\cdots,\delta_m)\}$ 中$\delta_1,\ldots,\delta_d$ 是支持约束的概率度量。固定$\delta_1,\ldots,\delta_d$，设$P^d\{V(x_d^*)=\alpha\}$；由于$\delta_{d+1},\ldots,\delta_m$ 不改变$x_d^*$，因此$\delta_{d+1},\ldots,\delta_m$ 不被$x_d^*$ 违反的概率为$(1-\alpha)^{m-d}$。</a:t>
            </a:r>
            <a:endParaRPr lang="zh-CN" altLang="en-US"/>
          </a:p>
          <a:p>
            <a:r>
              <a:rPr lang="zh-CN" altLang="en-US">
                <a:sym typeface="+mn-ea"/>
              </a:rPr>
              <a:t>(4) 设$F(\alpha):= \mathbb{P}^{d}\left\{V(x_d^*)\leq \alpha\right\}$，则$S_1=\{(\delta_1,\ldots,\delta_m)|\delta_1,\ldots,\delta_d\text{ 是支持约束}\}$ 的概率度量可写作：</a:t>
            </a:r>
            <a:r>
              <a:rPr lang="zh-CN" altLang="en-US">
                <a:sym typeface="+mn-ea"/>
              </a:rPr>
              <a:t>积分变元为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$F(d\alpha)$ ，$\delta_{d+1},\ldots,\delta_m$ 不被$x_d^*$ 违反的概率测度积分，即</a:t>
            </a:r>
            <a:endParaRPr lang="zh-CN" altLang="en-US"/>
          </a:p>
          <a:p>
            <a:r>
              <a:rPr lang="zh-CN" altLang="en-US">
                <a:sym typeface="+mn-ea"/>
              </a:rPr>
              <a:t>$$\mathbb{P}^{m}\left\{S_1\right\}= \int_0^1 (1-\alpha)^{m-d} F(d\alpha),$$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(5) 由于每个$S_i$的测量积分都是一样的，我们有</a:t>
            </a:r>
            <a:endParaRPr lang="zh-CN" altLang="en-US"/>
          </a:p>
          <a:p>
            <a:r>
              <a:rPr lang="zh-CN" altLang="en-US">
                <a:sym typeface="+mn-ea"/>
              </a:rPr>
              <a:t>$$\binom{m}{d}\int_0^1 (1-\alpha)^{m-d} F(d\alpha)=1$$</a:t>
            </a:r>
            <a:endParaRPr lang="zh-CN" altLang="en-US"/>
          </a:p>
          <a:p>
            <a:r>
              <a:rPr lang="zh-CN" altLang="en-US">
                <a:sym typeface="+mn-ea"/>
              </a:rPr>
              <a:t>由部分积分可得$F(\alpha)=\alpha^d$</a:t>
            </a:r>
            <a:endParaRPr lang="zh-CN" altLang="en-US"/>
          </a:p>
          <a:p>
            <a:r>
              <a:rPr lang="zh-CN" altLang="en-US">
                <a:sym typeface="+mn-ea"/>
              </a:rPr>
              <a:t>(6) 接下来对于$P^N(V(x_d^*)&gt;\epsilon)$，我们有：</a:t>
            </a:r>
            <a:endParaRPr lang="zh-CN" altLang="en-US"/>
          </a:p>
          <a:p>
            <a:r>
              <a:rPr lang="zh-CN" altLang="en-US">
                <a:sym typeface="+mn-ea"/>
              </a:rPr>
              <a:t>$$P^N(V(x_d^*)&gt;\epsilon)=\binom{N}{d}\int_\epsilon^1 (1-\alpha)^{N-d} F(d\alpha)$$</a:t>
            </a:r>
            <a:endParaRPr lang="zh-CN" altLang="en-US"/>
          </a:p>
          <a:p>
            <a:r>
              <a:rPr lang="zh-CN" altLang="en-US"/>
              <a:t>由分部积分可得之前的定理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对于non fully supported problem, 我们将support constraints的概念扩展到ball support constraints。这个想法是自然的，因为non的情况一定存在约束对最优点没有起到作用，那我们就扩大最优点为一个球，这时就会使得不起作用的约束对它起作用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RP_M</a:t>
            </a:r>
            <a:r>
              <a:rPr lang="zh-CN" altLang="en-US"/>
              <a:t>的球解是，以</a:t>
            </a:r>
            <a:r>
              <a:rPr lang="en-US" altLang="zh-CN"/>
              <a:t>x_m^*</a:t>
            </a:r>
            <a:r>
              <a:rPr lang="zh-CN" altLang="en-US"/>
              <a:t>为球心的最大的那个球，这个球一定要被某个约束完全包含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图</a:t>
            </a:r>
            <a:r>
              <a:rPr lang="en-US" altLang="zh-CN"/>
              <a:t>5</a:t>
            </a:r>
            <a:r>
              <a:rPr lang="zh-CN" altLang="en-US"/>
              <a:t>右边这个示例可能并不完全准确，这个球还可以大一点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被球激活的约束，即约束和球有交。严格激活即为球和约束有类似相切的关系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球支持约束即为，若去掉这个约束，那么会改变球解。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对于图</a:t>
            </a:r>
            <a:r>
              <a:rPr lang="en-US" altLang="zh-CN"/>
              <a:t>7</a:t>
            </a:r>
            <a:r>
              <a:rPr lang="zh-CN" altLang="en-US"/>
              <a:t>，若去掉约束</a:t>
            </a:r>
            <a:r>
              <a:rPr lang="en-US" altLang="zh-CN"/>
              <a:t>1</a:t>
            </a:r>
            <a:r>
              <a:rPr lang="zh-CN" altLang="en-US"/>
              <a:t>，则最优解会改变，因此整个球解会改变。而改变其他的约束并不会改变球解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因此，对于</a:t>
            </a:r>
            <a:r>
              <a:rPr lang="en-US" altLang="zh-CN"/>
              <a:t>RP_m</a:t>
            </a:r>
            <a:r>
              <a:rPr lang="zh-CN" altLang="en-US"/>
              <a:t>来说，球解约束是小于等于</a:t>
            </a:r>
            <a:r>
              <a:rPr lang="en-US" altLang="zh-CN"/>
              <a:t>d</a:t>
            </a:r>
            <a:r>
              <a:rPr lang="zh-CN" altLang="en-US"/>
              <a:t>的（由</a:t>
            </a:r>
            <a:r>
              <a:rPr lang="en-US" altLang="zh-CN"/>
              <a:t>ball-solution</a:t>
            </a:r>
            <a:r>
              <a:rPr lang="zh-CN" altLang="en-US"/>
              <a:t>的定义中</a:t>
            </a:r>
            <a:r>
              <a:rPr lang="en-US" altLang="zh-CN"/>
              <a:t>d-1</a:t>
            </a:r>
            <a:r>
              <a:rPr lang="zh-CN" altLang="en-US"/>
              <a:t>的定义可得）</a:t>
            </a:r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我们这里只考虑，球解约束是等于</a:t>
            </a:r>
            <a:r>
              <a:rPr lang="en-US" altLang="zh-CN"/>
              <a:t>d</a:t>
            </a:r>
            <a:r>
              <a:rPr lang="zh-CN" altLang="en-US"/>
              <a:t>的情况。小于</a:t>
            </a:r>
            <a:r>
              <a:rPr lang="en-US" altLang="zh-CN"/>
              <a:t>d</a:t>
            </a:r>
            <a:r>
              <a:rPr lang="zh-CN" altLang="en-US"/>
              <a:t>的步骤数学证明非常繁琐，里面的数学技巧太多了，我觉得这里还是讲思路为主。</a:t>
            </a:r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我们将之前最优点的</a:t>
            </a:r>
            <a:r>
              <a:rPr lang="en-US" altLang="zh-CN"/>
              <a:t>violation</a:t>
            </a:r>
            <a:r>
              <a:rPr lang="zh-CN" altLang="en-US"/>
              <a:t>扩展到球的</a:t>
            </a:r>
            <a:r>
              <a:rPr lang="en-US" altLang="zh-CN"/>
              <a:t>violation</a:t>
            </a:r>
            <a:r>
              <a:rPr lang="zh-CN" altLang="en-US"/>
              <a:t>，也就是整个球不包含在约束内的概率测度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由于最优点违反约束，则球违反约束，但反过来不是，因此这里是大于号。所以我们有下面的概率比较。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我们将之前最优点的</a:t>
            </a:r>
            <a:r>
              <a:rPr lang="en-US" altLang="zh-CN"/>
              <a:t>violation</a:t>
            </a:r>
            <a:r>
              <a:rPr lang="zh-CN" altLang="en-US"/>
              <a:t>扩展到球的</a:t>
            </a:r>
            <a:r>
              <a:rPr lang="en-US" altLang="zh-CN"/>
              <a:t>violation</a:t>
            </a:r>
            <a:r>
              <a:rPr lang="zh-CN" altLang="en-US"/>
              <a:t>，也就是整个球不包含在约束内的概率测度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由于最优点违反约束，则球违反约束，但反过来不是，因此这里是大于号。所以我们有下面的概率比较。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其中</a:t>
            </a:r>
            <a:r>
              <a:rPr lang="en-US" altLang="zh-CN"/>
              <a:t>D</a:t>
            </a:r>
            <a:r>
              <a:rPr lang="en-US" altLang="zh-CN"/>
              <a:t>elta</a:t>
            </a:r>
            <a:r>
              <a:rPr lang="zh-CN" altLang="en-US"/>
              <a:t>是一个指标集，它的势可以是无穷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其中</a:t>
            </a:r>
            <a:r>
              <a:rPr lang="en-US" altLang="zh-CN"/>
              <a:t>delta1 ... deltaN</a:t>
            </a:r>
            <a:r>
              <a:rPr lang="zh-CN" altLang="en-US"/>
              <a:t>是从</a:t>
            </a:r>
            <a:r>
              <a:rPr lang="en-US" altLang="zh-CN"/>
              <a:t> Delta</a:t>
            </a:r>
            <a:r>
              <a:rPr lang="zh-CN" altLang="en-US"/>
              <a:t>中独立同分布采样得到的。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一个需要考虑的问题是从</a:t>
            </a:r>
            <a:r>
              <a:rPr lang="en-US" altLang="zh-CN">
                <a:sym typeface="+mn-ea"/>
              </a:rPr>
              <a:t>RRP_N</a:t>
            </a:r>
            <a:r>
              <a:rPr lang="zh-CN" altLang="en-US">
                <a:sym typeface="+mn-ea"/>
              </a:rPr>
              <a:t>得到的</a:t>
            </a:r>
            <a:r>
              <a:rPr lang="en-US" altLang="zh-CN">
                <a:sym typeface="+mn-ea"/>
              </a:rPr>
              <a:t>solution</a:t>
            </a:r>
            <a:r>
              <a:rPr lang="zh-CN" altLang="en-US">
                <a:sym typeface="+mn-ea"/>
              </a:rPr>
              <a:t>违反</a:t>
            </a:r>
            <a:r>
              <a:rPr lang="en-US" altLang="zh-CN">
                <a:sym typeface="+mn-ea"/>
              </a:rPr>
              <a:t>x_{delta \in Delta}</a:t>
            </a:r>
            <a:r>
              <a:rPr lang="zh-CN" altLang="en-US">
                <a:sym typeface="+mn-ea"/>
              </a:rPr>
              <a:t>的程度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我们定义。。。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注意到，对于解 $x^*, V(x^*)$ 为所有违反x^*的概率。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且对于v(x^*),实际上他可以看做一个N维的随机变量，这是因为x^*由随机采样得到的$\delta_1, \cdots \delta_N$决定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这篇文章中，我们可以给出以下结论，且对于某一类特定的问题，甚至可以给出</a:t>
            </a:r>
            <a:r>
              <a:rPr lang="en-US" altLang="zh-CN"/>
              <a:t> =</a:t>
            </a:r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想研究随机的</a:t>
            </a:r>
            <a:r>
              <a:rPr lang="en-US" altLang="zh-CN"/>
              <a:t>RRP_N</a:t>
            </a:r>
            <a:r>
              <a:rPr lang="zh-CN" altLang="en-US"/>
              <a:t>与</a:t>
            </a:r>
            <a:r>
              <a:rPr lang="en-US" altLang="zh-CN"/>
              <a:t>RP</a:t>
            </a:r>
            <a:r>
              <a:rPr lang="zh-CN" altLang="en-US"/>
              <a:t>的关系，我们不妨先研究一下确定的</a:t>
            </a:r>
            <a:r>
              <a:rPr lang="en-US" altLang="zh-CN"/>
              <a:t>RP_m</a:t>
            </a:r>
            <a:r>
              <a:rPr lang="zh-CN" altLang="en-US"/>
              <a:t>问题，即对确定的</a:t>
            </a:r>
            <a:r>
              <a:rPr lang="en-US" altLang="zh-CN"/>
              <a:t>m</a:t>
            </a:r>
            <a:r>
              <a:rPr lang="zh-CN" altLang="en-US"/>
              <a:t>与</a:t>
            </a:r>
            <a:r>
              <a:rPr lang="en-US" altLang="zh-CN"/>
              <a:t>\delta_1 \cdots \delta_m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此问题有这样的性质</a:t>
            </a:r>
            <a:r>
              <a:rPr lang="en-US" altLang="zh-CN"/>
              <a:t>:</a:t>
            </a:r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(1) 对于$\Delta_m = \{(\delta_1,\cdots,\delta_m)\}$ 并配有概率测度P，我们可以根据其支持约束的索引将其划分为$\binom{m}{d}$个子集。</a:t>
            </a:r>
            <a:endParaRPr lang="zh-CN" altLang="en-US"/>
          </a:p>
          <a:p>
            <a:r>
              <a:rPr lang="zh-CN" altLang="en-US"/>
              <a:t>(2) 对于这些集合，我们不妨设它的支持约束为$1,\ldots,d$，即支持约束是$\delta_1,\ldots,\delta_d$。此时，我们可以证明$\delta_{d+1},\ldots,\delta_m$ 不违反约束为$\delta_1,\ldots,\delta_d$ 的优化问题的解；反过来，如果$\delta_{d+1},\ldots,\delta_m$ 不违反$\delta_1,\ldots,\delta_d$ 的优化问题的解，也可以推得$\delta_1,\ldots,\delta_d$ 是支持约束。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第一部分是因为：由</a:t>
            </a:r>
            <a:r>
              <a:rPr lang="en-US" altLang="zh-CN"/>
              <a:t>delta_1 ... delta_d</a:t>
            </a:r>
            <a:r>
              <a:rPr lang="zh-CN" altLang="en-US"/>
              <a:t>作为支撑约束求得的解，再增加其他的约束是不会被影响的，因此这些其他的约束也不违背这个解（违背的话解就会发生改变）。第二部分是因为，任意的</a:t>
            </a:r>
            <a:r>
              <a:rPr lang="en-US" altLang="zh-CN"/>
              <a:t>delta_i \ in {delta_{d+1} ... delta_{m}}</a:t>
            </a:r>
            <a:r>
              <a:rPr lang="zh-CN" altLang="en-US"/>
              <a:t>，加入到</a:t>
            </a:r>
            <a:r>
              <a:rPr lang="en-US" altLang="zh-CN"/>
              <a:t>delta_1, ... delta_d</a:t>
            </a:r>
            <a:r>
              <a:rPr lang="zh-CN" altLang="en-US"/>
              <a:t>产生的最优问题不会改变生成的解，反过来去掉也不会改变，因此</a:t>
            </a:r>
            <a:r>
              <a:rPr lang="zh-CN" altLang="en-US">
                <a:sym typeface="+mn-ea"/>
              </a:rPr>
              <a:t>任意的</a:t>
            </a:r>
            <a:r>
              <a:rPr lang="en-US" altLang="zh-CN">
                <a:sym typeface="+mn-ea"/>
              </a:rPr>
              <a:t>delta_i \ in {delta_{d+1} ... delta_{m}}</a:t>
            </a:r>
            <a:r>
              <a:rPr lang="zh-CN" altLang="en-US">
                <a:sym typeface="+mn-ea"/>
              </a:rPr>
              <a:t>不是支持约束，所以不会在其他的子（</a:t>
            </a:r>
            <a:r>
              <a:rPr lang="en-US" altLang="zh-CN">
                <a:sym typeface="+mn-ea"/>
              </a:rPr>
              <a:t>s_i</a:t>
            </a:r>
            <a:r>
              <a:rPr lang="zh-CN" altLang="en-US">
                <a:sym typeface="+mn-ea"/>
              </a:rPr>
              <a:t>）集合中，因此只会在以</a:t>
            </a:r>
            <a:r>
              <a:rPr lang="en-US" altLang="zh-CN">
                <a:sym typeface="+mn-ea"/>
              </a:rPr>
              <a:t>1...d</a:t>
            </a:r>
            <a:r>
              <a:rPr lang="zh-CN" altLang="en-US">
                <a:sym typeface="+mn-ea"/>
              </a:rPr>
              <a:t>为支持向量索引的集合中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32C326A-3541-E547-8C03-5779D23648EF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3597BDB-C194-6F4E-8639-1B954A600F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340768"/>
            <a:ext cx="10515600" cy="506148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7777B4F-0286-DE44-939A-59B26D3141B7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横版组合——透明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7F89CA9-0F6A-E745-B1B5-0B3A7BE5D970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B721F5A-A6F2-4C4E-BFC8-8F7E8C0B0E8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15600" cy="102154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00000"/>
              </a:lnSpc>
              <a:defRPr lang="en-US" sz="4000" b="1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 descr="横版组合——透明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0E72066-6174-6145-AA6B-3DE5C9EA0DC8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D0C70D4-B8A7-1C47-A003-56128FA9BF3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1EA215-7A23-544C-A92E-4577682AAD9A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50E2911-4B38-3847-BB6A-657490750D80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 cstate="hq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088106"/>
            <a:ext cx="12192000" cy="25592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33085"/>
            <a:ext cx="9144000" cy="1992963"/>
          </a:xfrm>
        </p:spPr>
        <p:txBody>
          <a:bodyPr>
            <a:normAutofit/>
          </a:bodyPr>
          <a:lstStyle/>
          <a:p>
            <a:r>
              <a:rPr sz="4000" b="1" dirty="0"/>
              <a:t>The Exact Feasibility of Randomized Solutions of Robust Convex Programs</a:t>
            </a:r>
            <a:endParaRPr sz="4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005618"/>
            <a:ext cx="9144000" cy="1970829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Reporter: </a:t>
            </a:r>
            <a:r>
              <a:rPr lang="zh-CN" altLang="en-US" sz="2800" dirty="0"/>
              <a:t>迟智名</a:t>
            </a:r>
            <a:endParaRPr lang="zh-CN" altLang="en-US" sz="2800" dirty="0"/>
          </a:p>
        </p:txBody>
      </p:sp>
      <p:pic>
        <p:nvPicPr>
          <p:cNvPr id="6" name="图片 5" descr="横版组合——透明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523853" y="698565"/>
            <a:ext cx="5144295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Proof of Fully-supported problem</a:t>
            </a:r>
            <a:endParaRPr 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070" y="2114550"/>
            <a:ext cx="11325225" cy="26289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Proof of Fully-supported problem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14705" y="1818640"/>
            <a:ext cx="10515600" cy="20364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45" y="4068445"/>
            <a:ext cx="3460115" cy="8407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Proof of Fully-supported problem</a:t>
            </a:r>
            <a:endParaRPr lang="en-US" altLang="zh-CN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14705" y="1777365"/>
            <a:ext cx="7762875" cy="4667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415" y="2502535"/>
            <a:ext cx="5781675" cy="10871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705" y="3661410"/>
            <a:ext cx="4810125" cy="4572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705" y="4385310"/>
            <a:ext cx="4581525" cy="4667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7090" y="4852035"/>
            <a:ext cx="5418455" cy="10204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 cstate="screen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5"/>
          <p:cNvSpPr/>
          <p:nvPr/>
        </p:nvSpPr>
        <p:spPr bwMode="auto">
          <a:xfrm>
            <a:off x="771225" y="1754842"/>
            <a:ext cx="2935728" cy="487172"/>
          </a:xfrm>
          <a:custGeom>
            <a:avLst/>
            <a:gdLst>
              <a:gd name="T0" fmla="*/ 275 w 3851"/>
              <a:gd name="T1" fmla="*/ 0 h 633"/>
              <a:gd name="T2" fmla="*/ 3575 w 3851"/>
              <a:gd name="T3" fmla="*/ 0 h 633"/>
              <a:gd name="T4" fmla="*/ 3851 w 3851"/>
              <a:gd name="T5" fmla="*/ 633 h 633"/>
              <a:gd name="T6" fmla="*/ 0 w 3851"/>
              <a:gd name="T7" fmla="*/ 633 h 633"/>
              <a:gd name="T8" fmla="*/ 275 w 3851"/>
              <a:gd name="T9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1" y="2245189"/>
            <a:ext cx="12192000" cy="2196242"/>
          </a:xfrm>
          <a:prstGeom prst="rect">
            <a:avLst/>
          </a:prstGeom>
          <a:gradFill flip="none" rotWithShape="1">
            <a:gsLst>
              <a:gs pos="0">
                <a:srgbClr val="0C4994">
                  <a:shade val="30000"/>
                  <a:satMod val="115000"/>
                </a:srgbClr>
              </a:gs>
              <a:gs pos="50000">
                <a:srgbClr val="0C4994">
                  <a:shade val="67500"/>
                  <a:satMod val="115000"/>
                </a:srgbClr>
              </a:gs>
              <a:gs pos="100000">
                <a:srgbClr val="0C4994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980692" y="1754842"/>
            <a:ext cx="2513618" cy="2686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6" name="TextBox 25"/>
          <p:cNvSpPr txBox="1">
            <a:spLocks noChangeArrowheads="1"/>
          </p:cNvSpPr>
          <p:nvPr/>
        </p:nvSpPr>
        <p:spPr bwMode="auto">
          <a:xfrm>
            <a:off x="3778250" y="2745105"/>
            <a:ext cx="5982970" cy="132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DCB3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Proof of fully-ball-supported problems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FDCB3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247" name="TextBox 26"/>
          <p:cNvSpPr txBox="1">
            <a:spLocks noChangeArrowheads="1"/>
          </p:cNvSpPr>
          <p:nvPr/>
        </p:nvSpPr>
        <p:spPr bwMode="auto">
          <a:xfrm>
            <a:off x="1198095" y="2245187"/>
            <a:ext cx="2062480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99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03</a:t>
            </a:r>
            <a:endParaRPr kumimoji="0" lang="zh-CN" altLang="en-US" sz="11995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11" name="图片 10" descr="横版组合——透明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468075" y="127196"/>
            <a:ext cx="342953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ldLvl="0" animBg="1" autoUpdateAnimBg="0"/>
      <p:bldP spid="10244" grpId="0" bldLvl="0" animBg="1" autoUpdateAnimBg="0"/>
      <p:bldP spid="10246" grpId="0" autoUpdateAnimBg="0"/>
      <p:bldP spid="1024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Proof of fully-ball-supported problems</a:t>
            </a:r>
            <a:endParaRPr lang="en-US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65010" y="1461770"/>
            <a:ext cx="4095750" cy="39338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" y="1850390"/>
            <a:ext cx="7201535" cy="354520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Proof of fully-ball-supported problems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41680" y="1802765"/>
            <a:ext cx="10515600" cy="11156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60" y="2739390"/>
            <a:ext cx="10111740" cy="9804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Proof of fully-ball-supported problems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65010" y="1461770"/>
            <a:ext cx="4095750" cy="39338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" y="1850390"/>
            <a:ext cx="7201535" cy="354520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Proof of fully-ball-supported problems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14705" y="1645285"/>
            <a:ext cx="10515600" cy="15500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2748915"/>
            <a:ext cx="6380480" cy="32740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Proof of fully-ball-supported problems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725930"/>
            <a:ext cx="10515600" cy="11353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980" y="2786380"/>
            <a:ext cx="4620260" cy="37109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Proof of fully-ball-supported problems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20115" y="2319655"/>
            <a:ext cx="10515600" cy="18776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 cstate="screen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5"/>
          <p:cNvSpPr/>
          <p:nvPr/>
        </p:nvSpPr>
        <p:spPr bwMode="auto">
          <a:xfrm>
            <a:off x="771225" y="1754842"/>
            <a:ext cx="2935728" cy="487172"/>
          </a:xfrm>
          <a:custGeom>
            <a:avLst/>
            <a:gdLst>
              <a:gd name="T0" fmla="*/ 275 w 3851"/>
              <a:gd name="T1" fmla="*/ 0 h 633"/>
              <a:gd name="T2" fmla="*/ 3575 w 3851"/>
              <a:gd name="T3" fmla="*/ 0 h 633"/>
              <a:gd name="T4" fmla="*/ 3851 w 3851"/>
              <a:gd name="T5" fmla="*/ 633 h 633"/>
              <a:gd name="T6" fmla="*/ 0 w 3851"/>
              <a:gd name="T7" fmla="*/ 633 h 633"/>
              <a:gd name="T8" fmla="*/ 275 w 3851"/>
              <a:gd name="T9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1" y="2245189"/>
            <a:ext cx="12192000" cy="2196242"/>
          </a:xfrm>
          <a:prstGeom prst="rect">
            <a:avLst/>
          </a:prstGeom>
          <a:gradFill flip="none" rotWithShape="1">
            <a:gsLst>
              <a:gs pos="0">
                <a:srgbClr val="0C4994">
                  <a:shade val="30000"/>
                  <a:satMod val="115000"/>
                </a:srgbClr>
              </a:gs>
              <a:gs pos="50000">
                <a:srgbClr val="0C4994">
                  <a:shade val="67500"/>
                  <a:satMod val="115000"/>
                </a:srgbClr>
              </a:gs>
              <a:gs pos="100000">
                <a:srgbClr val="0C4994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980692" y="1754842"/>
            <a:ext cx="2513618" cy="2686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6" name="TextBox 25"/>
          <p:cNvSpPr txBox="1">
            <a:spLocks noChangeArrowheads="1"/>
          </p:cNvSpPr>
          <p:nvPr/>
        </p:nvSpPr>
        <p:spPr bwMode="auto">
          <a:xfrm>
            <a:off x="3778363" y="2942377"/>
            <a:ext cx="550806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DCB3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Introduction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FDCB3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247" name="TextBox 26"/>
          <p:cNvSpPr txBox="1">
            <a:spLocks noChangeArrowheads="1"/>
          </p:cNvSpPr>
          <p:nvPr/>
        </p:nvSpPr>
        <p:spPr bwMode="auto">
          <a:xfrm>
            <a:off x="1198095" y="2245187"/>
            <a:ext cx="2081987" cy="193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99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01</a:t>
            </a:r>
            <a:endParaRPr kumimoji="0" lang="zh-CN" altLang="en-US" sz="11995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11" name="图片 10" descr="横版组合——透明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468075" y="127196"/>
            <a:ext cx="342953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nimBg="1" autoUpdateAnimBg="0"/>
      <p:bldP spid="10244" grpId="0" animBg="1" autoUpdateAnimBg="0"/>
      <p:bldP spid="10246" grpId="0" autoUpdateAnimBg="0"/>
      <p:bldP spid="10247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Proof of fully-ball-supported problems</a:t>
            </a:r>
            <a:endParaRPr lang="en-US"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37005" y="1340485"/>
            <a:ext cx="9318625" cy="463931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Proof of fully-ball-supported problems</a:t>
            </a:r>
            <a:endParaRPr lang="en-US">
              <a:sym typeface="+mn-ea"/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322195"/>
            <a:ext cx="10515600" cy="186309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489555" y="358903"/>
            <a:ext cx="4265218" cy="9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677" y="2252370"/>
            <a:ext cx="7998645" cy="2353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dirty="0"/>
              <a:t>obust </a:t>
            </a:r>
            <a:r>
              <a:rPr lang="en-US" dirty="0"/>
              <a:t>P</a:t>
            </a:r>
            <a:r>
              <a:rPr dirty="0"/>
              <a:t>rogram</a:t>
            </a:r>
            <a:endParaRPr dirty="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15335" y="2035810"/>
            <a:ext cx="5172710" cy="20802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595" y="4267835"/>
            <a:ext cx="9105900" cy="5048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Randomized robust program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1915" y="2233295"/>
            <a:ext cx="6948805" cy="21805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Violation probability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61060" y="2397125"/>
            <a:ext cx="10296525" cy="10763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The key result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28085" y="2088515"/>
            <a:ext cx="4600575" cy="9715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115" y="4304030"/>
            <a:ext cx="5391150" cy="1143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91185" y="3735705"/>
            <a:ext cx="46913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For fully-supported problems, we have</a:t>
            </a:r>
            <a:endParaRPr lang="en-US" altLang="zh-CN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 altLang="zh-CN" sz="3220"/>
              <a:t>A finite instance with m constraints of the optimization program RP</a:t>
            </a:r>
            <a:endParaRPr lang="en-US" altLang="zh-CN" sz="322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6700" y="1469390"/>
            <a:ext cx="9119235" cy="22002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495" y="3834130"/>
            <a:ext cx="10067925" cy="18573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l"/>
            <a:r>
              <a:rPr lang="en-US" altLang="zh-CN">
                <a:sym typeface="+mn-ea"/>
              </a:rPr>
              <a:t>Theorem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9175" y="1501140"/>
            <a:ext cx="10153650" cy="13525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3192780"/>
            <a:ext cx="10325100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 cstate="screen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5"/>
          <p:cNvSpPr/>
          <p:nvPr/>
        </p:nvSpPr>
        <p:spPr bwMode="auto">
          <a:xfrm>
            <a:off x="771225" y="1754842"/>
            <a:ext cx="2935728" cy="487172"/>
          </a:xfrm>
          <a:custGeom>
            <a:avLst/>
            <a:gdLst>
              <a:gd name="T0" fmla="*/ 275 w 3851"/>
              <a:gd name="T1" fmla="*/ 0 h 633"/>
              <a:gd name="T2" fmla="*/ 3575 w 3851"/>
              <a:gd name="T3" fmla="*/ 0 h 633"/>
              <a:gd name="T4" fmla="*/ 3851 w 3851"/>
              <a:gd name="T5" fmla="*/ 633 h 633"/>
              <a:gd name="T6" fmla="*/ 0 w 3851"/>
              <a:gd name="T7" fmla="*/ 633 h 633"/>
              <a:gd name="T8" fmla="*/ 275 w 3851"/>
              <a:gd name="T9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1" y="2245189"/>
            <a:ext cx="12192000" cy="2196242"/>
          </a:xfrm>
          <a:prstGeom prst="rect">
            <a:avLst/>
          </a:prstGeom>
          <a:gradFill flip="none" rotWithShape="1">
            <a:gsLst>
              <a:gs pos="0">
                <a:srgbClr val="0C4994">
                  <a:shade val="30000"/>
                  <a:satMod val="115000"/>
                </a:srgbClr>
              </a:gs>
              <a:gs pos="50000">
                <a:srgbClr val="0C4994">
                  <a:shade val="67500"/>
                  <a:satMod val="115000"/>
                </a:srgbClr>
              </a:gs>
              <a:gs pos="100000">
                <a:srgbClr val="0C4994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980692" y="1754842"/>
            <a:ext cx="2513618" cy="2686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6" name="TextBox 25"/>
          <p:cNvSpPr txBox="1">
            <a:spLocks noChangeArrowheads="1"/>
          </p:cNvSpPr>
          <p:nvPr/>
        </p:nvSpPr>
        <p:spPr bwMode="auto">
          <a:xfrm>
            <a:off x="3778250" y="2908300"/>
            <a:ext cx="7425690" cy="132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DCB3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Proof of Fully-supported problem 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FDCB3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247" name="TextBox 26"/>
          <p:cNvSpPr txBox="1">
            <a:spLocks noChangeArrowheads="1"/>
          </p:cNvSpPr>
          <p:nvPr/>
        </p:nvSpPr>
        <p:spPr bwMode="auto">
          <a:xfrm>
            <a:off x="1198095" y="2245187"/>
            <a:ext cx="2062480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99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02</a:t>
            </a:r>
            <a:endParaRPr kumimoji="0" lang="zh-CN" altLang="en-US" sz="11995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11" name="图片 10" descr="横版组合——透明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468075" y="127196"/>
            <a:ext cx="342953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ldLvl="0" animBg="1" autoUpdateAnimBg="0"/>
      <p:bldP spid="10244" grpId="0" bldLvl="0" animBg="1" autoUpdateAnimBg="0"/>
      <p:bldP spid="10246" grpId="0" autoUpdateAnimBg="0"/>
      <p:bldP spid="10247" grpId="0" autoUpdateAnimBg="0"/>
    </p:bldLst>
  </p:timing>
</p:sld>
</file>

<file path=ppt/tags/tag1.xml><?xml version="1.0" encoding="utf-8"?>
<p:tagLst xmlns:p="http://schemas.openxmlformats.org/presentationml/2006/main">
  <p:tag name="KSO_WPP_MARK_KEY" val="ecf43ead-f3ac-4a07-b223-119dfe738a48"/>
  <p:tag name="COMMONDATA" val="eyJoZGlkIjoiNWRiN2EzOTIwNTFkMWRjYjlhM2M2MjEwMTAzOTAyMTAifQ=="/>
  <p:tag name="commondata" val="eyJoZGlkIjoiODIyMDNhNWFlYzUzZTZmMTgxMDg4MjI1ZTk3NDYwNTgifQ=="/>
</p:tagLst>
</file>

<file path=ppt/theme/theme1.xml><?xml version="1.0" encoding="utf-8"?>
<a:theme xmlns:a="http://schemas.openxmlformats.org/drawingml/2006/main" name="A000120140530A99PPBG">
  <a:themeElements>
    <a:clrScheme name="自定义 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C4994"/>
      </a:accent1>
      <a:accent2>
        <a:srgbClr val="0AA3D4"/>
      </a:accent2>
      <a:accent3>
        <a:srgbClr val="DB1F1F"/>
      </a:accent3>
      <a:accent4>
        <a:srgbClr val="247B95"/>
      </a:accent4>
      <a:accent5>
        <a:srgbClr val="AE1324"/>
      </a:accent5>
      <a:accent6>
        <a:srgbClr val="045A88"/>
      </a:accent6>
      <a:hlink>
        <a:srgbClr val="004986"/>
      </a:hlink>
      <a:folHlink>
        <a:srgbClr val="BFBFBF"/>
      </a:folHlink>
    </a:clrScheme>
    <a:fontScheme name="雅黑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758</Words>
  <Application>WPS 演示</Application>
  <PresentationFormat>宽屏</PresentationFormat>
  <Paragraphs>52</Paragraphs>
  <Slides>22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Arial</vt:lpstr>
      <vt:lpstr>宋体</vt:lpstr>
      <vt:lpstr>Wingdings</vt:lpstr>
      <vt:lpstr>华文中宋</vt:lpstr>
      <vt:lpstr>Arial</vt:lpstr>
      <vt:lpstr>微软雅黑</vt:lpstr>
      <vt:lpstr>Impact</vt:lpstr>
      <vt:lpstr>Arial Unicode MS</vt:lpstr>
      <vt:lpstr>等线</vt:lpstr>
      <vt:lpstr>Calibri</vt:lpstr>
      <vt:lpstr>A000120140530A99PPBG</vt:lpstr>
      <vt:lpstr>The Exact Feasibility of Randomized Solutions of Robust Convex Programs</vt:lpstr>
      <vt:lpstr>PowerPoint 演示文稿</vt:lpstr>
      <vt:lpstr>Robust Program</vt:lpstr>
      <vt:lpstr>Randomized robust program</vt:lpstr>
      <vt:lpstr>Violation probability</vt:lpstr>
      <vt:lpstr>The key result</vt:lpstr>
      <vt:lpstr>A finite instance with m constraints of the optimization program RP</vt:lpstr>
      <vt:lpstr>Theorem</vt:lpstr>
      <vt:lpstr>PowerPoint 演示文稿</vt:lpstr>
      <vt:lpstr>Proof of Fully-supported problem</vt:lpstr>
      <vt:lpstr>Proof of Fully-supported problem</vt:lpstr>
      <vt:lpstr>Proof of Fully-supported problem</vt:lpstr>
      <vt:lpstr>PowerPoint 演示文稿</vt:lpstr>
      <vt:lpstr>Proof of fully-ball-supported problems</vt:lpstr>
      <vt:lpstr>Proof of fully-ball-supported problems</vt:lpstr>
      <vt:lpstr>Proof of fully-ball-supported problems</vt:lpstr>
      <vt:lpstr>Proof of fully-ball-supported problems</vt:lpstr>
      <vt:lpstr>Proof of fully-ball-supported problems</vt:lpstr>
      <vt:lpstr>Proof of fully-ball-supported problems</vt:lpstr>
      <vt:lpstr>Proof of fully-ball-supported problems</vt:lpstr>
      <vt:lpstr>Proof of fully-ball-supported problems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Admin</cp:lastModifiedBy>
  <cp:revision>46</cp:revision>
  <dcterms:created xsi:type="dcterms:W3CDTF">2018-08-10T09:41:00Z</dcterms:created>
  <dcterms:modified xsi:type="dcterms:W3CDTF">2024-08-29T02:11:41Z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DCF923ECF1584A878C814B1B9EC46B6F_13</vt:lpwstr>
  </property>
  <property fmtid="{D5CDD505-2E9C-101B-9397-08002B2CF9AE}" pid="3" name="KSOProductBuildVer">
    <vt:lpwstr>2052-12.1.0.17857</vt:lpwstr>
  </property>
</Properties>
</file>