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8" r:id="rId6"/>
    <p:sldId id="300" r:id="rId7"/>
    <p:sldId id="272" r:id="rId8"/>
    <p:sldId id="29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994"/>
    <a:srgbClr val="AE1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2023 06.13</a:t>
            </a:r>
            <a:endParaRPr lang="en-US" altLang="zh-CN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Fairness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ym typeface="+mn-ea"/>
              </a:rPr>
              <a:t>预处理：编码性质</a:t>
            </a:r>
            <a:endParaRPr lang="zh-CN" altLang="en-US" sz="2800"/>
          </a:p>
          <a:p>
            <a:pPr lvl="1" fontAlgn="auto">
              <a:lnSpc>
                <a:spcPct val="150000"/>
              </a:lnSpc>
            </a:pPr>
            <a:r>
              <a:rPr lang="zh-CN" altLang="en-US" sz="2800">
                <a:sym typeface="+mn-ea"/>
              </a:rPr>
              <a:t>将数据一一编码：数据</a:t>
            </a:r>
            <a:r>
              <a:rPr lang="en-US" altLang="zh-CN" sz="2800">
                <a:sym typeface="+mn-ea"/>
              </a:rPr>
              <a:t>+</a:t>
            </a:r>
            <a:r>
              <a:rPr lang="zh-CN" altLang="en-US" sz="2800">
                <a:sym typeface="+mn-ea"/>
              </a:rPr>
              <a:t>敏感属性</a:t>
            </a:r>
            <a:r>
              <a:rPr lang="en-US" altLang="zh-CN" sz="2800">
                <a:sym typeface="+mn-ea"/>
              </a:rPr>
              <a:t> → </a:t>
            </a:r>
            <a:r>
              <a:rPr lang="zh-CN" altLang="en-US" sz="2800">
                <a:sym typeface="+mn-ea"/>
              </a:rPr>
              <a:t>一个性质</a:t>
            </a:r>
            <a:endParaRPr lang="zh-CN" altLang="en-US" sz="280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800">
                <a:sym typeface="+mn-ea"/>
              </a:rPr>
              <a:t>按敏感属性对性质进行</a:t>
            </a:r>
            <a:r>
              <a:rPr lang="zh-CN" altLang="en-US" sz="2800">
                <a:sym typeface="+mn-ea"/>
              </a:rPr>
              <a:t>分类</a:t>
            </a:r>
            <a:endParaRPr lang="zh-CN" altLang="en-US" sz="2800"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 sz="280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流程图: 过程 4"/>
          <p:cNvSpPr/>
          <p:nvPr>
            <p:custDataLst>
              <p:tags r:id="rId2"/>
            </p:custDataLst>
          </p:nvPr>
        </p:nvSpPr>
        <p:spPr>
          <a:xfrm>
            <a:off x="971550" y="500888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526030" y="373824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4"/>
            </p:custDataLst>
          </p:nvPr>
        </p:nvSpPr>
        <p:spPr>
          <a:xfrm>
            <a:off x="4273550" y="3319780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5"/>
            </p:custDataLst>
          </p:nvPr>
        </p:nvSpPr>
        <p:spPr>
          <a:xfrm>
            <a:off x="5456555" y="530352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516245" y="4719320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7"/>
            </p:custDataLst>
          </p:nvPr>
        </p:nvSpPr>
        <p:spPr>
          <a:xfrm>
            <a:off x="6991985" y="510603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8"/>
            </p:custDataLst>
          </p:nvPr>
        </p:nvSpPr>
        <p:spPr>
          <a:xfrm rot="20100000">
            <a:off x="2416175" y="4178935"/>
            <a:ext cx="1710055" cy="187960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>
            <p:custDataLst>
              <p:tags r:id="rId9"/>
            </p:custDataLst>
          </p:nvPr>
        </p:nvSpPr>
        <p:spPr>
          <a:xfrm>
            <a:off x="4273550" y="4060190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11" name="左大括号 10"/>
          <p:cNvSpPr/>
          <p:nvPr>
            <p:custDataLst>
              <p:tags r:id="rId10"/>
            </p:custDataLst>
          </p:nvPr>
        </p:nvSpPr>
        <p:spPr>
          <a:xfrm>
            <a:off x="2727960" y="481012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412490" y="4886325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which sensitive attribute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5" name="左大括号 14"/>
          <p:cNvSpPr/>
          <p:nvPr>
            <p:custDataLst>
              <p:tags r:id="rId12"/>
            </p:custDataLst>
          </p:nvPr>
        </p:nvSpPr>
        <p:spPr>
          <a:xfrm>
            <a:off x="8882380" y="482981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9537700" y="4810125"/>
            <a:ext cx="1759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</a:t>
            </a:r>
            <a:r>
              <a:rPr lang="en-US" altLang="zh-CN">
                <a:sym typeface="+mn-ea"/>
              </a:rPr>
              <a:t>sensitive attribute</a:t>
            </a:r>
            <a:endParaRPr lang="en-US" altLang="zh-CN"/>
          </a:p>
        </p:txBody>
      </p:sp>
      <p:sp>
        <p:nvSpPr>
          <p:cNvPr id="17" name="右箭头 16"/>
          <p:cNvSpPr/>
          <p:nvPr>
            <p:custDataLst>
              <p:tags r:id="rId14"/>
            </p:custDataLst>
          </p:nvPr>
        </p:nvSpPr>
        <p:spPr>
          <a:xfrm rot="16200000">
            <a:off x="7429500" y="4638040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7903210" y="4420870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sp>
        <p:nvSpPr>
          <p:cNvPr id="20" name="流程图: 过程 19"/>
          <p:cNvSpPr/>
          <p:nvPr>
            <p:custDataLst>
              <p:tags r:id="rId16"/>
            </p:custDataLst>
          </p:nvPr>
        </p:nvSpPr>
        <p:spPr>
          <a:xfrm>
            <a:off x="6991350" y="373824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NN’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右箭头 18"/>
          <p:cNvSpPr/>
          <p:nvPr>
            <p:custDataLst>
              <p:tags r:id="rId17"/>
            </p:custDataLst>
          </p:nvPr>
        </p:nvSpPr>
        <p:spPr>
          <a:xfrm>
            <a:off x="5572760" y="391731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5516245" y="339915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Fairness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ym typeface="+mn-ea"/>
              </a:rPr>
              <a:t>预处理：编码性质</a:t>
            </a:r>
            <a:endParaRPr lang="zh-CN" altLang="en-US" sz="2800"/>
          </a:p>
          <a:p>
            <a:pPr lvl="1" fontAlgn="auto">
              <a:lnSpc>
                <a:spcPct val="150000"/>
              </a:lnSpc>
            </a:pPr>
            <a:r>
              <a:rPr lang="zh-CN" altLang="en-US" sz="2800">
                <a:sym typeface="+mn-ea"/>
              </a:rPr>
              <a:t>将数据一一编码：数据</a:t>
            </a:r>
            <a:r>
              <a:rPr lang="en-US" altLang="zh-CN" sz="2800">
                <a:sym typeface="+mn-ea"/>
              </a:rPr>
              <a:t>+</a:t>
            </a:r>
            <a:r>
              <a:rPr lang="zh-CN" altLang="en-US" sz="2800">
                <a:sym typeface="+mn-ea"/>
              </a:rPr>
              <a:t>敏感属性</a:t>
            </a:r>
            <a:r>
              <a:rPr lang="en-US" altLang="zh-CN" sz="2800">
                <a:sym typeface="+mn-ea"/>
              </a:rPr>
              <a:t> → </a:t>
            </a:r>
            <a:r>
              <a:rPr lang="zh-CN" altLang="en-US" sz="2800">
                <a:sym typeface="+mn-ea"/>
              </a:rPr>
              <a:t>一个性质</a:t>
            </a:r>
            <a:endParaRPr lang="zh-CN" altLang="en-US" sz="280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" name="圆角矩形标注 21"/>
          <p:cNvSpPr/>
          <p:nvPr/>
        </p:nvSpPr>
        <p:spPr>
          <a:xfrm>
            <a:off x="8940165" y="1634490"/>
            <a:ext cx="3208020" cy="1659890"/>
          </a:xfrm>
          <a:prstGeom prst="wedgeRoundRectCallout">
            <a:avLst>
              <a:gd name="adj1" fmla="val -38103"/>
              <a:gd name="adj2" fmla="val 874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FF0000"/>
                </a:solidFill>
              </a:rPr>
              <a:t>Q1</a:t>
            </a:r>
            <a:r>
              <a:rPr lang="zh-CN" altLang="en-US" sz="1600"/>
              <a:t>：如何修复输入维度外的公平性？</a:t>
            </a:r>
            <a:endParaRPr lang="zh-CN" altLang="en-US" sz="1600"/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Q2</a:t>
            </a:r>
            <a:r>
              <a:rPr lang="zh-CN" altLang="en-US" sz="1600"/>
              <a:t>：作为</a:t>
            </a:r>
            <a:r>
              <a:rPr lang="en-US" altLang="zh-CN" sz="1600"/>
              <a:t>retraining method, </a:t>
            </a:r>
            <a:r>
              <a:rPr lang="zh-CN" altLang="en-US" sz="1600"/>
              <a:t>为什么不直接</a:t>
            </a:r>
            <a:r>
              <a:rPr lang="zh-CN" altLang="en-US" sz="1600">
                <a:sym typeface="+mn-ea"/>
              </a:rPr>
              <a:t>去掉</a:t>
            </a:r>
            <a:r>
              <a:rPr lang="zh-CN" altLang="en-US" sz="1600"/>
              <a:t>敏感属性？</a:t>
            </a:r>
            <a:endParaRPr lang="zh-CN" altLang="en-US" sz="1600"/>
          </a:p>
        </p:txBody>
      </p:sp>
      <p:sp>
        <p:nvSpPr>
          <p:cNvPr id="23" name="流程图: 过程 22"/>
          <p:cNvSpPr/>
          <p:nvPr>
            <p:custDataLst>
              <p:tags r:id="rId2"/>
            </p:custDataLst>
          </p:nvPr>
        </p:nvSpPr>
        <p:spPr>
          <a:xfrm>
            <a:off x="911860" y="490410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2466340" y="363347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25" name="流程图: 过程 24"/>
          <p:cNvSpPr/>
          <p:nvPr>
            <p:custDataLst>
              <p:tags r:id="rId4"/>
            </p:custDataLst>
          </p:nvPr>
        </p:nvSpPr>
        <p:spPr>
          <a:xfrm>
            <a:off x="4213860" y="3215005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26" name="右箭头 25"/>
          <p:cNvSpPr/>
          <p:nvPr>
            <p:custDataLst>
              <p:tags r:id="rId5"/>
            </p:custDataLst>
          </p:nvPr>
        </p:nvSpPr>
        <p:spPr>
          <a:xfrm>
            <a:off x="5396865" y="519874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5456555" y="461454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28" name="流程图: 过程 27"/>
          <p:cNvSpPr/>
          <p:nvPr>
            <p:custDataLst>
              <p:tags r:id="rId7"/>
            </p:custDataLst>
          </p:nvPr>
        </p:nvSpPr>
        <p:spPr>
          <a:xfrm>
            <a:off x="6932295" y="50012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29" name="右箭头 28"/>
          <p:cNvSpPr/>
          <p:nvPr>
            <p:custDataLst>
              <p:tags r:id="rId8"/>
            </p:custDataLst>
          </p:nvPr>
        </p:nvSpPr>
        <p:spPr>
          <a:xfrm rot="20100000">
            <a:off x="2356485" y="4074160"/>
            <a:ext cx="1710055" cy="187960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>
            <p:custDataLst>
              <p:tags r:id="rId9"/>
            </p:custDataLst>
          </p:nvPr>
        </p:nvSpPr>
        <p:spPr>
          <a:xfrm>
            <a:off x="4213860" y="3955415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31" name="左大括号 30"/>
          <p:cNvSpPr/>
          <p:nvPr>
            <p:custDataLst>
              <p:tags r:id="rId10"/>
            </p:custDataLst>
          </p:nvPr>
        </p:nvSpPr>
        <p:spPr>
          <a:xfrm>
            <a:off x="2668270" y="470535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3352800" y="478155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which sensitive attribute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3" name="左大括号 32"/>
          <p:cNvSpPr/>
          <p:nvPr>
            <p:custDataLst>
              <p:tags r:id="rId12"/>
            </p:custDataLst>
          </p:nvPr>
        </p:nvSpPr>
        <p:spPr>
          <a:xfrm>
            <a:off x="8822690" y="472503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9478010" y="4705350"/>
            <a:ext cx="1759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</a:t>
            </a:r>
            <a:r>
              <a:rPr lang="en-US" altLang="zh-CN">
                <a:sym typeface="+mn-ea"/>
              </a:rPr>
              <a:t>sensitive attribute</a:t>
            </a:r>
            <a:endParaRPr lang="en-US" altLang="zh-CN"/>
          </a:p>
        </p:txBody>
      </p:sp>
      <p:sp>
        <p:nvSpPr>
          <p:cNvPr id="35" name="右箭头 34"/>
          <p:cNvSpPr/>
          <p:nvPr>
            <p:custDataLst>
              <p:tags r:id="rId14"/>
            </p:custDataLst>
          </p:nvPr>
        </p:nvSpPr>
        <p:spPr>
          <a:xfrm rot="16200000">
            <a:off x="7369810" y="4533265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7843520" y="4316095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sp>
        <p:nvSpPr>
          <p:cNvPr id="37" name="流程图: 过程 36"/>
          <p:cNvSpPr/>
          <p:nvPr>
            <p:custDataLst>
              <p:tags r:id="rId16"/>
            </p:custDataLst>
          </p:nvPr>
        </p:nvSpPr>
        <p:spPr>
          <a:xfrm>
            <a:off x="6931660" y="363347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NN’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右箭头 37"/>
          <p:cNvSpPr/>
          <p:nvPr>
            <p:custDataLst>
              <p:tags r:id="rId17"/>
            </p:custDataLst>
          </p:nvPr>
        </p:nvSpPr>
        <p:spPr>
          <a:xfrm>
            <a:off x="5513070" y="381254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5456555" y="3294380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Mnist </a:t>
            </a:r>
            <a:r>
              <a:rPr lang="zh-CN" altLang="en-US" dirty="0"/>
              <a:t>数据集</a:t>
            </a:r>
            <a:r>
              <a:rPr lang="zh-CN" altLang="en-US" dirty="0"/>
              <a:t>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Step1: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对已有的神经网络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N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用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training dataset 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D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和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 test dataset T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进行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PGD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攻击，得到若干对抗样本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D’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和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T’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Step2: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对神经网络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N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用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D’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进行修复，得到网络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N’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Step3: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对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N’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分别用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 T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和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 T’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进行检测，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检验网络的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 accuracy drop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和对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PGD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攻击的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防御性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 Step 2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对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buggy inputs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进行聚类，目的是根据特征进行分类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对分类的数据求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box polytope——noisy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单独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处理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7" name="流程图: 过程 6"/>
          <p:cNvSpPr/>
          <p:nvPr>
            <p:custDataLst>
              <p:tags r:id="rId1"/>
            </p:custDataLst>
          </p:nvPr>
        </p:nvSpPr>
        <p:spPr>
          <a:xfrm>
            <a:off x="1111885" y="4561840"/>
            <a:ext cx="163576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 polytope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66365" y="329120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9" name="流程图: 过程 8"/>
          <p:cNvSpPr/>
          <p:nvPr>
            <p:custDataLst>
              <p:tags r:id="rId3"/>
            </p:custDataLst>
          </p:nvPr>
        </p:nvSpPr>
        <p:spPr>
          <a:xfrm>
            <a:off x="4413885" y="2872740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5596890" y="485648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656580" y="4272280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6"/>
            </p:custDataLst>
          </p:nvPr>
        </p:nvSpPr>
        <p:spPr>
          <a:xfrm>
            <a:off x="7132320" y="465899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20100000">
            <a:off x="2556510" y="3731895"/>
            <a:ext cx="1710055" cy="187960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>
            <p:custDataLst>
              <p:tags r:id="rId8"/>
            </p:custDataLst>
          </p:nvPr>
        </p:nvSpPr>
        <p:spPr>
          <a:xfrm>
            <a:off x="4413885" y="3613150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15" name="左大括号 14"/>
          <p:cNvSpPr/>
          <p:nvPr>
            <p:custDataLst>
              <p:tags r:id="rId9"/>
            </p:custDataLst>
          </p:nvPr>
        </p:nvSpPr>
        <p:spPr>
          <a:xfrm>
            <a:off x="2868295" y="436308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3454400" y="4658995"/>
            <a:ext cx="189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which category ?</a:t>
            </a:r>
            <a:endParaRPr lang="en-US" altLang="zh-CN"/>
          </a:p>
        </p:txBody>
      </p:sp>
      <p:sp>
        <p:nvSpPr>
          <p:cNvPr id="17" name="左大括号 16"/>
          <p:cNvSpPr/>
          <p:nvPr>
            <p:custDataLst>
              <p:tags r:id="rId11"/>
            </p:custDataLst>
          </p:nvPr>
        </p:nvSpPr>
        <p:spPr>
          <a:xfrm>
            <a:off x="9022715" y="438277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9678035" y="4459605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box</a:t>
            </a:r>
            <a:endParaRPr lang="en-US" altLang="zh-CN"/>
          </a:p>
        </p:txBody>
      </p:sp>
      <p:sp>
        <p:nvSpPr>
          <p:cNvPr id="19" name="右箭头 18"/>
          <p:cNvSpPr/>
          <p:nvPr>
            <p:custDataLst>
              <p:tags r:id="rId13"/>
            </p:custDataLst>
          </p:nvPr>
        </p:nvSpPr>
        <p:spPr>
          <a:xfrm rot="16200000">
            <a:off x="7569835" y="4191000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8043545" y="3973830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sp>
        <p:nvSpPr>
          <p:cNvPr id="21" name="流程图: 过程 20"/>
          <p:cNvSpPr/>
          <p:nvPr>
            <p:custDataLst>
              <p:tags r:id="rId15"/>
            </p:custDataLst>
          </p:nvPr>
        </p:nvSpPr>
        <p:spPr>
          <a:xfrm>
            <a:off x="7131685" y="329120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NN’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右箭头 21"/>
          <p:cNvSpPr/>
          <p:nvPr>
            <p:custDataLst>
              <p:tags r:id="rId16"/>
            </p:custDataLst>
          </p:nvPr>
        </p:nvSpPr>
        <p:spPr>
          <a:xfrm>
            <a:off x="5713095" y="347027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5656580" y="295211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Clustering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尝试多种聚类算法，发现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Spectral clustering 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效果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最好好，但仍与真实标签有差距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识别为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noisy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</a:rPr>
              <a:t>的数据较多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图像数据不能直接在输入上做聚类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——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需提取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特征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TODO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：在线性层特征上做</a:t>
            </a:r>
            <a:r>
              <a:rPr lang="zh-CN" altLang="en-US" dirty="0">
                <a:latin typeface="Cambria Math" panose="02040503050406030204" charset="0"/>
                <a:cs typeface="Cambria Math" panose="02040503050406030204" charset="0"/>
                <a:sym typeface="+mn-ea"/>
              </a:rPr>
              <a:t>聚类</a:t>
            </a:r>
            <a:endParaRPr lang="zh-CN" altLang="en-US" dirty="0"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PP_MARK_KEY" val="c0f8c1c7-ef60-4d72-9b76-f7734bae5e8a"/>
  <p:tag name="COMMONDATA" val="eyJoZGlkIjoiNWRiN2EzOTIwNTFkMWRjYjlhM2M2MjEwMTAzOTAyMT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116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华文中宋</vt:lpstr>
      <vt:lpstr>Arial</vt:lpstr>
      <vt:lpstr>微软雅黑</vt:lpstr>
      <vt:lpstr>Cambria Math</vt:lpstr>
      <vt:lpstr>Impact</vt:lpstr>
      <vt:lpstr>Arial Unicode MS</vt:lpstr>
      <vt:lpstr>等线</vt:lpstr>
      <vt:lpstr>A000120140530A99PPBG</vt:lpstr>
      <vt:lpstr>神经网络修复工作进展</vt:lpstr>
      <vt:lpstr>PowerPoint 演示文稿</vt:lpstr>
      <vt:lpstr>Fairness？</vt:lpstr>
      <vt:lpstr>Mnist 数据集修复</vt:lpstr>
      <vt:lpstr>神经网络修复问题</vt:lpstr>
      <vt:lpstr>Mnist 数据集修复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150</cp:revision>
  <dcterms:created xsi:type="dcterms:W3CDTF">2018-08-10T09:41:00Z</dcterms:created>
  <dcterms:modified xsi:type="dcterms:W3CDTF">2023-06-13T08:08:19Z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2052-11.1.0.14309</vt:lpwstr>
  </property>
</Properties>
</file>