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5" r:id="rId9"/>
    <p:sldId id="297" r:id="rId10"/>
    <p:sldId id="273" r:id="rId11"/>
    <p:sldId id="286" r:id="rId12"/>
    <p:sldId id="287" r:id="rId13"/>
    <p:sldId id="288" r:id="rId14"/>
    <p:sldId id="290" r:id="rId15"/>
    <p:sldId id="295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我们的改进方案呢，</a:t>
            </a:r>
            <a:r>
              <a:rPr lang="zh-CN" altLang="en-US"/>
              <a:t>就是对</a:t>
            </a:r>
            <a:r>
              <a:rPr lang="en-US" altLang="zh-CN"/>
              <a:t>indicator</a:t>
            </a:r>
            <a:r>
              <a:rPr lang="zh-CN" altLang="en-US"/>
              <a:t>进行预训练，使得它对输入区间有识别能力，可以判断这个输入区间是在哪个性质中的</a:t>
            </a:r>
            <a:r>
              <a:rPr lang="zh-CN" altLang="en-US"/>
              <a:t>约束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像对于安全性质，我们可以先对输入区间进行分割，使得精度提高。将这些区间作为训练集放入</a:t>
            </a:r>
            <a:r>
              <a:rPr lang="en-US" altLang="zh-CN"/>
              <a:t>indicator</a:t>
            </a:r>
            <a:r>
              <a:rPr lang="zh-CN" altLang="en-US"/>
              <a:t>中进行训练，使得</a:t>
            </a:r>
            <a:r>
              <a:rPr lang="en-US" altLang="zh-CN"/>
              <a:t>indicator</a:t>
            </a:r>
            <a:r>
              <a:rPr lang="zh-CN" altLang="en-US"/>
              <a:t>对于输入区间和性质的相关性有一个较好的</a:t>
            </a:r>
            <a:r>
              <a:rPr lang="zh-CN" altLang="en-US"/>
              <a:t>判定。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有了预训练的</a:t>
            </a:r>
            <a:r>
              <a:rPr lang="en-US" altLang="zh-CN"/>
              <a:t>indicator</a:t>
            </a:r>
            <a:r>
              <a:rPr lang="zh-CN" altLang="en-US"/>
              <a:t>以后，我们就可以将它和</a:t>
            </a:r>
            <a:r>
              <a:rPr lang="en-US" altLang="zh-CN"/>
              <a:t>patch</a:t>
            </a:r>
            <a:r>
              <a:rPr lang="zh-CN" altLang="en-US"/>
              <a:t>相结合，去进行修复。结合的方法就是用下面的公式。在这个公式，当支持网络的输出较小时，</a:t>
            </a:r>
            <a:r>
              <a:rPr lang="en-US" altLang="zh-CN"/>
              <a:t>ha</a:t>
            </a:r>
            <a:r>
              <a:rPr lang="zh-CN" altLang="en-US"/>
              <a:t>会更偏向于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最后再把结合过后的修复部件和原网络结合，即两个部分的输出相加即可。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度量的是当前网络与能够满足性质的网络之间</a:t>
            </a:r>
            <a:r>
              <a:rPr lang="zh-CN" altLang="en-US" sz="2800"/>
              <a:t>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我们的一个正在做的</a:t>
            </a:r>
            <a:r>
              <a:rPr lang="en-US" altLang="zh-CN"/>
              <a:t>idea</a:t>
            </a:r>
            <a:r>
              <a:rPr lang="zh-CN" altLang="en-US"/>
              <a:t>是用</a:t>
            </a:r>
            <a:r>
              <a:rPr lang="en-US" altLang="zh-CN"/>
              <a:t>indicator</a:t>
            </a:r>
            <a:r>
              <a:rPr lang="zh-CN" altLang="en-US"/>
              <a:t>网络去识别要修复的性质中有问题的输入区间，然后通过对应的</a:t>
            </a:r>
            <a:r>
              <a:rPr lang="en-US" altLang="zh-CN"/>
              <a:t>patch</a:t>
            </a:r>
            <a:r>
              <a:rPr lang="zh-CN" altLang="en-US"/>
              <a:t>网络对这部分进行修复。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换句话来说，我们在用</a:t>
            </a:r>
            <a:r>
              <a:rPr lang="en-US" altLang="zh-CN"/>
              <a:t>ART</a:t>
            </a:r>
            <a:r>
              <a:rPr lang="zh-CN" altLang="en-US"/>
              <a:t>的框架进行训练，得到的</a:t>
            </a:r>
            <a:r>
              <a:rPr lang="en-US" altLang="zh-CN"/>
              <a:t>indicator</a:t>
            </a:r>
            <a:r>
              <a:rPr lang="zh-CN" altLang="en-US"/>
              <a:t>可行识别出违反某些性质的输入区间，然后通过</a:t>
            </a:r>
            <a:r>
              <a:rPr lang="en-US" altLang="zh-CN"/>
              <a:t>patch</a:t>
            </a:r>
            <a:r>
              <a:rPr lang="zh-CN" altLang="en-US"/>
              <a:t>网络去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这是一个大体的框架，里面还有很多细节可以讨论。比如对每一个性质，是否训练专门的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进行修复，还是用多个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进行协同修复。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再比如设置的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的数量，是固定的，还是用启发式的方法</a:t>
            </a:r>
            <a:r>
              <a:rPr lang="zh-CN" altLang="en-US"/>
              <a:t>进行调整。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还有这两种网络的结构，是使用</a:t>
            </a:r>
            <a:r>
              <a:rPr lang="en-US" altLang="zh-CN"/>
              <a:t>FNN</a:t>
            </a:r>
            <a:r>
              <a:rPr lang="zh-CN" altLang="en-US"/>
              <a:t>，还是设计一种专门的网络结构去更好的帮助它们完成各自的功能。这些都是可以去</a:t>
            </a:r>
            <a:r>
              <a:rPr lang="zh-CN" altLang="en-US"/>
              <a:t>深入研究的。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网络一一对应，每个</a:t>
            </a:r>
            <a:r>
              <a:rPr lang="en-US" altLang="zh-CN"/>
              <a:t>indicator</a:t>
            </a:r>
            <a:r>
              <a:rPr lang="zh-CN" altLang="en-US"/>
              <a:t>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但是还有一些很大的不足，比如</a:t>
            </a:r>
            <a:r>
              <a:rPr lang="zh-CN" altLang="en-US">
                <a:sym typeface="+mn-ea"/>
              </a:rPr>
              <a:t>训练得到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网络参数都是相同的，换句话说，我们训练得到的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网络并没有达到修复特定性质的目的。这有可能是因为</a:t>
            </a:r>
            <a:r>
              <a:rPr lang="en-US" altLang="zh-CN">
                <a:sym typeface="+mn-ea"/>
              </a:rPr>
              <a:t>indicator</a:t>
            </a:r>
            <a:r>
              <a:rPr lang="zh-CN" altLang="en-US">
                <a:sym typeface="+mn-ea"/>
              </a:rPr>
              <a:t>不够精确，也有可能是训练的设计不好。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后面会提到我们</a:t>
            </a:r>
            <a:r>
              <a:rPr lang="zh-CN" altLang="en-US">
                <a:sym typeface="+mn-ea"/>
              </a:rPr>
              <a:t>针对这些问题的改进方案。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en-US" altLang="zh-CN" b="1" dirty="0"/>
              <a:t>Certified defense </a:t>
            </a:r>
            <a:r>
              <a:rPr lang="zh-CN" altLang="en-US" b="1" dirty="0"/>
              <a:t>研究进展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实验设置：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添加固定与待修复性质数量相同的</a:t>
            </a:r>
            <a:r>
              <a:rPr lang="en-US" altLang="zh-CN"/>
              <a:t>indicator</a:t>
            </a:r>
            <a:r>
              <a:rPr lang="zh-CN" altLang="en-US"/>
              <a:t>和patch网络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indicator </a:t>
            </a:r>
            <a:r>
              <a:rPr lang="zh-CN" altLang="en-US"/>
              <a:t>和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一一绑定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原网络</a:t>
            </a:r>
            <a:r>
              <a:rPr lang="en-US" altLang="zh-CN"/>
              <a:t>+patch+indicator</a:t>
            </a:r>
            <a:r>
              <a:rPr lang="zh-CN" altLang="en-US"/>
              <a:t>共同训练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多个安全性质</a:t>
            </a:r>
            <a:r>
              <a:rPr lang="zh-CN" altLang="en-US"/>
              <a:t>共同修复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0070" y="49041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性质满足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How to make indicator enabled</a:t>
            </a:r>
            <a:endParaRPr lang="zh-CN" altLang="en-US" b="0" dirty="0"/>
          </a:p>
        </p:txBody>
      </p:sp>
      <p:sp>
        <p:nvSpPr>
          <p:cNvPr id="5" name="流程图: 过程 4"/>
          <p:cNvSpPr/>
          <p:nvPr/>
        </p:nvSpPr>
        <p:spPr>
          <a:xfrm>
            <a:off x="1460500" y="328485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4980" y="201422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1"/>
            </p:custDataLst>
          </p:nvPr>
        </p:nvSpPr>
        <p:spPr>
          <a:xfrm>
            <a:off x="4762500" y="1595755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2"/>
            </p:custDataLst>
          </p:nvPr>
        </p:nvSpPr>
        <p:spPr>
          <a:xfrm>
            <a:off x="5945505" y="357949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05195" y="299529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4"/>
            </p:custDataLst>
          </p:nvPr>
        </p:nvSpPr>
        <p:spPr>
          <a:xfrm>
            <a:off x="7480935" y="338201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20100000">
            <a:off x="2905125" y="2454910"/>
            <a:ext cx="1710055" cy="187960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>
            <p:custDataLst>
              <p:tags r:id="rId6"/>
            </p:custDataLst>
          </p:nvPr>
        </p:nvSpPr>
        <p:spPr>
          <a:xfrm>
            <a:off x="4762500" y="2336165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3216910" y="308610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1440" y="3162300"/>
            <a:ext cx="175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property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9371330" y="31057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26650" y="318262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property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 rot="16200000">
            <a:off x="7918450" y="2914015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392160" y="2696845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965" y="4749800"/>
            <a:ext cx="9618980" cy="1266825"/>
          </a:xfrm>
          <a:prstGeom prst="rect">
            <a:avLst/>
          </a:prstGeom>
        </p:spPr>
      </p:pic>
      <p:sp>
        <p:nvSpPr>
          <p:cNvPr id="20" name="流程图: 过程 19"/>
          <p:cNvSpPr/>
          <p:nvPr>
            <p:custDataLst>
              <p:tags r:id="rId10"/>
            </p:custDataLst>
          </p:nvPr>
        </p:nvSpPr>
        <p:spPr>
          <a:xfrm>
            <a:off x="7480300" y="201422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右箭头 1"/>
          <p:cNvSpPr/>
          <p:nvPr>
            <p:custDataLst>
              <p:tags r:id="rId11"/>
            </p:custDataLst>
          </p:nvPr>
        </p:nvSpPr>
        <p:spPr>
          <a:xfrm>
            <a:off x="6061710" y="219329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005195" y="167513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</a:t>
            </a:r>
            <a:endParaRPr lang="en-US" altLang="zh-CN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What is Certified Defenses?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5550" y="1471295"/>
            <a:ext cx="9419590" cy="3213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6485" y="4810760"/>
            <a:ext cx="9855200" cy="94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前者</a:t>
            </a:r>
            <a:r>
              <a:rPr lang="en-US" altLang="zh-CN"/>
              <a:t>inner maximization</a:t>
            </a:r>
            <a:r>
              <a:rPr lang="zh-CN" altLang="en-US"/>
              <a:t>取得是下近似；后者为</a:t>
            </a:r>
            <a:r>
              <a:rPr lang="zh-CN" altLang="en-US"/>
              <a:t>上近似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前者求得的最小值无法有</a:t>
            </a:r>
            <a:r>
              <a:rPr lang="en-US" altLang="zh-CN"/>
              <a:t>sound</a:t>
            </a:r>
            <a:r>
              <a:rPr lang="zh-CN" altLang="en-US"/>
              <a:t>保证，</a:t>
            </a:r>
            <a:r>
              <a:rPr lang="zh-CN" altLang="en-US"/>
              <a:t>后者可以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The process of Certified Defenses？</a:t>
            </a:r>
            <a:endParaRPr lang="zh-CN" altLang="en-US" sz="2400" b="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1224915"/>
            <a:ext cx="7081520" cy="506158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564755" y="2326005"/>
            <a:ext cx="4338955" cy="285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bound propagation</a:t>
            </a:r>
            <a:r>
              <a:rPr lang="zh-CN" altLang="en-US"/>
              <a:t>的方法求得所有可能向量的</a:t>
            </a:r>
            <a:r>
              <a:rPr lang="zh-CN" altLang="en-US"/>
              <a:t>上近似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找到其中令</a:t>
            </a:r>
            <a:r>
              <a:rPr lang="en-US" altLang="zh-CN"/>
              <a:t>L</a:t>
            </a:r>
            <a:r>
              <a:rPr lang="zh-CN" altLang="en-US"/>
              <a:t>最大的那个</a:t>
            </a:r>
            <a:r>
              <a:rPr lang="en-US" altLang="zh-CN"/>
              <a:t> z*</a:t>
            </a:r>
            <a:r>
              <a:rPr lang="zh-CN" altLang="en-US"/>
              <a:t>，然后最小化</a:t>
            </a:r>
            <a:r>
              <a:rPr lang="zh-CN" altLang="en-US"/>
              <a:t>它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如何找到</a:t>
            </a:r>
            <a:r>
              <a:rPr lang="en-US" altLang="zh-CN"/>
              <a:t> z*?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p>
            <a:pPr algn="l"/>
            <a:r>
              <a:rPr lang="zh-CN" altLang="en-US" sz="2400" b="0" dirty="0"/>
              <a:t>Certified Defenses in the abstract</a:t>
            </a:r>
            <a:endParaRPr lang="zh-CN" altLang="en-US" sz="2400" b="0" dirty="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900" y="1363345"/>
            <a:ext cx="824547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现有工作进展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Differentiable Abstract Interpretation for Provably Robust Neural Networks</a:t>
            </a:r>
            <a:r>
              <a:rPr lang="en-US" altLang="zh-CN" sz="2000"/>
              <a:t> (ICML 2018)</a:t>
            </a:r>
            <a:endParaRPr lang="en-US" altLang="zh-CN" sz="2000"/>
          </a:p>
          <a:p>
            <a:r>
              <a:rPr lang="en-US" altLang="zh-CN" sz="2000"/>
              <a:t>Towards Stable and Efficient Training of Verifiably Robust Neural Networks (ICLR 2020)</a:t>
            </a:r>
            <a:endParaRPr lang="en-US" altLang="zh-CN" sz="2000"/>
          </a:p>
          <a:p>
            <a:r>
              <a:rPr lang="en-US" altLang="zh-CN" sz="2000"/>
              <a:t>Adversarial Training and Provable Defenses: Bridging the Gap </a:t>
            </a:r>
            <a:r>
              <a:rPr lang="en-US" altLang="zh-CN" sz="2000">
                <a:sym typeface="+mn-ea"/>
              </a:rPr>
              <a:t>(ICLR 2020)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Fast Certified Robust Training with Short Warmup (NeurIPS 2021)</a:t>
            </a:r>
            <a:endParaRPr lang="en-US" altLang="zh-CN" sz="2000">
              <a:sym typeface="+mn-ea"/>
            </a:endParaRPr>
          </a:p>
          <a:p>
            <a:r>
              <a:rPr lang="en-US" altLang="zh-CN" sz="2000"/>
              <a:t>CERTIFIED TRAINING: SMALL BOXES ARE ALL YOU NEED (ICLR 2023)</a:t>
            </a:r>
            <a:endParaRPr lang="en-US" altLang="zh-CN" sz="2000"/>
          </a:p>
          <a:p>
            <a:r>
              <a:rPr lang="en-US" altLang="zh-CN" sz="2000"/>
              <a:t>TAPS: Connecting Certified and Adversarial Training (2023)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On the Paradox of Certified Training (TMLR 2022)</a:t>
            </a:r>
            <a:endParaRPr lang="en-US" altLang="zh-CN" sz="2000"/>
          </a:p>
          <a:p>
            <a:r>
              <a:rPr lang="en-US" altLang="zh-CN" sz="2000"/>
              <a:t>Understanding Certified Training with Interval Bound Propagation (ICML 2023)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Repair w</a:t>
            </a:r>
            <a:r>
              <a:rPr lang="zh-CN" altLang="en-US" b="0" dirty="0"/>
              <a:t>ith incremental verification</a:t>
            </a:r>
            <a:endParaRPr lang="zh-CN" altLang="en-US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Idea</a:t>
            </a:r>
            <a:r>
              <a:rPr lang="en-US" altLang="zh-CN" b="0" dirty="0"/>
              <a:t> </a:t>
            </a:r>
            <a:r>
              <a:rPr lang="zh-CN" altLang="en-US" b="0" dirty="0"/>
              <a:t>: adaptive repair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3030" y="2068195"/>
            <a:ext cx="5822950" cy="298704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533590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6540" y="24174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indicator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3"/>
            </p:custDataLst>
          </p:nvPr>
        </p:nvSpPr>
        <p:spPr>
          <a:xfrm>
            <a:off x="7925435" y="19278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unsafe 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 rot="2580000">
            <a:off x="9354185" y="289496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77095" y="243713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478780" y="395795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indicator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en-US" altLang="zh-CN"/>
              <a:t>: 对输入空间</a:t>
            </a:r>
            <a:r>
              <a:rPr lang="zh-CN" altLang="en-US"/>
              <a:t>进行分类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patch </a:t>
            </a:r>
            <a:r>
              <a:rPr lang="zh-CN" altLang="en-US"/>
              <a:t>网络：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indicator</a:t>
            </a:r>
            <a:r>
              <a:rPr lang="zh-CN" altLang="en-US"/>
              <a:t>，针对不同的性质</a:t>
            </a:r>
            <a:r>
              <a:rPr lang="zh-CN" altLang="en-US"/>
              <a:t>进行修复</a:t>
            </a:r>
            <a:endParaRPr lang="zh-CN" altLang="en-US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1046416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repaired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8840000">
            <a:off x="6812915" y="287401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2d3aae49-591d-455a-ba04-05c9138e3332}"/>
</p:tagLst>
</file>

<file path=ppt/tags/tag13.xml><?xml version="1.0" encoding="utf-8"?>
<p:tagLst xmlns:p="http://schemas.openxmlformats.org/presentationml/2006/main">
  <p:tag name="KSO_WM_UNIT_TABLE_BEAUTIFY" val="smartTable{78d83743-3def-4133-908e-2525dfca33e6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PP_MARK_KEY" val="c0f8c1c7-ef60-4d72-9b76-f7734bae5e8a"/>
  <p:tag name="COMMONDATA" val="eyJoZGlkIjoiYzNjMDY0NjEyOGM4YjM5OTYwM2FjNTY4ZTE2YzY5YT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宽屏</PresentationFormat>
  <Paragraphs>147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A000120140530A99PPBG</vt:lpstr>
      <vt:lpstr>神经网络修复工作进展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PowerPoint 演示文稿</vt:lpstr>
      <vt:lpstr>PowerPoint 演示文稿</vt:lpstr>
      <vt:lpstr>Repair with incremental verification</vt:lpstr>
      <vt:lpstr>Idea : adaptive repair</vt:lpstr>
      <vt:lpstr>EXperiment: repair safety property</vt:lpstr>
      <vt:lpstr>EXperiment: repair fairness property</vt:lpstr>
      <vt:lpstr>EXperiment: repair fairness property</vt:lpstr>
      <vt:lpstr>How to make indicator enabled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czmcz</cp:lastModifiedBy>
  <cp:revision>147</cp:revision>
  <dcterms:created xsi:type="dcterms:W3CDTF">2018-08-10T09:41:00Z</dcterms:created>
  <dcterms:modified xsi:type="dcterms:W3CDTF">2023-08-28T03:27:26Z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2052-12.1.0.15120</vt:lpwstr>
  </property>
</Properties>
</file>