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5" r:id="rId5"/>
    <p:sldId id="272" r:id="rId6"/>
    <p:sldId id="267" r:id="rId7"/>
    <p:sldId id="271" r:id="rId8"/>
    <p:sldId id="276" r:id="rId9"/>
    <p:sldId id="275" r:id="rId10"/>
    <p:sldId id="273" r:id="rId11"/>
    <p:sldId id="286" r:id="rId12"/>
    <p:sldId id="295" r:id="rId13"/>
    <p:sldId id="287" r:id="rId14"/>
    <p:sldId id="291" r:id="rId15"/>
    <p:sldId id="288" r:id="rId16"/>
    <p:sldId id="290" r:id="rId17"/>
    <p:sldId id="266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4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77" d="100"/>
          <a:sy n="77" d="100"/>
        </p:scale>
        <p:origin x="72" y="1968"/>
      </p:cViewPr>
      <p:guideLst>
        <p:guide orient="horz" pos="2104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20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对</a:t>
            </a:r>
            <a:r>
              <a:rPr lang="en-US" altLang="zh-CN"/>
              <a:t>indicator</a:t>
            </a:r>
            <a:r>
              <a:rPr lang="zh-CN" altLang="en-US"/>
              <a:t>进行预训练，使得它对输入区间有识别能力，可以判断这个输入区间是在哪个</a:t>
            </a:r>
            <a:r>
              <a:rPr lang="zh-CN" altLang="en-US"/>
              <a:t>性质中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像对于安全性质，我们可以先对输入区间进行分割，使得精度提高。将这些区间作为训练集放入</a:t>
            </a:r>
            <a:r>
              <a:rPr lang="en-US" altLang="zh-CN"/>
              <a:t>indicator</a:t>
            </a:r>
            <a:r>
              <a:rPr lang="zh-CN" altLang="en-US"/>
              <a:t>中进行训练，使得</a:t>
            </a:r>
            <a:r>
              <a:rPr lang="en-US" altLang="zh-CN"/>
              <a:t>indicator</a:t>
            </a:r>
            <a:r>
              <a:rPr lang="zh-CN" altLang="en-US"/>
              <a:t>对于输入区间和性质的相关性有一个较好的</a:t>
            </a:r>
            <a:r>
              <a:rPr lang="zh-CN" altLang="en-US"/>
              <a:t>判定。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有了预训练的</a:t>
            </a:r>
            <a:r>
              <a:rPr lang="en-US" altLang="zh-CN"/>
              <a:t>indicator</a:t>
            </a:r>
            <a:r>
              <a:rPr lang="zh-CN" altLang="en-US"/>
              <a:t>以后，我们就可以将它和</a:t>
            </a:r>
            <a:r>
              <a:rPr lang="en-US" altLang="zh-CN"/>
              <a:t>patch</a:t>
            </a:r>
            <a:r>
              <a:rPr lang="zh-CN" altLang="en-US"/>
              <a:t>相结合，去进行修复。结合的方法就是用下面的公式。在这个公式，当支持网络的输出较小时，</a:t>
            </a:r>
            <a:r>
              <a:rPr lang="en-US" altLang="zh-CN"/>
              <a:t>ha</a:t>
            </a:r>
            <a:r>
              <a:rPr lang="zh-CN" altLang="en-US"/>
              <a:t>会更偏向于</a:t>
            </a:r>
            <a:r>
              <a:rPr lang="en-US" altLang="zh-CN"/>
              <a:t>0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最后再把结合过后的修复部件和原网络结合，即两个部分的输出相加即可。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接下来讲一下我们已经做的实验。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我们暂时固定了</a:t>
            </a:r>
            <a:r>
              <a:rPr lang="en-US" altLang="zh-CN"/>
              <a:t>patch</a:t>
            </a:r>
            <a:r>
              <a:rPr lang="zh-CN" altLang="en-US"/>
              <a:t>和</a:t>
            </a:r>
            <a:r>
              <a:rPr lang="en-US" altLang="zh-CN"/>
              <a:t>indicator</a:t>
            </a:r>
            <a:r>
              <a:rPr lang="zh-CN" altLang="en-US"/>
              <a:t>的网络数量，并让</a:t>
            </a:r>
            <a:r>
              <a:rPr lang="en-US" altLang="zh-CN"/>
              <a:t>indicator</a:t>
            </a:r>
            <a:r>
              <a:rPr lang="zh-CN" altLang="en-US"/>
              <a:t>网络对应控制一个</a:t>
            </a:r>
            <a:r>
              <a:rPr lang="en-US" altLang="zh-CN"/>
              <a:t>patch</a:t>
            </a:r>
            <a:r>
              <a:rPr lang="zh-CN" altLang="en-US"/>
              <a:t>网络</a:t>
            </a:r>
            <a:r>
              <a:rPr lang="zh-CN" altLang="en-US"/>
              <a:t>进行修复。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在训练的过程中这些网络是一起训练的，且同时修复多个</a:t>
            </a:r>
            <a:r>
              <a:rPr lang="zh-CN" altLang="en-US"/>
              <a:t>安全性质。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实验结果如下。可以看出现在的版本成功修复了多个安全性质，准确率也有</a:t>
            </a:r>
            <a:r>
              <a:rPr lang="zh-CN" altLang="en-US"/>
              <a:t>相应的提升。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但是还有一些很大的不足。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由于训练框架中会使用抽象解释的方法，而抽象解释导致gamma会有相应的误差，不能准确地对具体数据的所在空间进行定位。换句话说，可能导致不在应该修复的空间内的点</a:t>
            </a:r>
            <a:r>
              <a:rPr lang="zh-CN" altLang="en-US"/>
              <a:t>被修复。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还有一个问题是训练得到</a:t>
            </a:r>
            <a:r>
              <a:rPr lang="en-US" altLang="zh-CN"/>
              <a:t>patch</a:t>
            </a:r>
            <a:r>
              <a:rPr lang="zh-CN" altLang="en-US"/>
              <a:t>网络参数都是相同的，换句话说，我们训练得到的</a:t>
            </a:r>
            <a:r>
              <a:rPr lang="en-US" altLang="zh-CN"/>
              <a:t>patch</a:t>
            </a:r>
            <a:r>
              <a:rPr lang="zh-CN" altLang="en-US"/>
              <a:t>网络并没有达到修复特定性质的目的。这有可能是因为</a:t>
            </a:r>
            <a:r>
              <a:rPr lang="en-US" altLang="zh-CN"/>
              <a:t>indicator</a:t>
            </a:r>
            <a:r>
              <a:rPr lang="zh-CN" altLang="en-US"/>
              <a:t>不够精确，也有可能是训练的设计不好，需要进一步的</a:t>
            </a:r>
            <a:r>
              <a:rPr lang="zh-CN" altLang="en-US"/>
              <a:t>研究。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还做了关于公平性质的修复。首先需要对数据进行预处理，将数据一一编码成性质。每个性质都有一个敏感属性，在敏感属性上，我们的约束是全区间，也就是所有可以取到的值；在非敏感属性上，我们约束的上下界是相等的，即原本数据的</a:t>
            </a:r>
            <a:r>
              <a:rPr lang="zh-CN" altLang="en-US"/>
              <a:t>值。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在公平性实验中，我们修复所有的性质，</a:t>
            </a:r>
            <a:r>
              <a:rPr lang="en-US" altLang="zh-CN"/>
              <a:t>indicator</a:t>
            </a:r>
            <a:r>
              <a:rPr lang="zh-CN" altLang="en-US"/>
              <a:t>和</a:t>
            </a:r>
            <a:r>
              <a:rPr lang="en-US" altLang="zh-CN"/>
              <a:t>patch</a:t>
            </a:r>
            <a:r>
              <a:rPr lang="zh-CN" altLang="en-US"/>
              <a:t>的设置和安全性实验相同。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我们一共做了两组实验，训练集和测试集相同和不同的情况我们</a:t>
            </a:r>
            <a:r>
              <a:rPr lang="zh-CN" altLang="en-US"/>
              <a:t>都测了一下。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训练集和验证集不同时，效果不好的原因：数据量太少，测试集和验证集分布完全不同，或者说是权重可行解和泛化的可行解域差距很大。后面考虑用数据增强的方法去做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公平性质的sensitive属性编码时要求整个子空间都要满足，且公平性质是若干数据，即若干个性质对应的可行解域的交，这导致可行解域很小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不同的方法要求的也不同，</a:t>
            </a:r>
            <a:r>
              <a:rPr lang="zh-CN" altLang="en-US"/>
              <a:t>比如一些方法规定新的网络</a:t>
            </a:r>
            <a:r>
              <a:rPr lang="en-US" altLang="zh-CN"/>
              <a:t>M</a:t>
            </a:r>
            <a:r>
              <a:rPr lang="zh-CN" altLang="en-US"/>
              <a:t>和原网络</a:t>
            </a:r>
            <a:r>
              <a:rPr lang="en-US" altLang="zh-CN"/>
              <a:t>N</a:t>
            </a:r>
            <a:r>
              <a:rPr lang="zh-CN" altLang="en-US">
                <a:sym typeface="+mn-ea"/>
              </a:rPr>
              <a:t>在一定度量下差距</a:t>
            </a:r>
            <a:r>
              <a:rPr lang="zh-CN" altLang="en-US">
                <a:sym typeface="+mn-ea"/>
              </a:rPr>
              <a:t>很小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修复方法可以不限于只修改权重，也可以修改网络的结构</a:t>
            </a:r>
            <a:r>
              <a:rPr lang="zh-CN" altLang="en-US">
                <a:sym typeface="+mn-ea"/>
              </a:rPr>
              <a:t>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修复问题中想要满足的性质也是多种多样。拿安全性质和公平性质为例，安全性质要求在一点的输入区间内，输出满足在一定的区间内，或者某个分类的分量值总是最大或者最小；而公平性质会确定一个敏感的分量，要求当前数据在敏感分量不同的情况下，分类都是一致的。这在实际中也有很多应用，比如银行贷款，需要对贷款人进行评估，评估的方面有很多，如收入，年龄等。我们在这种情况下想要寻求公平性，比如不想让年龄成为影响银行贷款与否的因素，就需要让网络满足我们定义的公平</a:t>
            </a:r>
            <a:r>
              <a:rPr lang="zh-CN" altLang="en-US">
                <a:sym typeface="+mn-ea"/>
              </a:rPr>
              <a:t>性质。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我们先来简单介绍两个已有的工作，我们后面的工作也是从此入手展开的。首先是</a:t>
            </a:r>
            <a:r>
              <a:rPr lang="en-US" altLang="zh-CN" sz="2800"/>
              <a:t>ART</a:t>
            </a:r>
            <a:endParaRPr lang="zh-CN" altLang="en-US" sz="2800"/>
          </a:p>
          <a:p>
            <a:r>
              <a:rPr lang="zh-CN" altLang="en-US" sz="2800"/>
              <a:t>具体来说，这个工作的修复方法是对网络重新训练。训练的过程中会维持一个抽象域和具体域，其中抽象域负责安全性质等需要满足性质的保证，具体域负责网络的准确率。</a:t>
            </a:r>
            <a:endParaRPr lang="zh-CN" altLang="en-US" sz="2800"/>
          </a:p>
          <a:p>
            <a:r>
              <a:rPr lang="zh-CN" altLang="en-US" sz="2800"/>
              <a:t>神经网络的抽象域接受输入的抽象，也就是输入区间，在通过计算后可以判断输入区间内是否满足安全性质。如果不满足，那么就通过</a:t>
            </a:r>
            <a:r>
              <a:rPr lang="en-US" altLang="zh-CN" sz="2800"/>
              <a:t>correctness loss </a:t>
            </a:r>
            <a:r>
              <a:rPr lang="zh-CN" altLang="en-US" sz="2800"/>
              <a:t>去调整神经网络的权重，这里的</a:t>
            </a:r>
            <a:r>
              <a:rPr lang="en-US" altLang="zh-CN" sz="2800"/>
              <a:t>correctness loss </a:t>
            </a:r>
            <a:r>
              <a:rPr lang="zh-CN" altLang="en-US" sz="2800"/>
              <a:t>度量的是输入空间距离满足需要满足性质的距离。</a:t>
            </a:r>
            <a:endParaRPr lang="zh-CN" altLang="en-US" sz="2800"/>
          </a:p>
          <a:p>
            <a:r>
              <a:rPr lang="zh-CN" altLang="en-US" sz="2800"/>
              <a:t>当然，既然是抽象解释的方法，就会有过近似的问题，所以我们这里还会做对输入空间进行</a:t>
            </a:r>
            <a:r>
              <a:rPr lang="en-US" altLang="zh-CN" sz="2800"/>
              <a:t>refine</a:t>
            </a:r>
            <a:r>
              <a:rPr lang="zh-CN" altLang="en-US" sz="2800"/>
              <a:t>，也就是分割输入区间，使得过近似变小，然后再放入神经网络里去</a:t>
            </a:r>
            <a:r>
              <a:rPr lang="zh-CN" altLang="en-US" sz="2800"/>
              <a:t>计算。</a:t>
            </a:r>
            <a:endParaRPr lang="zh-CN" altLang="en-US" sz="2800"/>
          </a:p>
          <a:p>
            <a:r>
              <a:rPr lang="zh-CN" altLang="en-US" sz="2800"/>
              <a:t>抽象域保证了性质的满足，但它不能保证网络的准确率，因此我们还需要维持一个具体域。这里就是用经典的训练集去训练网络，去保证网络的</a:t>
            </a:r>
            <a:r>
              <a:rPr lang="zh-CN" altLang="en-US" sz="2800"/>
              <a:t>准确性。</a:t>
            </a:r>
            <a:endParaRPr lang="zh-CN" altLang="en-US" sz="2800"/>
          </a:p>
          <a:p>
            <a:r>
              <a:rPr lang="zh-CN" altLang="en-US" sz="2800"/>
              <a:t>这两个部分的计算是同时进行的，因此可以既保证准确率，有保证性质</a:t>
            </a:r>
            <a:r>
              <a:rPr lang="zh-CN" altLang="en-US" sz="2800"/>
              <a:t>可满足。</a:t>
            </a:r>
            <a:endParaRPr lang="zh-CN" altLang="en-US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我们可以通过网络在接受这个数据时各个神经元的激活状态，修复数据所在局部多面体。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针对每个要修复的局部多面体，这个方法会添加一个</a:t>
            </a:r>
            <a:r>
              <a:rPr lang="en-US" altLang="zh-CN"/>
              <a:t>patch</a:t>
            </a:r>
            <a:r>
              <a:rPr lang="zh-CN" altLang="en-US"/>
              <a:t>网络和一个</a:t>
            </a:r>
            <a:r>
              <a:rPr lang="en-US" altLang="zh-CN"/>
              <a:t>support</a:t>
            </a:r>
            <a:r>
              <a:rPr lang="zh-CN" altLang="en-US"/>
              <a:t>网络，所以</a:t>
            </a:r>
            <a:r>
              <a:rPr lang="zh-CN" altLang="en-US">
                <a:sym typeface="+mn-ea"/>
              </a:rPr>
              <a:t>这个方法的修复会修改网络的结构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其中</a:t>
            </a:r>
            <a:r>
              <a:rPr lang="en-US" altLang="zh-CN"/>
              <a:t>support</a:t>
            </a:r>
            <a:r>
              <a:rPr lang="zh-CN" altLang="en-US"/>
              <a:t>网络作为</a:t>
            </a:r>
            <a:r>
              <a:rPr lang="en-US" altLang="zh-CN"/>
              <a:t>indicator</a:t>
            </a:r>
            <a:r>
              <a:rPr lang="zh-CN" altLang="en-US"/>
              <a:t>，或者说特征函数，来判断新的输入是否在这个多面体内。如果是，再用</a:t>
            </a:r>
            <a:r>
              <a:rPr lang="en-US" altLang="zh-CN"/>
              <a:t>patch</a:t>
            </a:r>
            <a:r>
              <a:rPr lang="zh-CN" altLang="en-US"/>
              <a:t>网络对结果进行修复，其中</a:t>
            </a:r>
            <a:r>
              <a:rPr lang="en-US" altLang="zh-CN"/>
              <a:t>patch</a:t>
            </a:r>
            <a:r>
              <a:rPr lang="zh-CN" altLang="en-US"/>
              <a:t>网络是一个线性函数。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因为在神经元激活状态固定的情况下，神经网络是一个线性函数，因此使用</a:t>
            </a:r>
            <a:r>
              <a:rPr lang="zh-CN" altLang="en-US">
                <a:sym typeface="+mn-ea"/>
              </a:rPr>
              <a:t>线性函数可以有保证的修复，使得网络满足需要的性质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像刚才讲的</a:t>
            </a:r>
            <a:r>
              <a:rPr lang="en-US" altLang="zh-CN"/>
              <a:t>patch</a:t>
            </a:r>
            <a:r>
              <a:rPr lang="zh-CN" altLang="en-US"/>
              <a:t>无法同时修复多个性质，而</a:t>
            </a:r>
            <a:r>
              <a:rPr lang="en-US" altLang="zh-CN"/>
              <a:t>ART</a:t>
            </a:r>
            <a:r>
              <a:rPr lang="zh-CN" altLang="en-US"/>
              <a:t>在修复多个性质是收敛非常慢，甚至无法</a:t>
            </a:r>
            <a:r>
              <a:rPr lang="zh-CN" altLang="en-US"/>
              <a:t>收敛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lvl="1"/>
            <a:r>
              <a:rPr lang="zh-CN" altLang="en-US" dirty="0">
                <a:sym typeface="+mn-ea"/>
              </a:rPr>
              <a:t>不局限于单个activation pattern对应的输入区间用网络进行修复，而是用一些方法去定位到范围更大的有缺陷的输入区间，再用网络去进行修复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一个想法是基于我们组最近的一个增量验证的工作，</a:t>
            </a:r>
            <a:r>
              <a:rPr lang="zh-CN" altLang="en-US">
                <a:sym typeface="+mn-ea"/>
              </a:rPr>
              <a:t>对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框架进行了扩展。这个增量验证</a:t>
            </a:r>
            <a:r>
              <a:rPr lang="zh-CN" altLang="en-US">
                <a:sym typeface="+mn-ea"/>
              </a:rPr>
              <a:t>的工作现在还在投稿</a:t>
            </a:r>
            <a:r>
              <a:rPr lang="zh-CN" altLang="en-US">
                <a:sym typeface="+mn-ea"/>
              </a:rPr>
              <a:t>中。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增量验证的应用情景是假设有一个网络和一个待满足的性质，我们通过已有的基于约束求解</a:t>
            </a:r>
            <a:r>
              <a:rPr lang="en-US" altLang="zh-CN">
                <a:sym typeface="+mn-ea"/>
              </a:rPr>
              <a:t>SMT</a:t>
            </a:r>
            <a:r>
              <a:rPr lang="zh-CN" altLang="en-US">
                <a:sym typeface="+mn-ea"/>
              </a:rPr>
              <a:t>的验证工具进行求解，会得到中间结果的搜索树和最后的验证结果。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如果网络因为</a:t>
            </a:r>
            <a:r>
              <a:rPr lang="zh-CN" altLang="en-US">
                <a:sym typeface="+mn-ea"/>
              </a:rPr>
              <a:t>其他性质不满足</a:t>
            </a:r>
            <a:r>
              <a:rPr lang="zh-CN" altLang="en-US">
                <a:sym typeface="+mn-ea"/>
              </a:rPr>
              <a:t>等原因被一些工具修复，导致网络权重发生了变动，我们就需要对网络进行重新验证，判断它是否真的被修复成功，或者修复别的性质影响了这个性质的可满足</a:t>
            </a:r>
            <a:r>
              <a:rPr lang="zh-CN" altLang="en-US">
                <a:sym typeface="+mn-ea"/>
              </a:rPr>
              <a:t>性。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那么这个时候第一次验证的中间结果，也就是搜索树就可以被利用上了。在网络增量的情况利用已有的验证结果辅助验证，就是增量验证问题中要解决的</a:t>
            </a:r>
            <a:r>
              <a:rPr lang="zh-CN" altLang="en-US">
                <a:sym typeface="+mn-ea"/>
              </a:rPr>
              <a:t>问题。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具体来讲，增量验证工具会检查搜索树的叶子节点。对于原先结果是</a:t>
            </a:r>
            <a:r>
              <a:rPr lang="en-US" altLang="zh-CN">
                <a:sym typeface="+mn-ea"/>
              </a:rPr>
              <a:t>sat</a:t>
            </a:r>
            <a:r>
              <a:rPr lang="zh-CN" altLang="en-US">
                <a:sym typeface="+mn-ea"/>
              </a:rPr>
              <a:t>的节点，会通过对变量赋值直接重新判断是否还是</a:t>
            </a:r>
            <a:r>
              <a:rPr lang="en-US" altLang="zh-CN">
                <a:sym typeface="+mn-ea"/>
              </a:rPr>
              <a:t>sat</a:t>
            </a:r>
            <a:r>
              <a:rPr lang="zh-CN" altLang="en-US">
                <a:sym typeface="+mn-ea"/>
              </a:rPr>
              <a:t>的情况。对于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的节点，我们会用一些快速的具有可靠性的方法收紧变量的界，如区间传播，或者抽象解释类的方法。接着我们会恢复叶子节点中的一个格局，可以理解为线性规划里的基变量和非基变量以及他们的</a:t>
            </a:r>
            <a:r>
              <a:rPr lang="en-US" altLang="zh-CN">
                <a:sym typeface="+mn-ea"/>
              </a:rPr>
              <a:t>bound</a:t>
            </a:r>
            <a:r>
              <a:rPr lang="zh-CN" altLang="en-US">
                <a:sym typeface="+mn-ea"/>
              </a:rPr>
              <a:t>。接着我们去做验证，如果发现是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的情况，我们会直接返回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，如果当前还不能验证结果，我们会调用</a:t>
            </a:r>
            <a:r>
              <a:rPr lang="en-US" altLang="zh-CN">
                <a:sym typeface="+mn-ea"/>
              </a:rPr>
              <a:t>marabou</a:t>
            </a:r>
            <a:r>
              <a:rPr lang="zh-CN" altLang="en-US">
                <a:sym typeface="+mn-ea"/>
              </a:rPr>
              <a:t>接着进行</a:t>
            </a:r>
            <a:r>
              <a:rPr lang="zh-CN" altLang="en-US">
                <a:sym typeface="+mn-ea"/>
              </a:rPr>
              <a:t>求解。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与之配套，我们提出了一个基于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的修复框架，可以和我们的增量验证工具去结合达到快速验证网络的目的。这个框架的改动并不难，就是在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的训练过中对更新的权重进行裁剪，控制它权重的变动幅度，以配合我们的增量验证工具进行快速</a:t>
            </a:r>
            <a:r>
              <a:rPr lang="zh-CN" altLang="en-US">
                <a:sym typeface="+mn-ea"/>
              </a:rPr>
              <a:t>验证。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这个想法在实验的过程中发现还有一些缺陷，比如网络一直不能收敛到满足性质，后面计划再考虑一些方法去改进</a:t>
            </a:r>
            <a:r>
              <a:rPr lang="zh-CN" altLang="en-US">
                <a:sym typeface="+mn-ea"/>
              </a:rPr>
              <a:t>它。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我们的一个正在做的</a:t>
            </a:r>
            <a:r>
              <a:rPr lang="en-US" altLang="zh-CN"/>
              <a:t>idea</a:t>
            </a:r>
            <a:r>
              <a:rPr lang="zh-CN" altLang="en-US"/>
              <a:t>是用</a:t>
            </a:r>
            <a:r>
              <a:rPr lang="en-US" altLang="zh-CN"/>
              <a:t>indicator</a:t>
            </a:r>
            <a:r>
              <a:rPr lang="zh-CN" altLang="en-US"/>
              <a:t>网络去识别要修复的性质中有问题的输入区间，然后通过对应的</a:t>
            </a:r>
            <a:r>
              <a:rPr lang="en-US" altLang="zh-CN"/>
              <a:t>patch</a:t>
            </a:r>
            <a:r>
              <a:rPr lang="zh-CN" altLang="en-US"/>
              <a:t>网络对这部分进行修复。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换句话来说，我们在用</a:t>
            </a:r>
            <a:r>
              <a:rPr lang="en-US" altLang="zh-CN"/>
              <a:t>ART</a:t>
            </a:r>
            <a:r>
              <a:rPr lang="zh-CN" altLang="en-US"/>
              <a:t>的框架进行训练，得到的</a:t>
            </a:r>
            <a:r>
              <a:rPr lang="en-US" altLang="zh-CN"/>
              <a:t>indicator</a:t>
            </a:r>
            <a:r>
              <a:rPr lang="zh-CN" altLang="en-US"/>
              <a:t>可行识别出违反某些性质的输入区间，然后通过</a:t>
            </a:r>
            <a:r>
              <a:rPr lang="en-US" altLang="zh-CN"/>
              <a:t>patch</a:t>
            </a:r>
            <a:r>
              <a:rPr lang="zh-CN" altLang="en-US"/>
              <a:t>网络去</a:t>
            </a:r>
            <a:r>
              <a:rPr lang="zh-CN" altLang="en-US"/>
              <a:t>进行修复。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这是一个大体的框架，里面还有很多细节可以讨论。比如对每一个性质，是否训练专门的</a:t>
            </a:r>
            <a:r>
              <a:rPr lang="en-US" altLang="zh-CN"/>
              <a:t>indicator</a:t>
            </a:r>
            <a:r>
              <a:rPr lang="zh-CN" altLang="en-US"/>
              <a:t>和</a:t>
            </a:r>
            <a:r>
              <a:rPr lang="en-US" altLang="zh-CN"/>
              <a:t>patch</a:t>
            </a:r>
            <a:r>
              <a:rPr lang="zh-CN" altLang="en-US"/>
              <a:t>进行修复，还是用多个</a:t>
            </a:r>
            <a:r>
              <a:rPr lang="en-US" altLang="zh-CN"/>
              <a:t>indicator</a:t>
            </a:r>
            <a:r>
              <a:rPr lang="zh-CN" altLang="en-US"/>
              <a:t>和</a:t>
            </a:r>
            <a:r>
              <a:rPr lang="en-US" altLang="zh-CN"/>
              <a:t>patch</a:t>
            </a:r>
            <a:r>
              <a:rPr lang="zh-CN" altLang="en-US"/>
              <a:t>进行协同修复。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再比如设置的</a:t>
            </a:r>
            <a:r>
              <a:rPr lang="en-US" altLang="zh-CN"/>
              <a:t>patch</a:t>
            </a:r>
            <a:r>
              <a:rPr lang="zh-CN" altLang="en-US"/>
              <a:t>和</a:t>
            </a:r>
            <a:r>
              <a:rPr lang="en-US" altLang="zh-CN"/>
              <a:t>indicator</a:t>
            </a:r>
            <a:r>
              <a:rPr lang="zh-CN" altLang="en-US"/>
              <a:t>的数量，是固定的，还是用启发式的方法</a:t>
            </a:r>
            <a:r>
              <a:rPr lang="zh-CN" altLang="en-US"/>
              <a:t>进行调整。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还有这两种网络的结构，是使用</a:t>
            </a:r>
            <a:r>
              <a:rPr lang="en-US" altLang="zh-CN"/>
              <a:t>FNN</a:t>
            </a:r>
            <a:r>
              <a:rPr lang="zh-CN" altLang="en-US"/>
              <a:t>，还是设计一种专门的网络结构去更好的帮助它们完成各自的功能。这些都是可以去</a:t>
            </a:r>
            <a:r>
              <a:rPr lang="zh-CN" altLang="en-US"/>
              <a:t>深入研究的。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7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9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/>
          <a:lstStyle/>
          <a:p>
            <a:r>
              <a:rPr lang="zh-CN" altLang="en-US" b="1" dirty="0"/>
              <a:t>神经网络修复</a:t>
            </a:r>
            <a:r>
              <a:rPr lang="zh-CN" altLang="en-US" b="1" dirty="0"/>
              <a:t>工作进展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迟智名</a:t>
            </a:r>
            <a:endParaRPr lang="zh-CN" altLang="en-US" sz="2800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0" dirty="0"/>
              <a:t>How to make indicator enabled</a:t>
            </a:r>
            <a:endParaRPr lang="zh-CN" altLang="en-US" b="0" dirty="0"/>
          </a:p>
        </p:txBody>
      </p:sp>
      <p:sp>
        <p:nvSpPr>
          <p:cNvPr id="5" name="流程图: 过程 4"/>
          <p:cNvSpPr/>
          <p:nvPr/>
        </p:nvSpPr>
        <p:spPr>
          <a:xfrm>
            <a:off x="1520190" y="168656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region</a:t>
            </a:r>
            <a:endParaRPr lang="en-US" altLang="zh-CN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1540" y="2430780"/>
            <a:ext cx="886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split</a:t>
            </a:r>
            <a:endParaRPr lang="en-US" altLang="zh-CN" sz="1400"/>
          </a:p>
        </p:txBody>
      </p:sp>
      <p:sp>
        <p:nvSpPr>
          <p:cNvPr id="8" name="流程图: 过程 7"/>
          <p:cNvSpPr/>
          <p:nvPr>
            <p:custDataLst>
              <p:tags r:id="rId1"/>
            </p:custDataLst>
          </p:nvPr>
        </p:nvSpPr>
        <p:spPr>
          <a:xfrm>
            <a:off x="1725295" y="3086100"/>
            <a:ext cx="1111885" cy="6242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sub </a:t>
            </a:r>
            <a:r>
              <a:rPr lang="en-US" altLang="zh-CN"/>
              <a:t>region 1</a:t>
            </a:r>
            <a:endParaRPr lang="en-US" altLang="zh-CN"/>
          </a:p>
        </p:txBody>
      </p:sp>
      <p:sp>
        <p:nvSpPr>
          <p:cNvPr id="9" name="右箭头 8"/>
          <p:cNvSpPr/>
          <p:nvPr>
            <p:custDataLst>
              <p:tags r:id="rId2"/>
            </p:custDataLst>
          </p:nvPr>
        </p:nvSpPr>
        <p:spPr>
          <a:xfrm>
            <a:off x="5945505" y="3579495"/>
            <a:ext cx="1231900" cy="12763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6005195" y="2995295"/>
            <a:ext cx="1112520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/>
              <a:t>training indicator</a:t>
            </a:r>
            <a:endParaRPr lang="en-US" altLang="zh-CN" sz="1600"/>
          </a:p>
        </p:txBody>
      </p:sp>
      <p:sp>
        <p:nvSpPr>
          <p:cNvPr id="12" name="流程图: 过程 11"/>
          <p:cNvSpPr/>
          <p:nvPr>
            <p:custDataLst>
              <p:tags r:id="rId4"/>
            </p:custDataLst>
          </p:nvPr>
        </p:nvSpPr>
        <p:spPr>
          <a:xfrm>
            <a:off x="7480935" y="338201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enabled indicator</a:t>
            </a:r>
            <a:endParaRPr lang="en-US" altLang="zh-CN"/>
          </a:p>
        </p:txBody>
      </p:sp>
      <p:sp>
        <p:nvSpPr>
          <p:cNvPr id="13" name="右箭头 12"/>
          <p:cNvSpPr/>
          <p:nvPr>
            <p:custDataLst>
              <p:tags r:id="rId5"/>
            </p:custDataLst>
          </p:nvPr>
        </p:nvSpPr>
        <p:spPr>
          <a:xfrm rot="5400000">
            <a:off x="1934845" y="2589530"/>
            <a:ext cx="692150" cy="9207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流程图: 过程 3"/>
          <p:cNvSpPr/>
          <p:nvPr>
            <p:custDataLst>
              <p:tags r:id="rId6"/>
            </p:custDataLst>
          </p:nvPr>
        </p:nvSpPr>
        <p:spPr>
          <a:xfrm>
            <a:off x="1725295" y="3997325"/>
            <a:ext cx="1111885" cy="60769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sub</a:t>
            </a:r>
            <a:endParaRPr lang="en-US" altLang="zh-CN"/>
          </a:p>
          <a:p>
            <a:pPr algn="ctr"/>
            <a:r>
              <a:rPr lang="en-US" altLang="zh-CN"/>
              <a:t>region 2</a:t>
            </a:r>
            <a:endParaRPr lang="en-US" altLang="zh-CN"/>
          </a:p>
        </p:txBody>
      </p:sp>
      <p:sp>
        <p:nvSpPr>
          <p:cNvPr id="6" name="左大括号 5"/>
          <p:cNvSpPr/>
          <p:nvPr/>
        </p:nvSpPr>
        <p:spPr>
          <a:xfrm>
            <a:off x="3216910" y="3086100"/>
            <a:ext cx="586105" cy="107378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901440" y="3162300"/>
            <a:ext cx="1759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r>
              <a:rPr lang="en-US" altLang="zh-CN"/>
              <a:t>which property</a:t>
            </a:r>
            <a:endParaRPr lang="en-US" altLang="zh-CN"/>
          </a:p>
        </p:txBody>
      </p:sp>
      <p:sp>
        <p:nvSpPr>
          <p:cNvPr id="15" name="左大括号 14"/>
          <p:cNvSpPr/>
          <p:nvPr/>
        </p:nvSpPr>
        <p:spPr>
          <a:xfrm>
            <a:off x="9371330" y="3105785"/>
            <a:ext cx="586105" cy="107378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026650" y="3182620"/>
            <a:ext cx="1759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input region</a:t>
            </a:r>
            <a:endParaRPr lang="en-US" altLang="zh-CN"/>
          </a:p>
          <a:p>
            <a:r>
              <a:rPr lang="en-US" altLang="zh-CN"/>
              <a:t>belongs to </a:t>
            </a:r>
            <a:r>
              <a:rPr lang="en-US" altLang="zh-CN">
                <a:sym typeface="+mn-ea"/>
              </a:rPr>
              <a:t>which property</a:t>
            </a:r>
            <a:endParaRPr lang="en-US" altLang="zh-CN"/>
          </a:p>
        </p:txBody>
      </p:sp>
      <p:sp>
        <p:nvSpPr>
          <p:cNvPr id="17" name="右箭头 16"/>
          <p:cNvSpPr/>
          <p:nvPr>
            <p:custDataLst>
              <p:tags r:id="rId7"/>
            </p:custDataLst>
          </p:nvPr>
        </p:nvSpPr>
        <p:spPr>
          <a:xfrm rot="16200000">
            <a:off x="7918450" y="2914015"/>
            <a:ext cx="652145" cy="9080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8392160" y="2696845"/>
            <a:ext cx="1342390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/>
              <a:t>combine with patch</a:t>
            </a:r>
            <a:r>
              <a:rPr lang="en-US" altLang="zh-CN" sz="1200"/>
              <a:t> and NN</a:t>
            </a:r>
            <a:endParaRPr lang="en-US" altLang="zh-CN" sz="12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1965" y="4749800"/>
            <a:ext cx="9618980" cy="1266825"/>
          </a:xfrm>
          <a:prstGeom prst="rect">
            <a:avLst/>
          </a:prstGeom>
        </p:spPr>
      </p:pic>
      <p:sp>
        <p:nvSpPr>
          <p:cNvPr id="20" name="流程图: 过程 19"/>
          <p:cNvSpPr/>
          <p:nvPr>
            <p:custDataLst>
              <p:tags r:id="rId10"/>
            </p:custDataLst>
          </p:nvPr>
        </p:nvSpPr>
        <p:spPr>
          <a:xfrm>
            <a:off x="7480300" y="201422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repaired NN‘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fontAlgn="auto">
              <a:lnSpc>
                <a:spcPct val="150000"/>
              </a:lnSpc>
            </a:pPr>
            <a:r>
              <a:rPr lang="zh-CN" altLang="en-US"/>
              <a:t>实验设置：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添加固定与</a:t>
            </a:r>
            <a:r>
              <a:rPr lang="zh-CN" altLang="en-US"/>
              <a:t>待修复性质</a:t>
            </a:r>
            <a:r>
              <a:rPr lang="zh-CN" altLang="en-US"/>
              <a:t>数量的patch网络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indicator </a:t>
            </a:r>
            <a:r>
              <a:rPr lang="zh-CN" altLang="en-US"/>
              <a:t>的</a:t>
            </a:r>
            <a:r>
              <a:rPr lang="zh-CN" altLang="en-US"/>
              <a:t>输出分量和</a:t>
            </a:r>
            <a:r>
              <a:rPr lang="en-US" altLang="zh-CN"/>
              <a:t>patch</a:t>
            </a:r>
            <a:r>
              <a:rPr lang="zh-CN" altLang="en-US"/>
              <a:t>网络</a:t>
            </a:r>
            <a:r>
              <a:rPr lang="zh-CN" altLang="en-US"/>
              <a:t>一一绑定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原网络</a:t>
            </a:r>
            <a:r>
              <a:rPr lang="en-US" altLang="zh-CN"/>
              <a:t>+patch+indicator</a:t>
            </a:r>
            <a:r>
              <a:rPr lang="zh-CN" altLang="en-US"/>
              <a:t>共同训练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多个安全性质</a:t>
            </a:r>
            <a:r>
              <a:rPr lang="zh-CN" altLang="en-US"/>
              <a:t>共同修复</a:t>
            </a:r>
            <a:endParaRPr lang="zh-CN" altLang="en-US"/>
          </a:p>
          <a:p>
            <a:pPr lvl="0" fontAlgn="auto">
              <a:lnSpc>
                <a:spcPct val="150000"/>
              </a:lnSpc>
            </a:pPr>
            <a:r>
              <a:rPr lang="zh-CN" altLang="en-US"/>
              <a:t>实验结果：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EXperiment: repair safety property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30070" y="4904105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训练前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训练后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性质满足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分类准确率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 fontAlgn="auto">
              <a:lnSpc>
                <a:spcPct val="150000"/>
              </a:lnSpc>
            </a:pPr>
            <a:endParaRPr lang="zh-CN" altLang="en-US"/>
          </a:p>
          <a:p>
            <a:pPr lvl="0" fontAlgn="auto">
              <a:lnSpc>
                <a:spcPct val="150000"/>
              </a:lnSpc>
            </a:pPr>
            <a:endParaRPr lang="zh-CN" altLang="en-US"/>
          </a:p>
          <a:p>
            <a:pPr lvl="0" fontAlgn="auto">
              <a:lnSpc>
                <a:spcPct val="150000"/>
              </a:lnSpc>
            </a:pPr>
            <a:endParaRPr lang="zh-CN" altLang="en-US"/>
          </a:p>
          <a:p>
            <a:pPr lvl="0" fontAlgn="auto">
              <a:lnSpc>
                <a:spcPct val="150000"/>
              </a:lnSpc>
            </a:pPr>
            <a:r>
              <a:rPr lang="zh-CN" altLang="en-US"/>
              <a:t>结果讨论：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抽象解释</a:t>
            </a:r>
            <a:r>
              <a:rPr lang="en-US" altLang="zh-CN"/>
              <a:t> &amp; indicator</a:t>
            </a:r>
            <a:r>
              <a:rPr lang="zh-CN" altLang="en-US"/>
              <a:t>与</a:t>
            </a:r>
            <a:r>
              <a:rPr lang="en-US" altLang="zh-CN"/>
              <a:t>patch</a:t>
            </a:r>
            <a:r>
              <a:rPr lang="zh-CN" altLang="en-US"/>
              <a:t>的</a:t>
            </a:r>
            <a:r>
              <a:rPr lang="zh-CN" altLang="en-US"/>
              <a:t>结合能力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EXperiment: repair safety property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1850" y="1467485"/>
            <a:ext cx="8512175" cy="23736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/>
              <a:t>预处理：</a:t>
            </a:r>
            <a:r>
              <a:rPr lang="zh-CN" altLang="en-US"/>
              <a:t>编码性质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将数据一一编码：数据</a:t>
            </a:r>
            <a:r>
              <a:rPr lang="en-US" altLang="zh-CN"/>
              <a:t>+</a:t>
            </a:r>
            <a:r>
              <a:rPr lang="zh-CN" altLang="en-US"/>
              <a:t>敏感属性</a:t>
            </a:r>
            <a:r>
              <a:rPr lang="en-US" altLang="zh-CN"/>
              <a:t> → </a:t>
            </a:r>
            <a:r>
              <a:rPr lang="zh-CN" altLang="en-US"/>
              <a:t>一个</a:t>
            </a:r>
            <a:r>
              <a:rPr lang="zh-CN" altLang="en-US"/>
              <a:t>性质</a:t>
            </a:r>
            <a:endParaRPr lang="zh-CN" altLang="en-US"/>
          </a:p>
          <a:p>
            <a:pPr lvl="0" fontAlgn="auto">
              <a:lnSpc>
                <a:spcPct val="150000"/>
              </a:lnSpc>
            </a:pPr>
            <a:r>
              <a:rPr lang="zh-CN" altLang="en-US"/>
              <a:t>实验</a:t>
            </a:r>
            <a:r>
              <a:rPr lang="zh-CN" altLang="en-US"/>
              <a:t>设置：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 sz="2400"/>
              <a:t>所有数据（性质）共同修复</a:t>
            </a:r>
            <a:endParaRPr lang="zh-CN" altLang="en-US" sz="2400"/>
          </a:p>
          <a:p>
            <a:pPr lvl="1" fontAlgn="auto">
              <a:lnSpc>
                <a:spcPct val="150000"/>
              </a:lnSpc>
            </a:pPr>
            <a:r>
              <a:rPr lang="en-US" altLang="zh-CN" sz="2400"/>
              <a:t>indicator</a:t>
            </a:r>
            <a:r>
              <a:rPr lang="zh-CN" altLang="en-US" sz="2400"/>
              <a:t>与</a:t>
            </a:r>
            <a:r>
              <a:rPr lang="en-US" altLang="zh-CN" sz="2400"/>
              <a:t>patch</a:t>
            </a:r>
            <a:r>
              <a:rPr lang="zh-CN" altLang="en-US" sz="2400"/>
              <a:t>网络设置</a:t>
            </a:r>
            <a:r>
              <a:rPr lang="zh-CN" altLang="en-US" sz="2400"/>
              <a:t>和修复安全性质相同</a:t>
            </a:r>
            <a:endParaRPr lang="zh-CN" altLang="en-US" sz="2400"/>
          </a:p>
          <a:p>
            <a:pPr lvl="1" fontAlgn="auto">
              <a:lnSpc>
                <a:spcPct val="150000"/>
              </a:lnSpc>
            </a:pPr>
            <a:r>
              <a:rPr lang="zh-CN" altLang="en-US" sz="2400"/>
              <a:t>两组实验：训练集和测试集相同及</a:t>
            </a:r>
            <a:r>
              <a:rPr lang="zh-CN" altLang="en-US" sz="2400"/>
              <a:t>不同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EXperiment: repair fairness property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lvl="1" fontAlgn="auto">
              <a:lnSpc>
                <a:spcPct val="150000"/>
              </a:lnSpc>
            </a:pPr>
            <a:r>
              <a:rPr lang="zh-CN" altLang="en-US"/>
              <a:t>实验结果：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endParaRPr lang="zh-CN" altLang="en-US"/>
          </a:p>
          <a:p>
            <a:pPr lvl="1" fontAlgn="auto">
              <a:lnSpc>
                <a:spcPct val="150000"/>
              </a:lnSpc>
            </a:pPr>
            <a:endParaRPr lang="zh-CN" altLang="en-US"/>
          </a:p>
          <a:p>
            <a:pPr lvl="1" fontAlgn="auto">
              <a:lnSpc>
                <a:spcPct val="150000"/>
              </a:lnSpc>
            </a:pP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结果</a:t>
            </a:r>
            <a:r>
              <a:rPr lang="zh-CN" altLang="en-US"/>
              <a:t>分析：</a:t>
            </a:r>
            <a:endParaRPr lang="zh-CN" altLang="en-US"/>
          </a:p>
          <a:p>
            <a:pPr lvl="2" fontAlgn="auto">
              <a:lnSpc>
                <a:spcPct val="150000"/>
              </a:lnSpc>
            </a:pPr>
            <a:r>
              <a:rPr lang="zh-CN" altLang="en-US"/>
              <a:t>测试集和训练集分布差距</a:t>
            </a:r>
            <a:r>
              <a:rPr lang="zh-CN" altLang="en-US"/>
              <a:t>可能太大，</a:t>
            </a:r>
            <a:r>
              <a:rPr lang="zh-CN" altLang="en-US"/>
              <a:t>需要进一步调整</a:t>
            </a:r>
            <a:endParaRPr lang="zh-CN" altLang="en-US"/>
          </a:p>
          <a:p>
            <a:pPr lvl="2" fontAlgn="auto">
              <a:lnSpc>
                <a:spcPct val="150000"/>
              </a:lnSpc>
            </a:pPr>
            <a:r>
              <a:rPr lang="zh-CN" altLang="en-US"/>
              <a:t>性质编码问题导致网络参数可行解域很小，后续需选择更加合适的</a:t>
            </a:r>
            <a:r>
              <a:rPr lang="zh-CN" altLang="en-US"/>
              <a:t>定义</a:t>
            </a:r>
            <a:endParaRPr lang="zh-CN" altLang="en-US"/>
          </a:p>
          <a:p>
            <a:pPr lvl="2"/>
            <a:endParaRPr lang="zh-CN" altLang="en-US"/>
          </a:p>
          <a:p>
            <a:pPr lvl="2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EXperiment: repair fairness property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18005" y="2336800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训练集和测试集</a:t>
                      </a:r>
                      <a:r>
                        <a:rPr lang="zh-CN" altLang="en-US"/>
                        <a:t>是否相同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训练集准确率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测试集</a:t>
                      </a:r>
                      <a:r>
                        <a:rPr lang="zh-CN" altLang="en-US"/>
                        <a:t>准确率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相同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不同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84.65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91698" y="2860462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背景介绍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81987" cy="193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 autoUpdateAnimBg="0"/>
      <p:bldP spid="10244" grpId="0" animBg="1" autoUpdateAnimBg="0"/>
      <p:bldP spid="10246" grpId="0" autoUpdateAnimBg="0"/>
      <p:bldP spid="1024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神经网络修复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通过已有的神经网络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N 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和性质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</m:oMath>
                </a14:m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，构造一个新的网络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M, 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使得神经网络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M 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满足性质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</m:oMath>
                </a14:m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fontAlgn="auto">
                  <a:lnSpc>
                    <a:spcPct val="150000"/>
                  </a:lnSpc>
                </a:pPr>
                <a:endParaRPr lang="en-US" altLang="zh-CN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6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60" y="2613025"/>
            <a:ext cx="8359140" cy="30524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3895" y="5560060"/>
            <a:ext cx="10988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M. Usman, D. Gopinath, Y. Sun, Y. Noller, and C. S. Pasareanu. Nnrepair:</a:t>
            </a:r>
            <a:r>
              <a:rPr lang="en-US" altLang="zh-CN" sz="1600"/>
              <a:t> </a:t>
            </a:r>
            <a:r>
              <a:rPr lang="zh-CN" altLang="en-US" sz="1600"/>
              <a:t>Constraint-based repair of neural network classifiers</a:t>
            </a:r>
            <a:r>
              <a:rPr lang="en-US" altLang="zh-CN" sz="1600">
                <a:sym typeface="+mn-ea"/>
              </a:rPr>
              <a:t>(CAV2021)</a:t>
            </a:r>
            <a:r>
              <a:rPr lang="zh-CN" altLang="en-US" sz="1600"/>
              <a:t>.</a:t>
            </a:r>
            <a:endParaRPr lang="en-US" altLang="zh-CN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315" y="253365"/>
            <a:ext cx="10869295" cy="644525"/>
          </a:xfrm>
        </p:spPr>
        <p:txBody>
          <a:bodyPr>
            <a:normAutofit/>
          </a:bodyPr>
          <a:lstStyle/>
          <a:p>
            <a:r>
              <a:rPr lang="zh-CN" altLang="en-US" sz="2400" b="0" dirty="0"/>
              <a:t>ART</a:t>
            </a:r>
            <a:r>
              <a:rPr lang="zh-CN" altLang="en-US" sz="2400" b="0" dirty="0"/>
              <a:t>：Abstraction Refinement-Guided Training for Provably Correct Neural Networks</a:t>
            </a:r>
            <a:endParaRPr lang="zh-CN" altLang="en-US" sz="2400" b="0" dirty="0"/>
          </a:p>
        </p:txBody>
      </p:sp>
      <p:pic>
        <p:nvPicPr>
          <p:cNvPr id="4" name="内容占位符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35575" y="1679575"/>
            <a:ext cx="6283960" cy="38144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1335" y="1809750"/>
            <a:ext cx="5272405" cy="3553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一种基于抽象解释的训练方法，将 abstraction refinement 集成到</a:t>
            </a:r>
            <a:r>
              <a:rPr lang="zh-CN" altLang="en-US"/>
              <a:t>神经网络的学习过程中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 r</a:t>
            </a:r>
            <a:r>
              <a:rPr lang="zh-CN" altLang="en-US"/>
              <a:t>efine 的过程中，input space会被不断分割，从而保证训练的</a:t>
            </a:r>
            <a:r>
              <a:rPr lang="zh-CN" altLang="en-US"/>
              <a:t>效率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通过</a:t>
            </a:r>
            <a:r>
              <a:rPr lang="en-US" altLang="zh-CN"/>
              <a:t> correctness</a:t>
            </a:r>
            <a:r>
              <a:rPr lang="zh-CN" altLang="en-US"/>
              <a:t> </a:t>
            </a:r>
            <a:r>
              <a:rPr lang="en-US" altLang="zh-CN"/>
              <a:t>l</a:t>
            </a:r>
            <a:r>
              <a:rPr lang="zh-CN" altLang="en-US"/>
              <a:t>oss</a:t>
            </a:r>
            <a:r>
              <a:rPr lang="en-US" altLang="zh-CN"/>
              <a:t> , </a:t>
            </a:r>
            <a:r>
              <a:rPr lang="zh-CN" altLang="en-US"/>
              <a:t>保证训练结束后安全性质可满足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通过</a:t>
            </a:r>
            <a:r>
              <a:rPr lang="en-US" altLang="zh-CN"/>
              <a:t> </a:t>
            </a:r>
            <a:r>
              <a:rPr lang="zh-CN" altLang="en-US"/>
              <a:t>accuracy loss，保证网络的分类</a:t>
            </a:r>
            <a:r>
              <a:rPr lang="zh-CN" altLang="en-US"/>
              <a:t>准确率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1335" y="5645150"/>
            <a:ext cx="11378565" cy="686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/>
              <a:t>X. Lin, H. Zhu, R. Samanta, and S. Jagannathan. Art: Abstraction refinement-guided training for provably correct neural networks</a:t>
            </a:r>
            <a:r>
              <a:rPr lang="en-US" altLang="zh-CN" sz="1600">
                <a:sym typeface="+mn-ea"/>
              </a:rPr>
              <a:t>(FMCAD2020)</a:t>
            </a:r>
            <a:r>
              <a:rPr lang="zh-CN" altLang="en-US" sz="1600"/>
              <a:t>.</a:t>
            </a:r>
            <a:endParaRPr lang="en-US" altLang="zh-CN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7730" y="1379220"/>
            <a:ext cx="7877175" cy="312991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887855" y="4689475"/>
            <a:ext cx="841756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通过</a:t>
            </a:r>
            <a:r>
              <a:rPr lang="en-US" altLang="zh-CN"/>
              <a:t> buggy input </a:t>
            </a:r>
            <a:r>
              <a:rPr lang="zh-CN" altLang="en-US"/>
              <a:t>的</a:t>
            </a:r>
            <a:r>
              <a:rPr lang="en-US" altLang="zh-CN"/>
              <a:t> activation pattern </a:t>
            </a:r>
            <a:r>
              <a:rPr lang="zh-CN" altLang="en-US"/>
              <a:t>定位</a:t>
            </a:r>
            <a:r>
              <a:rPr lang="en-US" altLang="zh-CN"/>
              <a:t> local input region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对每个</a:t>
            </a:r>
            <a:r>
              <a:rPr lang="en-US" altLang="zh-CN"/>
              <a:t>local input region </a:t>
            </a:r>
            <a:r>
              <a:rPr lang="zh-CN" altLang="en-US"/>
              <a:t>添加对应的</a:t>
            </a:r>
            <a:r>
              <a:rPr lang="en-US" altLang="zh-CN"/>
              <a:t> patch </a:t>
            </a:r>
            <a:r>
              <a:rPr lang="zh-CN" altLang="en-US"/>
              <a:t>网络</a:t>
            </a:r>
            <a:r>
              <a:rPr lang="zh-CN" altLang="en-US"/>
              <a:t>进行修复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42315" y="253365"/>
            <a:ext cx="10869295" cy="644525"/>
          </a:xfrm>
        </p:spPr>
        <p:txBody>
          <a:bodyPr>
            <a:normAutofit fontScale="90000"/>
          </a:bodyPr>
          <a:p>
            <a:r>
              <a:rPr lang="zh-CN" altLang="en-US" sz="2400" b="0" dirty="0"/>
              <a:t>SOUND AND COMPLETE NEURAL NETWORK REPAIR WITH MINIMALITY AND LOCALITY GUARANTEES</a:t>
            </a:r>
            <a:endParaRPr lang="zh-CN" altLang="en-US" sz="2400" b="0" dirty="0"/>
          </a:p>
        </p:txBody>
      </p:sp>
      <p:sp>
        <p:nvSpPr>
          <p:cNvPr id="7" name="文本框 6"/>
          <p:cNvSpPr txBox="1"/>
          <p:nvPr/>
        </p:nvSpPr>
        <p:spPr>
          <a:xfrm>
            <a:off x="847725" y="5783580"/>
            <a:ext cx="10298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F. Fu and W. Li. Sound and complete neural network repair with minimality and</a:t>
            </a:r>
            <a:r>
              <a:rPr lang="en-US" altLang="zh-CN" sz="1600"/>
              <a:t> </a:t>
            </a:r>
            <a:r>
              <a:rPr lang="zh-CN" altLang="en-US" sz="1600"/>
              <a:t>locality guarantees</a:t>
            </a:r>
            <a:r>
              <a:rPr lang="en-US" altLang="zh-CN" sz="1600"/>
              <a:t>(ICLR2022)</a:t>
            </a:r>
            <a:r>
              <a:rPr lang="zh-CN" altLang="en-US" sz="1600"/>
              <a:t>.</a:t>
            </a:r>
            <a:r>
              <a:rPr lang="zh-CN" altLang="en-US" sz="1400"/>
              <a:t> </a:t>
            </a:r>
            <a:endParaRPr lang="zh-CN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>
            <a:normAutofit/>
          </a:bodyPr>
          <a:lstStyle/>
          <a:p>
            <a:r>
              <a:rPr lang="zh-CN" altLang="en-US" sz="3200" b="0" dirty="0"/>
              <a:t>The challenging and progress of REASSURE and ART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1998"/>
            <a:ext cx="10515600" cy="5061482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zh-CN" altLang="en-US" dirty="0"/>
          </a:p>
          <a:p>
            <a:pPr lvl="0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已有</a:t>
            </a:r>
            <a:r>
              <a:rPr lang="zh-CN" altLang="en-US" dirty="0">
                <a:sym typeface="+mn-ea"/>
              </a:rPr>
              <a:t>工作的不足：</a:t>
            </a:r>
            <a:endParaRPr lang="zh-CN" altLang="en-US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不能修复多个性质</a:t>
            </a:r>
            <a:r>
              <a:rPr lang="zh-CN" altLang="en-US" dirty="0"/>
              <a:t>或能力较差</a:t>
            </a:r>
            <a:endParaRPr lang="zh-CN" altLang="en-US" dirty="0"/>
          </a:p>
          <a:p>
            <a:pPr lvl="1" fontAlgn="auto">
              <a:lnSpc>
                <a:spcPct val="150000"/>
              </a:lnSpc>
            </a:pPr>
            <a:r>
              <a:rPr lang="en-US" altLang="zh-CN" dirty="0"/>
              <a:t>Activation pattern 的数量关于神经元个数是指数多的；不断修复可能导致网络过大</a:t>
            </a:r>
            <a:endParaRPr lang="zh-CN" altLang="en-US" dirty="0"/>
          </a:p>
          <a:p>
            <a:pPr lvl="0" fontAlgn="auto">
              <a:lnSpc>
                <a:spcPct val="150000"/>
              </a:lnSpc>
            </a:pPr>
            <a:r>
              <a:rPr lang="zh-CN" altLang="en-US" sz="2800" dirty="0"/>
              <a:t>我们的目标：</a:t>
            </a:r>
            <a:endParaRPr lang="zh-CN" altLang="en-US" sz="2800" dirty="0"/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高效且可行</a:t>
            </a:r>
            <a:r>
              <a:rPr lang="zh-CN" altLang="en-US" dirty="0"/>
              <a:t>的修复多个性质</a:t>
            </a:r>
            <a:endParaRPr lang="zh-CN" altLang="en-US" dirty="0"/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修复范围扩大且更</a:t>
            </a:r>
            <a:r>
              <a:rPr lang="zh-CN" altLang="en-US" dirty="0"/>
              <a:t>灵活</a:t>
            </a:r>
            <a:endParaRPr lang="zh-CN" altLang="en-US" dirty="0"/>
          </a:p>
          <a:p>
            <a:pPr lvl="0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363" y="2860462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工作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进展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6248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 autoUpdateAnimBg="0"/>
      <p:bldP spid="10244" grpId="0" bldLvl="0" animBg="1" autoUpdateAnimBg="0"/>
      <p:bldP spid="10246" grpId="0" autoUpdateAnimBg="0"/>
      <p:bldP spid="1024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b="0" dirty="0"/>
              <a:t>Repair w</a:t>
            </a:r>
            <a:r>
              <a:rPr lang="zh-CN" altLang="en-US" b="0" dirty="0"/>
              <a:t>ith incremental verification</a:t>
            </a:r>
            <a:endParaRPr lang="zh-CN" altLang="en-US" b="0" dirty="0"/>
          </a:p>
        </p:txBody>
      </p:sp>
      <p:pic>
        <p:nvPicPr>
          <p:cNvPr id="4" name="内容占位符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17565" y="1860550"/>
            <a:ext cx="5168900" cy="3137535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10480040" y="2931795"/>
            <a:ext cx="1327785" cy="596265"/>
          </a:xfrm>
          <a:prstGeom prst="wedgeEllipseCallout">
            <a:avLst>
              <a:gd name="adj1" fmla="val -80361"/>
              <a:gd name="adj2" fmla="val 161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clip </a:t>
            </a:r>
            <a:r>
              <a:rPr lang="en-US" altLang="zh-CN"/>
              <a:t>the weight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45" y="1995170"/>
            <a:ext cx="5607685" cy="30029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0" dirty="0"/>
              <a:t>Idea</a:t>
            </a:r>
            <a:r>
              <a:rPr lang="en-US" altLang="zh-CN" b="0" dirty="0"/>
              <a:t> </a:t>
            </a:r>
            <a:r>
              <a:rPr lang="zh-CN" altLang="en-US" b="0" dirty="0"/>
              <a:t>: adaptive repair</a:t>
            </a:r>
            <a:endParaRPr lang="zh-CN" altLang="en-US" b="0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113030" y="2068195"/>
            <a:ext cx="5822950" cy="298704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5335905" y="307975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input region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606540" y="2417445"/>
            <a:ext cx="886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indicator</a:t>
            </a:r>
            <a:endParaRPr lang="en-US" altLang="zh-CN" sz="1400"/>
          </a:p>
        </p:txBody>
      </p:sp>
      <p:sp>
        <p:nvSpPr>
          <p:cNvPr id="8" name="流程图: 过程 7"/>
          <p:cNvSpPr/>
          <p:nvPr>
            <p:custDataLst>
              <p:tags r:id="rId3"/>
            </p:custDataLst>
          </p:nvPr>
        </p:nvSpPr>
        <p:spPr>
          <a:xfrm>
            <a:off x="7925435" y="192786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unsafe </a:t>
            </a:r>
            <a:endParaRPr lang="en-US" altLang="zh-CN"/>
          </a:p>
        </p:txBody>
      </p:sp>
      <p:sp>
        <p:nvSpPr>
          <p:cNvPr id="9" name="右箭头 8"/>
          <p:cNvSpPr/>
          <p:nvPr>
            <p:custDataLst>
              <p:tags r:id="rId4"/>
            </p:custDataLst>
          </p:nvPr>
        </p:nvSpPr>
        <p:spPr>
          <a:xfrm rot="2580000">
            <a:off x="9354185" y="2894965"/>
            <a:ext cx="1231900" cy="12763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9777095" y="2437130"/>
            <a:ext cx="886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patch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5478780" y="3957955"/>
            <a:ext cx="6513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indicator</a:t>
            </a:r>
            <a:r>
              <a:rPr lang="en-US" altLang="zh-CN"/>
              <a:t> </a:t>
            </a:r>
            <a:r>
              <a:rPr lang="zh-CN" altLang="en-US"/>
              <a:t>网络</a:t>
            </a:r>
            <a:r>
              <a:rPr lang="en-US" altLang="zh-CN"/>
              <a:t>: 对输入空间</a:t>
            </a:r>
            <a:r>
              <a:rPr lang="zh-CN" altLang="en-US"/>
              <a:t>进行分类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patch </a:t>
            </a:r>
            <a:r>
              <a:rPr lang="zh-CN" altLang="en-US"/>
              <a:t>网络：</a:t>
            </a:r>
            <a:r>
              <a:rPr lang="en-US" altLang="zh-CN"/>
              <a:t> </a:t>
            </a:r>
            <a:r>
              <a:rPr lang="zh-CN" altLang="en-US"/>
              <a:t>结合</a:t>
            </a:r>
            <a:r>
              <a:rPr lang="en-US" altLang="zh-CN"/>
              <a:t>indicator</a:t>
            </a:r>
            <a:r>
              <a:rPr lang="zh-CN" altLang="en-US"/>
              <a:t>，针对不同的性质</a:t>
            </a:r>
            <a:r>
              <a:rPr lang="zh-CN" altLang="en-US"/>
              <a:t>进行修复</a:t>
            </a:r>
            <a:endParaRPr lang="zh-CN" altLang="en-US"/>
          </a:p>
        </p:txBody>
      </p:sp>
      <p:sp>
        <p:nvSpPr>
          <p:cNvPr id="12" name="流程图: 过程 11"/>
          <p:cNvSpPr/>
          <p:nvPr>
            <p:custDataLst>
              <p:tags r:id="rId6"/>
            </p:custDataLst>
          </p:nvPr>
        </p:nvSpPr>
        <p:spPr>
          <a:xfrm>
            <a:off x="10464165" y="307975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repaired</a:t>
            </a:r>
            <a:endParaRPr lang="en-US" altLang="zh-CN"/>
          </a:p>
        </p:txBody>
      </p:sp>
      <p:sp>
        <p:nvSpPr>
          <p:cNvPr id="13" name="右箭头 12"/>
          <p:cNvSpPr/>
          <p:nvPr>
            <p:custDataLst>
              <p:tags r:id="rId7"/>
            </p:custDataLst>
          </p:nvPr>
        </p:nvSpPr>
        <p:spPr>
          <a:xfrm rot="18840000">
            <a:off x="6812915" y="2874010"/>
            <a:ext cx="1231900" cy="12763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TABLE_BEAUTIFY" val="smartTable{2d3aae49-591d-455a-ba04-05c9138e3332}"/>
</p:tagLst>
</file>

<file path=ppt/tags/tag19.xml><?xml version="1.0" encoding="utf-8"?>
<p:tagLst xmlns:p="http://schemas.openxmlformats.org/presentationml/2006/main">
  <p:tag name="KSO_WM_UNIT_TABLE_BEAUTIFY" val="smartTable{78d83743-3def-4133-908e-2525dfca33e6}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PP_MARK_KEY" val="c0f8c1c7-ef60-4d72-9b76-f7734bae5e8a"/>
  <p:tag name="COMMONDATA" val="eyJoZGlkIjoiNWRiN2EzOTIwNTFkMWRjYjlhM2M2MjEwMTAzOTAyMTA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1873</Words>
  <Application>WPS 演示</Application>
  <PresentationFormat>宽屏</PresentationFormat>
  <Paragraphs>165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华文中宋</vt:lpstr>
      <vt:lpstr>Arial</vt:lpstr>
      <vt:lpstr>微软雅黑</vt:lpstr>
      <vt:lpstr>Cambria Math</vt:lpstr>
      <vt:lpstr>Impact</vt:lpstr>
      <vt:lpstr>Arial Unicode MS</vt:lpstr>
      <vt:lpstr>等线</vt:lpstr>
      <vt:lpstr>A000120140530A99PPBG</vt:lpstr>
      <vt:lpstr>神经网络修复工作进展</vt:lpstr>
      <vt:lpstr>PowerPoint 演示文稿</vt:lpstr>
      <vt:lpstr>神经网络修复问题</vt:lpstr>
      <vt:lpstr>ART：Abstraction Refinement-Guided Training for Provably Correct Neural Networks</vt:lpstr>
      <vt:lpstr>SOUND AND COMPLETE NEURAL NETWORK REPAIR WITH MINIMALITY AND LOCALITY GUARANTEES</vt:lpstr>
      <vt:lpstr>The challenging and progress of REASSURE and ART</vt:lpstr>
      <vt:lpstr>PowerPoint 演示文稿</vt:lpstr>
      <vt:lpstr>Repair with incremental verification</vt:lpstr>
      <vt:lpstr>Idea : adaptive repair</vt:lpstr>
      <vt:lpstr>How to make indicator enabled</vt:lpstr>
      <vt:lpstr>EXperiment: repair safety property</vt:lpstr>
      <vt:lpstr>EXperiment: repair safety property</vt:lpstr>
      <vt:lpstr>EXperiment: repair fairness property</vt:lpstr>
      <vt:lpstr>EXperiment: repair fairness property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librosay</cp:lastModifiedBy>
  <cp:revision>112</cp:revision>
  <dcterms:created xsi:type="dcterms:W3CDTF">2018-08-10T09:41:00Z</dcterms:created>
  <dcterms:modified xsi:type="dcterms:W3CDTF">2023-05-29T14:23:18Z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90D159321A2A418881679FDD20C18E40_12</vt:lpwstr>
  </property>
  <property fmtid="{D5CDD505-2E9C-101B-9397-08002B2CF9AE}" pid="3" name="KSOProductBuildVer">
    <vt:lpwstr>2052-11.1.0.14309</vt:lpwstr>
  </property>
</Properties>
</file>