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5" r:id="rId9"/>
    <p:sldId id="297" r:id="rId10"/>
    <p:sldId id="273" r:id="rId11"/>
    <p:sldId id="317" r:id="rId12"/>
    <p:sldId id="305" r:id="rId13"/>
    <p:sldId id="306" r:id="rId14"/>
    <p:sldId id="307" r:id="rId15"/>
    <p:sldId id="308" r:id="rId16"/>
    <p:sldId id="309" r:id="rId17"/>
    <p:sldId id="310" r:id="rId18"/>
    <p:sldId id="287" r:id="rId19"/>
    <p:sldId id="316" r:id="rId20"/>
    <p:sldId id="288" r:id="rId21"/>
    <p:sldId id="26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网络一一对应，每个</a:t>
            </a:r>
            <a:r>
              <a:rPr lang="en-US" altLang="zh-CN"/>
              <a:t>indicator</a:t>
            </a:r>
            <a:r>
              <a:rPr lang="zh-CN" altLang="en-US"/>
              <a:t>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但是还有一些很大的不足，比如</a:t>
            </a:r>
            <a:r>
              <a:rPr lang="zh-CN" altLang="en-US">
                <a:sym typeface="+mn-ea"/>
              </a:rPr>
              <a:t>训练得到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网络参数都是相同的，换句话说，我们训练得到的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网络并没有达到修复特定性质的目的。这有可能是因为</a:t>
            </a:r>
            <a:r>
              <a:rPr lang="en-US" altLang="zh-CN">
                <a:sym typeface="+mn-ea"/>
              </a:rPr>
              <a:t>indicator</a:t>
            </a:r>
            <a:r>
              <a:rPr lang="zh-CN" altLang="en-US">
                <a:sym typeface="+mn-ea"/>
              </a:rPr>
              <a:t>不够精确，也有可能是训练的设计不好。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后面会提到我们</a:t>
            </a:r>
            <a:r>
              <a:rPr lang="zh-CN" altLang="en-US">
                <a:sym typeface="+mn-ea"/>
              </a:rPr>
              <a:t>针对这些问题的改进方案。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度量的是当前网络与能够满足性质的网络之间</a:t>
            </a:r>
            <a:r>
              <a:rPr lang="zh-CN" altLang="en-US" sz="2800"/>
              <a:t>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image" Target="../media/image13.png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4.png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31.xml"/><Relationship Id="rId7" Type="http://schemas.openxmlformats.org/officeDocument/2006/relationships/image" Target="../media/image17.png"/><Relationship Id="rId6" Type="http://schemas.openxmlformats.org/officeDocument/2006/relationships/tags" Target="../tags/tag30.xml"/><Relationship Id="rId5" Type="http://schemas.openxmlformats.org/officeDocument/2006/relationships/image" Target="../media/image16.png"/><Relationship Id="rId4" Type="http://schemas.openxmlformats.org/officeDocument/2006/relationships/tags" Target="../tags/tag29.xml"/><Relationship Id="rId3" Type="http://schemas.openxmlformats.org/officeDocument/2006/relationships/image" Target="../media/image15.png"/><Relationship Id="rId2" Type="http://schemas.openxmlformats.org/officeDocument/2006/relationships/tags" Target="../tags/tag28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en-US" altLang="zh-CN" b="1" dirty="0"/>
              <a:t>Certified defense </a:t>
            </a:r>
            <a:r>
              <a:rPr lang="zh-CN" altLang="en-US" b="1" dirty="0"/>
              <a:t>调研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b="0" dirty="0"/>
              <a:t>Continuity and S</a:t>
            </a:r>
            <a:r>
              <a:rPr lang="en-US" altLang="zh-CN" b="0" dirty="0"/>
              <a:t>ensitivity</a:t>
            </a:r>
            <a:endParaRPr lang="en-US" altLang="zh-CN" b="0" dirty="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7035" y="5713095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N. Jovanovi ́c, M. Balunovi ́c, M. Baader, and M. Vechev, "On the paradox of certified training," in Transactions on Machine Learning Research, 2022.</a:t>
            </a:r>
            <a:endParaRPr sz="1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6320" y="1408430"/>
            <a:ext cx="10191115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b="0" dirty="0"/>
              <a:t>Continuity and S</a:t>
            </a:r>
            <a:r>
              <a:rPr lang="en-US" altLang="zh-CN" b="0" dirty="0"/>
              <a:t>ensitivity</a:t>
            </a:r>
            <a:endParaRPr lang="en-US" altLang="zh-CN" b="0" dirty="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521335" y="5696585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N. Jovanovi ́c, M. Balunovi ́c, M. Baader, and M. Vechev, "On the paradox of certified training," in Transactions on Machine Learning Research, 2022</a:t>
            </a:r>
            <a:r>
              <a:rPr sz="1200"/>
              <a:t>.</a:t>
            </a:r>
            <a:endParaRPr sz="1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74495"/>
            <a:ext cx="1056322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/>
              <a:t>Adversarial Training and Provable Defenses: Bridging the Gap</a:t>
            </a:r>
            <a:endParaRPr lang="zh-CN" altLang="en-US" sz="3555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8670" y="1198880"/>
            <a:ext cx="8189595" cy="481584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555"/>
              <a:t>CERTIFIED TRAINING: SMALL BOXES ARE ALL YOU NEED</a:t>
            </a:r>
            <a:endParaRPr lang="zh-CN" altLang="en-US" sz="3555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1.From https://files.sri.inf.ethz.ch/website/teaching/reliableai2022/materials/lectures/LECTURE5_CERTIFIED_TRAINING.pdf</a:t>
            </a:r>
            <a:endParaRPr lang="en-US" sz="1200"/>
          </a:p>
          <a:p>
            <a:r>
              <a:rPr lang="en-US" sz="1200"/>
              <a:t>2.M. N. Müller, F. Eckert, M. Fischer, and M. T. Vechev, "Certified training: Small boxes are all you need," </a:t>
            </a:r>
            <a:r>
              <a:rPr sz="1200">
                <a:sym typeface="+mn-ea"/>
              </a:rPr>
              <a:t>In International Conference on Learning Representations, 202</a:t>
            </a:r>
            <a:r>
              <a:rPr lang="en-US" sz="1200">
                <a:sym typeface="+mn-ea"/>
              </a:rPr>
              <a:t>3</a:t>
            </a:r>
            <a:r>
              <a:rPr sz="1200">
                <a:sym typeface="+mn-ea"/>
              </a:rPr>
              <a:t>.</a:t>
            </a:r>
            <a:endParaRPr sz="1200"/>
          </a:p>
          <a:p>
            <a:endParaRPr lang="en-US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350" y="1247140"/>
            <a:ext cx="9893300" cy="4582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555">
                <a:sym typeface="+mn-ea"/>
              </a:rPr>
              <a:t>TAPS: Connecting certified and adversarial training</a:t>
            </a:r>
            <a:endParaRPr lang="zh-CN" altLang="en-US" sz="3555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76225" y="612013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Y. Mao, M. N. Muller, M. Fischer, and M. Vechev. Taps: Connecting certified and adversarial training, 2023. arXiv: 2305.04574.</a:t>
            </a:r>
            <a:endParaRPr lang="en-US" sz="1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225" y="2771775"/>
            <a:ext cx="11636375" cy="2988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1586230"/>
            <a:ext cx="10507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Key Insight:</a:t>
            </a:r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PGD</a:t>
            </a:r>
            <a:r>
              <a:rPr lang="zh-CN" altLang="en-US"/>
              <a:t>的</a:t>
            </a:r>
            <a:r>
              <a:rPr lang="en-US" altLang="zh-CN"/>
              <a:t>under-approximation</a:t>
            </a:r>
            <a:r>
              <a:rPr lang="zh-CN" altLang="en-US"/>
              <a:t>弥补</a:t>
            </a:r>
            <a:r>
              <a:rPr lang="en-US" altLang="zh-CN"/>
              <a:t>box</a:t>
            </a:r>
            <a:r>
              <a:rPr lang="zh-CN" altLang="en-US"/>
              <a:t>的</a:t>
            </a:r>
            <a:r>
              <a:rPr lang="en-US" altLang="zh-CN"/>
              <a:t>over-approximation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Key Challenge:</a:t>
            </a:r>
            <a:r>
              <a:rPr lang="en-US" altLang="zh-CN"/>
              <a:t> </a:t>
            </a:r>
            <a:r>
              <a:rPr lang="zh-CN" altLang="en-US"/>
              <a:t>如何将</a:t>
            </a:r>
            <a:r>
              <a:rPr lang="en-US" altLang="zh-CN"/>
              <a:t>IBP</a:t>
            </a:r>
            <a:r>
              <a:rPr lang="zh-CN" altLang="en-US"/>
              <a:t>和</a:t>
            </a:r>
            <a:r>
              <a:rPr lang="en-US" altLang="zh-CN"/>
              <a:t>PGD</a:t>
            </a:r>
            <a:r>
              <a:rPr lang="zh-CN" altLang="en-US"/>
              <a:t>的梯度统一，对整个网络进行训练</a:t>
            </a:r>
            <a:r>
              <a:rPr lang="en-US" altLang="zh-CN"/>
              <a:t>(</a:t>
            </a:r>
            <a:r>
              <a:rPr lang="zh-CN" altLang="en-US"/>
              <a:t>与</a:t>
            </a:r>
            <a:r>
              <a:rPr lang="en-US" altLang="zh-CN"/>
              <a:t>COLT</a:t>
            </a:r>
            <a:r>
              <a:rPr lang="zh-CN" altLang="en-US"/>
              <a:t>不同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zh-CN" sz="2665">
                <a:sym typeface="+mn-ea"/>
              </a:rPr>
              <a:t>Towards Stable and Efficient Training of Verifiably Robust Neural Networks</a:t>
            </a:r>
            <a:endParaRPr lang="zh-CN" altLang="en-US" sz="2665"/>
          </a:p>
        </p:txBody>
      </p:sp>
      <p:sp>
        <p:nvSpPr>
          <p:cNvPr id="5" name="文本框 4"/>
          <p:cNvSpPr txBox="1"/>
          <p:nvPr/>
        </p:nvSpPr>
        <p:spPr>
          <a:xfrm>
            <a:off x="485140" y="1816735"/>
            <a:ext cx="10507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Key Insight: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natural loss</a:t>
            </a:r>
            <a:r>
              <a:rPr lang="zh-CN" altLang="en-US"/>
              <a:t>，</a:t>
            </a:r>
            <a:r>
              <a:rPr lang="en-US" altLang="zh-CN"/>
              <a:t>IBP bound </a:t>
            </a:r>
            <a:r>
              <a:rPr lang="zh-CN" altLang="en-US"/>
              <a:t>和</a:t>
            </a:r>
            <a:r>
              <a:rPr lang="en-US" altLang="zh-CN"/>
              <a:t> crown-IBP bound </a:t>
            </a:r>
            <a:r>
              <a:rPr lang="zh-CN" altLang="en-US"/>
              <a:t>组合在一起进行训练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比 IBP 更通用，</a:t>
            </a:r>
            <a:r>
              <a:rPr lang="zh-CN" altLang="en-US"/>
              <a:t>可根据</a:t>
            </a:r>
            <a:r>
              <a:rPr lang="en-US" altLang="zh-CN"/>
              <a:t>radius</a:t>
            </a:r>
            <a:r>
              <a:rPr lang="zh-CN" altLang="en-US"/>
              <a:t>灵活结合</a:t>
            </a:r>
            <a:r>
              <a:rPr lang="en-US" altLang="zh-CN"/>
              <a:t>IBP</a:t>
            </a:r>
            <a:r>
              <a:rPr lang="zh-CN" altLang="en-US"/>
              <a:t>和凸松弛方法</a:t>
            </a:r>
            <a:r>
              <a:rPr lang="en-US" altLang="zh-CN"/>
              <a:t>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）先用更紧的界保证初始训练稳定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 β = 1</a:t>
            </a:r>
            <a:r>
              <a:rPr lang="en-US" altLang="zh-CN"/>
              <a:t>), </a:t>
            </a:r>
            <a:r>
              <a:rPr lang="zh-CN" altLang="en-US"/>
              <a:t>后逐渐</a:t>
            </a:r>
            <a:r>
              <a:rPr lang="en-US" altLang="zh-CN"/>
              <a:t>将 β 降低到 0，</a:t>
            </a:r>
            <a:r>
              <a:rPr lang="zh-CN" altLang="en-US"/>
              <a:t>使用</a:t>
            </a:r>
            <a:r>
              <a:rPr lang="en-US" altLang="zh-CN"/>
              <a:t>IBP避免over-regularization.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）对于特别小的</a:t>
            </a:r>
            <a:r>
              <a:rPr lang="en-US" altLang="zh-CN"/>
              <a:t>radius</a:t>
            </a:r>
            <a:r>
              <a:rPr lang="zh-CN" altLang="en-US"/>
              <a:t>，可以令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β </a:t>
            </a:r>
            <a:r>
              <a:rPr lang="zh-CN" altLang="en-US">
                <a:sym typeface="+mn-ea"/>
              </a:rPr>
              <a:t>保持</a:t>
            </a:r>
            <a:r>
              <a:rPr lang="en-US" altLang="zh-CN">
                <a:sym typeface="+mn-ea"/>
              </a:rPr>
              <a:t>1.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460" y="3676015"/>
            <a:ext cx="11179175" cy="150685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85140" y="581279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H</a:t>
            </a:r>
            <a:r>
              <a:rPr lang="en-US" sz="1600"/>
              <a:t>.</a:t>
            </a:r>
            <a:r>
              <a:rPr sz="1600"/>
              <a:t> Zhang</a:t>
            </a:r>
            <a:r>
              <a:rPr lang="en-US" sz="1600"/>
              <a:t>,</a:t>
            </a:r>
            <a:r>
              <a:rPr sz="1600"/>
              <a:t> Towards stable and efficient training of verifiably robust neural networks. In International Conference on Learning Representations, 2020.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xperiment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4100" y="1092835"/>
            <a:ext cx="7358380" cy="57194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056120" y="5233670"/>
            <a:ext cx="478663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Y. Mao, M. N. Muller, M. Fischer, and M. Vechev. Taps: Connecting certified and adversarial training, 2023. arXiv: 2305.04574.</a:t>
            </a:r>
            <a:endParaRPr 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555">
                <a:sym typeface="+mn-ea"/>
              </a:rPr>
              <a:t>DL2: training and querying neural network with Logic</a:t>
            </a:r>
            <a:endParaRPr lang="zh-CN" altLang="en-US" sz="3555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19405" y="625602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900"/>
              <a:t> Marc Fischer, Mislav Balunovic, Dana Drachsler-Cohen, Timon Gehr, Ce Zhang, and Martin T. Vechev. DL2: training and querying neural network with Logic</a:t>
            </a:r>
            <a:r>
              <a:rPr lang="zh-CN" altLang="en-US" sz="900"/>
              <a:t>，</a:t>
            </a:r>
            <a:r>
              <a:rPr lang="en-US" altLang="zh-CN" sz="900"/>
              <a:t>IC</a:t>
            </a:r>
            <a:r>
              <a:rPr lang="en-US" altLang="zh-CN" sz="900"/>
              <a:t>ML 2019</a:t>
            </a:r>
            <a:endParaRPr lang="en-US" altLang="zh-CN" sz="900"/>
          </a:p>
        </p:txBody>
      </p:sp>
      <p:sp>
        <p:nvSpPr>
          <p:cNvPr id="5" name="文本框 4"/>
          <p:cNvSpPr txBox="1"/>
          <p:nvPr/>
        </p:nvSpPr>
        <p:spPr>
          <a:xfrm>
            <a:off x="485140" y="1586230"/>
            <a:ext cx="105073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Key Insight:</a:t>
            </a:r>
            <a:r>
              <a:rPr lang="en-US" altLang="zh-CN"/>
              <a:t> </a:t>
            </a:r>
            <a:r>
              <a:t>将逻辑约束转换为具有所需数学特性的损失函数</a:t>
            </a:r>
            <a:r>
              <a:rPr lang="en-US"/>
              <a:t>, </a:t>
            </a:r>
            <a:r>
              <a:rPr lang="zh-CN" altLang="en-US"/>
              <a:t>通过梯度下降方法训练网络</a:t>
            </a:r>
            <a:r>
              <a:rPr lang="zh-CN" altLang="en-US"/>
              <a:t>满足约束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4515" y="2555240"/>
            <a:ext cx="4398010" cy="873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3425" y="3256915"/>
            <a:ext cx="430212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8365" y="4108450"/>
            <a:ext cx="3606800" cy="844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89930" y="2387600"/>
            <a:ext cx="5280660" cy="2899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/>
              <a:t>certified training </a:t>
            </a:r>
            <a:r>
              <a:rPr lang="zh-CN" altLang="en-US"/>
              <a:t>用于</a:t>
            </a:r>
            <a:r>
              <a:rPr lang="en-US" altLang="zh-CN"/>
              <a:t> repair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DL2 + certified training (ART)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如何训练？哪种松弛方法更好？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用于</a:t>
            </a:r>
            <a:r>
              <a:rPr lang="en-US" altLang="zh-CN"/>
              <a:t>repair</a:t>
            </a:r>
            <a:r>
              <a:rPr lang="zh-CN" altLang="en-US"/>
              <a:t>的能力范围（性质数量；和准确率的</a:t>
            </a:r>
            <a:r>
              <a:rPr lang="zh-CN" altLang="en-US"/>
              <a:t>平衡等）？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和别的</a:t>
            </a:r>
            <a:r>
              <a:rPr lang="en-US" altLang="zh-CN"/>
              <a:t>repair</a:t>
            </a:r>
            <a:r>
              <a:rPr lang="zh-CN" altLang="en-US"/>
              <a:t>方法的对比</a:t>
            </a:r>
            <a:r>
              <a:rPr lang="en-US" altLang="zh-CN"/>
              <a:t>(</a:t>
            </a:r>
            <a:r>
              <a:rPr lang="zh-CN" altLang="en-US"/>
              <a:t>非训练方法</a:t>
            </a:r>
            <a:r>
              <a:rPr lang="en-US" altLang="zh-CN"/>
              <a:t>)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等等</a:t>
            </a:r>
            <a:endParaRPr lang="en-US" altLang="zh-CN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Patch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由于</a:t>
            </a:r>
            <a:r>
              <a:rPr lang="en-US" altLang="zh-CN"/>
              <a:t>certified training</a:t>
            </a:r>
            <a:r>
              <a:rPr lang="zh-CN" altLang="en-US"/>
              <a:t>本身的困难，用于</a:t>
            </a:r>
            <a:r>
              <a:rPr lang="en-US" altLang="zh-CN"/>
              <a:t>patch</a:t>
            </a:r>
            <a:r>
              <a:rPr lang="zh-CN" altLang="en-US"/>
              <a:t>的修复不能</a:t>
            </a:r>
            <a:r>
              <a:rPr lang="en-US" altLang="zh-CN"/>
              <a:t>“</a:t>
            </a:r>
            <a:r>
              <a:rPr lang="zh-CN" altLang="en-US"/>
              <a:t>囫囵吞枣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</a:t>
            </a:r>
            <a:r>
              <a:rPr lang="zh-CN" altLang="en-US"/>
              <a:t>工作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What is Certified Defenses?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5550" y="1471295"/>
            <a:ext cx="9419590" cy="32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485" y="4810760"/>
            <a:ext cx="9855200" cy="94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前者</a:t>
            </a:r>
            <a:r>
              <a:rPr lang="en-US" altLang="zh-CN"/>
              <a:t>inner maximization</a:t>
            </a:r>
            <a:r>
              <a:rPr lang="zh-CN" altLang="en-US"/>
              <a:t>取得是下近似；后者为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前者求得的最小值</a:t>
            </a:r>
            <a:r>
              <a:rPr lang="zh-CN" altLang="en-US"/>
              <a:t>没有</a:t>
            </a:r>
            <a:r>
              <a:rPr lang="en-US" altLang="zh-CN"/>
              <a:t>sound</a:t>
            </a:r>
            <a:r>
              <a:rPr lang="zh-CN" altLang="en-US"/>
              <a:t>保证，</a:t>
            </a:r>
            <a:r>
              <a:rPr lang="zh-CN" altLang="en-US"/>
              <a:t>后者可以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69265" y="635000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The process of Certified Defenses？</a:t>
            </a:r>
            <a:endParaRPr lang="zh-CN" altLang="en-US" sz="2400" b="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1224915"/>
            <a:ext cx="7081520" cy="506158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64755" y="2326005"/>
            <a:ext cx="4338955" cy="285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bound propagation</a:t>
            </a:r>
            <a:r>
              <a:rPr lang="zh-CN" altLang="en-US"/>
              <a:t>的方法求得所有可能向量的</a:t>
            </a:r>
            <a:r>
              <a:rPr lang="zh-CN" altLang="en-US"/>
              <a:t>上近似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找到其中令</a:t>
            </a:r>
            <a:r>
              <a:rPr lang="en-US" altLang="zh-CN"/>
              <a:t>L</a:t>
            </a:r>
            <a:r>
              <a:rPr lang="zh-CN" altLang="en-US"/>
              <a:t>最大的那个</a:t>
            </a:r>
            <a:r>
              <a:rPr lang="en-US" altLang="zh-CN"/>
              <a:t> z*</a:t>
            </a:r>
            <a:r>
              <a:rPr lang="zh-CN" altLang="en-US"/>
              <a:t>，然后最小化</a:t>
            </a:r>
            <a:r>
              <a:rPr lang="zh-CN" altLang="en-US"/>
              <a:t>它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如何找到</a:t>
            </a:r>
            <a:r>
              <a:rPr lang="en-US" altLang="zh-CN"/>
              <a:t> z*?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9875" y="635000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p>
            <a:pPr algn="l"/>
            <a:r>
              <a:rPr lang="zh-CN" altLang="en-US" sz="2400" b="0" dirty="0"/>
              <a:t>Certified Defenses in the abstract</a:t>
            </a:r>
            <a:endParaRPr lang="zh-CN" altLang="en-US" sz="2400" b="0" dirty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900" y="1363345"/>
            <a:ext cx="8245475" cy="47180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33680" y="6350000"/>
            <a:ext cx="11155680" cy="34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From https://files.sri.inf.ethz.ch/website/teaching/reliableai2022/materials/lectures/LECTURE5_CERTIFIED_TRAINING.pdf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研究现状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Differentiable Abstract Interpretation for Provably Robust Neural Networks</a:t>
            </a:r>
            <a:r>
              <a:rPr lang="en-US" altLang="zh-CN" sz="2000"/>
              <a:t> (ICML 2018)</a:t>
            </a:r>
            <a:endParaRPr lang="en-US" altLang="zh-CN" sz="2000"/>
          </a:p>
          <a:p>
            <a:r>
              <a:rPr lang="en-US" altLang="zh-CN" sz="2000"/>
              <a:t>Towards Stable and Efficient Training of Verifiably Robust Neural Networks (ICLR 2020)</a:t>
            </a:r>
            <a:endParaRPr lang="en-US" altLang="zh-CN" sz="2000"/>
          </a:p>
          <a:p>
            <a:r>
              <a:rPr lang="en-US" altLang="zh-CN" sz="2000"/>
              <a:t>Adversarial Training and Provable Defenses: Bridging the Gap </a:t>
            </a:r>
            <a:r>
              <a:rPr lang="en-US" altLang="zh-CN" sz="2000">
                <a:sym typeface="+mn-ea"/>
              </a:rPr>
              <a:t>(ICLR 2020)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Fast Certified Robust Training with Short Warmup (NeurIPS 2021)</a:t>
            </a:r>
            <a:endParaRPr lang="en-US" altLang="zh-CN" sz="2000">
              <a:sym typeface="+mn-ea"/>
            </a:endParaRPr>
          </a:p>
          <a:p>
            <a:r>
              <a:rPr lang="en-US" altLang="zh-CN" sz="2000"/>
              <a:t>CERTIFIED TRAINING: SMALL BOXES ARE ALL YOU NEED (ICLR 2023)</a:t>
            </a:r>
            <a:endParaRPr lang="en-US" altLang="zh-CN" sz="2000"/>
          </a:p>
          <a:p>
            <a:r>
              <a:rPr lang="en-US" altLang="zh-CN" sz="2000"/>
              <a:t>TAPS: Connecting Certified and Adversarial Training (2023)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On the Paradox of Certified Training (TMLR 2022)</a:t>
            </a:r>
            <a:endParaRPr lang="en-US" altLang="zh-CN" sz="2000"/>
          </a:p>
          <a:p>
            <a:r>
              <a:rPr lang="en-US" altLang="zh-CN" sz="2000"/>
              <a:t>Understanding Certified Training with Interval Bound Propagation (ICML 2023)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DL2: Training and Querying Neural Networks with Logic (</a:t>
            </a:r>
            <a:r>
              <a:rPr lang="en-US" altLang="zh-CN" sz="2000"/>
              <a:t>ICML 2019)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调研文章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松弛</a:t>
            </a:r>
            <a:r>
              <a:rPr lang="zh-CN" altLang="en-US" b="0" dirty="0"/>
              <a:t>选择</a:t>
            </a:r>
            <a:endParaRPr lang="zh-CN" altLang="en-US" b="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340485"/>
            <a:ext cx="5970270" cy="506158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000"/>
              <a:t>直观上：越紧的松弛效果越好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松弛太松可能会导致训练不稳定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包含</a:t>
            </a:r>
            <a:r>
              <a:rPr lang="zh-CN" altLang="en-US" sz="2000"/>
              <a:t>的不可行点会少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8470" y="1133475"/>
            <a:ext cx="4451985" cy="483298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21335" y="581279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H</a:t>
            </a:r>
            <a:r>
              <a:rPr lang="en-US" sz="1600"/>
              <a:t>.</a:t>
            </a:r>
            <a:r>
              <a:rPr sz="1600"/>
              <a:t> Zhang</a:t>
            </a:r>
            <a:r>
              <a:rPr lang="en-US" sz="1600"/>
              <a:t>,</a:t>
            </a:r>
            <a:r>
              <a:rPr sz="1600"/>
              <a:t> Towards stable and efficient training of verifiably robust neural networks. In International Conference on Learning Representations, 2020.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松弛</a:t>
            </a:r>
            <a:r>
              <a:rPr lang="zh-CN" altLang="en-US" b="0" dirty="0"/>
              <a:t>选择</a:t>
            </a:r>
            <a:endParaRPr lang="zh-CN" altLang="en-US" b="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340485"/>
            <a:ext cx="5970270" cy="506158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000"/>
              <a:t>直观上：越紧的松弛效果越好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松弛太松可能会导致训练不稳定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包含</a:t>
            </a:r>
            <a:r>
              <a:rPr lang="zh-CN" altLang="en-US" sz="2000"/>
              <a:t>的不可行点会少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实际：</a:t>
            </a:r>
            <a:r>
              <a:rPr lang="en-US" altLang="zh-CN" sz="2000"/>
              <a:t>box/IBP</a:t>
            </a:r>
            <a:r>
              <a:rPr lang="zh-CN" altLang="en-US" sz="2000"/>
              <a:t>效果最好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altLang="zh-CN" sz="2000"/>
              <a:t>over-regularization</a:t>
            </a:r>
            <a:r>
              <a:rPr lang="zh-CN" altLang="en-US" sz="2000"/>
              <a:t>，让网络退化；尤其是大的</a:t>
            </a:r>
            <a:r>
              <a:rPr lang="en-US" altLang="zh-CN" sz="2000"/>
              <a:t> radius</a:t>
            </a:r>
            <a:endParaRPr lang="en-US" altLang="zh-CN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8470" y="1021715"/>
            <a:ext cx="4451985" cy="483298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21335" y="581279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/>
              <a:t>H</a:t>
            </a:r>
            <a:r>
              <a:rPr lang="en-US" sz="1600"/>
              <a:t>.</a:t>
            </a:r>
            <a:r>
              <a:rPr sz="1600"/>
              <a:t> Zhang</a:t>
            </a:r>
            <a:r>
              <a:rPr lang="en-US" sz="1600"/>
              <a:t>,</a:t>
            </a:r>
            <a:r>
              <a:rPr sz="1600"/>
              <a:t> Towards stable and efficient training of verifiably robust neural networks. In International Conference on Learning Representations, 2020.</a:t>
            </a:r>
            <a:endParaRPr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c0f8c1c7-ef60-4d72-9b76-f7734bae5e8a"/>
  <p:tag name="COMMONDATA" val="eyJoZGlkIjoiYzNjMDY0NjEyOGM4YjM5OTYwM2FjNTY4ZTE2YzY5YT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3791</Words>
  <Application>WPS 演示</Application>
  <PresentationFormat>宽屏</PresentationFormat>
  <Paragraphs>123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Certified defense 调研</vt:lpstr>
      <vt:lpstr>PowerPoint 演示文稿</vt:lpstr>
      <vt:lpstr>What is Certified Defenses?</vt:lpstr>
      <vt:lpstr>The process of Certified Defenses？</vt:lpstr>
      <vt:lpstr>Certified Defenses in the abstract</vt:lpstr>
      <vt:lpstr>PowerPoint 演示文稿</vt:lpstr>
      <vt:lpstr> 调研文章</vt:lpstr>
      <vt:lpstr>松弛选择</vt:lpstr>
      <vt:lpstr>松弛选择</vt:lpstr>
      <vt:lpstr>Continuity and Sensitivity</vt:lpstr>
      <vt:lpstr>Continuity and Sensitivity</vt:lpstr>
      <vt:lpstr>Adversarial Training and Provable Defenses: Bridging the Gap</vt:lpstr>
      <vt:lpstr>CERTIFIED TRAINING: SMALL BOXES ARE ALL YOU NEED</vt:lpstr>
      <vt:lpstr>TAPS: Connecting certified and adversarial training</vt:lpstr>
      <vt:lpstr>Towards Stable and Efficient Training of Verifiably Robust Neural Networks</vt:lpstr>
      <vt:lpstr>Experiment</vt:lpstr>
      <vt:lpstr>TAPS: Connecting certified and adversarial training</vt:lpstr>
      <vt:lpstr>EXperiment: repair fairness property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czmcz</cp:lastModifiedBy>
  <cp:revision>220</cp:revision>
  <dcterms:created xsi:type="dcterms:W3CDTF">2018-08-10T09:41:00Z</dcterms:created>
  <dcterms:modified xsi:type="dcterms:W3CDTF">2023-08-29T03:06:13Z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2052-12.1.0.15120</vt:lpwstr>
  </property>
</Properties>
</file>