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65" r:id="rId5"/>
    <p:sldId id="272" r:id="rId6"/>
    <p:sldId id="267" r:id="rId7"/>
    <p:sldId id="271" r:id="rId8"/>
    <p:sldId id="275" r:id="rId9"/>
    <p:sldId id="297" r:id="rId10"/>
    <p:sldId id="273" r:id="rId11"/>
    <p:sldId id="305" r:id="rId12"/>
    <p:sldId id="306" r:id="rId13"/>
    <p:sldId id="307" r:id="rId14"/>
    <p:sldId id="308" r:id="rId15"/>
    <p:sldId id="309" r:id="rId16"/>
    <p:sldId id="310" r:id="rId17"/>
    <p:sldId id="287" r:id="rId18"/>
    <p:sldId id="288" r:id="rId19"/>
    <p:sldId id="290" r:id="rId20"/>
    <p:sldId id="295" r:id="rId21"/>
    <p:sldId id="266" r:id="rId22"/>
  </p:sldIdLst>
  <p:sldSz cx="12192000" cy="6858000"/>
  <p:notesSz cx="6858000" cy="9144000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4" userDrawn="1">
          <p15:clr>
            <a:srgbClr val="A4A3A4"/>
          </p15:clr>
        </p15:guide>
        <p15:guide id="2" pos="38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1324"/>
    <a:srgbClr val="0C49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79924" autoAdjust="0"/>
  </p:normalViewPr>
  <p:slideViewPr>
    <p:cSldViewPr snapToGrid="0" showGuides="1">
      <p:cViewPr varScale="1">
        <p:scale>
          <a:sx n="77" d="100"/>
          <a:sy n="77" d="100"/>
        </p:scale>
        <p:origin x="72" y="1968"/>
      </p:cViewPr>
      <p:guideLst>
        <p:guide orient="horz" pos="2104"/>
        <p:guide pos="383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tags" Target="tags/tag35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5BCEC9-DDE4-4B30-87D6-0017517D5E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4487E-253C-4F2A-AD3B-D7DF4058A67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照片为学生拍摄的礼堂</a:t>
            </a:r>
            <a:endParaRPr lang="zh-CN" altLang="en-US" dirty="0"/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F000F6D-74D8-0C46-B428-4DE0EB03488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接下来讲一下我们已经做的实验。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我们暂时固定了</a:t>
            </a:r>
            <a:r>
              <a:rPr lang="en-US" altLang="zh-CN"/>
              <a:t>patch</a:t>
            </a:r>
            <a:r>
              <a:rPr lang="zh-CN" altLang="en-US"/>
              <a:t>和</a:t>
            </a:r>
            <a:r>
              <a:rPr lang="en-US" altLang="zh-CN"/>
              <a:t>indicator</a:t>
            </a:r>
            <a:r>
              <a:rPr lang="zh-CN" altLang="en-US"/>
              <a:t>的网络数量，并让</a:t>
            </a:r>
            <a:r>
              <a:rPr lang="en-US" altLang="zh-CN"/>
              <a:t>indicator</a:t>
            </a:r>
            <a:r>
              <a:rPr lang="zh-CN" altLang="en-US"/>
              <a:t>与</a:t>
            </a:r>
            <a:r>
              <a:rPr lang="en-US" altLang="zh-CN"/>
              <a:t>patch</a:t>
            </a:r>
            <a:r>
              <a:rPr lang="zh-CN" altLang="en-US"/>
              <a:t>网络一一对应，每个</a:t>
            </a:r>
            <a:r>
              <a:rPr lang="en-US" altLang="zh-CN"/>
              <a:t>indicator</a:t>
            </a:r>
            <a:r>
              <a:rPr lang="zh-CN" altLang="en-US"/>
              <a:t>控制一个</a:t>
            </a:r>
            <a:r>
              <a:rPr lang="en-US" altLang="zh-CN"/>
              <a:t>patch</a:t>
            </a:r>
            <a:r>
              <a:rPr lang="zh-CN" altLang="en-US"/>
              <a:t>网络</a:t>
            </a:r>
            <a:r>
              <a:rPr lang="zh-CN" altLang="en-US"/>
              <a:t>进行修复。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在训练的过程中这些网络是一起训练的，且同时修复多个</a:t>
            </a:r>
            <a:r>
              <a:rPr lang="zh-CN" altLang="en-US"/>
              <a:t>安全性质。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实验结果如下。可以看出现在的版本成功修复了多个安全性质，准确率也有</a:t>
            </a:r>
            <a:r>
              <a:rPr lang="zh-CN" altLang="en-US"/>
              <a:t>相应的提升。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但是还有一些很大的不足，比如</a:t>
            </a:r>
            <a:r>
              <a:rPr lang="zh-CN" altLang="en-US">
                <a:sym typeface="+mn-ea"/>
              </a:rPr>
              <a:t>训练得到</a:t>
            </a:r>
            <a:r>
              <a:rPr lang="en-US" altLang="zh-CN">
                <a:sym typeface="+mn-ea"/>
              </a:rPr>
              <a:t>patch</a:t>
            </a:r>
            <a:r>
              <a:rPr lang="zh-CN" altLang="en-US">
                <a:sym typeface="+mn-ea"/>
              </a:rPr>
              <a:t>网络参数都是相同的，换句话说，我们训练得到的</a:t>
            </a:r>
            <a:r>
              <a:rPr lang="en-US" altLang="zh-CN">
                <a:sym typeface="+mn-ea"/>
              </a:rPr>
              <a:t>patch</a:t>
            </a:r>
            <a:r>
              <a:rPr lang="zh-CN" altLang="en-US">
                <a:sym typeface="+mn-ea"/>
              </a:rPr>
              <a:t>网络并没有达到修复特定性质的目的。这有可能是因为</a:t>
            </a:r>
            <a:r>
              <a:rPr lang="en-US" altLang="zh-CN">
                <a:sym typeface="+mn-ea"/>
              </a:rPr>
              <a:t>indicator</a:t>
            </a:r>
            <a:r>
              <a:rPr lang="zh-CN" altLang="en-US">
                <a:sym typeface="+mn-ea"/>
              </a:rPr>
              <a:t>不够精确，也有可能是训练的设计不好。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后面会提到我们</a:t>
            </a:r>
            <a:r>
              <a:rPr lang="zh-CN" altLang="en-US">
                <a:sym typeface="+mn-ea"/>
              </a:rPr>
              <a:t>针对这些问题的改进方案。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我们还做了关于公平性质的修复。首先需要对数据进行预处理，将数据一一编码成性质。每个性质都有一个敏感属性，在敏感属性上，我们的约束是全区间，也就是所有可以取到的值；在非敏感属性上，我们约束的上下界是相等的，即原本数据的</a:t>
            </a:r>
            <a:r>
              <a:rPr lang="zh-CN" altLang="en-US"/>
              <a:t>值。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在公平性实验中，我们修复所有的性质，</a:t>
            </a:r>
            <a:r>
              <a:rPr lang="en-US" altLang="zh-CN"/>
              <a:t>indicator</a:t>
            </a:r>
            <a:r>
              <a:rPr lang="zh-CN" altLang="en-US"/>
              <a:t>和</a:t>
            </a:r>
            <a:r>
              <a:rPr lang="en-US" altLang="zh-CN"/>
              <a:t>patch</a:t>
            </a:r>
            <a:r>
              <a:rPr lang="zh-CN" altLang="en-US"/>
              <a:t>的设置和安全性实验相同。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我们一共做了两组实验，训练集和测试集相同和不同的情况我们</a:t>
            </a:r>
            <a:r>
              <a:rPr lang="zh-CN" altLang="en-US"/>
              <a:t>都测了一下。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r>
              <a:rPr lang="zh-CN" altLang="en-US"/>
              <a:t>训练集和验证集不同时，效果不好的原因：数据量太少，测试集和验证集分布完全不同，或者说是权重可行解和泛化的可行解域差距很大。后面考虑用数据增强的方法去做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公平性质的sensitive属性编码时要求整个子空间都要满足，且公平性质是若干数据，即若干个性质对应的可行解域的交，这导致可行解域很小</a:t>
            </a:r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我们的改进方案呢，</a:t>
            </a:r>
            <a:r>
              <a:rPr lang="zh-CN" altLang="en-US"/>
              <a:t>就是对</a:t>
            </a:r>
            <a:r>
              <a:rPr lang="en-US" altLang="zh-CN"/>
              <a:t>indicator</a:t>
            </a:r>
            <a:r>
              <a:rPr lang="zh-CN" altLang="en-US"/>
              <a:t>进行预训练，使得它对输入区间有识别能力，可以判断这个输入区间是在哪个性质中的</a:t>
            </a:r>
            <a:r>
              <a:rPr lang="zh-CN" altLang="en-US"/>
              <a:t>约束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像对于安全性质，我们可以先对输入区间进行分割，使得精度提高。将这些区间作为训练集放入</a:t>
            </a:r>
            <a:r>
              <a:rPr lang="en-US" altLang="zh-CN"/>
              <a:t>indicator</a:t>
            </a:r>
            <a:r>
              <a:rPr lang="zh-CN" altLang="en-US"/>
              <a:t>中进行训练，使得</a:t>
            </a:r>
            <a:r>
              <a:rPr lang="en-US" altLang="zh-CN"/>
              <a:t>indicator</a:t>
            </a:r>
            <a:r>
              <a:rPr lang="zh-CN" altLang="en-US"/>
              <a:t>对于输入区间和性质的相关性有一个较好的</a:t>
            </a:r>
            <a:r>
              <a:rPr lang="zh-CN" altLang="en-US"/>
              <a:t>判定。</a:t>
            </a:r>
            <a:endParaRPr lang="zh-CN" altLang="en-US"/>
          </a:p>
          <a:p>
            <a:endParaRPr lang="en-US" altLang="zh-CN"/>
          </a:p>
          <a:p>
            <a:r>
              <a:rPr lang="zh-CN" altLang="en-US"/>
              <a:t>有了预训练的</a:t>
            </a:r>
            <a:r>
              <a:rPr lang="en-US" altLang="zh-CN"/>
              <a:t>indicator</a:t>
            </a:r>
            <a:r>
              <a:rPr lang="zh-CN" altLang="en-US"/>
              <a:t>以后，我们就可以将它和</a:t>
            </a:r>
            <a:r>
              <a:rPr lang="en-US" altLang="zh-CN"/>
              <a:t>patch</a:t>
            </a:r>
            <a:r>
              <a:rPr lang="zh-CN" altLang="en-US"/>
              <a:t>相结合，去进行修复。结合的方法就是用下面的公式。在这个公式，当支持网络的输出较小时，</a:t>
            </a:r>
            <a:r>
              <a:rPr lang="en-US" altLang="zh-CN"/>
              <a:t>ha</a:t>
            </a:r>
            <a:r>
              <a:rPr lang="zh-CN" altLang="en-US"/>
              <a:t>会更偏向于</a:t>
            </a:r>
            <a:r>
              <a:rPr lang="en-US" altLang="zh-CN"/>
              <a:t>0</a:t>
            </a:r>
            <a:r>
              <a:rPr lang="zh-CN" altLang="en-US"/>
              <a:t>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最后再把结合过后的修复部件和原网络结合，即两个部分的输出相加即可。</a:t>
            </a:r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1.</a:t>
            </a:r>
            <a:r>
              <a:rPr lang="zh-CN" altLang="en-US"/>
              <a:t>不同的方法要求的也不同，</a:t>
            </a:r>
            <a:r>
              <a:rPr lang="zh-CN" altLang="en-US"/>
              <a:t>比如一些方法规定新的网络</a:t>
            </a:r>
            <a:r>
              <a:rPr lang="en-US" altLang="zh-CN"/>
              <a:t>M</a:t>
            </a:r>
            <a:r>
              <a:rPr lang="zh-CN" altLang="en-US"/>
              <a:t>和原网络</a:t>
            </a:r>
            <a:r>
              <a:rPr lang="en-US" altLang="zh-CN"/>
              <a:t>N</a:t>
            </a:r>
            <a:r>
              <a:rPr lang="zh-CN" altLang="en-US">
                <a:sym typeface="+mn-ea"/>
              </a:rPr>
              <a:t>在一定度量下差距</a:t>
            </a:r>
            <a:r>
              <a:rPr lang="zh-CN" altLang="en-US">
                <a:sym typeface="+mn-ea"/>
              </a:rPr>
              <a:t>很小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2.</a:t>
            </a:r>
            <a:r>
              <a:rPr lang="zh-CN" altLang="en-US">
                <a:sym typeface="+mn-ea"/>
              </a:rPr>
              <a:t>修复方法可以不限于只修改权重，也可以修改网络的结构</a:t>
            </a:r>
            <a:r>
              <a:rPr lang="zh-CN" altLang="en-US">
                <a:sym typeface="+mn-ea"/>
              </a:rPr>
              <a:t>等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修复问题中想要满足的性质也是多种多样。拿安全性质和公平性质为例，安全性质要求在一点的输入区间内，输出满足在一定的区间内，或者某个分类的分量值总是最大或者最小；而公平性质会确定一个敏感的分量，要求当前数据在敏感分量不同的情况下，分类都是一致的。这在实际中也有很多应用，比如银行贷款，需要对贷款人进行评估，评估的方面有很多，如收入，年龄等。我们在这种情况下想要寻求公平性，比如不想让年龄成为影响银行贷款与否的因素，就需要让网络满足我们定义的公平</a:t>
            </a:r>
            <a:r>
              <a:rPr lang="zh-CN" altLang="en-US">
                <a:sym typeface="+mn-ea"/>
              </a:rPr>
              <a:t>性质。</a:t>
            </a:r>
            <a:endParaRPr lang="zh-CN" altLang="en-US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800"/>
              <a:t>我们先来简单介绍两个已有的工作，我们后面的工作也是从此入手展开的。首先是</a:t>
            </a:r>
            <a:r>
              <a:rPr lang="en-US" altLang="zh-CN" sz="2800"/>
              <a:t>ART</a:t>
            </a:r>
            <a:endParaRPr lang="zh-CN" altLang="en-US" sz="2800"/>
          </a:p>
          <a:p>
            <a:r>
              <a:rPr lang="zh-CN" altLang="en-US" sz="2800"/>
              <a:t>具体来说，这个工作的修复方法是对网络重新训练。训练的过程中会维持一个抽象域和具体域，其中抽象域负责安全性质等需要满足性质的保证，具体域负责网络的准确率。</a:t>
            </a:r>
            <a:endParaRPr lang="zh-CN" altLang="en-US" sz="2800"/>
          </a:p>
          <a:p>
            <a:r>
              <a:rPr lang="zh-CN" altLang="en-US" sz="2800"/>
              <a:t>神经网络的抽象域接受输入的抽象，也就是输入区间，在通过计算后可以判断输入区间内是否满足安全性质。如果不满足，那么就通过</a:t>
            </a:r>
            <a:r>
              <a:rPr lang="en-US" altLang="zh-CN" sz="2800"/>
              <a:t>correctness loss </a:t>
            </a:r>
            <a:r>
              <a:rPr lang="zh-CN" altLang="en-US" sz="2800"/>
              <a:t>去调整神经网络的权重，这里的</a:t>
            </a:r>
            <a:r>
              <a:rPr lang="en-US" altLang="zh-CN" sz="2800"/>
              <a:t>correctness loss </a:t>
            </a:r>
            <a:r>
              <a:rPr lang="zh-CN" altLang="en-US" sz="2800"/>
              <a:t>度量的是当前网络与能够满足性质的网络之间</a:t>
            </a:r>
            <a:r>
              <a:rPr lang="zh-CN" altLang="en-US" sz="2800"/>
              <a:t>的距离。</a:t>
            </a:r>
            <a:endParaRPr lang="zh-CN" altLang="en-US" sz="2800"/>
          </a:p>
          <a:p>
            <a:r>
              <a:rPr lang="zh-CN" altLang="en-US" sz="2800"/>
              <a:t>当然，既然是抽象解释的方法，就会有过近似的问题，所以我们这里还会做对输入空间进行</a:t>
            </a:r>
            <a:r>
              <a:rPr lang="en-US" altLang="zh-CN" sz="2800"/>
              <a:t>refine</a:t>
            </a:r>
            <a:r>
              <a:rPr lang="zh-CN" altLang="en-US" sz="2800"/>
              <a:t>，也就是分割输入区间，使得过近似变小，然后再放入神经网络里去</a:t>
            </a:r>
            <a:r>
              <a:rPr lang="zh-CN" altLang="en-US" sz="2800"/>
              <a:t>计算。</a:t>
            </a:r>
            <a:endParaRPr lang="zh-CN" altLang="en-US" sz="2800"/>
          </a:p>
          <a:p>
            <a:r>
              <a:rPr lang="zh-CN" altLang="en-US" sz="2800"/>
              <a:t>抽象域保证了性质的满足，但它不能保证网络的准确率，因此我们还需要维持一个具体域。这里就是用经典的训练集去训练网络，去保证网络的</a:t>
            </a:r>
            <a:r>
              <a:rPr lang="zh-CN" altLang="en-US" sz="2800"/>
              <a:t>准确性。</a:t>
            </a:r>
            <a:endParaRPr lang="zh-CN" altLang="en-US" sz="2800"/>
          </a:p>
          <a:p>
            <a:r>
              <a:rPr lang="zh-CN" altLang="en-US" sz="2800"/>
              <a:t>这两个部分的计算是同时进行的，因此可以既保证准确率，有保证性质</a:t>
            </a:r>
            <a:r>
              <a:rPr lang="zh-CN" altLang="en-US" sz="2800"/>
              <a:t>可满足。</a:t>
            </a:r>
            <a:endParaRPr lang="zh-CN" altLang="en-US" sz="28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我们可以通过网络在接受这个数据时各个神经元的激活状态，修复数据所在局部多面体。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针对每个要修复的局部多面体，这个方法会添加一个</a:t>
            </a:r>
            <a:r>
              <a:rPr lang="en-US" altLang="zh-CN"/>
              <a:t>patch</a:t>
            </a:r>
            <a:r>
              <a:rPr lang="zh-CN" altLang="en-US"/>
              <a:t>网络和一个</a:t>
            </a:r>
            <a:r>
              <a:rPr lang="en-US" altLang="zh-CN"/>
              <a:t>support</a:t>
            </a:r>
            <a:r>
              <a:rPr lang="zh-CN" altLang="en-US"/>
              <a:t>网络，所以</a:t>
            </a:r>
            <a:r>
              <a:rPr lang="zh-CN" altLang="en-US">
                <a:sym typeface="+mn-ea"/>
              </a:rPr>
              <a:t>这个方法的修复会修改网络的结构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其中</a:t>
            </a:r>
            <a:r>
              <a:rPr lang="en-US" altLang="zh-CN"/>
              <a:t>support</a:t>
            </a:r>
            <a:r>
              <a:rPr lang="zh-CN" altLang="en-US"/>
              <a:t>网络作为</a:t>
            </a:r>
            <a:r>
              <a:rPr lang="en-US" altLang="zh-CN"/>
              <a:t>indicator</a:t>
            </a:r>
            <a:r>
              <a:rPr lang="zh-CN" altLang="en-US"/>
              <a:t>，或者说特征函数，来判断新的输入是否在这个多面体内。如果是，再用</a:t>
            </a:r>
            <a:r>
              <a:rPr lang="en-US" altLang="zh-CN"/>
              <a:t>patch</a:t>
            </a:r>
            <a:r>
              <a:rPr lang="zh-CN" altLang="en-US"/>
              <a:t>网络对结果进行修复，其中</a:t>
            </a:r>
            <a:r>
              <a:rPr lang="en-US" altLang="zh-CN"/>
              <a:t>patch</a:t>
            </a:r>
            <a:r>
              <a:rPr lang="zh-CN" altLang="en-US"/>
              <a:t>网络是一个线性函数。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因为在神经元激活状态固定的情况下，神经网络是一个线性函数，因此使用</a:t>
            </a:r>
            <a:r>
              <a:rPr lang="zh-CN" altLang="en-US">
                <a:sym typeface="+mn-ea"/>
              </a:rPr>
              <a:t>线性函数可以有保证的修复，使得网络满足需要的性质</a:t>
            </a:r>
            <a:endParaRPr lang="en-US" altLang="zh-CN"/>
          </a:p>
          <a:p>
            <a:endParaRPr lang="zh-CN" altLang="en-US"/>
          </a:p>
          <a:p>
            <a:endParaRPr lang="zh-CN" altLang="en-US"/>
          </a:p>
          <a:p>
            <a:endParaRPr lang="en-US" altLang="zh-CN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一个想法是基于我们组最近的一个增量验证的工作，</a:t>
            </a:r>
            <a:r>
              <a:rPr lang="zh-CN" altLang="en-US">
                <a:sym typeface="+mn-ea"/>
              </a:rPr>
              <a:t>对</a:t>
            </a:r>
            <a:r>
              <a:rPr lang="en-US" altLang="zh-CN">
                <a:sym typeface="+mn-ea"/>
              </a:rPr>
              <a:t>ART</a:t>
            </a:r>
            <a:r>
              <a:rPr lang="zh-CN" altLang="en-US">
                <a:sym typeface="+mn-ea"/>
              </a:rPr>
              <a:t>框架进行了扩展。这个增量验证</a:t>
            </a:r>
            <a:r>
              <a:rPr lang="zh-CN" altLang="en-US">
                <a:sym typeface="+mn-ea"/>
              </a:rPr>
              <a:t>的工作现在还在投稿</a:t>
            </a:r>
            <a:r>
              <a:rPr lang="zh-CN" altLang="en-US">
                <a:sym typeface="+mn-ea"/>
              </a:rPr>
              <a:t>中。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增量验证的应用情景是假设有一个网络和一个待满足的性质，我们通过已有的基于约束求解</a:t>
            </a:r>
            <a:r>
              <a:rPr lang="en-US" altLang="zh-CN">
                <a:sym typeface="+mn-ea"/>
              </a:rPr>
              <a:t>SMT</a:t>
            </a:r>
            <a:r>
              <a:rPr lang="zh-CN" altLang="en-US">
                <a:sym typeface="+mn-ea"/>
              </a:rPr>
              <a:t>的验证工具进行求解，会得到中间结果的搜索树和最后的验证结果。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如果网络因为</a:t>
            </a:r>
            <a:r>
              <a:rPr lang="zh-CN" altLang="en-US">
                <a:sym typeface="+mn-ea"/>
              </a:rPr>
              <a:t>其他性质不满足</a:t>
            </a:r>
            <a:r>
              <a:rPr lang="zh-CN" altLang="en-US">
                <a:sym typeface="+mn-ea"/>
              </a:rPr>
              <a:t>等原因被一些工具修复，导致网络权重发生了变动，我们就需要对网络进行重新验证，判断它是否真的被修复成功，或者修复别的性质影响了这个性质的可满足</a:t>
            </a:r>
            <a:r>
              <a:rPr lang="zh-CN" altLang="en-US">
                <a:sym typeface="+mn-ea"/>
              </a:rPr>
              <a:t>性。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那么这个时候第一次验证的中间结果，也就是搜索树就可以被利用上了。在网络增量的情况利用已有的验证结果辅助验证，就是增量验证问题中要解决的</a:t>
            </a:r>
            <a:r>
              <a:rPr lang="zh-CN" altLang="en-US">
                <a:sym typeface="+mn-ea"/>
              </a:rPr>
              <a:t>问题。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具体来讲，增量验证工具会检查搜索树的叶子节点。对于原先结果是</a:t>
            </a:r>
            <a:r>
              <a:rPr lang="en-US" altLang="zh-CN">
                <a:sym typeface="+mn-ea"/>
              </a:rPr>
              <a:t>sat</a:t>
            </a:r>
            <a:r>
              <a:rPr lang="zh-CN" altLang="en-US">
                <a:sym typeface="+mn-ea"/>
              </a:rPr>
              <a:t>的节点，会通过对变量赋值直接重新判断是否还是</a:t>
            </a:r>
            <a:r>
              <a:rPr lang="en-US" altLang="zh-CN">
                <a:sym typeface="+mn-ea"/>
              </a:rPr>
              <a:t>sat</a:t>
            </a:r>
            <a:r>
              <a:rPr lang="zh-CN" altLang="en-US">
                <a:sym typeface="+mn-ea"/>
              </a:rPr>
              <a:t>的情况。对于</a:t>
            </a:r>
            <a:r>
              <a:rPr lang="en-US" altLang="zh-CN">
                <a:sym typeface="+mn-ea"/>
              </a:rPr>
              <a:t>unsat</a:t>
            </a:r>
            <a:r>
              <a:rPr lang="zh-CN" altLang="en-US">
                <a:sym typeface="+mn-ea"/>
              </a:rPr>
              <a:t>的节点，我们会用一些快速的具有可靠性的方法收紧变量的界，如区间传播，或者抽象解释类的方法。接着我们会恢复叶子节点中的一个格局，可以理解为线性规划里的基变量和非基变量以及他们的</a:t>
            </a:r>
            <a:r>
              <a:rPr lang="en-US" altLang="zh-CN">
                <a:sym typeface="+mn-ea"/>
              </a:rPr>
              <a:t>bound</a:t>
            </a:r>
            <a:r>
              <a:rPr lang="zh-CN" altLang="en-US">
                <a:sym typeface="+mn-ea"/>
              </a:rPr>
              <a:t>。接着我们去做验证，如果发现是</a:t>
            </a:r>
            <a:r>
              <a:rPr lang="en-US" altLang="zh-CN">
                <a:sym typeface="+mn-ea"/>
              </a:rPr>
              <a:t>unsat</a:t>
            </a:r>
            <a:r>
              <a:rPr lang="zh-CN" altLang="en-US">
                <a:sym typeface="+mn-ea"/>
              </a:rPr>
              <a:t>的情况，我们会直接返回</a:t>
            </a:r>
            <a:r>
              <a:rPr lang="en-US" altLang="zh-CN">
                <a:sym typeface="+mn-ea"/>
              </a:rPr>
              <a:t>unsat</a:t>
            </a:r>
            <a:r>
              <a:rPr lang="zh-CN" altLang="en-US">
                <a:sym typeface="+mn-ea"/>
              </a:rPr>
              <a:t>，如果当前还不能验证结果，我们会调用</a:t>
            </a:r>
            <a:r>
              <a:rPr lang="en-US" altLang="zh-CN">
                <a:sym typeface="+mn-ea"/>
              </a:rPr>
              <a:t>marabou</a:t>
            </a:r>
            <a:r>
              <a:rPr lang="zh-CN" altLang="en-US">
                <a:sym typeface="+mn-ea"/>
              </a:rPr>
              <a:t>接着进行</a:t>
            </a:r>
            <a:r>
              <a:rPr lang="zh-CN" altLang="en-US">
                <a:sym typeface="+mn-ea"/>
              </a:rPr>
              <a:t>求解。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与之配套，我们提出了一个基于</a:t>
            </a:r>
            <a:r>
              <a:rPr lang="en-US" altLang="zh-CN">
                <a:sym typeface="+mn-ea"/>
              </a:rPr>
              <a:t>ART</a:t>
            </a:r>
            <a:r>
              <a:rPr lang="zh-CN" altLang="en-US">
                <a:sym typeface="+mn-ea"/>
              </a:rPr>
              <a:t>的修复框架，可以和我们的增量验证工具去结合达到快速验证网络的目的。这个框架的改动并不难，就是在</a:t>
            </a:r>
            <a:r>
              <a:rPr lang="en-US" altLang="zh-CN">
                <a:sym typeface="+mn-ea"/>
              </a:rPr>
              <a:t>ART</a:t>
            </a:r>
            <a:r>
              <a:rPr lang="zh-CN" altLang="en-US">
                <a:sym typeface="+mn-ea"/>
              </a:rPr>
              <a:t>的训练过中对更新的权重进行裁剪，控制它权重的变动幅度，以配合我们的增量验证工具进行快速</a:t>
            </a:r>
            <a:r>
              <a:rPr lang="zh-CN" altLang="en-US">
                <a:sym typeface="+mn-ea"/>
              </a:rPr>
              <a:t>验证。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这个想法在实验的过程中发现还有一些缺陷，比如网络一直不能收敛到满足性质，后面计划再考虑一些方法去改进</a:t>
            </a:r>
            <a:r>
              <a:rPr lang="zh-CN" altLang="en-US">
                <a:sym typeface="+mn-ea"/>
              </a:rPr>
              <a:t>它。</a:t>
            </a:r>
            <a:endParaRPr lang="zh-CN" altLang="en-US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一个想法是基于我们组最近的一个增量验证的工作，</a:t>
            </a:r>
            <a:r>
              <a:rPr lang="zh-CN" altLang="en-US">
                <a:sym typeface="+mn-ea"/>
              </a:rPr>
              <a:t>对</a:t>
            </a:r>
            <a:r>
              <a:rPr lang="en-US" altLang="zh-CN">
                <a:sym typeface="+mn-ea"/>
              </a:rPr>
              <a:t>ART</a:t>
            </a:r>
            <a:r>
              <a:rPr lang="zh-CN" altLang="en-US">
                <a:sym typeface="+mn-ea"/>
              </a:rPr>
              <a:t>框架进行了扩展。这个增量验证</a:t>
            </a:r>
            <a:r>
              <a:rPr lang="zh-CN" altLang="en-US">
                <a:sym typeface="+mn-ea"/>
              </a:rPr>
              <a:t>的工作现在还在投稿</a:t>
            </a:r>
            <a:r>
              <a:rPr lang="zh-CN" altLang="en-US">
                <a:sym typeface="+mn-ea"/>
              </a:rPr>
              <a:t>中。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增量验证的应用情景是假设有一个网络和一个待满足的性质，我们通过已有的基于约束求解</a:t>
            </a:r>
            <a:r>
              <a:rPr lang="en-US" altLang="zh-CN">
                <a:sym typeface="+mn-ea"/>
              </a:rPr>
              <a:t>SMT</a:t>
            </a:r>
            <a:r>
              <a:rPr lang="zh-CN" altLang="en-US">
                <a:sym typeface="+mn-ea"/>
              </a:rPr>
              <a:t>的验证工具进行求解，会得到中间结果的搜索树和最后的验证结果。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如果网络因为</a:t>
            </a:r>
            <a:r>
              <a:rPr lang="zh-CN" altLang="en-US">
                <a:sym typeface="+mn-ea"/>
              </a:rPr>
              <a:t>其他性质不满足</a:t>
            </a:r>
            <a:r>
              <a:rPr lang="zh-CN" altLang="en-US">
                <a:sym typeface="+mn-ea"/>
              </a:rPr>
              <a:t>等原因被一些工具修复，导致网络权重发生了变动，我们就需要对网络进行重新验证，判断它是否真的被修复成功，或者修复别的性质影响了这个性质的可满足</a:t>
            </a:r>
            <a:r>
              <a:rPr lang="zh-CN" altLang="en-US">
                <a:sym typeface="+mn-ea"/>
              </a:rPr>
              <a:t>性。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那么这个时候第一次验证的中间结果，也就是搜索树就可以被利用上了。在网络增量的情况利用已有的验证结果辅助验证，就是增量验证问题中要解决的</a:t>
            </a:r>
            <a:r>
              <a:rPr lang="zh-CN" altLang="en-US">
                <a:sym typeface="+mn-ea"/>
              </a:rPr>
              <a:t>问题。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具体来讲，增量验证工具会检查搜索树的叶子节点。对于原先结果是</a:t>
            </a:r>
            <a:r>
              <a:rPr lang="en-US" altLang="zh-CN">
                <a:sym typeface="+mn-ea"/>
              </a:rPr>
              <a:t>sat</a:t>
            </a:r>
            <a:r>
              <a:rPr lang="zh-CN" altLang="en-US">
                <a:sym typeface="+mn-ea"/>
              </a:rPr>
              <a:t>的节点，会通过对变量赋值直接重新判断是否还是</a:t>
            </a:r>
            <a:r>
              <a:rPr lang="en-US" altLang="zh-CN">
                <a:sym typeface="+mn-ea"/>
              </a:rPr>
              <a:t>sat</a:t>
            </a:r>
            <a:r>
              <a:rPr lang="zh-CN" altLang="en-US">
                <a:sym typeface="+mn-ea"/>
              </a:rPr>
              <a:t>的情况。对于</a:t>
            </a:r>
            <a:r>
              <a:rPr lang="en-US" altLang="zh-CN">
                <a:sym typeface="+mn-ea"/>
              </a:rPr>
              <a:t>unsat</a:t>
            </a:r>
            <a:r>
              <a:rPr lang="zh-CN" altLang="en-US">
                <a:sym typeface="+mn-ea"/>
              </a:rPr>
              <a:t>的节点，我们会用一些快速的具有可靠性的方法收紧变量的界，如区间传播，或者抽象解释类的方法。接着我们会恢复叶子节点中的一个格局，可以理解为线性规划里的基变量和非基变量以及他们的</a:t>
            </a:r>
            <a:r>
              <a:rPr lang="en-US" altLang="zh-CN">
                <a:sym typeface="+mn-ea"/>
              </a:rPr>
              <a:t>bound</a:t>
            </a:r>
            <a:r>
              <a:rPr lang="zh-CN" altLang="en-US">
                <a:sym typeface="+mn-ea"/>
              </a:rPr>
              <a:t>。接着我们去做验证，如果发现是</a:t>
            </a:r>
            <a:r>
              <a:rPr lang="en-US" altLang="zh-CN">
                <a:sym typeface="+mn-ea"/>
              </a:rPr>
              <a:t>unsat</a:t>
            </a:r>
            <a:r>
              <a:rPr lang="zh-CN" altLang="en-US">
                <a:sym typeface="+mn-ea"/>
              </a:rPr>
              <a:t>的情况，我们会直接返回</a:t>
            </a:r>
            <a:r>
              <a:rPr lang="en-US" altLang="zh-CN">
                <a:sym typeface="+mn-ea"/>
              </a:rPr>
              <a:t>unsat</a:t>
            </a:r>
            <a:r>
              <a:rPr lang="zh-CN" altLang="en-US">
                <a:sym typeface="+mn-ea"/>
              </a:rPr>
              <a:t>，如果当前还不能验证结果，我们会调用</a:t>
            </a:r>
            <a:r>
              <a:rPr lang="en-US" altLang="zh-CN">
                <a:sym typeface="+mn-ea"/>
              </a:rPr>
              <a:t>marabou</a:t>
            </a:r>
            <a:r>
              <a:rPr lang="zh-CN" altLang="en-US">
                <a:sym typeface="+mn-ea"/>
              </a:rPr>
              <a:t>接着进行</a:t>
            </a:r>
            <a:r>
              <a:rPr lang="zh-CN" altLang="en-US">
                <a:sym typeface="+mn-ea"/>
              </a:rPr>
              <a:t>求解。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与之配套，我们提出了一个基于</a:t>
            </a:r>
            <a:r>
              <a:rPr lang="en-US" altLang="zh-CN">
                <a:sym typeface="+mn-ea"/>
              </a:rPr>
              <a:t>ART</a:t>
            </a:r>
            <a:r>
              <a:rPr lang="zh-CN" altLang="en-US">
                <a:sym typeface="+mn-ea"/>
              </a:rPr>
              <a:t>的修复框架，可以和我们的增量验证工具去结合达到快速验证网络的目的。这个框架的改动并不难，就是在</a:t>
            </a:r>
            <a:r>
              <a:rPr lang="en-US" altLang="zh-CN">
                <a:sym typeface="+mn-ea"/>
              </a:rPr>
              <a:t>ART</a:t>
            </a:r>
            <a:r>
              <a:rPr lang="zh-CN" altLang="en-US">
                <a:sym typeface="+mn-ea"/>
              </a:rPr>
              <a:t>的训练过中对更新的权重进行裁剪，控制它权重的变动幅度，以配合我们的增量验证工具进行快速</a:t>
            </a:r>
            <a:r>
              <a:rPr lang="zh-CN" altLang="en-US">
                <a:sym typeface="+mn-ea"/>
              </a:rPr>
              <a:t>验证。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这个想法在实验的过程中发现还有一些缺陷，比如网络一直不能收敛到满足性质，后面计划再考虑一些方法去改进</a:t>
            </a:r>
            <a:r>
              <a:rPr lang="zh-CN" altLang="en-US">
                <a:sym typeface="+mn-ea"/>
              </a:rPr>
              <a:t>它。</a:t>
            </a:r>
            <a:endParaRPr lang="zh-CN" altLang="en-US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一个想法是基于我们组最近的一个增量验证的工作，</a:t>
            </a:r>
            <a:r>
              <a:rPr lang="zh-CN" altLang="en-US">
                <a:sym typeface="+mn-ea"/>
              </a:rPr>
              <a:t>对</a:t>
            </a:r>
            <a:r>
              <a:rPr lang="en-US" altLang="zh-CN">
                <a:sym typeface="+mn-ea"/>
              </a:rPr>
              <a:t>ART</a:t>
            </a:r>
            <a:r>
              <a:rPr lang="zh-CN" altLang="en-US">
                <a:sym typeface="+mn-ea"/>
              </a:rPr>
              <a:t>框架进行了扩展。这个增量验证</a:t>
            </a:r>
            <a:r>
              <a:rPr lang="zh-CN" altLang="en-US">
                <a:sym typeface="+mn-ea"/>
              </a:rPr>
              <a:t>的工作现在还在投稿</a:t>
            </a:r>
            <a:r>
              <a:rPr lang="zh-CN" altLang="en-US">
                <a:sym typeface="+mn-ea"/>
              </a:rPr>
              <a:t>中。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增量验证的应用情景是假设有一个网络和一个待满足的性质，我们通过已有的基于约束求解</a:t>
            </a:r>
            <a:r>
              <a:rPr lang="en-US" altLang="zh-CN">
                <a:sym typeface="+mn-ea"/>
              </a:rPr>
              <a:t>SMT</a:t>
            </a:r>
            <a:r>
              <a:rPr lang="zh-CN" altLang="en-US">
                <a:sym typeface="+mn-ea"/>
              </a:rPr>
              <a:t>的验证工具进行求解，会得到中间结果的搜索树和最后的验证结果。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如果网络因为</a:t>
            </a:r>
            <a:r>
              <a:rPr lang="zh-CN" altLang="en-US">
                <a:sym typeface="+mn-ea"/>
              </a:rPr>
              <a:t>其他性质不满足</a:t>
            </a:r>
            <a:r>
              <a:rPr lang="zh-CN" altLang="en-US">
                <a:sym typeface="+mn-ea"/>
              </a:rPr>
              <a:t>等原因被一些工具修复，导致网络权重发生了变动，我们就需要对网络进行重新验证，判断它是否真的被修复成功，或者修复别的性质影响了这个性质的可满足</a:t>
            </a:r>
            <a:r>
              <a:rPr lang="zh-CN" altLang="en-US">
                <a:sym typeface="+mn-ea"/>
              </a:rPr>
              <a:t>性。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那么这个时候第一次验证的中间结果，也就是搜索树就可以被利用上了。在网络增量的情况利用已有的验证结果辅助验证，就是增量验证问题中要解决的</a:t>
            </a:r>
            <a:r>
              <a:rPr lang="zh-CN" altLang="en-US">
                <a:sym typeface="+mn-ea"/>
              </a:rPr>
              <a:t>问题。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具体来讲，增量验证工具会检查搜索树的叶子节点。对于原先结果是</a:t>
            </a:r>
            <a:r>
              <a:rPr lang="en-US" altLang="zh-CN">
                <a:sym typeface="+mn-ea"/>
              </a:rPr>
              <a:t>sat</a:t>
            </a:r>
            <a:r>
              <a:rPr lang="zh-CN" altLang="en-US">
                <a:sym typeface="+mn-ea"/>
              </a:rPr>
              <a:t>的节点，会通过对变量赋值直接重新判断是否还是</a:t>
            </a:r>
            <a:r>
              <a:rPr lang="en-US" altLang="zh-CN">
                <a:sym typeface="+mn-ea"/>
              </a:rPr>
              <a:t>sat</a:t>
            </a:r>
            <a:r>
              <a:rPr lang="zh-CN" altLang="en-US">
                <a:sym typeface="+mn-ea"/>
              </a:rPr>
              <a:t>的情况。对于</a:t>
            </a:r>
            <a:r>
              <a:rPr lang="en-US" altLang="zh-CN">
                <a:sym typeface="+mn-ea"/>
              </a:rPr>
              <a:t>unsat</a:t>
            </a:r>
            <a:r>
              <a:rPr lang="zh-CN" altLang="en-US">
                <a:sym typeface="+mn-ea"/>
              </a:rPr>
              <a:t>的节点，我们会用一些快速的具有可靠性的方法收紧变量的界，如区间传播，或者抽象解释类的方法。接着我们会恢复叶子节点中的一个格局，可以理解为线性规划里的基变量和非基变量以及他们的</a:t>
            </a:r>
            <a:r>
              <a:rPr lang="en-US" altLang="zh-CN">
                <a:sym typeface="+mn-ea"/>
              </a:rPr>
              <a:t>bound</a:t>
            </a:r>
            <a:r>
              <a:rPr lang="zh-CN" altLang="en-US">
                <a:sym typeface="+mn-ea"/>
              </a:rPr>
              <a:t>。接着我们去做验证，如果发现是</a:t>
            </a:r>
            <a:r>
              <a:rPr lang="en-US" altLang="zh-CN">
                <a:sym typeface="+mn-ea"/>
              </a:rPr>
              <a:t>unsat</a:t>
            </a:r>
            <a:r>
              <a:rPr lang="zh-CN" altLang="en-US">
                <a:sym typeface="+mn-ea"/>
              </a:rPr>
              <a:t>的情况，我们会直接返回</a:t>
            </a:r>
            <a:r>
              <a:rPr lang="en-US" altLang="zh-CN">
                <a:sym typeface="+mn-ea"/>
              </a:rPr>
              <a:t>unsat</a:t>
            </a:r>
            <a:r>
              <a:rPr lang="zh-CN" altLang="en-US">
                <a:sym typeface="+mn-ea"/>
              </a:rPr>
              <a:t>，如果当前还不能验证结果，我们会调用</a:t>
            </a:r>
            <a:r>
              <a:rPr lang="en-US" altLang="zh-CN">
                <a:sym typeface="+mn-ea"/>
              </a:rPr>
              <a:t>marabou</a:t>
            </a:r>
            <a:r>
              <a:rPr lang="zh-CN" altLang="en-US">
                <a:sym typeface="+mn-ea"/>
              </a:rPr>
              <a:t>接着进行</a:t>
            </a:r>
            <a:r>
              <a:rPr lang="zh-CN" altLang="en-US">
                <a:sym typeface="+mn-ea"/>
              </a:rPr>
              <a:t>求解。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与之配套，我们提出了一个基于</a:t>
            </a:r>
            <a:r>
              <a:rPr lang="en-US" altLang="zh-CN">
                <a:sym typeface="+mn-ea"/>
              </a:rPr>
              <a:t>ART</a:t>
            </a:r>
            <a:r>
              <a:rPr lang="zh-CN" altLang="en-US">
                <a:sym typeface="+mn-ea"/>
              </a:rPr>
              <a:t>的修复框架，可以和我们的增量验证工具去结合达到快速验证网络的目的。这个框架的改动并不难，就是在</a:t>
            </a:r>
            <a:r>
              <a:rPr lang="en-US" altLang="zh-CN">
                <a:sym typeface="+mn-ea"/>
              </a:rPr>
              <a:t>ART</a:t>
            </a:r>
            <a:r>
              <a:rPr lang="zh-CN" altLang="en-US">
                <a:sym typeface="+mn-ea"/>
              </a:rPr>
              <a:t>的训练过中对更新的权重进行裁剪，控制它权重的变动幅度，以配合我们的增量验证工具进行快速</a:t>
            </a:r>
            <a:r>
              <a:rPr lang="zh-CN" altLang="en-US">
                <a:sym typeface="+mn-ea"/>
              </a:rPr>
              <a:t>验证。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这个想法在实验的过程中发现还有一些缺陷，比如网络一直不能收敛到满足性质，后面计划再考虑一些方法去改进</a:t>
            </a:r>
            <a:r>
              <a:rPr lang="zh-CN" altLang="en-US">
                <a:sym typeface="+mn-ea"/>
              </a:rPr>
              <a:t>它。</a:t>
            </a:r>
            <a:endParaRPr lang="zh-CN" altLang="en-US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32C326A-3541-E547-8C03-5779D23648EF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3597BDB-C194-6F4E-8639-1B954A600FDB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340768"/>
            <a:ext cx="10515600" cy="5061482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r>
              <a:rPr lang="en-US" altLang="zh-CN" dirty="0"/>
              <a:t>·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7777B4F-0286-DE44-939A-59B26D3141B7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ADB0674-9F2F-9048-8F8C-240B2AE1FAC2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009" y="0"/>
            <a:ext cx="10538791" cy="1021543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000" b="1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grpSp>
        <p:nvGrpSpPr>
          <p:cNvPr id="16" name="组合 15"/>
          <p:cNvGrpSpPr/>
          <p:nvPr userDrawn="1"/>
        </p:nvGrpSpPr>
        <p:grpSpPr>
          <a:xfrm>
            <a:off x="815009" y="1021543"/>
            <a:ext cx="10538791" cy="0"/>
            <a:chOff x="815009" y="1021543"/>
            <a:chExt cx="10538791" cy="0"/>
          </a:xfrm>
        </p:grpSpPr>
        <p:cxnSp>
          <p:nvCxnSpPr>
            <p:cNvPr id="8" name="直接连接符 7"/>
            <p:cNvCxnSpPr/>
            <p:nvPr userDrawn="1"/>
          </p:nvCxnSpPr>
          <p:spPr>
            <a:xfrm>
              <a:off x="815009" y="1021543"/>
              <a:ext cx="713715" cy="0"/>
            </a:xfrm>
            <a:prstGeom prst="line">
              <a:avLst/>
            </a:prstGeom>
            <a:ln w="44450">
              <a:solidFill>
                <a:srgbClr val="AE13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 userDrawn="1"/>
          </p:nvCxnSpPr>
          <p:spPr>
            <a:xfrm>
              <a:off x="1683945" y="1021543"/>
              <a:ext cx="9669855" cy="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图片 9" descr="横版组合——透明.png"/>
          <p:cNvPicPr>
            <a:picLocks noChangeAspect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8610600" y="6073474"/>
            <a:ext cx="3086577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7F89CA9-0F6A-E745-B1B5-0B3A7BE5D970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B721F5A-A6F2-4C4E-BFC8-8F7E8C0B0E84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009" y="0"/>
            <a:ext cx="10515600" cy="102154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100000"/>
              </a:lnSpc>
              <a:defRPr lang="en-US" sz="4000" b="1" dirty="0"/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15009" y="1021543"/>
            <a:ext cx="10538791" cy="0"/>
            <a:chOff x="815009" y="1021543"/>
            <a:chExt cx="10538791" cy="0"/>
          </a:xfrm>
        </p:grpSpPr>
        <p:cxnSp>
          <p:nvCxnSpPr>
            <p:cNvPr id="7" name="直接连接符 6"/>
            <p:cNvCxnSpPr/>
            <p:nvPr userDrawn="1"/>
          </p:nvCxnSpPr>
          <p:spPr>
            <a:xfrm>
              <a:off x="815009" y="1021543"/>
              <a:ext cx="713715" cy="0"/>
            </a:xfrm>
            <a:prstGeom prst="line">
              <a:avLst/>
            </a:prstGeom>
            <a:ln w="44450">
              <a:solidFill>
                <a:srgbClr val="AE13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 userDrawn="1"/>
          </p:nvCxnSpPr>
          <p:spPr>
            <a:xfrm>
              <a:off x="1683945" y="1021543"/>
              <a:ext cx="9669855" cy="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图片 8" descr="横版组合——透明.png"/>
          <p:cNvPicPr>
            <a:picLocks noChangeAspect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8610600" y="6073474"/>
            <a:ext cx="3086577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0E72066-6174-6145-AA6B-3DE5C9EA0DC8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D0C70D4-B8A7-1C47-A003-56128FA9BF31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/>
          </p:nvPr>
        </p:nvSpPr>
        <p:spPr>
          <a:xfrm>
            <a:off x="2098675" y="2108200"/>
            <a:ext cx="7994651" cy="1235075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accent1">
                    <a:lumMod val="75000"/>
                  </a:schemeClr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41EA215-7A23-544C-A92E-4577682AAD9A}" type="datetimeFigureOut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50E2911-4B38-3847-BB6A-657490750D80}" type="slidenum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C40F-0D87-4C47-A7B0-B93EF7B2BED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942B8-D311-4E7D-8579-3E51C69EB1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C40F-0D87-4C47-A7B0-B93EF7B2BED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942B8-D311-4E7D-8579-3E51C69EB1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3C5E0C2-28B8-CE44-9D60-588CFEE87B31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1093995-55F8-9440-9010-524D68AC1856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14.xml"/><Relationship Id="rId2" Type="http://schemas.openxmlformats.org/officeDocument/2006/relationships/image" Target="../media/image10.png"/><Relationship Id="rId1" Type="http://schemas.openxmlformats.org/officeDocument/2006/relationships/tags" Target="../tags/tag13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1.png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2.png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20.xml"/><Relationship Id="rId2" Type="http://schemas.openxmlformats.org/officeDocument/2006/relationships/image" Target="../media/image13.png"/><Relationship Id="rId1" Type="http://schemas.openxmlformats.org/officeDocument/2006/relationships/tags" Target="../tags/tag19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22.xml"/><Relationship Id="rId2" Type="http://schemas.openxmlformats.org/officeDocument/2006/relationships/image" Target="../media/image14.png"/><Relationship Id="rId1" Type="http://schemas.openxmlformats.org/officeDocument/2006/relationships/tags" Target="../tags/tag2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.png"/><Relationship Id="rId8" Type="http://schemas.openxmlformats.org/officeDocument/2006/relationships/tags" Target="../tags/tag31.xml"/><Relationship Id="rId7" Type="http://schemas.openxmlformats.org/officeDocument/2006/relationships/tags" Target="../tags/tag30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4" Type="http://schemas.openxmlformats.org/officeDocument/2006/relationships/notesSlide" Target="../notesSlides/notesSlide13.xml"/><Relationship Id="rId13" Type="http://schemas.openxmlformats.org/officeDocument/2006/relationships/slideLayout" Target="../slideLayouts/slideLayout2.xml"/><Relationship Id="rId12" Type="http://schemas.openxmlformats.org/officeDocument/2006/relationships/tags" Target="../tags/tag34.xml"/><Relationship Id="rId11" Type="http://schemas.openxmlformats.org/officeDocument/2006/relationships/tags" Target="../tags/tag33.xml"/><Relationship Id="rId10" Type="http://schemas.openxmlformats.org/officeDocument/2006/relationships/tags" Target="../tags/tag32.xml"/><Relationship Id="rId1" Type="http://schemas.openxmlformats.org/officeDocument/2006/relationships/tags" Target="../tags/tag24.xml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2.xml"/><Relationship Id="rId2" Type="http://schemas.openxmlformats.org/officeDocument/2006/relationships/image" Target="../media/image4.png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4.xml"/><Relationship Id="rId2" Type="http://schemas.openxmlformats.org/officeDocument/2006/relationships/image" Target="../media/image5.png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8.xml"/><Relationship Id="rId2" Type="http://schemas.openxmlformats.org/officeDocument/2006/relationships/image" Target="../media/image7.png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 cstate="hq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2088106"/>
            <a:ext cx="12192000" cy="255927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alpha val="50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933085"/>
            <a:ext cx="9144000" cy="1992963"/>
          </a:xfrm>
        </p:spPr>
        <p:txBody>
          <a:bodyPr/>
          <a:lstStyle/>
          <a:p>
            <a:r>
              <a:rPr lang="en-US" altLang="zh-CN" b="1" dirty="0"/>
              <a:t>Certified defense </a:t>
            </a:r>
            <a:r>
              <a:rPr lang="zh-CN" altLang="en-US" b="1" dirty="0"/>
              <a:t>调研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005618"/>
            <a:ext cx="9144000" cy="1970829"/>
          </a:xfrm>
        </p:spPr>
        <p:txBody>
          <a:bodyPr>
            <a:normAutofit/>
          </a:bodyPr>
          <a:lstStyle/>
          <a:p>
            <a:endParaRPr lang="zh-CN" altLang="en-US" sz="2800" dirty="0"/>
          </a:p>
        </p:txBody>
      </p:sp>
      <p:pic>
        <p:nvPicPr>
          <p:cNvPr id="6" name="图片 5" descr="横版组合——透明.png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3523853" y="698565"/>
            <a:ext cx="5144295" cy="1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21543"/>
          </a:xfrm>
        </p:spPr>
        <p:txBody>
          <a:bodyPr/>
          <a:lstStyle/>
          <a:p>
            <a:r>
              <a:rPr lang="en-US" altLang="zh-CN" b="0" dirty="0"/>
              <a:t>Continuity and S</a:t>
            </a:r>
            <a:r>
              <a:rPr lang="en-US" altLang="zh-CN" b="0" dirty="0"/>
              <a:t>ensitivity</a:t>
            </a:r>
            <a:endParaRPr lang="en-US" altLang="zh-CN" b="0" dirty="0"/>
          </a:p>
        </p:txBody>
      </p:sp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521335" y="5696585"/>
            <a:ext cx="11378565" cy="6864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sz="1600"/>
              <a:t>N. Jovanovi ́c, M. Balunovi ́c, M. Baader, and M. Vechev, "On the paradox of certified training," in Transactions on Machine Learning Research, 2022</a:t>
            </a:r>
            <a:r>
              <a:rPr sz="1200"/>
              <a:t>.</a:t>
            </a:r>
            <a:endParaRPr sz="1200"/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838200" y="1674495"/>
            <a:ext cx="10563225" cy="350901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 sz="3555"/>
              <a:t>Adversarial Training and Provable Defenses: Bridging the Gap</a:t>
            </a:r>
            <a:endParaRPr lang="zh-CN" altLang="en-US" sz="3555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058670" y="1198880"/>
            <a:ext cx="8189595" cy="4815840"/>
          </a:xfrm>
          <a:prstGeom prst="rect">
            <a:avLst/>
          </a:prstGeom>
        </p:spPr>
      </p:pic>
      <p:sp>
        <p:nvSpPr>
          <p:cNvPr id="11" name="文本框 10"/>
          <p:cNvSpPr txBox="1"/>
          <p:nvPr>
            <p:custDataLst>
              <p:tags r:id="rId3"/>
            </p:custDataLst>
          </p:nvPr>
        </p:nvSpPr>
        <p:spPr>
          <a:xfrm>
            <a:off x="276225" y="6120130"/>
            <a:ext cx="11155680" cy="3409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200"/>
              <a:t>From https://files.sri.inf.ethz.ch/website/teaching/reliableai2022/materials/lectures/LECTURE5_CERTIFIED_TRAINING.pdf</a:t>
            </a:r>
            <a:endParaRPr lang="en-US" sz="1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sz="3555"/>
              <a:t>CERTIFIED TRAINING: SMALL BOXES ARE ALL YOU NEED</a:t>
            </a:r>
            <a:endParaRPr lang="zh-CN" altLang="en-US" sz="3555"/>
          </a:p>
        </p:txBody>
      </p:sp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276225" y="6120130"/>
            <a:ext cx="11155680" cy="3409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200"/>
              <a:t>1.From https://files.sri.inf.ethz.ch/website/teaching/reliableai2022/materials/lectures/LECTURE5_CERTIFIED_TRAINING.pdf</a:t>
            </a:r>
            <a:endParaRPr lang="en-US" sz="1200"/>
          </a:p>
          <a:p>
            <a:r>
              <a:rPr lang="en-US" sz="1200"/>
              <a:t>2.M. N. Müller, F. Eckert, M. Fischer, and M. T. Vechev, "Certified training: Small boxes are all you need," </a:t>
            </a:r>
            <a:r>
              <a:rPr sz="1200">
                <a:sym typeface="+mn-ea"/>
              </a:rPr>
              <a:t>In International Conference on Learning Representations, 202</a:t>
            </a:r>
            <a:r>
              <a:rPr lang="en-US" sz="1200">
                <a:sym typeface="+mn-ea"/>
              </a:rPr>
              <a:t>3</a:t>
            </a:r>
            <a:r>
              <a:rPr sz="1200">
                <a:sym typeface="+mn-ea"/>
              </a:rPr>
              <a:t>.</a:t>
            </a:r>
            <a:endParaRPr sz="1200"/>
          </a:p>
          <a:p>
            <a:endParaRPr lang="en-US" sz="1200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149350" y="1247140"/>
            <a:ext cx="9893300" cy="45827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sz="3555">
                <a:sym typeface="+mn-ea"/>
              </a:rPr>
              <a:t>TAPS: Connecting certified and adversarial training</a:t>
            </a:r>
            <a:endParaRPr lang="zh-CN" altLang="en-US" sz="3555"/>
          </a:p>
        </p:txBody>
      </p:sp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276225" y="6120130"/>
            <a:ext cx="11155680" cy="3409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200"/>
              <a:t>Y. Mao, M. N. Muller, M. Fischer, and M. Vechev. Taps: Connecting certified and adversarial training, 2023. arXiv: 2305.04574.</a:t>
            </a:r>
            <a:endParaRPr lang="en-US" sz="1200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76225" y="2771775"/>
            <a:ext cx="11636375" cy="298831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85140" y="1586230"/>
            <a:ext cx="105073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50000"/>
              </a:lnSpc>
            </a:pPr>
            <a:r>
              <a:rPr lang="en-US" altLang="zh-CN" b="1"/>
              <a:t>Key Insight:</a:t>
            </a:r>
            <a:r>
              <a:rPr lang="en-US" altLang="zh-CN"/>
              <a:t> </a:t>
            </a:r>
            <a:r>
              <a:rPr lang="zh-CN" altLang="en-US"/>
              <a:t>使用</a:t>
            </a:r>
            <a:r>
              <a:rPr lang="en-US" altLang="zh-CN"/>
              <a:t>PGD</a:t>
            </a:r>
            <a:r>
              <a:rPr lang="zh-CN" altLang="en-US"/>
              <a:t>的</a:t>
            </a:r>
            <a:r>
              <a:rPr lang="en-US" altLang="zh-CN"/>
              <a:t>under-approximation</a:t>
            </a:r>
            <a:r>
              <a:rPr lang="zh-CN" altLang="en-US"/>
              <a:t>弥补</a:t>
            </a:r>
            <a:r>
              <a:rPr lang="en-US" altLang="zh-CN"/>
              <a:t>box</a:t>
            </a:r>
            <a:r>
              <a:rPr lang="zh-CN" altLang="en-US"/>
              <a:t>的</a:t>
            </a:r>
            <a:r>
              <a:rPr lang="en-US" altLang="zh-CN"/>
              <a:t>over-approximation</a:t>
            </a:r>
            <a:endParaRPr lang="en-US" altLang="zh-CN"/>
          </a:p>
          <a:p>
            <a:pPr indent="0" fontAlgn="auto">
              <a:lnSpc>
                <a:spcPct val="150000"/>
              </a:lnSpc>
            </a:pPr>
            <a:r>
              <a:rPr lang="en-US" altLang="zh-CN" b="1"/>
              <a:t>Key Challenge:</a:t>
            </a:r>
            <a:r>
              <a:rPr lang="en-US" altLang="zh-CN"/>
              <a:t> </a:t>
            </a:r>
            <a:r>
              <a:rPr lang="zh-CN" altLang="en-US"/>
              <a:t>如何将</a:t>
            </a:r>
            <a:r>
              <a:rPr lang="en-US" altLang="zh-CN"/>
              <a:t>IBP</a:t>
            </a:r>
            <a:r>
              <a:rPr lang="zh-CN" altLang="en-US"/>
              <a:t>和</a:t>
            </a:r>
            <a:r>
              <a:rPr lang="en-US" altLang="zh-CN"/>
              <a:t>PGD</a:t>
            </a:r>
            <a:r>
              <a:rPr lang="zh-CN" altLang="en-US"/>
              <a:t>的梯度统一，对整个网络进行训练</a:t>
            </a:r>
            <a:r>
              <a:rPr lang="en-US" altLang="zh-CN"/>
              <a:t>(</a:t>
            </a:r>
            <a:r>
              <a:rPr lang="zh-CN" altLang="en-US"/>
              <a:t>与</a:t>
            </a:r>
            <a:r>
              <a:rPr lang="en-US" altLang="zh-CN"/>
              <a:t>COLT</a:t>
            </a:r>
            <a:r>
              <a:rPr lang="zh-CN" altLang="en-US"/>
              <a:t>不同</a:t>
            </a:r>
            <a:r>
              <a:rPr lang="en-US" altLang="zh-CN"/>
              <a:t>)</a:t>
            </a:r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altLang="zh-CN" sz="2665">
                <a:sym typeface="+mn-ea"/>
              </a:rPr>
              <a:t>Towards Stable and Efficient Training of Verifiably Robust Neural Networks</a:t>
            </a:r>
            <a:endParaRPr lang="zh-CN" altLang="en-US" sz="2665"/>
          </a:p>
        </p:txBody>
      </p:sp>
      <p:sp>
        <p:nvSpPr>
          <p:cNvPr id="5" name="文本框 4"/>
          <p:cNvSpPr txBox="1"/>
          <p:nvPr/>
        </p:nvSpPr>
        <p:spPr>
          <a:xfrm>
            <a:off x="485140" y="1816735"/>
            <a:ext cx="1050734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50000"/>
              </a:lnSpc>
            </a:pPr>
            <a:r>
              <a:rPr lang="en-US" altLang="zh-CN" b="1"/>
              <a:t>Key Insight:</a:t>
            </a:r>
            <a:r>
              <a:rPr lang="en-US" altLang="zh-CN"/>
              <a:t> </a:t>
            </a:r>
            <a:r>
              <a:rPr lang="zh-CN" altLang="en-US"/>
              <a:t>将</a:t>
            </a:r>
            <a:r>
              <a:rPr lang="en-US" altLang="zh-CN"/>
              <a:t>natural loss</a:t>
            </a:r>
            <a:r>
              <a:rPr lang="zh-CN" altLang="en-US"/>
              <a:t>，</a:t>
            </a:r>
            <a:r>
              <a:rPr lang="en-US" altLang="zh-CN"/>
              <a:t>IBP bound </a:t>
            </a:r>
            <a:r>
              <a:rPr lang="zh-CN" altLang="en-US"/>
              <a:t>和</a:t>
            </a:r>
            <a:r>
              <a:rPr lang="en-US" altLang="zh-CN"/>
              <a:t> crown-IBP bound </a:t>
            </a:r>
            <a:r>
              <a:rPr lang="zh-CN" altLang="en-US"/>
              <a:t>组合在一起进行训练</a:t>
            </a:r>
            <a:endParaRPr lang="en-US" altLang="zh-CN"/>
          </a:p>
          <a:p>
            <a:pPr indent="0" fontAlgn="auto">
              <a:lnSpc>
                <a:spcPct val="150000"/>
              </a:lnSpc>
            </a:pPr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</a:t>
            </a:r>
            <a:r>
              <a:rPr lang="en-US" altLang="zh-CN"/>
              <a:t>比 IBP 更通用，</a:t>
            </a:r>
            <a:r>
              <a:rPr lang="zh-CN" altLang="en-US"/>
              <a:t>可根据</a:t>
            </a:r>
            <a:r>
              <a:rPr lang="en-US" altLang="zh-CN"/>
              <a:t>radius</a:t>
            </a:r>
            <a:r>
              <a:rPr lang="zh-CN" altLang="en-US"/>
              <a:t>灵活结合</a:t>
            </a:r>
            <a:r>
              <a:rPr lang="en-US" altLang="zh-CN"/>
              <a:t>IBP</a:t>
            </a:r>
            <a:r>
              <a:rPr lang="zh-CN" altLang="en-US"/>
              <a:t>和凸松弛方法</a:t>
            </a:r>
            <a:r>
              <a:rPr lang="en-US" altLang="zh-CN"/>
              <a:t>.</a:t>
            </a:r>
            <a:endParaRPr lang="zh-CN" altLang="en-US"/>
          </a:p>
          <a:p>
            <a:pPr indent="0" fontAlgn="auto">
              <a:lnSpc>
                <a:spcPct val="150000"/>
              </a:lnSpc>
            </a:pPr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）先用更紧的界保证初始训练稳定</a:t>
            </a:r>
            <a:r>
              <a:rPr lang="en-US" altLang="zh-CN"/>
              <a:t>(</a:t>
            </a:r>
            <a:r>
              <a:rPr lang="en-US" altLang="zh-CN">
                <a:sym typeface="+mn-ea"/>
              </a:rPr>
              <a:t> β = 1</a:t>
            </a:r>
            <a:r>
              <a:rPr lang="en-US" altLang="zh-CN"/>
              <a:t>), </a:t>
            </a:r>
            <a:r>
              <a:rPr lang="zh-CN" altLang="en-US"/>
              <a:t>后逐渐</a:t>
            </a:r>
            <a:r>
              <a:rPr lang="en-US" altLang="zh-CN"/>
              <a:t>将 β 降低到 0，</a:t>
            </a:r>
            <a:r>
              <a:rPr lang="zh-CN" altLang="en-US"/>
              <a:t>使用</a:t>
            </a:r>
            <a:r>
              <a:rPr lang="en-US" altLang="zh-CN"/>
              <a:t>IBP避免over-regularization.</a:t>
            </a:r>
            <a:endParaRPr lang="en-US" altLang="zh-CN"/>
          </a:p>
          <a:p>
            <a:pPr indent="0" fontAlgn="auto">
              <a:lnSpc>
                <a:spcPct val="150000"/>
              </a:lnSpc>
            </a:pPr>
            <a:r>
              <a:rPr lang="zh-CN" altLang="en-US"/>
              <a:t>（</a:t>
            </a:r>
            <a:r>
              <a:rPr lang="en-US" altLang="zh-CN"/>
              <a:t>3</a:t>
            </a:r>
            <a:r>
              <a:rPr lang="zh-CN" altLang="en-US"/>
              <a:t>）对于特别小的</a:t>
            </a:r>
            <a:r>
              <a:rPr lang="en-US" altLang="zh-CN"/>
              <a:t>radius</a:t>
            </a:r>
            <a:r>
              <a:rPr lang="zh-CN" altLang="en-US"/>
              <a:t>，可以令</a:t>
            </a:r>
            <a:r>
              <a:rPr lang="en-US" altLang="zh-CN"/>
              <a:t> </a:t>
            </a:r>
            <a:r>
              <a:rPr lang="en-US" altLang="zh-CN">
                <a:sym typeface="+mn-ea"/>
              </a:rPr>
              <a:t>β </a:t>
            </a:r>
            <a:r>
              <a:rPr lang="zh-CN" altLang="en-US">
                <a:sym typeface="+mn-ea"/>
              </a:rPr>
              <a:t>保持</a:t>
            </a:r>
            <a:r>
              <a:rPr lang="en-US" altLang="zh-CN">
                <a:sym typeface="+mn-ea"/>
              </a:rPr>
              <a:t>1.</a:t>
            </a:r>
            <a:endParaRPr lang="en-US" altLang="zh-CN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32460" y="3676015"/>
            <a:ext cx="11179175" cy="1506855"/>
          </a:xfrm>
          <a:prstGeom prst="rect">
            <a:avLst/>
          </a:prstGeom>
        </p:spPr>
      </p:pic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485140" y="5812790"/>
            <a:ext cx="11378565" cy="6864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sz="1600"/>
              <a:t>H</a:t>
            </a:r>
            <a:r>
              <a:rPr lang="en-US" sz="1600"/>
              <a:t>.</a:t>
            </a:r>
            <a:r>
              <a:rPr sz="1600"/>
              <a:t> Zhang</a:t>
            </a:r>
            <a:r>
              <a:rPr lang="en-US" sz="1600"/>
              <a:t>,</a:t>
            </a:r>
            <a:r>
              <a:rPr sz="1600"/>
              <a:t> Towards stable and efficient training of verifiably robust neural networks. In International Conference on Learning Representations, 2020.</a:t>
            </a:r>
            <a:endParaRPr sz="1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</a:t>
            </a:r>
            <a:r>
              <a:rPr lang="en-US" altLang="zh-CN"/>
              <a:t>xperiment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54100" y="1092835"/>
            <a:ext cx="7358380" cy="5719445"/>
          </a:xfrm>
          <a:prstGeom prst="rect">
            <a:avLst/>
          </a:prstGeom>
        </p:spPr>
      </p:pic>
      <p:sp>
        <p:nvSpPr>
          <p:cNvPr id="11" name="文本框 10"/>
          <p:cNvSpPr txBox="1"/>
          <p:nvPr>
            <p:custDataLst>
              <p:tags r:id="rId3"/>
            </p:custDataLst>
          </p:nvPr>
        </p:nvSpPr>
        <p:spPr>
          <a:xfrm>
            <a:off x="7056120" y="5233670"/>
            <a:ext cx="4786630" cy="3409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200"/>
              <a:t>Y. Mao, M. N. Muller, M. Fischer, and M. Vechev. Taps: Connecting certified and adversarial training, 2023. arXiv: 2305.04574.</a:t>
            </a:r>
            <a:endParaRPr lang="en-US" sz="1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pPr fontAlgn="auto">
              <a:lnSpc>
                <a:spcPct val="150000"/>
              </a:lnSpc>
            </a:pPr>
            <a:r>
              <a:rPr lang="zh-CN" altLang="en-US"/>
              <a:t>预处理：</a:t>
            </a:r>
            <a:r>
              <a:rPr lang="zh-CN" altLang="en-US"/>
              <a:t>编码性质</a:t>
            </a:r>
            <a:endParaRPr lang="zh-CN" altLang="en-US"/>
          </a:p>
          <a:p>
            <a:pPr lvl="1" fontAlgn="auto">
              <a:lnSpc>
                <a:spcPct val="150000"/>
              </a:lnSpc>
            </a:pPr>
            <a:r>
              <a:rPr lang="zh-CN" altLang="en-US"/>
              <a:t>将数据一一编码：数据</a:t>
            </a:r>
            <a:r>
              <a:rPr lang="en-US" altLang="zh-CN"/>
              <a:t>+</a:t>
            </a:r>
            <a:r>
              <a:rPr lang="zh-CN" altLang="en-US"/>
              <a:t>敏感属性</a:t>
            </a:r>
            <a:r>
              <a:rPr lang="en-US" altLang="zh-CN"/>
              <a:t> → </a:t>
            </a:r>
            <a:r>
              <a:rPr lang="zh-CN" altLang="en-US"/>
              <a:t>一个</a:t>
            </a:r>
            <a:r>
              <a:rPr lang="zh-CN" altLang="en-US"/>
              <a:t>性质</a:t>
            </a:r>
            <a:endParaRPr lang="zh-CN" altLang="en-US"/>
          </a:p>
          <a:p>
            <a:pPr lvl="0" fontAlgn="auto">
              <a:lnSpc>
                <a:spcPct val="150000"/>
              </a:lnSpc>
            </a:pPr>
            <a:r>
              <a:rPr lang="zh-CN" altLang="en-US"/>
              <a:t>实验</a:t>
            </a:r>
            <a:r>
              <a:rPr lang="zh-CN" altLang="en-US"/>
              <a:t>设置：</a:t>
            </a:r>
            <a:endParaRPr lang="zh-CN" altLang="en-US"/>
          </a:p>
          <a:p>
            <a:pPr lvl="1" fontAlgn="auto">
              <a:lnSpc>
                <a:spcPct val="150000"/>
              </a:lnSpc>
            </a:pPr>
            <a:r>
              <a:rPr lang="zh-CN" altLang="en-US" sz="2400"/>
              <a:t>所有数据（性质）共同修复</a:t>
            </a:r>
            <a:endParaRPr lang="zh-CN" altLang="en-US" sz="2400"/>
          </a:p>
          <a:p>
            <a:pPr lvl="1" fontAlgn="auto">
              <a:lnSpc>
                <a:spcPct val="150000"/>
              </a:lnSpc>
            </a:pPr>
            <a:r>
              <a:rPr lang="en-US" altLang="zh-CN" sz="2400"/>
              <a:t>indicator</a:t>
            </a:r>
            <a:r>
              <a:rPr lang="zh-CN" altLang="en-US" sz="2400"/>
              <a:t>与</a:t>
            </a:r>
            <a:r>
              <a:rPr lang="en-US" altLang="zh-CN" sz="2400"/>
              <a:t>patch</a:t>
            </a:r>
            <a:r>
              <a:rPr lang="zh-CN" altLang="en-US" sz="2400"/>
              <a:t>网络设置</a:t>
            </a:r>
            <a:r>
              <a:rPr lang="zh-CN" altLang="en-US" sz="2400"/>
              <a:t>和修复安全性质相同</a:t>
            </a:r>
            <a:endParaRPr lang="zh-CN" altLang="en-US" sz="2400"/>
          </a:p>
          <a:p>
            <a:pPr lvl="1" fontAlgn="auto">
              <a:lnSpc>
                <a:spcPct val="150000"/>
              </a:lnSpc>
            </a:pPr>
            <a:r>
              <a:rPr lang="zh-CN" altLang="en-US" sz="2400"/>
              <a:t>两组实验：训练集和测试集相同及</a:t>
            </a:r>
            <a:r>
              <a:rPr lang="zh-CN" altLang="en-US" sz="2400"/>
              <a:t>不同</a:t>
            </a:r>
            <a:endParaRPr lang="zh-CN" altLang="en-US"/>
          </a:p>
          <a:p>
            <a:pPr lvl="1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EXperiment: repair fairness property</a:t>
            </a:r>
            <a:endParaRPr lang="en-US" altLang="zh-C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pPr lvl="1" fontAlgn="auto">
              <a:lnSpc>
                <a:spcPct val="150000"/>
              </a:lnSpc>
            </a:pPr>
            <a:r>
              <a:rPr lang="zh-CN" altLang="en-US"/>
              <a:t>实验结果：</a:t>
            </a:r>
            <a:endParaRPr lang="zh-CN" altLang="en-US"/>
          </a:p>
          <a:p>
            <a:pPr lvl="1" fontAlgn="auto">
              <a:lnSpc>
                <a:spcPct val="150000"/>
              </a:lnSpc>
            </a:pPr>
            <a:endParaRPr lang="zh-CN" altLang="en-US"/>
          </a:p>
          <a:p>
            <a:pPr lvl="1" fontAlgn="auto">
              <a:lnSpc>
                <a:spcPct val="150000"/>
              </a:lnSpc>
            </a:pPr>
            <a:endParaRPr lang="zh-CN" altLang="en-US"/>
          </a:p>
          <a:p>
            <a:pPr lvl="1" fontAlgn="auto">
              <a:lnSpc>
                <a:spcPct val="150000"/>
              </a:lnSpc>
            </a:pPr>
            <a:endParaRPr lang="zh-CN" altLang="en-US"/>
          </a:p>
          <a:p>
            <a:pPr lvl="1" fontAlgn="auto">
              <a:lnSpc>
                <a:spcPct val="150000"/>
              </a:lnSpc>
            </a:pPr>
            <a:r>
              <a:rPr lang="zh-CN" altLang="en-US"/>
              <a:t>结果</a:t>
            </a:r>
            <a:r>
              <a:rPr lang="zh-CN" altLang="en-US"/>
              <a:t>分析：</a:t>
            </a:r>
            <a:endParaRPr lang="zh-CN" altLang="en-US"/>
          </a:p>
          <a:p>
            <a:pPr lvl="2" fontAlgn="auto">
              <a:lnSpc>
                <a:spcPct val="150000"/>
              </a:lnSpc>
            </a:pPr>
            <a:r>
              <a:rPr lang="zh-CN" altLang="en-US"/>
              <a:t>测试集和训练集分布差距</a:t>
            </a:r>
            <a:r>
              <a:rPr lang="zh-CN" altLang="en-US"/>
              <a:t>可能太大，</a:t>
            </a:r>
            <a:r>
              <a:rPr lang="zh-CN" altLang="en-US"/>
              <a:t>需要进一步调整</a:t>
            </a:r>
            <a:endParaRPr lang="zh-CN" altLang="en-US"/>
          </a:p>
          <a:p>
            <a:pPr lvl="2" fontAlgn="auto">
              <a:lnSpc>
                <a:spcPct val="150000"/>
              </a:lnSpc>
            </a:pPr>
            <a:r>
              <a:rPr lang="zh-CN" altLang="en-US"/>
              <a:t>性质编码问题导致网络参数可行解域很小，后续需选择更加合适的</a:t>
            </a:r>
            <a:r>
              <a:rPr lang="zh-CN" altLang="en-US"/>
              <a:t>定义</a:t>
            </a:r>
            <a:endParaRPr lang="zh-CN" altLang="en-US"/>
          </a:p>
          <a:p>
            <a:pPr lvl="2"/>
            <a:endParaRPr lang="zh-CN" altLang="en-US"/>
          </a:p>
          <a:p>
            <a:pPr lvl="2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EXperiment: repair fairness property</a:t>
            </a:r>
            <a:endParaRPr lang="en-US" altLang="zh-CN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1818005" y="2336800"/>
          <a:ext cx="8533765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165"/>
                <a:gridCol w="2844165"/>
                <a:gridCol w="284416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训练集和测试集</a:t>
                      </a:r>
                      <a:r>
                        <a:rPr lang="zh-CN" altLang="en-US"/>
                        <a:t>是否相同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训练集准确率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测试集</a:t>
                      </a:r>
                      <a:r>
                        <a:rPr lang="zh-CN" altLang="en-US"/>
                        <a:t>准确率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相同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100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不同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84.65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78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0" dirty="0"/>
              <a:t>How to make indicator enabled</a:t>
            </a:r>
            <a:endParaRPr lang="zh-CN" altLang="en-US" b="0" dirty="0"/>
          </a:p>
        </p:txBody>
      </p:sp>
      <p:sp>
        <p:nvSpPr>
          <p:cNvPr id="5" name="流程图: 过程 4"/>
          <p:cNvSpPr/>
          <p:nvPr/>
        </p:nvSpPr>
        <p:spPr>
          <a:xfrm>
            <a:off x="1460500" y="3284855"/>
            <a:ext cx="1527810" cy="522605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 region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endParaRPr lang="en-US" altLang="zh-CN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014980" y="2014220"/>
            <a:ext cx="8864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split</a:t>
            </a:r>
            <a:endParaRPr lang="en-US" altLang="zh-CN" sz="1400"/>
          </a:p>
        </p:txBody>
      </p:sp>
      <p:sp>
        <p:nvSpPr>
          <p:cNvPr id="8" name="流程图: 过程 7"/>
          <p:cNvSpPr/>
          <p:nvPr>
            <p:custDataLst>
              <p:tags r:id="rId1"/>
            </p:custDataLst>
          </p:nvPr>
        </p:nvSpPr>
        <p:spPr>
          <a:xfrm>
            <a:off x="4762500" y="1595755"/>
            <a:ext cx="1111885" cy="624205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sub </a:t>
            </a:r>
            <a:r>
              <a:rPr lang="en-US" altLang="zh-CN"/>
              <a:t>region 1</a:t>
            </a:r>
            <a:endParaRPr lang="en-US" altLang="zh-CN"/>
          </a:p>
        </p:txBody>
      </p:sp>
      <p:sp>
        <p:nvSpPr>
          <p:cNvPr id="9" name="右箭头 8"/>
          <p:cNvSpPr/>
          <p:nvPr>
            <p:custDataLst>
              <p:tags r:id="rId2"/>
            </p:custDataLst>
          </p:nvPr>
        </p:nvSpPr>
        <p:spPr>
          <a:xfrm>
            <a:off x="5945505" y="3579495"/>
            <a:ext cx="1231900" cy="127635"/>
          </a:xfrm>
          <a:prstGeom prst="rightArrow">
            <a:avLst>
              <a:gd name="adj1" fmla="val 50000"/>
              <a:gd name="adj2" fmla="val 33532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>
            <p:custDataLst>
              <p:tags r:id="rId3"/>
            </p:custDataLst>
          </p:nvPr>
        </p:nvSpPr>
        <p:spPr>
          <a:xfrm>
            <a:off x="6005195" y="2995295"/>
            <a:ext cx="1112520" cy="4654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1600"/>
              <a:t>training indicator</a:t>
            </a:r>
            <a:endParaRPr lang="en-US" altLang="zh-CN" sz="1600"/>
          </a:p>
        </p:txBody>
      </p:sp>
      <p:sp>
        <p:nvSpPr>
          <p:cNvPr id="12" name="流程图: 过程 11"/>
          <p:cNvSpPr/>
          <p:nvPr>
            <p:custDataLst>
              <p:tags r:id="rId4"/>
            </p:custDataLst>
          </p:nvPr>
        </p:nvSpPr>
        <p:spPr>
          <a:xfrm>
            <a:off x="7480935" y="3382010"/>
            <a:ext cx="1527810" cy="522605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enabled indicator</a:t>
            </a:r>
            <a:endParaRPr lang="en-US" altLang="zh-CN"/>
          </a:p>
        </p:txBody>
      </p:sp>
      <p:sp>
        <p:nvSpPr>
          <p:cNvPr id="13" name="右箭头 12"/>
          <p:cNvSpPr/>
          <p:nvPr>
            <p:custDataLst>
              <p:tags r:id="rId5"/>
            </p:custDataLst>
          </p:nvPr>
        </p:nvSpPr>
        <p:spPr>
          <a:xfrm rot="20100000">
            <a:off x="2905125" y="2454910"/>
            <a:ext cx="1710055" cy="187960"/>
          </a:xfrm>
          <a:prstGeom prst="rightArrow">
            <a:avLst>
              <a:gd name="adj1" fmla="val 50000"/>
              <a:gd name="adj2" fmla="val 33532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流程图: 过程 3"/>
          <p:cNvSpPr/>
          <p:nvPr>
            <p:custDataLst>
              <p:tags r:id="rId6"/>
            </p:custDataLst>
          </p:nvPr>
        </p:nvSpPr>
        <p:spPr>
          <a:xfrm>
            <a:off x="4762500" y="2336165"/>
            <a:ext cx="1111885" cy="607695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sub</a:t>
            </a:r>
            <a:endParaRPr lang="en-US" altLang="zh-CN"/>
          </a:p>
          <a:p>
            <a:pPr algn="ctr"/>
            <a:r>
              <a:rPr lang="en-US" altLang="zh-CN"/>
              <a:t>region 2</a:t>
            </a:r>
            <a:endParaRPr lang="en-US" altLang="zh-CN"/>
          </a:p>
        </p:txBody>
      </p:sp>
      <p:sp>
        <p:nvSpPr>
          <p:cNvPr id="6" name="左大括号 5"/>
          <p:cNvSpPr/>
          <p:nvPr/>
        </p:nvSpPr>
        <p:spPr>
          <a:xfrm>
            <a:off x="3216910" y="3086100"/>
            <a:ext cx="586105" cy="1073785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3901440" y="3162300"/>
            <a:ext cx="17595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altLang="zh-CN"/>
          </a:p>
          <a:p>
            <a:r>
              <a:rPr lang="en-US" altLang="zh-CN"/>
              <a:t>which property</a:t>
            </a:r>
            <a:endParaRPr lang="en-US" altLang="zh-CN"/>
          </a:p>
        </p:txBody>
      </p:sp>
      <p:sp>
        <p:nvSpPr>
          <p:cNvPr id="15" name="左大括号 14"/>
          <p:cNvSpPr/>
          <p:nvPr/>
        </p:nvSpPr>
        <p:spPr>
          <a:xfrm>
            <a:off x="9371330" y="3105785"/>
            <a:ext cx="586105" cy="1073785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0026650" y="3182620"/>
            <a:ext cx="175958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the input region</a:t>
            </a:r>
            <a:endParaRPr lang="en-US" altLang="zh-CN"/>
          </a:p>
          <a:p>
            <a:r>
              <a:rPr lang="en-US" altLang="zh-CN"/>
              <a:t>belongs to </a:t>
            </a:r>
            <a:r>
              <a:rPr lang="en-US" altLang="zh-CN">
                <a:sym typeface="+mn-ea"/>
              </a:rPr>
              <a:t>which property</a:t>
            </a:r>
            <a:endParaRPr lang="en-US" altLang="zh-CN"/>
          </a:p>
        </p:txBody>
      </p:sp>
      <p:sp>
        <p:nvSpPr>
          <p:cNvPr id="17" name="右箭头 16"/>
          <p:cNvSpPr/>
          <p:nvPr>
            <p:custDataLst>
              <p:tags r:id="rId7"/>
            </p:custDataLst>
          </p:nvPr>
        </p:nvSpPr>
        <p:spPr>
          <a:xfrm rot="16200000">
            <a:off x="7918450" y="2914015"/>
            <a:ext cx="652145" cy="90805"/>
          </a:xfrm>
          <a:prstGeom prst="rightArrow">
            <a:avLst>
              <a:gd name="adj1" fmla="val 50000"/>
              <a:gd name="adj2" fmla="val 33532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>
            <p:custDataLst>
              <p:tags r:id="rId8"/>
            </p:custDataLst>
          </p:nvPr>
        </p:nvSpPr>
        <p:spPr>
          <a:xfrm>
            <a:off x="8392160" y="2696845"/>
            <a:ext cx="1342390" cy="4654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1200"/>
              <a:t>combine with patch</a:t>
            </a:r>
            <a:r>
              <a:rPr lang="en-US" altLang="zh-CN" sz="1200"/>
              <a:t> and NN</a:t>
            </a:r>
            <a:endParaRPr lang="en-US" altLang="zh-CN" sz="1200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51965" y="4749800"/>
            <a:ext cx="9618980" cy="1266825"/>
          </a:xfrm>
          <a:prstGeom prst="rect">
            <a:avLst/>
          </a:prstGeom>
        </p:spPr>
      </p:pic>
      <p:sp>
        <p:nvSpPr>
          <p:cNvPr id="20" name="流程图: 过程 19"/>
          <p:cNvSpPr/>
          <p:nvPr>
            <p:custDataLst>
              <p:tags r:id="rId10"/>
            </p:custDataLst>
          </p:nvPr>
        </p:nvSpPr>
        <p:spPr>
          <a:xfrm>
            <a:off x="7480300" y="2014220"/>
            <a:ext cx="1527810" cy="522605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repaired NN’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右箭头 1"/>
          <p:cNvSpPr/>
          <p:nvPr>
            <p:custDataLst>
              <p:tags r:id="rId11"/>
            </p:custDataLst>
          </p:nvPr>
        </p:nvSpPr>
        <p:spPr>
          <a:xfrm>
            <a:off x="6061710" y="2193290"/>
            <a:ext cx="1231900" cy="127635"/>
          </a:xfrm>
          <a:prstGeom prst="rightArrow">
            <a:avLst>
              <a:gd name="adj1" fmla="val 50000"/>
              <a:gd name="adj2" fmla="val 33532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>
            <p:custDataLst>
              <p:tags r:id="rId12"/>
            </p:custDataLst>
          </p:nvPr>
        </p:nvSpPr>
        <p:spPr>
          <a:xfrm>
            <a:off x="6005195" y="1675130"/>
            <a:ext cx="1112520" cy="4654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1600"/>
              <a:t>training </a:t>
            </a:r>
            <a:endParaRPr lang="en-US" altLang="zh-CN" sz="16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489555" y="358903"/>
            <a:ext cx="4265218" cy="900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6677" y="2252370"/>
            <a:ext cx="7998645" cy="23532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" cstate="screen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reeform 5"/>
          <p:cNvSpPr/>
          <p:nvPr/>
        </p:nvSpPr>
        <p:spPr bwMode="auto">
          <a:xfrm>
            <a:off x="771225" y="1754842"/>
            <a:ext cx="2935728" cy="487172"/>
          </a:xfrm>
          <a:custGeom>
            <a:avLst/>
            <a:gdLst>
              <a:gd name="T0" fmla="*/ 275 w 3851"/>
              <a:gd name="T1" fmla="*/ 0 h 633"/>
              <a:gd name="T2" fmla="*/ 3575 w 3851"/>
              <a:gd name="T3" fmla="*/ 0 h 633"/>
              <a:gd name="T4" fmla="*/ 3851 w 3851"/>
              <a:gd name="T5" fmla="*/ 633 h 633"/>
              <a:gd name="T6" fmla="*/ 0 w 3851"/>
              <a:gd name="T7" fmla="*/ 633 h 633"/>
              <a:gd name="T8" fmla="*/ 275 w 3851"/>
              <a:gd name="T9" fmla="*/ 0 h 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51" h="633">
                <a:moveTo>
                  <a:pt x="275" y="0"/>
                </a:moveTo>
                <a:lnTo>
                  <a:pt x="3575" y="0"/>
                </a:lnTo>
                <a:lnTo>
                  <a:pt x="3851" y="633"/>
                </a:lnTo>
                <a:lnTo>
                  <a:pt x="0" y="633"/>
                </a:lnTo>
                <a:lnTo>
                  <a:pt x="275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/>
          <a:lstStyle/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D700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3" name="Rectangle 6"/>
          <p:cNvSpPr>
            <a:spLocks noChangeArrowheads="1"/>
          </p:cNvSpPr>
          <p:nvPr/>
        </p:nvSpPr>
        <p:spPr bwMode="auto">
          <a:xfrm>
            <a:off x="1" y="2245189"/>
            <a:ext cx="12192000" cy="2196242"/>
          </a:xfrm>
          <a:prstGeom prst="rect">
            <a:avLst/>
          </a:prstGeom>
          <a:gradFill flip="none" rotWithShape="1">
            <a:gsLst>
              <a:gs pos="0">
                <a:srgbClr val="0C4994">
                  <a:shade val="30000"/>
                  <a:satMod val="115000"/>
                </a:srgbClr>
              </a:gs>
              <a:gs pos="50000">
                <a:srgbClr val="0C4994">
                  <a:shade val="67500"/>
                  <a:satMod val="115000"/>
                </a:srgbClr>
              </a:gs>
              <a:gs pos="100000">
                <a:srgbClr val="0C4994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D700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4" name="Rectangle 7"/>
          <p:cNvSpPr>
            <a:spLocks noChangeArrowheads="1"/>
          </p:cNvSpPr>
          <p:nvPr/>
        </p:nvSpPr>
        <p:spPr bwMode="auto">
          <a:xfrm>
            <a:off x="980692" y="1754842"/>
            <a:ext cx="2513618" cy="26865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D700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6" name="TextBox 25"/>
          <p:cNvSpPr txBox="1">
            <a:spLocks noChangeArrowheads="1"/>
          </p:cNvSpPr>
          <p:nvPr/>
        </p:nvSpPr>
        <p:spPr bwMode="auto">
          <a:xfrm>
            <a:off x="3791698" y="2860462"/>
            <a:ext cx="550806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DCB34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</a:t>
            </a: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DCB34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背景介绍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FDCB34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247" name="TextBox 26"/>
          <p:cNvSpPr txBox="1">
            <a:spLocks noChangeArrowheads="1"/>
          </p:cNvSpPr>
          <p:nvPr/>
        </p:nvSpPr>
        <p:spPr bwMode="auto">
          <a:xfrm>
            <a:off x="1198095" y="2245187"/>
            <a:ext cx="2081987" cy="1937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1995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01</a:t>
            </a:r>
            <a:endParaRPr kumimoji="0" lang="zh-CN" altLang="en-US" sz="11995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11" name="图片 10" descr="横版组合——透明.png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8468075" y="127196"/>
            <a:ext cx="3429530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animBg="1" autoUpdateAnimBg="0"/>
      <p:bldP spid="10244" grpId="0" animBg="1" autoUpdateAnimBg="0"/>
      <p:bldP spid="10246" grpId="0" autoUpdateAnimBg="0"/>
      <p:bldP spid="10247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21543"/>
          </a:xfrm>
        </p:spPr>
        <p:txBody>
          <a:bodyPr/>
          <a:lstStyle/>
          <a:p>
            <a:r>
              <a:rPr lang="zh-CN" altLang="en-US" dirty="0"/>
              <a:t>What is Certified Defenses?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225550" y="1471295"/>
            <a:ext cx="9419590" cy="321373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86485" y="4810760"/>
            <a:ext cx="9855200" cy="9467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前者</a:t>
            </a:r>
            <a:r>
              <a:rPr lang="en-US" altLang="zh-CN"/>
              <a:t>inner maximization</a:t>
            </a:r>
            <a:r>
              <a:rPr lang="zh-CN" altLang="en-US"/>
              <a:t>取得是下近似；后者为</a:t>
            </a:r>
            <a:r>
              <a:rPr lang="zh-CN" altLang="en-US"/>
              <a:t>上近似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前者求得的最小值无法有</a:t>
            </a:r>
            <a:r>
              <a:rPr lang="en-US" altLang="zh-CN"/>
              <a:t>sound</a:t>
            </a:r>
            <a:r>
              <a:rPr lang="zh-CN" altLang="en-US"/>
              <a:t>保证，</a:t>
            </a:r>
            <a:r>
              <a:rPr lang="zh-CN" altLang="en-US"/>
              <a:t>后者可以</a:t>
            </a:r>
            <a:endParaRPr lang="zh-CN" altLang="en-US"/>
          </a:p>
        </p:txBody>
      </p:sp>
      <p:sp>
        <p:nvSpPr>
          <p:cNvPr id="11" name="文本框 10"/>
          <p:cNvSpPr txBox="1"/>
          <p:nvPr>
            <p:custDataLst>
              <p:tags r:id="rId3"/>
            </p:custDataLst>
          </p:nvPr>
        </p:nvSpPr>
        <p:spPr>
          <a:xfrm>
            <a:off x="469265" y="6350000"/>
            <a:ext cx="11155680" cy="3409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200"/>
              <a:t>From https://files.sri.inf.ethz.ch/website/teaching/reliableai2022/materials/lectures/LECTURE5_CERTIFIED_TRAINING.pdf</a:t>
            </a:r>
            <a:endParaRPr lang="en-US"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2315" y="253365"/>
            <a:ext cx="10869295" cy="644525"/>
          </a:xfrm>
        </p:spPr>
        <p:txBody>
          <a:bodyPr>
            <a:normAutofit/>
          </a:bodyPr>
          <a:lstStyle/>
          <a:p>
            <a:r>
              <a:rPr lang="zh-CN" altLang="en-US" sz="2400" b="0" dirty="0"/>
              <a:t>The process of Certified Defenses？</a:t>
            </a:r>
            <a:endParaRPr lang="zh-CN" altLang="en-US" sz="2400" b="0" dirty="0"/>
          </a:p>
        </p:txBody>
      </p:sp>
      <p:pic>
        <p:nvPicPr>
          <p:cNvPr id="7" name="内容占位符 6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90525" y="1224915"/>
            <a:ext cx="7081520" cy="5061585"/>
          </a:xfrm>
          <a:prstGeom prst="rect">
            <a:avLst/>
          </a:prstGeom>
        </p:spPr>
      </p:pic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7564755" y="2326005"/>
            <a:ext cx="4338955" cy="28594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用</a:t>
            </a:r>
            <a:r>
              <a:rPr lang="en-US" altLang="zh-CN"/>
              <a:t>bound propagation</a:t>
            </a:r>
            <a:r>
              <a:rPr lang="zh-CN" altLang="en-US"/>
              <a:t>的方法求得所有可能向量的</a:t>
            </a:r>
            <a:r>
              <a:rPr lang="zh-CN" altLang="en-US"/>
              <a:t>上近似</a:t>
            </a:r>
            <a:endParaRPr lang="zh-CN" altLang="en-US"/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找到其中令</a:t>
            </a:r>
            <a:r>
              <a:rPr lang="en-US" altLang="zh-CN"/>
              <a:t>L</a:t>
            </a:r>
            <a:r>
              <a:rPr lang="zh-CN" altLang="en-US"/>
              <a:t>最大的那个</a:t>
            </a:r>
            <a:r>
              <a:rPr lang="en-US" altLang="zh-CN"/>
              <a:t> z*</a:t>
            </a:r>
            <a:r>
              <a:rPr lang="zh-CN" altLang="en-US"/>
              <a:t>，然后最小化</a:t>
            </a:r>
            <a:r>
              <a:rPr lang="zh-CN" altLang="en-US"/>
              <a:t>它</a:t>
            </a:r>
            <a:endParaRPr lang="zh-CN" altLang="en-US"/>
          </a:p>
          <a:p>
            <a:pPr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如何找到</a:t>
            </a:r>
            <a:r>
              <a:rPr lang="en-US" altLang="zh-CN"/>
              <a:t> z*?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742315" y="253365"/>
            <a:ext cx="10869295" cy="644525"/>
          </a:xfrm>
        </p:spPr>
        <p:txBody>
          <a:bodyPr>
            <a:normAutofit/>
          </a:bodyPr>
          <a:p>
            <a:pPr algn="l"/>
            <a:r>
              <a:rPr lang="zh-CN" altLang="en-US" sz="2400" b="0" dirty="0"/>
              <a:t>Certified Defenses in the abstract</a:t>
            </a:r>
            <a:endParaRPr lang="zh-CN" altLang="en-US" sz="2400" b="0" dirty="0"/>
          </a:p>
        </p:txBody>
      </p:sp>
      <p:pic>
        <p:nvPicPr>
          <p:cNvPr id="9" name="内容占位符 8"/>
          <p:cNvPicPr>
            <a:picLocks noChangeAspect="1"/>
          </p:cNvPicPr>
          <p:nvPr>
            <p:ph idx="1"/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69900" y="1363345"/>
            <a:ext cx="8245475" cy="47180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" cstate="screen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reeform 5"/>
          <p:cNvSpPr/>
          <p:nvPr/>
        </p:nvSpPr>
        <p:spPr bwMode="auto">
          <a:xfrm>
            <a:off x="771225" y="1754842"/>
            <a:ext cx="2935728" cy="487172"/>
          </a:xfrm>
          <a:custGeom>
            <a:avLst/>
            <a:gdLst>
              <a:gd name="T0" fmla="*/ 275 w 3851"/>
              <a:gd name="T1" fmla="*/ 0 h 633"/>
              <a:gd name="T2" fmla="*/ 3575 w 3851"/>
              <a:gd name="T3" fmla="*/ 0 h 633"/>
              <a:gd name="T4" fmla="*/ 3851 w 3851"/>
              <a:gd name="T5" fmla="*/ 633 h 633"/>
              <a:gd name="T6" fmla="*/ 0 w 3851"/>
              <a:gd name="T7" fmla="*/ 633 h 633"/>
              <a:gd name="T8" fmla="*/ 275 w 3851"/>
              <a:gd name="T9" fmla="*/ 0 h 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51" h="633">
                <a:moveTo>
                  <a:pt x="275" y="0"/>
                </a:moveTo>
                <a:lnTo>
                  <a:pt x="3575" y="0"/>
                </a:lnTo>
                <a:lnTo>
                  <a:pt x="3851" y="633"/>
                </a:lnTo>
                <a:lnTo>
                  <a:pt x="0" y="633"/>
                </a:lnTo>
                <a:lnTo>
                  <a:pt x="275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/>
          <a:lstStyle/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D700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3" name="Rectangle 6"/>
          <p:cNvSpPr>
            <a:spLocks noChangeArrowheads="1"/>
          </p:cNvSpPr>
          <p:nvPr/>
        </p:nvSpPr>
        <p:spPr bwMode="auto">
          <a:xfrm>
            <a:off x="1" y="2245189"/>
            <a:ext cx="12192000" cy="2196242"/>
          </a:xfrm>
          <a:prstGeom prst="rect">
            <a:avLst/>
          </a:prstGeom>
          <a:gradFill flip="none" rotWithShape="1">
            <a:gsLst>
              <a:gs pos="0">
                <a:srgbClr val="0C4994">
                  <a:shade val="30000"/>
                  <a:satMod val="115000"/>
                </a:srgbClr>
              </a:gs>
              <a:gs pos="50000">
                <a:srgbClr val="0C4994">
                  <a:shade val="67500"/>
                  <a:satMod val="115000"/>
                </a:srgbClr>
              </a:gs>
              <a:gs pos="100000">
                <a:srgbClr val="0C4994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D700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4" name="Rectangle 7"/>
          <p:cNvSpPr>
            <a:spLocks noChangeArrowheads="1"/>
          </p:cNvSpPr>
          <p:nvPr/>
        </p:nvSpPr>
        <p:spPr bwMode="auto">
          <a:xfrm>
            <a:off x="980692" y="1754842"/>
            <a:ext cx="2513618" cy="26865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D700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6" name="TextBox 25"/>
          <p:cNvSpPr txBox="1">
            <a:spLocks noChangeArrowheads="1"/>
          </p:cNvSpPr>
          <p:nvPr/>
        </p:nvSpPr>
        <p:spPr bwMode="auto">
          <a:xfrm>
            <a:off x="3778363" y="2860462"/>
            <a:ext cx="550806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DCB34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</a:t>
            </a: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DCB34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研究现状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FDCB34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247" name="TextBox 26"/>
          <p:cNvSpPr txBox="1">
            <a:spLocks noChangeArrowheads="1"/>
          </p:cNvSpPr>
          <p:nvPr/>
        </p:nvSpPr>
        <p:spPr bwMode="auto">
          <a:xfrm>
            <a:off x="1198095" y="2245187"/>
            <a:ext cx="2062480" cy="1938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1995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02</a:t>
            </a:r>
            <a:endParaRPr kumimoji="0" lang="zh-CN" altLang="en-US" sz="11995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11" name="图片 10" descr="横版组合——透明.png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8468075" y="127196"/>
            <a:ext cx="3429530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ldLvl="0" animBg="1" autoUpdateAnimBg="0"/>
      <p:bldP spid="10244" grpId="0" bldLvl="0" animBg="1" autoUpdateAnimBg="0"/>
      <p:bldP spid="10246" grpId="0" autoUpdateAnimBg="0"/>
      <p:bldP spid="10247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 sz="2000"/>
              <a:t>Differentiable Abstract Interpretation for Provably Robust Neural Networks</a:t>
            </a:r>
            <a:r>
              <a:rPr lang="en-US" altLang="zh-CN" sz="2000"/>
              <a:t> (ICML 2018)</a:t>
            </a:r>
            <a:endParaRPr lang="en-US" altLang="zh-CN" sz="2000"/>
          </a:p>
          <a:p>
            <a:r>
              <a:rPr lang="en-US" altLang="zh-CN" sz="2000"/>
              <a:t>Towards Stable and Efficient Training of Verifiably Robust Neural Networks (ICLR 2020)</a:t>
            </a:r>
            <a:endParaRPr lang="en-US" altLang="zh-CN" sz="2000"/>
          </a:p>
          <a:p>
            <a:r>
              <a:rPr lang="en-US" altLang="zh-CN" sz="2000"/>
              <a:t>Adversarial Training and Provable Defenses: Bridging the Gap </a:t>
            </a:r>
            <a:r>
              <a:rPr lang="en-US" altLang="zh-CN" sz="2000">
                <a:sym typeface="+mn-ea"/>
              </a:rPr>
              <a:t>(ICLR 2020)</a:t>
            </a:r>
            <a:endParaRPr lang="en-US" altLang="zh-CN" sz="2000">
              <a:sym typeface="+mn-ea"/>
            </a:endParaRPr>
          </a:p>
          <a:p>
            <a:r>
              <a:rPr lang="en-US" altLang="zh-CN" sz="2000">
                <a:sym typeface="+mn-ea"/>
              </a:rPr>
              <a:t>Fast Certified Robust Training with Short Warmup (NeurIPS 2021)</a:t>
            </a:r>
            <a:endParaRPr lang="en-US" altLang="zh-CN" sz="2000">
              <a:sym typeface="+mn-ea"/>
            </a:endParaRPr>
          </a:p>
          <a:p>
            <a:r>
              <a:rPr lang="en-US" altLang="zh-CN" sz="2000"/>
              <a:t>CERTIFIED TRAINING: SMALL BOXES ARE ALL YOU NEED (ICLR 2023)</a:t>
            </a:r>
            <a:endParaRPr lang="en-US" altLang="zh-CN" sz="2000"/>
          </a:p>
          <a:p>
            <a:r>
              <a:rPr lang="en-US" altLang="zh-CN" sz="2000"/>
              <a:t>TAPS: Connecting Certified and Adversarial Training (2023)</a:t>
            </a:r>
            <a:endParaRPr lang="en-US" altLang="zh-CN" sz="2000"/>
          </a:p>
          <a:p>
            <a:endParaRPr lang="en-US" altLang="zh-CN" sz="2000"/>
          </a:p>
          <a:p>
            <a:r>
              <a:rPr lang="en-US" altLang="zh-CN" sz="2000"/>
              <a:t>On the Paradox of Certified Training (TMLR 2022)</a:t>
            </a:r>
            <a:endParaRPr lang="en-US" altLang="zh-CN" sz="2000"/>
          </a:p>
          <a:p>
            <a:r>
              <a:rPr lang="en-US" altLang="zh-CN" sz="2000"/>
              <a:t>Understanding Certified Training with Interval Bound Propagation (ICML 2023)</a:t>
            </a:r>
            <a:endParaRPr lang="en-US" altLang="zh-CN" sz="2000"/>
          </a:p>
          <a:p>
            <a:endParaRPr lang="en-US" altLang="zh-CN" sz="2000"/>
          </a:p>
          <a:p>
            <a:r>
              <a:rPr lang="en-US" altLang="zh-CN" sz="2000"/>
              <a:t>DL2: Training and Querying Neural Networks with Logic (PMLR 2019)</a:t>
            </a:r>
            <a:endParaRPr lang="en-US" altLang="zh-CN" sz="2000"/>
          </a:p>
          <a:p>
            <a:endParaRPr lang="en-US" altLang="zh-CN" sz="20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/>
              <a:t>调研文章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21543"/>
          </a:xfrm>
        </p:spPr>
        <p:txBody>
          <a:bodyPr/>
          <a:lstStyle/>
          <a:p>
            <a:r>
              <a:rPr lang="zh-CN" altLang="en-US" b="0" dirty="0"/>
              <a:t>松弛</a:t>
            </a:r>
            <a:r>
              <a:rPr lang="zh-CN" altLang="en-US" b="0" dirty="0"/>
              <a:t>选择</a:t>
            </a:r>
            <a:endParaRPr lang="zh-CN" altLang="en-US" b="0" dirty="0"/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838200" y="1340485"/>
            <a:ext cx="5970270" cy="5061585"/>
          </a:xfrm>
        </p:spPr>
        <p:txBody>
          <a:bodyPr/>
          <a:p>
            <a:pPr fontAlgn="auto">
              <a:lnSpc>
                <a:spcPct val="150000"/>
              </a:lnSpc>
            </a:pPr>
            <a:r>
              <a:rPr lang="zh-CN" altLang="en-US" sz="2000"/>
              <a:t>直观上：越紧的松弛效果越好</a:t>
            </a:r>
            <a:endParaRPr lang="zh-CN" altLang="en-US" sz="2000"/>
          </a:p>
          <a:p>
            <a:pPr lvl="1" fontAlgn="auto">
              <a:lnSpc>
                <a:spcPct val="150000"/>
              </a:lnSpc>
            </a:pPr>
            <a:r>
              <a:rPr lang="zh-CN" altLang="en-US" sz="2000"/>
              <a:t>松弛太松可能会导致训练不稳定</a:t>
            </a:r>
            <a:endParaRPr lang="zh-CN" altLang="en-US" sz="2000"/>
          </a:p>
          <a:p>
            <a:pPr lvl="1" fontAlgn="auto">
              <a:lnSpc>
                <a:spcPct val="150000"/>
              </a:lnSpc>
            </a:pPr>
            <a:r>
              <a:rPr lang="zh-CN" altLang="en-US" sz="2000"/>
              <a:t>包含</a:t>
            </a:r>
            <a:r>
              <a:rPr lang="zh-CN" altLang="en-US" sz="2000"/>
              <a:t>的不可行点会少</a:t>
            </a:r>
            <a:endParaRPr lang="zh-CN" altLang="en-US" sz="2000"/>
          </a:p>
          <a:p>
            <a:pPr fontAlgn="auto">
              <a:lnSpc>
                <a:spcPct val="150000"/>
              </a:lnSpc>
            </a:pPr>
            <a:r>
              <a:rPr lang="zh-CN" altLang="en-US" sz="2000"/>
              <a:t>实际：</a:t>
            </a:r>
            <a:r>
              <a:rPr lang="en-US" altLang="zh-CN" sz="2000"/>
              <a:t>box/IBP</a:t>
            </a:r>
            <a:r>
              <a:rPr lang="zh-CN" altLang="en-US" sz="2000"/>
              <a:t>效果最好</a:t>
            </a:r>
            <a:endParaRPr lang="zh-CN" altLang="en-US" sz="2000"/>
          </a:p>
          <a:p>
            <a:pPr lvl="1" fontAlgn="auto">
              <a:lnSpc>
                <a:spcPct val="150000"/>
              </a:lnSpc>
            </a:pPr>
            <a:r>
              <a:rPr lang="en-US" altLang="zh-CN" sz="2000"/>
              <a:t>over-regularization</a:t>
            </a:r>
            <a:r>
              <a:rPr lang="zh-CN" altLang="en-US" sz="2000"/>
              <a:t>，让网络退化；尤其是大的</a:t>
            </a:r>
            <a:r>
              <a:rPr lang="en-US" altLang="zh-CN" sz="2000"/>
              <a:t> radius</a:t>
            </a:r>
            <a:endParaRPr lang="en-US" altLang="zh-CN" sz="2000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808470" y="1133475"/>
            <a:ext cx="4451985" cy="4832985"/>
          </a:xfrm>
          <a:prstGeom prst="rect">
            <a:avLst/>
          </a:prstGeom>
        </p:spPr>
      </p:pic>
      <p:sp>
        <p:nvSpPr>
          <p:cNvPr id="11" name="文本框 10"/>
          <p:cNvSpPr txBox="1"/>
          <p:nvPr>
            <p:custDataLst>
              <p:tags r:id="rId3"/>
            </p:custDataLst>
          </p:nvPr>
        </p:nvSpPr>
        <p:spPr>
          <a:xfrm>
            <a:off x="521335" y="5812790"/>
            <a:ext cx="11378565" cy="6864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sz="1600"/>
              <a:t>H</a:t>
            </a:r>
            <a:r>
              <a:rPr lang="en-US" sz="1600"/>
              <a:t>.</a:t>
            </a:r>
            <a:r>
              <a:rPr sz="1600"/>
              <a:t> Zhang</a:t>
            </a:r>
            <a:r>
              <a:rPr lang="en-US" sz="1600"/>
              <a:t>,</a:t>
            </a:r>
            <a:r>
              <a:rPr sz="1600"/>
              <a:t> Towards stable and efficient training of verifiably robust neural networks. In International Conference on Learning Representations, 2020.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21543"/>
          </a:xfrm>
        </p:spPr>
        <p:txBody>
          <a:bodyPr/>
          <a:lstStyle/>
          <a:p>
            <a:r>
              <a:rPr lang="en-US" altLang="zh-CN" b="0" dirty="0"/>
              <a:t>Continuity and S</a:t>
            </a:r>
            <a:r>
              <a:rPr lang="en-US" altLang="zh-CN" b="0" dirty="0"/>
              <a:t>ensitivity</a:t>
            </a:r>
            <a:endParaRPr lang="en-US" altLang="zh-CN" b="0" dirty="0"/>
          </a:p>
        </p:txBody>
      </p:sp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407035" y="5713095"/>
            <a:ext cx="11378565" cy="6864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sz="1600"/>
              <a:t>N. Jovanovi ́c, M. Balunovi ́c, M. Baader, and M. Vechev, "On the paradox of certified training," in Transactions on Machine Learning Research, 2022.</a:t>
            </a:r>
            <a:endParaRPr sz="1600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036320" y="1408430"/>
            <a:ext cx="10191115" cy="411416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UNIT_TABLE_BEAUTIFY" val="smartTable{78d83743-3def-4133-908e-2525dfca33e6}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PP_MARK_KEY" val="c0f8c1c7-ef60-4d72-9b76-f7734bae5e8a"/>
  <p:tag name="COMMONDATA" val="eyJoZGlkIjoiYzNjMDY0NjEyOGM4YjM5OTYwM2FjNTY4ZTE2YzY5YTEifQ==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A000120140530A99PPBG">
  <a:themeElements>
    <a:clrScheme name="自定义 1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0C4994"/>
      </a:accent1>
      <a:accent2>
        <a:srgbClr val="0AA3D4"/>
      </a:accent2>
      <a:accent3>
        <a:srgbClr val="DB1F1F"/>
      </a:accent3>
      <a:accent4>
        <a:srgbClr val="247B95"/>
      </a:accent4>
      <a:accent5>
        <a:srgbClr val="AE1324"/>
      </a:accent5>
      <a:accent6>
        <a:srgbClr val="045A88"/>
      </a:accent6>
      <a:hlink>
        <a:srgbClr val="004986"/>
      </a:hlink>
      <a:folHlink>
        <a:srgbClr val="BFBFBF"/>
      </a:folHlink>
    </a:clrScheme>
    <a:fontScheme name="雅黑">
      <a:majorFont>
        <a:latin typeface="Impact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3403</Words>
  <Application>WPS 演示</Application>
  <PresentationFormat>宽屏</PresentationFormat>
  <Paragraphs>158</Paragraphs>
  <Slides>19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2" baseType="lpstr">
      <vt:lpstr>Arial</vt:lpstr>
      <vt:lpstr>宋体</vt:lpstr>
      <vt:lpstr>Wingdings</vt:lpstr>
      <vt:lpstr>华文中宋</vt:lpstr>
      <vt:lpstr>Arial</vt:lpstr>
      <vt:lpstr>微软雅黑</vt:lpstr>
      <vt:lpstr>Impact</vt:lpstr>
      <vt:lpstr>Arial Unicode MS</vt:lpstr>
      <vt:lpstr>等线</vt:lpstr>
      <vt:lpstr>Calibri</vt:lpstr>
      <vt:lpstr>BatangChe</vt:lpstr>
      <vt:lpstr>Segoe Print</vt:lpstr>
      <vt:lpstr>A000120140530A99PPBG</vt:lpstr>
      <vt:lpstr>Certified defense 研究进展</vt:lpstr>
      <vt:lpstr>PowerPoint 演示文稿</vt:lpstr>
      <vt:lpstr>What is Certified Defenses?</vt:lpstr>
      <vt:lpstr>The process of Certified Defenses？</vt:lpstr>
      <vt:lpstr>Certified Defenses in the abstract</vt:lpstr>
      <vt:lpstr>PowerPoint 演示文稿</vt:lpstr>
      <vt:lpstr>PowerPoint 演示文稿</vt:lpstr>
      <vt:lpstr>Repair with incremental verification</vt:lpstr>
      <vt:lpstr>松弛选择</vt:lpstr>
      <vt:lpstr>Continuity and Sensitivity</vt:lpstr>
      <vt:lpstr>PowerPoint 演示文稿</vt:lpstr>
      <vt:lpstr>Adversarial Training and Provable Defenses: Bridging the Gap</vt:lpstr>
      <vt:lpstr>CERTIFIED TRAINING: SMALL BOXES ARE ALL YOU NEED</vt:lpstr>
      <vt:lpstr>TAPS: Connecting certified and adversarial training</vt:lpstr>
      <vt:lpstr>EXperiment: repair safety property</vt:lpstr>
      <vt:lpstr>EXperiment: repair fairness property</vt:lpstr>
      <vt:lpstr>EXperiment: repair fairness property</vt:lpstr>
      <vt:lpstr>How to make indicator enabled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WJT</dc:creator>
  <cp:lastModifiedBy>czmcz</cp:lastModifiedBy>
  <cp:revision>199</cp:revision>
  <dcterms:created xsi:type="dcterms:W3CDTF">2018-08-10T09:41:00Z</dcterms:created>
  <dcterms:modified xsi:type="dcterms:W3CDTF">2023-08-28T10:05:37Z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90D159321A2A418881679FDD20C18E40_12</vt:lpwstr>
  </property>
  <property fmtid="{D5CDD505-2E9C-101B-9397-08002B2CF9AE}" pid="3" name="KSOProductBuildVer">
    <vt:lpwstr>2052-12.1.0.15120</vt:lpwstr>
  </property>
</Properties>
</file>