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493416-4733-4B0E-9E74-78C50D8DE4FD}">
  <a:tblStyle styleId="{7D493416-4733-4B0E-9E74-78C50D8DE4F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EC6271B-A89E-4444-A856-6CB02A6A1310}" styleName="Table_1">
    <a:wholeTbl>
      <a:tcTxStyle>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0471f908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0471f908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0471f908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0471f90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0471f908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0471f908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0471f908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0471f908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1088da4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1088da4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1088da4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1088da4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10ace68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10ace68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10ace681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10ace681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10ace681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10ace681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10ace681f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10ace681f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cff1d6c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cff1d6c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10ace681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10ace681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10ace681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10ace681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10ace681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10ace681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0471f90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0471f90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116e285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116e285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0471f908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0471f908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0471f908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0471f908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0471f908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0471f908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0471f90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0471f90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0471f908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0471f908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25" y="185900"/>
            <a:ext cx="8520600" cy="324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sz="6000">
              <a:latin typeface="Times New Roman"/>
              <a:ea typeface="Times New Roman"/>
              <a:cs typeface="Times New Roman"/>
              <a:sym typeface="Times New Roman"/>
            </a:endParaRPr>
          </a:p>
          <a:p>
            <a:pPr indent="0" lvl="0" marL="0" rtl="0" algn="ctr">
              <a:spcBef>
                <a:spcPts val="0"/>
              </a:spcBef>
              <a:spcAft>
                <a:spcPts val="0"/>
              </a:spcAft>
              <a:buClr>
                <a:schemeClr val="dk1"/>
              </a:buClr>
              <a:buSzPts val="990"/>
              <a:buFont typeface="Arial"/>
              <a:buNone/>
            </a:pPr>
            <a:r>
              <a:rPr lang="es" sz="5444">
                <a:latin typeface="Times New Roman"/>
                <a:ea typeface="Times New Roman"/>
                <a:cs typeface="Times New Roman"/>
                <a:sym typeface="Times New Roman"/>
              </a:rPr>
              <a:t>Control de acceso y</a:t>
            </a:r>
            <a:r>
              <a:rPr lang="es" sz="5444">
                <a:latin typeface="Times New Roman"/>
                <a:ea typeface="Times New Roman"/>
                <a:cs typeface="Times New Roman"/>
                <a:sym typeface="Times New Roman"/>
              </a:rPr>
              <a:t> Asistencia</a:t>
            </a:r>
            <a:r>
              <a:rPr lang="es" sz="5444">
                <a:latin typeface="Times New Roman"/>
                <a:ea typeface="Times New Roman"/>
                <a:cs typeface="Times New Roman"/>
                <a:sym typeface="Times New Roman"/>
              </a:rPr>
              <a:t> a la Institución Educativa Psicopedagogico La Acacia</a:t>
            </a:r>
            <a:endParaRPr sz="5444">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67" name="Google Shape;67;p13"/>
          <p:cNvSpPr txBox="1"/>
          <p:nvPr>
            <p:ph idx="1" type="subTitle"/>
          </p:nvPr>
        </p:nvSpPr>
        <p:spPr>
          <a:xfrm>
            <a:off x="311725" y="2834100"/>
            <a:ext cx="8520600" cy="2309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sz="1400">
              <a:latin typeface="Times New Roman"/>
              <a:ea typeface="Times New Roman"/>
              <a:cs typeface="Times New Roman"/>
              <a:sym typeface="Times New Roman"/>
            </a:endParaRPr>
          </a:p>
          <a:p>
            <a:pPr indent="0" lvl="0" marL="0" rtl="0" algn="ctr">
              <a:spcBef>
                <a:spcPts val="0"/>
              </a:spcBef>
              <a:spcAft>
                <a:spcPts val="0"/>
              </a:spcAft>
              <a:buNone/>
            </a:pPr>
            <a:r>
              <a:rPr lang="e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sz="1400">
              <a:latin typeface="Times New Roman"/>
              <a:ea typeface="Times New Roman"/>
              <a:cs typeface="Times New Roman"/>
              <a:sym typeface="Times New Roman"/>
            </a:endParaRPr>
          </a:p>
          <a:p>
            <a:pPr indent="0" lvl="0" marL="0" rtl="0" algn="ctr">
              <a:spcBef>
                <a:spcPts val="0"/>
              </a:spcBef>
              <a:spcAft>
                <a:spcPts val="0"/>
              </a:spcAft>
              <a:buNone/>
            </a:pPr>
            <a:r>
              <a:rPr lang="es" sz="1400">
                <a:latin typeface="Times New Roman"/>
                <a:ea typeface="Times New Roman"/>
                <a:cs typeface="Times New Roman"/>
                <a:sym typeface="Times New Roman"/>
              </a:rPr>
              <a:t>  Ficha: 2338311</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sz="14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sz="1400">
              <a:latin typeface="Times New Roman"/>
              <a:ea typeface="Times New Roman"/>
              <a:cs typeface="Times New Roman"/>
              <a:sym typeface="Times New Roman"/>
            </a:endParaRPr>
          </a:p>
          <a:p>
            <a:pPr indent="0" lvl="0" marL="0" rtl="0" algn="ctr">
              <a:spcBef>
                <a:spcPts val="0"/>
              </a:spcBef>
              <a:spcAft>
                <a:spcPts val="0"/>
              </a:spcAft>
              <a:buNone/>
            </a:pPr>
            <a:r>
              <a:rPr lang="es" sz="1400">
                <a:latin typeface="Times New Roman"/>
                <a:ea typeface="Times New Roman"/>
                <a:cs typeface="Times New Roman"/>
                <a:sym typeface="Times New Roman"/>
              </a:rPr>
              <a:t> Integrantes</a:t>
            </a:r>
            <a:endParaRPr sz="1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s" sz="1400">
                <a:latin typeface="Times New Roman"/>
                <a:ea typeface="Times New Roman"/>
                <a:cs typeface="Times New Roman"/>
                <a:sym typeface="Times New Roman"/>
              </a:rPr>
              <a:t>Himanol Felipe Caña Castrillon, Diego Alejandro Duarte Calderón, Yudy Tatiana Pedroza Pacanchique &amp; Jojhan Andres Garcia Vega</a:t>
            </a:r>
            <a:endParaRPr sz="1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2715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s" sz="2044">
                <a:latin typeface="Times New Roman"/>
                <a:ea typeface="Times New Roman"/>
                <a:cs typeface="Times New Roman"/>
                <a:sym typeface="Times New Roman"/>
              </a:rPr>
              <a:t>Delimitación y alcance</a:t>
            </a:r>
            <a:endParaRPr b="1" sz="3244"/>
          </a:p>
        </p:txBody>
      </p:sp>
      <p:sp>
        <p:nvSpPr>
          <p:cNvPr id="119" name="Google Shape;119;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s"/>
              <a:t>Se </a:t>
            </a:r>
            <a:r>
              <a:rPr lang="es"/>
              <a:t>creará</a:t>
            </a:r>
            <a:r>
              <a:rPr lang="es"/>
              <a:t>  un sistema para la Institución Formativa Psicopedagogico la Acacia, que tomara un tiempo de 6 trimestres con el fin de facilitar el proceso de  registro  y control de los  </a:t>
            </a:r>
            <a:r>
              <a:rPr lang="es"/>
              <a:t>alumnos</a:t>
            </a:r>
            <a:r>
              <a:rPr lang="es"/>
              <a:t>, </a:t>
            </a:r>
            <a:r>
              <a:rPr lang="es"/>
              <a:t>profesores</a:t>
            </a:r>
            <a:r>
              <a:rPr lang="es"/>
              <a:t>, directivas, etc  que ingresan y salen de la </a:t>
            </a:r>
            <a:r>
              <a:rPr lang="es"/>
              <a:t>institución</a:t>
            </a:r>
            <a:r>
              <a:rPr lang="es"/>
              <a:t> </a:t>
            </a:r>
            <a:r>
              <a:rPr lang="es"/>
              <a:t>además</a:t>
            </a:r>
            <a:r>
              <a:rPr lang="es"/>
              <a:t> de llevar un control de la asistencia de estudiantes dentro de las aulas de clase, </a:t>
            </a:r>
            <a:r>
              <a:rPr lang="es"/>
              <a:t>para</a:t>
            </a:r>
            <a:r>
              <a:rPr lang="es"/>
              <a:t> </a:t>
            </a:r>
            <a:r>
              <a:rPr lang="es"/>
              <a:t>así</a:t>
            </a:r>
            <a:r>
              <a:rPr lang="es"/>
              <a:t> evitar problemas y que toda la comunidad en </a:t>
            </a:r>
            <a:r>
              <a:rPr lang="es"/>
              <a:t>sí</a:t>
            </a:r>
            <a:r>
              <a:rPr lang="es"/>
              <a:t> se encuentren </a:t>
            </a:r>
            <a:r>
              <a:rPr lang="es"/>
              <a:t> satisfechos con este sistema que se realizará para toda la institución. las personas que salen beneficiadas de este proyecto son los estudiantes que ya no volverán a presentar el inconveniente anteriormente dicho. los profesores que se les hará más fácil su proceso de toma de asistencia y a las directivas de la institución que podrán restringir el acceso a solo personas autorizadas.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311700" y="0"/>
            <a:ext cx="8520600" cy="4994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s" sz="3625">
                <a:latin typeface="Times New Roman"/>
                <a:ea typeface="Times New Roman"/>
                <a:cs typeface="Times New Roman"/>
                <a:sym typeface="Times New Roman"/>
              </a:rPr>
              <a:t>Técnicas</a:t>
            </a:r>
            <a:r>
              <a:rPr lang="es" sz="3625">
                <a:latin typeface="Times New Roman"/>
                <a:ea typeface="Times New Roman"/>
                <a:cs typeface="Times New Roman"/>
                <a:sym typeface="Times New Roman"/>
              </a:rPr>
              <a:t> y </a:t>
            </a:r>
            <a:r>
              <a:rPr lang="es" sz="3625">
                <a:latin typeface="Times New Roman"/>
                <a:ea typeface="Times New Roman"/>
                <a:cs typeface="Times New Roman"/>
                <a:sym typeface="Times New Roman"/>
              </a:rPr>
              <a:t>Recolección</a:t>
            </a:r>
            <a:r>
              <a:rPr lang="es" sz="3625">
                <a:latin typeface="Times New Roman"/>
                <a:ea typeface="Times New Roman"/>
                <a:cs typeface="Times New Roman"/>
                <a:sym typeface="Times New Roman"/>
              </a:rPr>
              <a:t> de datos</a:t>
            </a:r>
            <a:endParaRPr sz="3625">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1325">
                <a:latin typeface="Times New Roman"/>
                <a:ea typeface="Times New Roman"/>
                <a:cs typeface="Times New Roman"/>
                <a:sym typeface="Times New Roman"/>
              </a:rPr>
              <a:t>Para poder tener una idea de la </a:t>
            </a:r>
            <a:r>
              <a:rPr lang="es" sz="1325">
                <a:latin typeface="Times New Roman"/>
                <a:ea typeface="Times New Roman"/>
                <a:cs typeface="Times New Roman"/>
                <a:sym typeface="Times New Roman"/>
              </a:rPr>
              <a:t>información</a:t>
            </a:r>
            <a:r>
              <a:rPr lang="es" sz="1325">
                <a:latin typeface="Times New Roman"/>
                <a:ea typeface="Times New Roman"/>
                <a:cs typeface="Times New Roman"/>
                <a:sym typeface="Times New Roman"/>
              </a:rPr>
              <a:t> a la cual se va tener como base al proyecto es necesario hacer una </a:t>
            </a:r>
            <a:r>
              <a:rPr lang="es" sz="1325">
                <a:latin typeface="Times New Roman"/>
                <a:ea typeface="Times New Roman"/>
                <a:cs typeface="Times New Roman"/>
                <a:sym typeface="Times New Roman"/>
              </a:rPr>
              <a:t>recolección</a:t>
            </a:r>
            <a:r>
              <a:rPr lang="es" sz="1325">
                <a:latin typeface="Times New Roman"/>
                <a:ea typeface="Times New Roman"/>
                <a:cs typeface="Times New Roman"/>
                <a:sym typeface="Times New Roman"/>
              </a:rPr>
              <a:t> de datos, para eso se va utilizar la entrevista como medio para tener conocimiento de estos, el tipo de preguntas que se utilizaran son solo abiertas,se </a:t>
            </a:r>
            <a:r>
              <a:rPr lang="es" sz="1325">
                <a:latin typeface="Times New Roman"/>
                <a:ea typeface="Times New Roman"/>
                <a:cs typeface="Times New Roman"/>
                <a:sym typeface="Times New Roman"/>
              </a:rPr>
              <a:t>optó</a:t>
            </a:r>
            <a:r>
              <a:rPr lang="es" sz="1325">
                <a:latin typeface="Times New Roman"/>
                <a:ea typeface="Times New Roman"/>
                <a:cs typeface="Times New Roman"/>
                <a:sym typeface="Times New Roman"/>
              </a:rPr>
              <a:t> por este tipo para poder captar mejor lo que piensa y la </a:t>
            </a:r>
            <a:r>
              <a:rPr lang="es" sz="1325">
                <a:latin typeface="Times New Roman"/>
                <a:ea typeface="Times New Roman"/>
                <a:cs typeface="Times New Roman"/>
                <a:sym typeface="Times New Roman"/>
              </a:rPr>
              <a:t>opinión</a:t>
            </a:r>
            <a:r>
              <a:rPr lang="es" sz="1325">
                <a:latin typeface="Times New Roman"/>
                <a:ea typeface="Times New Roman"/>
                <a:cs typeface="Times New Roman"/>
                <a:sym typeface="Times New Roman"/>
              </a:rPr>
              <a:t> de los entrevistados.</a:t>
            </a:r>
            <a:endParaRPr sz="1325">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1325">
                <a:latin typeface="Times New Roman"/>
                <a:ea typeface="Times New Roman"/>
                <a:cs typeface="Times New Roman"/>
                <a:sym typeface="Times New Roman"/>
              </a:rPr>
              <a:t> los roles a los cuales</a:t>
            </a:r>
            <a:r>
              <a:rPr lang="es" sz="1325">
                <a:latin typeface="Times New Roman"/>
                <a:ea typeface="Times New Roman"/>
                <a:cs typeface="Times New Roman"/>
                <a:sym typeface="Times New Roman"/>
              </a:rPr>
              <a:t> </a:t>
            </a:r>
            <a:r>
              <a:rPr lang="es" sz="1325">
                <a:latin typeface="Times New Roman"/>
                <a:ea typeface="Times New Roman"/>
                <a:cs typeface="Times New Roman"/>
                <a:sym typeface="Times New Roman"/>
              </a:rPr>
              <a:t>se van a entrevistar son:</a:t>
            </a:r>
            <a:endParaRPr sz="1325">
              <a:latin typeface="Times New Roman"/>
              <a:ea typeface="Times New Roman"/>
              <a:cs typeface="Times New Roman"/>
              <a:sym typeface="Times New Roman"/>
            </a:endParaRPr>
          </a:p>
          <a:p>
            <a:pPr indent="-312785" lvl="0" marL="457200" rtl="0" algn="l">
              <a:spcBef>
                <a:spcPts val="1200"/>
              </a:spcBef>
              <a:spcAft>
                <a:spcPts val="0"/>
              </a:spcAft>
              <a:buSzPts val="1326"/>
              <a:buFont typeface="Times New Roman"/>
              <a:buChar char="●"/>
            </a:pPr>
            <a:r>
              <a:rPr lang="es" sz="1325">
                <a:latin typeface="Times New Roman"/>
                <a:ea typeface="Times New Roman"/>
                <a:cs typeface="Times New Roman"/>
                <a:sym typeface="Times New Roman"/>
              </a:rPr>
              <a:t>Directivos , coordinador y docentes</a:t>
            </a:r>
            <a:endParaRPr sz="1325">
              <a:latin typeface="Times New Roman"/>
              <a:ea typeface="Times New Roman"/>
              <a:cs typeface="Times New Roman"/>
              <a:sym typeface="Times New Roman"/>
            </a:endParaRPr>
          </a:p>
          <a:p>
            <a:pPr indent="-312785" lvl="0" marL="457200" rtl="0" algn="l">
              <a:spcBef>
                <a:spcPts val="0"/>
              </a:spcBef>
              <a:spcAft>
                <a:spcPts val="0"/>
              </a:spcAft>
              <a:buSzPts val="1326"/>
              <a:buFont typeface="Times New Roman"/>
              <a:buChar char="●"/>
            </a:pPr>
            <a:r>
              <a:rPr lang="es" sz="1325">
                <a:latin typeface="Times New Roman"/>
                <a:ea typeface="Times New Roman"/>
                <a:cs typeface="Times New Roman"/>
                <a:sym typeface="Times New Roman"/>
              </a:rPr>
              <a:t>Estudiantes (Bachillerato) </a:t>
            </a:r>
            <a:endParaRPr sz="1325">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1300">
                <a:latin typeface="Times New Roman"/>
                <a:ea typeface="Times New Roman"/>
                <a:cs typeface="Times New Roman"/>
                <a:sym typeface="Times New Roman"/>
              </a:rPr>
              <a:t>Se les entrevista a los directivos y coordinadores porque son los que dirigen y tienen en sus manos la  toma de todas las decisiones referentes a la institución, los profesores porque son aquellos quienes conviven más con los estudiantes y  además  son los encargados de ejecutar el proceso de asistencia dentro de las aulas de clase, los estudiantes de bachillerato ya que estos son los que tienen mayor “madurez” en la institución con la cual obtendremos respuestas más concretas en la entrevista</a:t>
            </a:r>
            <a:endParaRPr sz="13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sz="2400">
                <a:latin typeface="Times New Roman"/>
                <a:ea typeface="Times New Roman"/>
                <a:cs typeface="Times New Roman"/>
                <a:sym typeface="Times New Roman"/>
              </a:rPr>
              <a:t>Docentes y Directivos</a:t>
            </a:r>
            <a:endParaRPr b="1">
              <a:latin typeface="Times New Roman"/>
              <a:ea typeface="Times New Roman"/>
              <a:cs typeface="Times New Roman"/>
              <a:sym typeface="Times New Roman"/>
            </a:endParaRPr>
          </a:p>
        </p:txBody>
      </p:sp>
      <p:sp>
        <p:nvSpPr>
          <p:cNvPr id="130" name="Google Shape;130;p24"/>
          <p:cNvSpPr txBox="1"/>
          <p:nvPr>
            <p:ph idx="1" type="body"/>
          </p:nvPr>
        </p:nvSpPr>
        <p:spPr>
          <a:xfrm>
            <a:off x="311700" y="1127700"/>
            <a:ext cx="8520600" cy="3631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AutoNum type="arabicPeriod"/>
            </a:pPr>
            <a:r>
              <a:rPr lang="es" sz="2000">
                <a:latin typeface="Times New Roman"/>
                <a:ea typeface="Times New Roman"/>
                <a:cs typeface="Times New Roman"/>
                <a:sym typeface="Times New Roman"/>
              </a:rPr>
              <a:t>¿Cuál es el método de toma de asistencia e ingreso de  los estudiantes y docentes a la </a:t>
            </a:r>
            <a:r>
              <a:rPr lang="es" sz="2000">
                <a:latin typeface="Times New Roman"/>
                <a:ea typeface="Times New Roman"/>
                <a:cs typeface="Times New Roman"/>
                <a:sym typeface="Times New Roman"/>
              </a:rPr>
              <a:t>institución</a:t>
            </a:r>
            <a:r>
              <a:rPr lang="es" sz="2000">
                <a:latin typeface="Times New Roman"/>
                <a:ea typeface="Times New Roman"/>
                <a:cs typeface="Times New Roman"/>
                <a:sym typeface="Times New Roman"/>
              </a:rPr>
              <a:t> y aulas de clase?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s" sz="2000">
                <a:latin typeface="Times New Roman"/>
                <a:ea typeface="Times New Roman"/>
                <a:cs typeface="Times New Roman"/>
                <a:sym typeface="Times New Roman"/>
              </a:rPr>
              <a:t>¿Considera usted que el método actual de asistencia es </a:t>
            </a:r>
            <a:r>
              <a:rPr lang="es" sz="2000">
                <a:latin typeface="Times New Roman"/>
                <a:ea typeface="Times New Roman"/>
                <a:cs typeface="Times New Roman"/>
                <a:sym typeface="Times New Roman"/>
              </a:rPr>
              <a:t>fácil de usar?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s" sz="2000">
                <a:latin typeface="Times New Roman"/>
                <a:ea typeface="Times New Roman"/>
                <a:cs typeface="Times New Roman"/>
                <a:sym typeface="Times New Roman"/>
              </a:rPr>
              <a:t>¿el </a:t>
            </a:r>
            <a:r>
              <a:rPr lang="es" sz="2000">
                <a:latin typeface="Times New Roman"/>
                <a:ea typeface="Times New Roman"/>
                <a:cs typeface="Times New Roman"/>
                <a:sym typeface="Times New Roman"/>
              </a:rPr>
              <a:t> ingreso a la </a:t>
            </a:r>
            <a:r>
              <a:rPr lang="es" sz="2000">
                <a:latin typeface="Times New Roman"/>
                <a:ea typeface="Times New Roman"/>
                <a:cs typeface="Times New Roman"/>
                <a:sym typeface="Times New Roman"/>
              </a:rPr>
              <a:t>institución</a:t>
            </a:r>
            <a:r>
              <a:rPr lang="es" sz="2000">
                <a:latin typeface="Times New Roman"/>
                <a:ea typeface="Times New Roman"/>
                <a:cs typeface="Times New Roman"/>
                <a:sym typeface="Times New Roman"/>
              </a:rPr>
              <a:t> es ordenado y confiable?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s" sz="2000">
                <a:latin typeface="Times New Roman"/>
                <a:ea typeface="Times New Roman"/>
                <a:cs typeface="Times New Roman"/>
                <a:sym typeface="Times New Roman"/>
              </a:rPr>
              <a:t>¿Cuáles son las fallas que se presentan al momento de tomar la asistencia e ingresar a la </a:t>
            </a:r>
            <a:r>
              <a:rPr lang="es" sz="2000">
                <a:latin typeface="Times New Roman"/>
                <a:ea typeface="Times New Roman"/>
                <a:cs typeface="Times New Roman"/>
                <a:sym typeface="Times New Roman"/>
              </a:rPr>
              <a:t>institución</a:t>
            </a:r>
            <a:r>
              <a:rPr lang="es" sz="2000">
                <a:latin typeface="Times New Roman"/>
                <a:ea typeface="Times New Roman"/>
                <a:cs typeface="Times New Roman"/>
                <a:sym typeface="Times New Roman"/>
              </a:rPr>
              <a:t> ?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s" sz="2000">
                <a:latin typeface="Times New Roman"/>
                <a:ea typeface="Times New Roman"/>
                <a:cs typeface="Times New Roman"/>
                <a:sym typeface="Times New Roman"/>
              </a:rPr>
              <a:t>¿A tenido quejas o reclamos a causa del método actual de toma de asistencia y control de  ingreso? </a:t>
            </a:r>
            <a:endParaRPr sz="2000">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t/>
            </a:r>
            <a:endParaRPr sz="13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47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Estudiantes</a:t>
            </a:r>
            <a:endParaRPr b="1">
              <a:latin typeface="Times New Roman"/>
              <a:ea typeface="Times New Roman"/>
              <a:cs typeface="Times New Roman"/>
              <a:sym typeface="Times New Roman"/>
            </a:endParaRPr>
          </a:p>
        </p:txBody>
      </p:sp>
      <p:sp>
        <p:nvSpPr>
          <p:cNvPr id="136" name="Google Shape;136;p25"/>
          <p:cNvSpPr txBox="1"/>
          <p:nvPr>
            <p:ph idx="1" type="body"/>
          </p:nvPr>
        </p:nvSpPr>
        <p:spPr>
          <a:xfrm>
            <a:off x="311700" y="904750"/>
            <a:ext cx="8520600" cy="4040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AutoNum type="arabicPeriod"/>
            </a:pPr>
            <a:r>
              <a:rPr lang="es" sz="1900">
                <a:latin typeface="Times New Roman"/>
                <a:ea typeface="Times New Roman"/>
                <a:cs typeface="Times New Roman"/>
                <a:sym typeface="Times New Roman"/>
              </a:rPr>
              <a:t>¿Alguna vez de lo que lleva en el colegio a evadido la toma de asistencia o no a entrado a la </a:t>
            </a:r>
            <a:r>
              <a:rPr lang="es" sz="1900">
                <a:latin typeface="Times New Roman"/>
                <a:ea typeface="Times New Roman"/>
                <a:cs typeface="Times New Roman"/>
                <a:sym typeface="Times New Roman"/>
              </a:rPr>
              <a:t>institución</a:t>
            </a:r>
            <a:r>
              <a:rPr lang="e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s" sz="1900">
                <a:latin typeface="Times New Roman"/>
                <a:ea typeface="Times New Roman"/>
                <a:cs typeface="Times New Roman"/>
                <a:sym typeface="Times New Roman"/>
              </a:rPr>
              <a:t>¿Alguna vez ha registrado su asistencia pero debido al desorden de esta, se pierde o sencillamente en el sistema aparece que usted no ingresó al colegio?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s" sz="1900">
                <a:latin typeface="Times New Roman"/>
                <a:ea typeface="Times New Roman"/>
                <a:cs typeface="Times New Roman"/>
                <a:sym typeface="Times New Roman"/>
              </a:rPr>
              <a:t>¿Alguna vez a visto a personas ajenas o  que no tienen nada que ver con la </a:t>
            </a:r>
            <a:r>
              <a:rPr lang="es" sz="1900">
                <a:latin typeface="Times New Roman"/>
                <a:ea typeface="Times New Roman"/>
                <a:cs typeface="Times New Roman"/>
                <a:sym typeface="Times New Roman"/>
              </a:rPr>
              <a:t>institución</a:t>
            </a:r>
            <a:r>
              <a:rPr lang="es" sz="1900">
                <a:latin typeface="Times New Roman"/>
                <a:ea typeface="Times New Roman"/>
                <a:cs typeface="Times New Roman"/>
                <a:sym typeface="Times New Roman"/>
              </a:rPr>
              <a:t> dentro de ella? ¿</a:t>
            </a:r>
            <a:r>
              <a:rPr lang="es" sz="1900">
                <a:latin typeface="Times New Roman"/>
                <a:ea typeface="Times New Roman"/>
                <a:cs typeface="Times New Roman"/>
                <a:sym typeface="Times New Roman"/>
              </a:rPr>
              <a:t>qué</a:t>
            </a:r>
            <a:r>
              <a:rPr lang="es" sz="1900">
                <a:latin typeface="Times New Roman"/>
                <a:ea typeface="Times New Roman"/>
                <a:cs typeface="Times New Roman"/>
                <a:sym typeface="Times New Roman"/>
              </a:rPr>
              <a:t> piensa de esta </a:t>
            </a:r>
            <a:r>
              <a:rPr lang="es" sz="1900">
                <a:latin typeface="Times New Roman"/>
                <a:ea typeface="Times New Roman"/>
                <a:cs typeface="Times New Roman"/>
                <a:sym typeface="Times New Roman"/>
              </a:rPr>
              <a:t>situación</a:t>
            </a:r>
            <a:r>
              <a:rPr lang="es"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s" sz="1900">
                <a:latin typeface="Times New Roman"/>
                <a:ea typeface="Times New Roman"/>
                <a:cs typeface="Times New Roman"/>
                <a:sym typeface="Times New Roman"/>
              </a:rPr>
              <a:t>¿Para usted que fallas tiene el método actual de toma de asistencia e ingreso a la </a:t>
            </a:r>
            <a:r>
              <a:rPr lang="es" sz="1900">
                <a:latin typeface="Times New Roman"/>
                <a:ea typeface="Times New Roman"/>
                <a:cs typeface="Times New Roman"/>
                <a:sym typeface="Times New Roman"/>
              </a:rPr>
              <a:t>institución</a:t>
            </a:r>
            <a:r>
              <a:rPr lang="e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s" sz="1900">
                <a:latin typeface="Times New Roman"/>
                <a:ea typeface="Times New Roman"/>
                <a:cs typeface="Times New Roman"/>
                <a:sym typeface="Times New Roman"/>
              </a:rPr>
              <a:t>¿Cómo evaluaría de un 1 a 10 la eficacia del método actual de toma de asistencia? ¿porque?</a:t>
            </a:r>
            <a:endParaRPr sz="1900">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1028700" y="393750"/>
            <a:ext cx="75975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latin typeface="Times New Roman"/>
                <a:ea typeface="Times New Roman"/>
                <a:cs typeface="Times New Roman"/>
                <a:sym typeface="Times New Roman"/>
              </a:rPr>
              <a:t>Mapas de proceso BPMN</a:t>
            </a:r>
            <a:endParaRPr>
              <a:latin typeface="Times New Roman"/>
              <a:ea typeface="Times New Roman"/>
              <a:cs typeface="Times New Roman"/>
              <a:sym typeface="Times New Roman"/>
            </a:endParaRPr>
          </a:p>
        </p:txBody>
      </p:sp>
      <p:sp>
        <p:nvSpPr>
          <p:cNvPr id="142" name="Google Shape;142;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Times New Roman"/>
                <a:ea typeface="Times New Roman"/>
                <a:cs typeface="Times New Roman"/>
                <a:sym typeface="Times New Roman"/>
              </a:rPr>
              <a:t>A Continuación</a:t>
            </a:r>
            <a:r>
              <a:rPr lang="es">
                <a:latin typeface="Times New Roman"/>
                <a:ea typeface="Times New Roman"/>
                <a:cs typeface="Times New Roman"/>
                <a:sym typeface="Times New Roman"/>
              </a:rPr>
              <a:t> se </a:t>
            </a:r>
            <a:r>
              <a:rPr lang="es">
                <a:latin typeface="Times New Roman"/>
                <a:ea typeface="Times New Roman"/>
                <a:cs typeface="Times New Roman"/>
                <a:sym typeface="Times New Roman"/>
              </a:rPr>
              <a:t>dará</a:t>
            </a:r>
            <a:r>
              <a:rPr lang="es">
                <a:latin typeface="Times New Roman"/>
                <a:ea typeface="Times New Roman"/>
                <a:cs typeface="Times New Roman"/>
                <a:sym typeface="Times New Roman"/>
              </a:rPr>
              <a:t> a conocer </a:t>
            </a:r>
            <a:r>
              <a:rPr lang="es">
                <a:latin typeface="Times New Roman"/>
                <a:ea typeface="Times New Roman"/>
                <a:cs typeface="Times New Roman"/>
                <a:sym typeface="Times New Roman"/>
              </a:rPr>
              <a:t>más</a:t>
            </a:r>
            <a:r>
              <a:rPr lang="es">
                <a:latin typeface="Times New Roman"/>
                <a:ea typeface="Times New Roman"/>
                <a:cs typeface="Times New Roman"/>
                <a:sym typeface="Times New Roman"/>
              </a:rPr>
              <a:t> detalladamente el proceso actual de </a:t>
            </a:r>
            <a:r>
              <a:rPr lang="es">
                <a:latin typeface="Times New Roman"/>
                <a:ea typeface="Times New Roman"/>
                <a:cs typeface="Times New Roman"/>
                <a:sym typeface="Times New Roman"/>
              </a:rPr>
              <a:t>ingreso</a:t>
            </a:r>
            <a:r>
              <a:rPr lang="es">
                <a:latin typeface="Times New Roman"/>
                <a:ea typeface="Times New Roman"/>
                <a:cs typeface="Times New Roman"/>
                <a:sym typeface="Times New Roman"/>
              </a:rPr>
              <a:t> y toma de asistencia en la </a:t>
            </a:r>
            <a:r>
              <a:rPr lang="es">
                <a:latin typeface="Times New Roman"/>
                <a:ea typeface="Times New Roman"/>
                <a:cs typeface="Times New Roman"/>
                <a:sym typeface="Times New Roman"/>
              </a:rPr>
              <a:t>institución</a:t>
            </a:r>
            <a:r>
              <a:rPr lang="es">
                <a:latin typeface="Times New Roman"/>
                <a:ea typeface="Times New Roman"/>
                <a:cs typeface="Times New Roman"/>
                <a:sym typeface="Times New Roman"/>
              </a:rPr>
              <a:t> por medio de un mapa BPMN dando a conocer las falencias que presenta este </a:t>
            </a:r>
            <a:r>
              <a:rPr lang="es">
                <a:latin typeface="Times New Roman"/>
                <a:ea typeface="Times New Roman"/>
                <a:cs typeface="Times New Roman"/>
                <a:sym typeface="Times New Roman"/>
              </a:rPr>
              <a:t>método</a:t>
            </a:r>
            <a:r>
              <a:rPr lang="e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1200"/>
              </a:spcBef>
              <a:spcAft>
                <a:spcPts val="0"/>
              </a:spcAft>
              <a:buNone/>
            </a:pPr>
            <a:r>
              <a:rPr lang="es">
                <a:latin typeface="Times New Roman"/>
                <a:ea typeface="Times New Roman"/>
                <a:cs typeface="Times New Roman"/>
                <a:sym typeface="Times New Roman"/>
              </a:rPr>
              <a:t>Luego se </a:t>
            </a:r>
            <a:r>
              <a:rPr lang="es">
                <a:latin typeface="Times New Roman"/>
                <a:ea typeface="Times New Roman"/>
                <a:cs typeface="Times New Roman"/>
                <a:sym typeface="Times New Roman"/>
              </a:rPr>
              <a:t>representará</a:t>
            </a:r>
            <a:r>
              <a:rPr lang="es">
                <a:latin typeface="Times New Roman"/>
                <a:ea typeface="Times New Roman"/>
                <a:cs typeface="Times New Roman"/>
                <a:sym typeface="Times New Roman"/>
              </a:rPr>
              <a:t> en un mapa BPMN el sistema que se ofrece o que se implementara para esta </a:t>
            </a:r>
            <a:r>
              <a:rPr lang="es">
                <a:latin typeface="Times New Roman"/>
                <a:ea typeface="Times New Roman"/>
                <a:cs typeface="Times New Roman"/>
                <a:sym typeface="Times New Roman"/>
              </a:rPr>
              <a:t>institución.</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855175" y="158250"/>
            <a:ext cx="7808100" cy="6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1900">
                <a:latin typeface="Times New Roman"/>
                <a:ea typeface="Times New Roman"/>
                <a:cs typeface="Times New Roman"/>
                <a:sym typeface="Times New Roman"/>
              </a:rPr>
              <a:t>Método</a:t>
            </a:r>
            <a:r>
              <a:rPr b="1" lang="es" sz="1900">
                <a:latin typeface="Times New Roman"/>
                <a:ea typeface="Times New Roman"/>
                <a:cs typeface="Times New Roman"/>
                <a:sym typeface="Times New Roman"/>
              </a:rPr>
              <a:t> actual de </a:t>
            </a:r>
            <a:r>
              <a:rPr b="1" lang="es" sz="1900">
                <a:latin typeface="Times New Roman"/>
                <a:ea typeface="Times New Roman"/>
                <a:cs typeface="Times New Roman"/>
                <a:sym typeface="Times New Roman"/>
              </a:rPr>
              <a:t>ingreso</a:t>
            </a:r>
            <a:r>
              <a:rPr b="1" lang="es" sz="1900">
                <a:latin typeface="Times New Roman"/>
                <a:ea typeface="Times New Roman"/>
                <a:cs typeface="Times New Roman"/>
                <a:sym typeface="Times New Roman"/>
              </a:rPr>
              <a:t> y toma de asistencia</a:t>
            </a:r>
            <a:endParaRPr b="1" sz="1900">
              <a:latin typeface="Times New Roman"/>
              <a:ea typeface="Times New Roman"/>
              <a:cs typeface="Times New Roman"/>
              <a:sym typeface="Times New Roman"/>
            </a:endParaRPr>
          </a:p>
        </p:txBody>
      </p:sp>
      <p:sp>
        <p:nvSpPr>
          <p:cNvPr id="148" name="Google Shape;148;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1297500" y="393750"/>
            <a:ext cx="7038900" cy="498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Times New Roman"/>
                <a:ea typeface="Times New Roman"/>
                <a:cs typeface="Times New Roman"/>
                <a:sym typeface="Times New Roman"/>
              </a:rPr>
              <a:t>Método</a:t>
            </a:r>
            <a:r>
              <a:rPr lang="es">
                <a:latin typeface="Times New Roman"/>
                <a:ea typeface="Times New Roman"/>
                <a:cs typeface="Times New Roman"/>
                <a:sym typeface="Times New Roman"/>
              </a:rPr>
              <a:t> a implementar </a:t>
            </a:r>
            <a:endParaRPr>
              <a:latin typeface="Times New Roman"/>
              <a:ea typeface="Times New Roman"/>
              <a:cs typeface="Times New Roman"/>
              <a:sym typeface="Times New Roman"/>
            </a:endParaRPr>
          </a:p>
        </p:txBody>
      </p:sp>
      <p:sp>
        <p:nvSpPr>
          <p:cNvPr id="154" name="Google Shape;154;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1235525" y="0"/>
            <a:ext cx="7038900" cy="58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200">
                <a:latin typeface="Times New Roman"/>
                <a:ea typeface="Times New Roman"/>
                <a:cs typeface="Times New Roman"/>
                <a:sym typeface="Times New Roman"/>
              </a:rPr>
              <a:t>Requisitos funcionales</a:t>
            </a:r>
            <a:endParaRPr sz="2200">
              <a:latin typeface="Times New Roman"/>
              <a:ea typeface="Times New Roman"/>
              <a:cs typeface="Times New Roman"/>
              <a:sym typeface="Times New Roman"/>
            </a:endParaRPr>
          </a:p>
        </p:txBody>
      </p:sp>
      <p:graphicFrame>
        <p:nvGraphicFramePr>
          <p:cNvPr id="160" name="Google Shape;160;p29"/>
          <p:cNvGraphicFramePr/>
          <p:nvPr/>
        </p:nvGraphicFramePr>
        <p:xfrm>
          <a:off x="140000" y="585288"/>
          <a:ext cx="3000000" cy="3000000"/>
        </p:xfrm>
        <a:graphic>
          <a:graphicData uri="http://schemas.openxmlformats.org/drawingml/2006/table">
            <a:tbl>
              <a:tblPr>
                <a:noFill/>
                <a:tableStyleId>{7D493416-4733-4B0E-9E74-78C50D8DE4FD}</a:tableStyleId>
              </a:tblPr>
              <a:tblGrid>
                <a:gridCol w="1428750"/>
                <a:gridCol w="2875750"/>
              </a:tblGrid>
              <a:tr h="361950">
                <a:tc>
                  <a:txBody>
                    <a:bodyPr/>
                    <a:lstStyle/>
                    <a:p>
                      <a:pPr indent="4572" lvl="0" marL="76809" marR="192735" rtl="0" algn="l">
                        <a:lnSpc>
                          <a:spcPct val="95795"/>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RF01</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Loguear o crear cuenta</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es" sz="1200">
                          <a:solidFill>
                            <a:schemeClr val="lt1"/>
                          </a:solidFill>
                          <a:latin typeface="Times New Roman"/>
                          <a:ea typeface="Times New Roman"/>
                          <a:cs typeface="Times New Roman"/>
                          <a:sym typeface="Times New Roman"/>
                        </a:rPr>
                        <a:t>Características: </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1371" lvl="0" marL="81838" marR="280365" rtl="0" algn="l">
                        <a:lnSpc>
                          <a:spcPct val="95795"/>
                        </a:lnSpc>
                        <a:spcBef>
                          <a:spcPts val="0"/>
                        </a:spcBef>
                        <a:spcAft>
                          <a:spcPts val="0"/>
                        </a:spcAft>
                        <a:buNone/>
                      </a:pPr>
                      <a:r>
                        <a:rPr lang="es" sz="1200">
                          <a:solidFill>
                            <a:schemeClr val="lt1"/>
                          </a:solidFill>
                          <a:latin typeface="Times New Roman"/>
                          <a:ea typeface="Times New Roman"/>
                          <a:cs typeface="Times New Roman"/>
                          <a:sym typeface="Times New Roman"/>
                        </a:rPr>
                        <a:t>Los usuarios matriculados deberán ingresar su nombre y contraseña para  ingresar al sistema </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1828"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7772" lvl="0" marL="76962" marR="578916" rtl="0" algn="l">
                        <a:lnSpc>
                          <a:spcPct val="95794"/>
                        </a:lnSpc>
                        <a:spcBef>
                          <a:spcPts val="0"/>
                        </a:spcBef>
                        <a:spcAft>
                          <a:spcPts val="0"/>
                        </a:spcAft>
                        <a:buNone/>
                      </a:pPr>
                      <a:r>
                        <a:rPr lang="es" sz="1200">
                          <a:solidFill>
                            <a:schemeClr val="lt1"/>
                          </a:solidFill>
                          <a:latin typeface="Times New Roman"/>
                          <a:ea typeface="Times New Roman"/>
                          <a:cs typeface="Times New Roman"/>
                          <a:sym typeface="Times New Roman"/>
                        </a:rPr>
                        <a:t>El sistema podrá ser consultado por las personas registradas dependiendo el rol que se le sea asignado. </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1676" lvl="0" marL="81534" marR="22199"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Requerimientos  no funcionales:</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RNF01</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RNF02</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RNF03</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RNF05</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RNF07</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RNF09</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04800">
                <a:tc>
                  <a:txBody>
                    <a:bodyPr/>
                    <a:lstStyle/>
                    <a:p>
                      <a:pPr indent="0" lvl="0" marL="0" rtl="0" algn="l">
                        <a:spcBef>
                          <a:spcPts val="0"/>
                        </a:spcBef>
                        <a:spcAft>
                          <a:spcPts val="0"/>
                        </a:spcAft>
                        <a:buNone/>
                      </a:pPr>
                      <a:r>
                        <a:rPr b="1" lang="es" sz="1200">
                          <a:solidFill>
                            <a:schemeClr val="lt1"/>
                          </a:solidFill>
                          <a:latin typeface="Times New Roman"/>
                          <a:ea typeface="Times New Roman"/>
                          <a:cs typeface="Times New Roman"/>
                          <a:sym typeface="Times New Roman"/>
                        </a:rPr>
                        <a:t>   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alta</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61" name="Google Shape;161;p29"/>
          <p:cNvGraphicFramePr/>
          <p:nvPr/>
        </p:nvGraphicFramePr>
        <p:xfrm>
          <a:off x="4572000" y="758825"/>
          <a:ext cx="3000000" cy="3000000"/>
        </p:xfrm>
        <a:graphic>
          <a:graphicData uri="http://schemas.openxmlformats.org/drawingml/2006/table">
            <a:tbl>
              <a:tblPr>
                <a:noFill/>
                <a:tableStyleId>{7D493416-4733-4B0E-9E74-78C50D8DE4FD}</a:tableStyleId>
              </a:tblPr>
              <a:tblGrid>
                <a:gridCol w="1260450"/>
                <a:gridCol w="3186600"/>
              </a:tblGrid>
              <a:tr h="361950">
                <a:tc>
                  <a:txBody>
                    <a:bodyPr/>
                    <a:lstStyle/>
                    <a:p>
                      <a:pPr indent="4572" lvl="0" marL="76809" marR="192735" rtl="0" algn="l">
                        <a:lnSpc>
                          <a:spcPct val="95795"/>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RF02</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El sistema asignará tipos de roles</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es" sz="1200">
                          <a:solidFill>
                            <a:schemeClr val="lt1"/>
                          </a:solidFill>
                          <a:latin typeface="Times New Roman"/>
                          <a:ea typeface="Times New Roman"/>
                          <a:cs typeface="Times New Roman"/>
                          <a:sym typeface="Times New Roman"/>
                        </a:rPr>
                        <a:t>Características: </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280365" rtl="0" algn="l">
                        <a:lnSpc>
                          <a:spcPct val="95795"/>
                        </a:lnSpc>
                        <a:spcBef>
                          <a:spcPts val="0"/>
                        </a:spcBef>
                        <a:spcAft>
                          <a:spcPts val="0"/>
                        </a:spcAft>
                        <a:buNone/>
                      </a:pPr>
                      <a:r>
                        <a:rPr lang="es" sz="1200">
                          <a:solidFill>
                            <a:schemeClr val="lt1"/>
                          </a:solidFill>
                          <a:latin typeface="Times New Roman"/>
                          <a:ea typeface="Times New Roman"/>
                          <a:cs typeface="Times New Roman"/>
                          <a:sym typeface="Times New Roman"/>
                        </a:rPr>
                        <a:t>División de información o accesibilidad a la interfaz por roles</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1828"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578916" rtl="0" algn="l">
                        <a:lnSpc>
                          <a:spcPct val="95794"/>
                        </a:lnSpc>
                        <a:spcBef>
                          <a:spcPts val="0"/>
                        </a:spcBef>
                        <a:spcAft>
                          <a:spcPts val="0"/>
                        </a:spcAft>
                        <a:buNone/>
                      </a:pPr>
                      <a:r>
                        <a:rPr lang="es" sz="1200">
                          <a:solidFill>
                            <a:schemeClr val="lt1"/>
                          </a:solidFill>
                          <a:latin typeface="Times New Roman"/>
                          <a:ea typeface="Times New Roman"/>
                          <a:cs typeface="Times New Roman"/>
                          <a:sym typeface="Times New Roman"/>
                        </a:rPr>
                        <a:t>El sistema asigna roles a los usuarios para identificar qué información pueden ver y modificar según este.</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1676" lvl="0" marL="81534" marR="22199"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Requerimientos  no funcionales:</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RNF02</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RNF03</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RNF05</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RNF06</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RNF07</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04800">
                <a:tc>
                  <a:txBody>
                    <a:bodyPr/>
                    <a:lstStyle/>
                    <a:p>
                      <a:pPr indent="0" lvl="0" marL="0" rtl="0" algn="l">
                        <a:spcBef>
                          <a:spcPts val="0"/>
                        </a:spcBef>
                        <a:spcAft>
                          <a:spcPts val="0"/>
                        </a:spcAft>
                        <a:buNone/>
                      </a:pPr>
                      <a:r>
                        <a:rPr b="1" lang="es" sz="1200">
                          <a:solidFill>
                            <a:schemeClr val="lt1"/>
                          </a:solidFill>
                          <a:latin typeface="Times New Roman"/>
                          <a:ea typeface="Times New Roman"/>
                          <a:cs typeface="Times New Roman"/>
                          <a:sym typeface="Times New Roman"/>
                        </a:rPr>
                        <a:t>   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alta</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30"/>
          <p:cNvGraphicFramePr/>
          <p:nvPr/>
        </p:nvGraphicFramePr>
        <p:xfrm>
          <a:off x="152400" y="152400"/>
          <a:ext cx="3000000" cy="3000000"/>
        </p:xfrm>
        <a:graphic>
          <a:graphicData uri="http://schemas.openxmlformats.org/drawingml/2006/table">
            <a:tbl>
              <a:tblPr>
                <a:noFill/>
                <a:tableStyleId>{7D493416-4733-4B0E-9E74-78C50D8DE4FD}</a:tableStyleId>
              </a:tblPr>
              <a:tblGrid>
                <a:gridCol w="1428750"/>
                <a:gridCol w="2305625"/>
              </a:tblGrid>
              <a:tr h="361950">
                <a:tc>
                  <a:txBody>
                    <a:bodyPr/>
                    <a:lstStyle/>
                    <a:p>
                      <a:pPr indent="4572" lvl="0" marL="76809" marR="192735" rtl="0" algn="l">
                        <a:lnSpc>
                          <a:spcPct val="95795"/>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RF03</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recuperación/restablecimiento de cuenta o contraseña</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es" sz="1200">
                          <a:solidFill>
                            <a:schemeClr val="lt1"/>
                          </a:solidFill>
                          <a:latin typeface="Times New Roman"/>
                          <a:ea typeface="Times New Roman"/>
                          <a:cs typeface="Times New Roman"/>
                          <a:sym typeface="Times New Roman"/>
                        </a:rPr>
                        <a:t>Características: </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280365" rtl="0" algn="l">
                        <a:lnSpc>
                          <a:spcPct val="95795"/>
                        </a:lnSpc>
                        <a:spcBef>
                          <a:spcPts val="0"/>
                        </a:spcBef>
                        <a:spcAft>
                          <a:spcPts val="0"/>
                        </a:spcAft>
                        <a:buNone/>
                      </a:pPr>
                      <a:r>
                        <a:rPr lang="es" sz="1200">
                          <a:solidFill>
                            <a:schemeClr val="lt1"/>
                          </a:solidFill>
                          <a:latin typeface="Times New Roman"/>
                          <a:ea typeface="Times New Roman"/>
                          <a:cs typeface="Times New Roman"/>
                          <a:sym typeface="Times New Roman"/>
                        </a:rPr>
                        <a:t>el usuario podrá recuperar su contraseña</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1828"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578916" rtl="0" algn="l">
                        <a:lnSpc>
                          <a:spcPct val="95794"/>
                        </a:lnSpc>
                        <a:spcBef>
                          <a:spcPts val="0"/>
                        </a:spcBef>
                        <a:spcAft>
                          <a:spcPts val="0"/>
                        </a:spcAft>
                        <a:buNone/>
                      </a:pPr>
                      <a:r>
                        <a:rPr lang="es" sz="1200">
                          <a:solidFill>
                            <a:schemeClr val="lt1"/>
                          </a:solidFill>
                          <a:latin typeface="Times New Roman"/>
                          <a:ea typeface="Times New Roman"/>
                          <a:cs typeface="Times New Roman"/>
                          <a:sym typeface="Times New Roman"/>
                        </a:rPr>
                        <a:t>el sistema deberá dar la opción de restablecer o cambiar la contraseña de cada usuario</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1676" lvl="0" marL="81534" marR="22199"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Requerimientos  no funcionales:</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RNF02</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RNF03</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RNF05</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RNF06</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RNF07</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RNF09</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04800">
                <a:tc>
                  <a:txBody>
                    <a:bodyPr/>
                    <a:lstStyle/>
                    <a:p>
                      <a:pPr indent="0" lvl="0" marL="0" rtl="0" algn="l">
                        <a:spcBef>
                          <a:spcPts val="0"/>
                        </a:spcBef>
                        <a:spcAft>
                          <a:spcPts val="0"/>
                        </a:spcAft>
                        <a:buNone/>
                      </a:pPr>
                      <a:r>
                        <a:rPr b="1" lang="es" sz="1200">
                          <a:solidFill>
                            <a:schemeClr val="lt1"/>
                          </a:solidFill>
                          <a:latin typeface="Times New Roman"/>
                          <a:ea typeface="Times New Roman"/>
                          <a:cs typeface="Times New Roman"/>
                          <a:sym typeface="Times New Roman"/>
                        </a:rPr>
                        <a:t>   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alta</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67" name="Google Shape;167;p30"/>
          <p:cNvGraphicFramePr/>
          <p:nvPr/>
        </p:nvGraphicFramePr>
        <p:xfrm>
          <a:off x="4023000" y="242888"/>
          <a:ext cx="3000000" cy="3000000"/>
        </p:xfrm>
        <a:graphic>
          <a:graphicData uri="http://schemas.openxmlformats.org/drawingml/2006/table">
            <a:tbl>
              <a:tblPr>
                <a:noFill/>
                <a:tableStyleId>{7D493416-4733-4B0E-9E74-78C50D8DE4FD}</a:tableStyleId>
              </a:tblPr>
              <a:tblGrid>
                <a:gridCol w="1428750"/>
                <a:gridCol w="3408700"/>
              </a:tblGrid>
              <a:tr h="361950">
                <a:tc>
                  <a:txBody>
                    <a:bodyPr/>
                    <a:lstStyle/>
                    <a:p>
                      <a:pPr indent="4572" lvl="0" marL="76809" marR="192735" rtl="0" algn="l">
                        <a:lnSpc>
                          <a:spcPct val="95795"/>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RF04</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registrar información</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es" sz="1200">
                          <a:solidFill>
                            <a:schemeClr val="lt1"/>
                          </a:solidFill>
                          <a:latin typeface="Times New Roman"/>
                          <a:ea typeface="Times New Roman"/>
                          <a:cs typeface="Times New Roman"/>
                          <a:sym typeface="Times New Roman"/>
                        </a:rPr>
                        <a:t>Características: </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280365" rtl="0" algn="l">
                        <a:lnSpc>
                          <a:spcPct val="95795"/>
                        </a:lnSpc>
                        <a:spcBef>
                          <a:spcPts val="0"/>
                        </a:spcBef>
                        <a:spcAft>
                          <a:spcPts val="0"/>
                        </a:spcAft>
                        <a:buNone/>
                      </a:pPr>
                      <a:r>
                        <a:rPr lang="es" sz="1200">
                          <a:solidFill>
                            <a:schemeClr val="lt1"/>
                          </a:solidFill>
                          <a:latin typeface="Times New Roman"/>
                          <a:ea typeface="Times New Roman"/>
                          <a:cs typeface="Times New Roman"/>
                          <a:sym typeface="Times New Roman"/>
                        </a:rPr>
                        <a:t>se plasma en el sistema toda la información de la comunidad educativa</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1828"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578916" rtl="0" algn="l">
                        <a:lnSpc>
                          <a:spcPct val="95794"/>
                        </a:lnSpc>
                        <a:spcBef>
                          <a:spcPts val="0"/>
                        </a:spcBef>
                        <a:spcAft>
                          <a:spcPts val="0"/>
                        </a:spcAft>
                        <a:buNone/>
                      </a:pPr>
                      <a:r>
                        <a:rPr lang="es" sz="1200">
                          <a:solidFill>
                            <a:schemeClr val="lt1"/>
                          </a:solidFill>
                          <a:latin typeface="Times New Roman"/>
                          <a:ea typeface="Times New Roman"/>
                          <a:cs typeface="Times New Roman"/>
                          <a:sym typeface="Times New Roman"/>
                        </a:rPr>
                        <a:t>el administrador tendrá que registrar toda la información de cada estudiante, docente, directivos para la generación de carnets</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1676" lvl="0" marL="81534" marR="22199"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Requerimientos  no funcionales:</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RNF02</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RNF03</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RNF05</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RNF06</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RNF07</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RNF09</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04800">
                <a:tc>
                  <a:txBody>
                    <a:bodyPr/>
                    <a:lstStyle/>
                    <a:p>
                      <a:pPr indent="0" lvl="0" marL="0" rtl="0" algn="l">
                        <a:spcBef>
                          <a:spcPts val="0"/>
                        </a:spcBef>
                        <a:spcAft>
                          <a:spcPts val="0"/>
                        </a:spcAft>
                        <a:buNone/>
                      </a:pPr>
                      <a:r>
                        <a:rPr b="1" lang="es" sz="1200">
                          <a:solidFill>
                            <a:schemeClr val="lt1"/>
                          </a:solidFill>
                          <a:latin typeface="Times New Roman"/>
                          <a:ea typeface="Times New Roman"/>
                          <a:cs typeface="Times New Roman"/>
                          <a:sym typeface="Times New Roman"/>
                        </a:rPr>
                        <a:t>   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alta</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aphicFrame>
        <p:nvGraphicFramePr>
          <p:cNvPr id="172" name="Google Shape;172;p31"/>
          <p:cNvGraphicFramePr/>
          <p:nvPr/>
        </p:nvGraphicFramePr>
        <p:xfrm>
          <a:off x="2073450" y="796900"/>
          <a:ext cx="3000000" cy="3000000"/>
        </p:xfrm>
        <a:graphic>
          <a:graphicData uri="http://schemas.openxmlformats.org/drawingml/2006/table">
            <a:tbl>
              <a:tblPr>
                <a:noFill/>
                <a:tableStyleId>{7D493416-4733-4B0E-9E74-78C50D8DE4FD}</a:tableStyleId>
              </a:tblPr>
              <a:tblGrid>
                <a:gridCol w="1428750"/>
                <a:gridCol w="3743325"/>
              </a:tblGrid>
              <a:tr h="361950">
                <a:tc>
                  <a:txBody>
                    <a:bodyPr/>
                    <a:lstStyle/>
                    <a:p>
                      <a:pPr indent="4572" lvl="0" marL="76809" marR="192735" rtl="0" algn="l">
                        <a:lnSpc>
                          <a:spcPct val="95795"/>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RF08</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Registro de personas que entran y salen</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ctr">
                        <a:spcBef>
                          <a:spcPts val="0"/>
                        </a:spcBef>
                        <a:spcAft>
                          <a:spcPts val="0"/>
                        </a:spcAft>
                        <a:buNone/>
                      </a:pPr>
                      <a:r>
                        <a:rPr b="1" lang="es" sz="1200">
                          <a:solidFill>
                            <a:schemeClr val="lt1"/>
                          </a:solidFill>
                          <a:latin typeface="Times New Roman"/>
                          <a:ea typeface="Times New Roman"/>
                          <a:cs typeface="Times New Roman"/>
                          <a:sym typeface="Times New Roman"/>
                        </a:rPr>
                        <a:t>Características: </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1371" lvl="0" marL="81838" marR="280365" rtl="0" algn="l">
                        <a:lnSpc>
                          <a:spcPct val="95795"/>
                        </a:lnSpc>
                        <a:spcBef>
                          <a:spcPts val="0"/>
                        </a:spcBef>
                        <a:spcAft>
                          <a:spcPts val="0"/>
                        </a:spcAft>
                        <a:buNone/>
                      </a:pPr>
                      <a:r>
                        <a:rPr lang="es" sz="1200">
                          <a:solidFill>
                            <a:schemeClr val="lt1"/>
                          </a:solidFill>
                          <a:latin typeface="Times New Roman"/>
                          <a:ea typeface="Times New Roman"/>
                          <a:cs typeface="Times New Roman"/>
                          <a:sym typeface="Times New Roman"/>
                        </a:rPr>
                        <a:t>Se pondrá el carnet en el sistema de  lector y  quedará escrito los nombres de las personas que ingresan o salen  </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1828" lvl="0" marL="81381" marR="3926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7772" lvl="0" marL="76962" marR="578916" rtl="0" algn="l">
                        <a:lnSpc>
                          <a:spcPct val="95794"/>
                        </a:lnSpc>
                        <a:spcBef>
                          <a:spcPts val="0"/>
                        </a:spcBef>
                        <a:spcAft>
                          <a:spcPts val="0"/>
                        </a:spcAft>
                        <a:buNone/>
                      </a:pPr>
                      <a:r>
                        <a:rPr lang="es" sz="1200">
                          <a:solidFill>
                            <a:schemeClr val="lt1"/>
                          </a:solidFill>
                          <a:latin typeface="Times New Roman"/>
                          <a:ea typeface="Times New Roman"/>
                          <a:cs typeface="Times New Roman"/>
                          <a:sym typeface="Times New Roman"/>
                        </a:rPr>
                        <a:t>El sistema deberá guardar la información de las personas que entran y salen de la institución </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1676" lvl="0" marL="81534" marR="22199"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Requerimientos  no funcionales:</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RNF02</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RNF07</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04800">
                <a:tc>
                  <a:txBody>
                    <a:bodyPr/>
                    <a:lstStyle/>
                    <a:p>
                      <a:pPr indent="0" lvl="0" marL="0" rtl="0" algn="l">
                        <a:spcBef>
                          <a:spcPts val="0"/>
                        </a:spcBef>
                        <a:spcAft>
                          <a:spcPts val="0"/>
                        </a:spcAft>
                        <a:buNone/>
                      </a:pPr>
                      <a:r>
                        <a:rPr b="1" lang="es" sz="1200">
                          <a:solidFill>
                            <a:schemeClr val="lt1"/>
                          </a:solidFill>
                          <a:latin typeface="Times New Roman"/>
                          <a:ea typeface="Times New Roman"/>
                          <a:cs typeface="Times New Roman"/>
                          <a:sym typeface="Times New Roman"/>
                        </a:rPr>
                        <a:t>   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media</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4"/>
          <p:cNvPicPr preferRelativeResize="0"/>
          <p:nvPr/>
        </p:nvPicPr>
        <p:blipFill>
          <a:blip r:embed="rId3">
            <a:alphaModFix/>
          </a:blip>
          <a:stretch>
            <a:fillRect/>
          </a:stretch>
        </p:blipFill>
        <p:spPr>
          <a:xfrm>
            <a:off x="1425488" y="429025"/>
            <a:ext cx="5982624" cy="4382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1247900" y="0"/>
            <a:ext cx="7038900" cy="62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200">
                <a:latin typeface="Times New Roman"/>
                <a:ea typeface="Times New Roman"/>
                <a:cs typeface="Times New Roman"/>
                <a:sym typeface="Times New Roman"/>
              </a:rPr>
              <a:t>Requisitos no funcionales</a:t>
            </a:r>
            <a:endParaRPr sz="2200">
              <a:latin typeface="Times New Roman"/>
              <a:ea typeface="Times New Roman"/>
              <a:cs typeface="Times New Roman"/>
              <a:sym typeface="Times New Roman"/>
            </a:endParaRPr>
          </a:p>
        </p:txBody>
      </p:sp>
      <p:graphicFrame>
        <p:nvGraphicFramePr>
          <p:cNvPr id="178" name="Google Shape;178;p32"/>
          <p:cNvGraphicFramePr/>
          <p:nvPr/>
        </p:nvGraphicFramePr>
        <p:xfrm>
          <a:off x="325925" y="387875"/>
          <a:ext cx="3000000" cy="3000000"/>
        </p:xfrm>
        <a:graphic>
          <a:graphicData uri="http://schemas.openxmlformats.org/drawingml/2006/table">
            <a:tbl>
              <a:tblPr>
                <a:noFill/>
                <a:tableStyleId>{BEC6271B-A89E-4444-A856-6CB02A6A1310}</a:tableStyleId>
              </a:tblPr>
              <a:tblGrid>
                <a:gridCol w="1803400"/>
                <a:gridCol w="1803400"/>
              </a:tblGrid>
              <a:tr h="774700">
                <a:tc>
                  <a:txBody>
                    <a:bodyPr/>
                    <a:lstStyle/>
                    <a:p>
                      <a:pPr indent="4572" lvl="0" marL="76809" marR="185115"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85039" rtl="0" algn="l">
                        <a:spcBef>
                          <a:spcPts val="0"/>
                        </a:spcBef>
                        <a:spcAft>
                          <a:spcPts val="0"/>
                        </a:spcAft>
                        <a:buNone/>
                      </a:pPr>
                      <a:r>
                        <a:rPr lang="es" sz="1200">
                          <a:solidFill>
                            <a:schemeClr val="lt1"/>
                          </a:solidFill>
                          <a:latin typeface="Times New Roman"/>
                          <a:ea typeface="Times New Roman"/>
                          <a:cs typeface="Times New Roman"/>
                          <a:sym typeface="Times New Roman"/>
                        </a:rPr>
                        <a:t>RNF01</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255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85496" rtl="0" algn="l">
                        <a:spcBef>
                          <a:spcPts val="0"/>
                        </a:spcBef>
                        <a:spcAft>
                          <a:spcPts val="0"/>
                        </a:spcAft>
                        <a:buNone/>
                      </a:pPr>
                      <a:r>
                        <a:rPr lang="es" sz="1200">
                          <a:solidFill>
                            <a:schemeClr val="lt1"/>
                          </a:solidFill>
                          <a:latin typeface="Times New Roman"/>
                          <a:ea typeface="Times New Roman"/>
                          <a:cs typeface="Times New Roman"/>
                          <a:sym typeface="Times New Roman"/>
                        </a:rPr>
                        <a:t>Interfaz del sistema </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041400">
                <a:tc>
                  <a:txBody>
                    <a:bodyPr/>
                    <a:lstStyle/>
                    <a:p>
                      <a:pPr indent="0" lvl="0" marL="0" rtl="0" algn="ctr">
                        <a:spcBef>
                          <a:spcPts val="0"/>
                        </a:spcBef>
                        <a:spcAft>
                          <a:spcPts val="0"/>
                        </a:spcAft>
                        <a:buNone/>
                      </a:pPr>
                      <a:r>
                        <a:rPr b="1" lang="es" sz="1200">
                          <a:solidFill>
                            <a:schemeClr val="lt1"/>
                          </a:solidFill>
                          <a:latin typeface="Times New Roman"/>
                          <a:ea typeface="Times New Roman"/>
                          <a:cs typeface="Times New Roman"/>
                          <a:sym typeface="Times New Roman"/>
                        </a:rPr>
                        <a:t>Características: </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8229" lvl="0" marL="76504" marR="145338" rtl="0" algn="l">
                        <a:lnSpc>
                          <a:spcPct val="95794"/>
                        </a:lnSpc>
                        <a:spcBef>
                          <a:spcPts val="0"/>
                        </a:spcBef>
                        <a:spcAft>
                          <a:spcPts val="0"/>
                        </a:spcAft>
                        <a:buNone/>
                      </a:pPr>
                      <a:r>
                        <a:rPr lang="es" sz="1200">
                          <a:solidFill>
                            <a:schemeClr val="lt1"/>
                          </a:solidFill>
                          <a:latin typeface="Times New Roman"/>
                          <a:ea typeface="Times New Roman"/>
                          <a:cs typeface="Times New Roman"/>
                          <a:sym typeface="Times New Roman"/>
                        </a:rPr>
                        <a:t>El sistema presenta una interfaz de usuario sencilla para que  sea de fácil manejo a los usuarios del sistema </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19200">
                <a:tc>
                  <a:txBody>
                    <a:bodyPr/>
                    <a:lstStyle/>
                    <a:p>
                      <a:pPr indent="1828" lvl="0" marL="81381" marR="3164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7010" lvl="0" marL="77724" marR="763473" rtl="0" algn="l">
                        <a:lnSpc>
                          <a:spcPct val="95794"/>
                        </a:lnSpc>
                        <a:spcBef>
                          <a:spcPts val="0"/>
                        </a:spcBef>
                        <a:spcAft>
                          <a:spcPts val="0"/>
                        </a:spcAft>
                        <a:buNone/>
                      </a:pPr>
                      <a:r>
                        <a:rPr lang="es" sz="1200">
                          <a:solidFill>
                            <a:schemeClr val="lt1"/>
                          </a:solidFill>
                          <a:latin typeface="Times New Roman"/>
                          <a:ea typeface="Times New Roman"/>
                          <a:cs typeface="Times New Roman"/>
                          <a:sym typeface="Times New Roman"/>
                        </a:rPr>
                        <a:t>El sistema debe tener una interfaz sencilla y fácil de  comprender </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25500">
                <a:tc>
                  <a:txBody>
                    <a:bodyPr/>
                    <a:lstStyle/>
                    <a:p>
                      <a:pPr indent="0" lvl="0" marL="83210" rtl="0" algn="l">
                        <a:spcBef>
                          <a:spcPts val="0"/>
                        </a:spcBef>
                        <a:spcAft>
                          <a:spcPts val="0"/>
                        </a:spcAft>
                        <a:buNone/>
                      </a:pPr>
                      <a:r>
                        <a:rPr b="1" lang="es" sz="1200">
                          <a:solidFill>
                            <a:schemeClr val="lt1"/>
                          </a:solidFill>
                          <a:latin typeface="Times New Roman"/>
                          <a:ea typeface="Times New Roman"/>
                          <a:cs typeface="Times New Roman"/>
                          <a:sym typeface="Times New Roman"/>
                        </a:rPr>
                        <a:t>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73761" rtl="0" algn="l">
                        <a:spcBef>
                          <a:spcPts val="0"/>
                        </a:spcBef>
                        <a:spcAft>
                          <a:spcPts val="0"/>
                        </a:spcAft>
                        <a:buNone/>
                      </a:pPr>
                      <a:r>
                        <a:rPr lang="es" sz="1200">
                          <a:solidFill>
                            <a:schemeClr val="lt1"/>
                          </a:solidFill>
                          <a:latin typeface="Times New Roman"/>
                          <a:ea typeface="Times New Roman"/>
                          <a:cs typeface="Times New Roman"/>
                          <a:sym typeface="Times New Roman"/>
                        </a:rPr>
                        <a:t>Alta </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79" name="Google Shape;179;p32"/>
          <p:cNvGraphicFramePr/>
          <p:nvPr/>
        </p:nvGraphicFramePr>
        <p:xfrm>
          <a:off x="4572000" y="387875"/>
          <a:ext cx="3000000" cy="3000000"/>
        </p:xfrm>
        <a:graphic>
          <a:graphicData uri="http://schemas.openxmlformats.org/drawingml/2006/table">
            <a:tbl>
              <a:tblPr>
                <a:noFill/>
                <a:tableStyleId>{BEC6271B-A89E-4444-A856-6CB02A6A1310}</a:tableStyleId>
              </a:tblPr>
              <a:tblGrid>
                <a:gridCol w="1803400"/>
                <a:gridCol w="1803400"/>
              </a:tblGrid>
              <a:tr h="774700">
                <a:tc>
                  <a:txBody>
                    <a:bodyPr/>
                    <a:lstStyle/>
                    <a:p>
                      <a:pPr indent="4572" lvl="0" marL="76809" marR="185115"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85039" rtl="0" algn="l">
                        <a:spcBef>
                          <a:spcPts val="0"/>
                        </a:spcBef>
                        <a:spcAft>
                          <a:spcPts val="0"/>
                        </a:spcAft>
                        <a:buNone/>
                      </a:pPr>
                      <a:r>
                        <a:rPr lang="es" sz="1200">
                          <a:solidFill>
                            <a:schemeClr val="lt1"/>
                          </a:solidFill>
                          <a:latin typeface="Times New Roman"/>
                          <a:ea typeface="Times New Roman"/>
                          <a:cs typeface="Times New Roman"/>
                          <a:sym typeface="Times New Roman"/>
                        </a:rPr>
                        <a:t>RNF02</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255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tiempo de revisado</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041400">
                <a:tc>
                  <a:txBody>
                    <a:bodyPr/>
                    <a:lstStyle/>
                    <a:p>
                      <a:pPr indent="0" lvl="0" marL="0" rtl="0" algn="ctr">
                        <a:spcBef>
                          <a:spcPts val="0"/>
                        </a:spcBef>
                        <a:spcAft>
                          <a:spcPts val="0"/>
                        </a:spcAft>
                        <a:buNone/>
                      </a:pPr>
                      <a:r>
                        <a:rPr b="1" lang="es" sz="1200">
                          <a:solidFill>
                            <a:schemeClr val="lt1"/>
                          </a:solidFill>
                          <a:latin typeface="Times New Roman"/>
                          <a:ea typeface="Times New Roman"/>
                          <a:cs typeface="Times New Roman"/>
                          <a:sym typeface="Times New Roman"/>
                        </a:rPr>
                        <a:t>Características: </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la cuenta de usuario tardará un tiempo de 2 a 3.5 segundos para su verificación y el del carnet de 2 a 5 segundos</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19200">
                <a:tc>
                  <a:txBody>
                    <a:bodyPr/>
                    <a:lstStyle/>
                    <a:p>
                      <a:pPr indent="1828" lvl="0" marL="81381" marR="3164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el sistema se tomará un retraso de tiempo mínimo para la verificación del la cuenta de usuario y del carnet </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25500">
                <a:tc>
                  <a:txBody>
                    <a:bodyPr/>
                    <a:lstStyle/>
                    <a:p>
                      <a:pPr indent="0" lvl="0" marL="83210" rtl="0" algn="l">
                        <a:spcBef>
                          <a:spcPts val="0"/>
                        </a:spcBef>
                        <a:spcAft>
                          <a:spcPts val="0"/>
                        </a:spcAft>
                        <a:buNone/>
                      </a:pPr>
                      <a:r>
                        <a:rPr b="1" lang="es" sz="1200">
                          <a:solidFill>
                            <a:schemeClr val="lt1"/>
                          </a:solidFill>
                          <a:latin typeface="Times New Roman"/>
                          <a:ea typeface="Times New Roman"/>
                          <a:cs typeface="Times New Roman"/>
                          <a:sym typeface="Times New Roman"/>
                        </a:rPr>
                        <a:t>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alta</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aphicFrame>
        <p:nvGraphicFramePr>
          <p:cNvPr id="184" name="Google Shape;184;p33"/>
          <p:cNvGraphicFramePr/>
          <p:nvPr/>
        </p:nvGraphicFramePr>
        <p:xfrm>
          <a:off x="412675" y="474650"/>
          <a:ext cx="3000000" cy="3000000"/>
        </p:xfrm>
        <a:graphic>
          <a:graphicData uri="http://schemas.openxmlformats.org/drawingml/2006/table">
            <a:tbl>
              <a:tblPr>
                <a:noFill/>
                <a:tableStyleId>{BEC6271B-A89E-4444-A856-6CB02A6A1310}</a:tableStyleId>
              </a:tblPr>
              <a:tblGrid>
                <a:gridCol w="1803400"/>
                <a:gridCol w="1803400"/>
              </a:tblGrid>
              <a:tr h="774700">
                <a:tc>
                  <a:txBody>
                    <a:bodyPr/>
                    <a:lstStyle/>
                    <a:p>
                      <a:pPr indent="4572" lvl="0" marL="76809" marR="185115"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85039" rtl="0" algn="l">
                        <a:spcBef>
                          <a:spcPts val="0"/>
                        </a:spcBef>
                        <a:spcAft>
                          <a:spcPts val="0"/>
                        </a:spcAft>
                        <a:buNone/>
                      </a:pPr>
                      <a:r>
                        <a:rPr lang="es" sz="1200">
                          <a:solidFill>
                            <a:schemeClr val="lt1"/>
                          </a:solidFill>
                          <a:latin typeface="Times New Roman"/>
                          <a:ea typeface="Times New Roman"/>
                          <a:cs typeface="Times New Roman"/>
                          <a:sym typeface="Times New Roman"/>
                        </a:rPr>
                        <a:t>RNF03</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255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compatibilidad</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57250">
                <a:tc>
                  <a:txBody>
                    <a:bodyPr/>
                    <a:lstStyle/>
                    <a:p>
                      <a:pPr indent="0" lvl="0" marL="0" rtl="0" algn="ctr">
                        <a:spcBef>
                          <a:spcPts val="0"/>
                        </a:spcBef>
                        <a:spcAft>
                          <a:spcPts val="0"/>
                        </a:spcAft>
                        <a:buNone/>
                      </a:pPr>
                      <a:r>
                        <a:rPr b="1" lang="es" sz="1200">
                          <a:solidFill>
                            <a:schemeClr val="lt1"/>
                          </a:solidFill>
                          <a:latin typeface="Times New Roman"/>
                          <a:ea typeface="Times New Roman"/>
                          <a:cs typeface="Times New Roman"/>
                          <a:sym typeface="Times New Roman"/>
                        </a:rPr>
                        <a:t>Características: </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compatibilidad con dispositivos y versiones windows</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19200">
                <a:tc>
                  <a:txBody>
                    <a:bodyPr/>
                    <a:lstStyle/>
                    <a:p>
                      <a:pPr indent="1828" lvl="0" marL="81381" marR="3164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el sistema será compatible con un número de dispositivos y windows para hacerla más accesible </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25500">
                <a:tc>
                  <a:txBody>
                    <a:bodyPr/>
                    <a:lstStyle/>
                    <a:p>
                      <a:pPr indent="0" lvl="0" marL="83210" rtl="0" algn="l">
                        <a:spcBef>
                          <a:spcPts val="0"/>
                        </a:spcBef>
                        <a:spcAft>
                          <a:spcPts val="0"/>
                        </a:spcAft>
                        <a:buNone/>
                      </a:pPr>
                      <a:r>
                        <a:rPr b="1" lang="es" sz="1200">
                          <a:solidFill>
                            <a:schemeClr val="lt1"/>
                          </a:solidFill>
                          <a:latin typeface="Times New Roman"/>
                          <a:ea typeface="Times New Roman"/>
                          <a:cs typeface="Times New Roman"/>
                          <a:sym typeface="Times New Roman"/>
                        </a:rPr>
                        <a:t>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medio</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185" name="Google Shape;185;p33"/>
          <p:cNvGraphicFramePr/>
          <p:nvPr/>
        </p:nvGraphicFramePr>
        <p:xfrm>
          <a:off x="4630300" y="290500"/>
          <a:ext cx="3000000" cy="3000000"/>
        </p:xfrm>
        <a:graphic>
          <a:graphicData uri="http://schemas.openxmlformats.org/drawingml/2006/table">
            <a:tbl>
              <a:tblPr>
                <a:noFill/>
                <a:tableStyleId>{BEC6271B-A89E-4444-A856-6CB02A6A1310}</a:tableStyleId>
              </a:tblPr>
              <a:tblGrid>
                <a:gridCol w="1803400"/>
                <a:gridCol w="1803400"/>
              </a:tblGrid>
              <a:tr h="774700">
                <a:tc>
                  <a:txBody>
                    <a:bodyPr/>
                    <a:lstStyle/>
                    <a:p>
                      <a:pPr indent="4572" lvl="0" marL="76809" marR="185115"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85039" rtl="0" algn="l">
                        <a:spcBef>
                          <a:spcPts val="0"/>
                        </a:spcBef>
                        <a:spcAft>
                          <a:spcPts val="0"/>
                        </a:spcAft>
                        <a:buNone/>
                      </a:pPr>
                      <a:r>
                        <a:rPr lang="es" sz="1200">
                          <a:solidFill>
                            <a:schemeClr val="lt1"/>
                          </a:solidFill>
                          <a:latin typeface="Times New Roman"/>
                          <a:ea typeface="Times New Roman"/>
                          <a:cs typeface="Times New Roman"/>
                          <a:sym typeface="Times New Roman"/>
                        </a:rPr>
                        <a:t>RNF05</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255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disponibilidad</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041400">
                <a:tc>
                  <a:txBody>
                    <a:bodyPr/>
                    <a:lstStyle/>
                    <a:p>
                      <a:pPr indent="0" lvl="0" marL="0" rtl="0" algn="ctr">
                        <a:spcBef>
                          <a:spcPts val="0"/>
                        </a:spcBef>
                        <a:spcAft>
                          <a:spcPts val="0"/>
                        </a:spcAft>
                        <a:buNone/>
                      </a:pPr>
                      <a:r>
                        <a:rPr b="1" lang="es" sz="1200">
                          <a:solidFill>
                            <a:schemeClr val="lt1"/>
                          </a:solidFill>
                          <a:latin typeface="Times New Roman"/>
                          <a:ea typeface="Times New Roman"/>
                          <a:cs typeface="Times New Roman"/>
                          <a:sym typeface="Times New Roman"/>
                        </a:rPr>
                        <a:t>Características: </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el sistema de control de asistencia solo estará disponible durante las jornadas de clase</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19200">
                <a:tc>
                  <a:txBody>
                    <a:bodyPr/>
                    <a:lstStyle/>
                    <a:p>
                      <a:pPr indent="1828" lvl="0" marL="81381" marR="3164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los usuarios solo podran acceder a la plataforma de asistencia en las jornadas de clase</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25500">
                <a:tc>
                  <a:txBody>
                    <a:bodyPr/>
                    <a:lstStyle/>
                    <a:p>
                      <a:pPr indent="0" lvl="0" marL="83210" rtl="0" algn="l">
                        <a:spcBef>
                          <a:spcPts val="0"/>
                        </a:spcBef>
                        <a:spcAft>
                          <a:spcPts val="0"/>
                        </a:spcAft>
                        <a:buNone/>
                      </a:pPr>
                      <a:r>
                        <a:rPr b="1" lang="es" sz="1200">
                          <a:solidFill>
                            <a:schemeClr val="lt1"/>
                          </a:solidFill>
                          <a:latin typeface="Times New Roman"/>
                          <a:ea typeface="Times New Roman"/>
                          <a:cs typeface="Times New Roman"/>
                          <a:sym typeface="Times New Roman"/>
                        </a:rPr>
                        <a:t>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medio</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34"/>
          <p:cNvGraphicFramePr/>
          <p:nvPr/>
        </p:nvGraphicFramePr>
        <p:xfrm>
          <a:off x="2432900" y="228600"/>
          <a:ext cx="3000000" cy="3000000"/>
        </p:xfrm>
        <a:graphic>
          <a:graphicData uri="http://schemas.openxmlformats.org/drawingml/2006/table">
            <a:tbl>
              <a:tblPr>
                <a:noFill/>
                <a:tableStyleId>{BEC6271B-A89E-4444-A856-6CB02A6A1310}</a:tableStyleId>
              </a:tblPr>
              <a:tblGrid>
                <a:gridCol w="1803400"/>
                <a:gridCol w="1803400"/>
              </a:tblGrid>
              <a:tr h="774700">
                <a:tc>
                  <a:txBody>
                    <a:bodyPr/>
                    <a:lstStyle/>
                    <a:p>
                      <a:pPr indent="4572" lvl="0" marL="76809" marR="185115"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Identificación  del  </a:t>
                      </a:r>
                      <a:endParaRPr b="1" sz="1200">
                        <a:solidFill>
                          <a:schemeClr val="lt1"/>
                        </a:solidFill>
                        <a:latin typeface="Times New Roman"/>
                        <a:ea typeface="Times New Roman"/>
                        <a:cs typeface="Times New Roman"/>
                        <a:sym typeface="Times New Roman"/>
                      </a:endParaRPr>
                    </a:p>
                    <a:p>
                      <a:pPr indent="0" lvl="0" marL="81381" rtl="0" algn="l">
                        <a:spcBef>
                          <a:spcPts val="3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85039" rtl="0" algn="l">
                        <a:spcBef>
                          <a:spcPts val="0"/>
                        </a:spcBef>
                        <a:spcAft>
                          <a:spcPts val="0"/>
                        </a:spcAft>
                        <a:buNone/>
                      </a:pPr>
                      <a:r>
                        <a:rPr lang="es" sz="1200">
                          <a:solidFill>
                            <a:schemeClr val="lt1"/>
                          </a:solidFill>
                          <a:latin typeface="Times New Roman"/>
                          <a:ea typeface="Times New Roman"/>
                          <a:cs typeface="Times New Roman"/>
                          <a:sym typeface="Times New Roman"/>
                        </a:rPr>
                        <a:t>RNF07</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25500">
                <a:tc>
                  <a:txBody>
                    <a:bodyPr/>
                    <a:lstStyle/>
                    <a:p>
                      <a:pPr indent="0" lvl="0" marL="82143" rtl="0" algn="l">
                        <a:spcBef>
                          <a:spcPts val="0"/>
                        </a:spcBef>
                        <a:spcAft>
                          <a:spcPts val="0"/>
                        </a:spcAft>
                        <a:buNone/>
                      </a:pPr>
                      <a:r>
                        <a:rPr b="1" lang="es" sz="1200">
                          <a:solidFill>
                            <a:schemeClr val="lt1"/>
                          </a:solidFill>
                          <a:latin typeface="Times New Roman"/>
                          <a:ea typeface="Times New Roman"/>
                          <a:cs typeface="Times New Roman"/>
                          <a:sym typeface="Times New Roman"/>
                        </a:rPr>
                        <a:t>Nombre del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Tolerancia a fallos </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041400">
                <a:tc>
                  <a:txBody>
                    <a:bodyPr/>
                    <a:lstStyle/>
                    <a:p>
                      <a:pPr indent="0" lvl="0" marL="0" rtl="0" algn="ctr">
                        <a:spcBef>
                          <a:spcPts val="0"/>
                        </a:spcBef>
                        <a:spcAft>
                          <a:spcPts val="0"/>
                        </a:spcAft>
                        <a:buNone/>
                      </a:pPr>
                      <a:r>
                        <a:rPr b="1" lang="es" sz="1200">
                          <a:solidFill>
                            <a:schemeClr val="lt1"/>
                          </a:solidFill>
                          <a:latin typeface="Times New Roman"/>
                          <a:ea typeface="Times New Roman"/>
                          <a:cs typeface="Times New Roman"/>
                          <a:sym typeface="Times New Roman"/>
                        </a:rPr>
                        <a:t>Características: </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el sistema deberá mantener el nivel especificado de rendimiento en casos de fallos del software</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19200">
                <a:tc>
                  <a:txBody>
                    <a:bodyPr/>
                    <a:lstStyle/>
                    <a:p>
                      <a:pPr indent="1828" lvl="0" marL="81381" marR="31648" rtl="0" algn="l">
                        <a:lnSpc>
                          <a:spcPct val="95794"/>
                        </a:lnSpc>
                        <a:spcBef>
                          <a:spcPts val="0"/>
                        </a:spcBef>
                        <a:spcAft>
                          <a:spcPts val="0"/>
                        </a:spcAft>
                        <a:buNone/>
                      </a:pPr>
                      <a:r>
                        <a:rPr b="1" lang="es" sz="1200">
                          <a:solidFill>
                            <a:schemeClr val="lt1"/>
                          </a:solidFill>
                          <a:latin typeface="Times New Roman"/>
                          <a:ea typeface="Times New Roman"/>
                          <a:cs typeface="Times New Roman"/>
                          <a:sym typeface="Times New Roman"/>
                        </a:rPr>
                        <a:t>Descripción del  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el sistema será fiable a posibles errores o posibles sobrecargas </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25500">
                <a:tc>
                  <a:txBody>
                    <a:bodyPr/>
                    <a:lstStyle/>
                    <a:p>
                      <a:pPr indent="0" lvl="0" marL="83210" rtl="0" algn="l">
                        <a:spcBef>
                          <a:spcPts val="0"/>
                        </a:spcBef>
                        <a:spcAft>
                          <a:spcPts val="0"/>
                        </a:spcAft>
                        <a:buNone/>
                      </a:pPr>
                      <a:r>
                        <a:rPr b="1" lang="es" sz="1200">
                          <a:solidFill>
                            <a:schemeClr val="lt1"/>
                          </a:solidFill>
                          <a:latin typeface="Times New Roman"/>
                          <a:ea typeface="Times New Roman"/>
                          <a:cs typeface="Times New Roman"/>
                          <a:sym typeface="Times New Roman"/>
                        </a:rPr>
                        <a:t>Prioridad de  </a:t>
                      </a:r>
                      <a:endParaRPr b="1" sz="1200">
                        <a:solidFill>
                          <a:schemeClr val="lt1"/>
                        </a:solidFill>
                        <a:latin typeface="Times New Roman"/>
                        <a:ea typeface="Times New Roman"/>
                        <a:cs typeface="Times New Roman"/>
                        <a:sym typeface="Times New Roman"/>
                      </a:endParaRPr>
                    </a:p>
                    <a:p>
                      <a:pPr indent="0" lvl="0" marL="81381" rtl="0" algn="l">
                        <a:spcBef>
                          <a:spcPts val="0"/>
                        </a:spcBef>
                        <a:spcAft>
                          <a:spcPts val="0"/>
                        </a:spcAft>
                        <a:buNone/>
                      </a:pPr>
                      <a:r>
                        <a:rPr b="1" lang="es" sz="1200">
                          <a:solidFill>
                            <a:schemeClr val="lt1"/>
                          </a:solidFill>
                          <a:latin typeface="Times New Roman"/>
                          <a:ea typeface="Times New Roman"/>
                          <a:cs typeface="Times New Roman"/>
                          <a:sym typeface="Times New Roman"/>
                        </a:rPr>
                        <a:t>requerimiento:</a:t>
                      </a:r>
                      <a:endParaRPr b="1"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lt1"/>
                          </a:solidFill>
                          <a:latin typeface="Times New Roman"/>
                          <a:ea typeface="Times New Roman"/>
                          <a:cs typeface="Times New Roman"/>
                          <a:sym typeface="Times New Roman"/>
                        </a:rPr>
                        <a:t>medio</a:t>
                      </a:r>
                      <a:endParaRPr sz="1200">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326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chemeClr val="dk1"/>
              </a:buClr>
              <a:buSzPts val="1100"/>
              <a:buFont typeface="Arial"/>
              <a:buNone/>
            </a:pPr>
            <a:r>
              <a:rPr b="1" lang="es" sz="2400">
                <a:latin typeface="Times New Roman"/>
                <a:ea typeface="Times New Roman"/>
                <a:cs typeface="Times New Roman"/>
                <a:sym typeface="Times New Roman"/>
              </a:rPr>
              <a:t>Planteamiento del problema</a:t>
            </a:r>
            <a:endParaRPr sz="2400"/>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s" sz="1600">
                <a:latin typeface="Times New Roman"/>
                <a:ea typeface="Times New Roman"/>
                <a:cs typeface="Times New Roman"/>
                <a:sym typeface="Times New Roman"/>
              </a:rPr>
              <a:t>En la Institución Formativa Psicopedagogico la Acacia </a:t>
            </a:r>
            <a:r>
              <a:rPr lang="es" sz="1600">
                <a:latin typeface="Times New Roman"/>
                <a:ea typeface="Times New Roman"/>
                <a:cs typeface="Times New Roman"/>
                <a:sym typeface="Times New Roman"/>
              </a:rPr>
              <a:t>está</a:t>
            </a:r>
            <a:r>
              <a:rPr lang="es" sz="1600">
                <a:latin typeface="Times New Roman"/>
                <a:ea typeface="Times New Roman"/>
                <a:cs typeface="Times New Roman"/>
                <a:sym typeface="Times New Roman"/>
              </a:rPr>
              <a:t> ubicada en transversal 19b bis No 63-22 Sur, </a:t>
            </a:r>
            <a:r>
              <a:rPr lang="es" sz="1600">
                <a:latin typeface="Times New Roman"/>
                <a:ea typeface="Times New Roman"/>
                <a:cs typeface="Times New Roman"/>
                <a:sym typeface="Times New Roman"/>
              </a:rPr>
              <a:t>Bogotá, la institución rige como calendario A y su acceso a clase es por la mañana,  la institución </a:t>
            </a:r>
            <a:r>
              <a:rPr lang="es" sz="1600">
                <a:latin typeface="Times New Roman"/>
                <a:ea typeface="Times New Roman"/>
                <a:cs typeface="Times New Roman"/>
                <a:sym typeface="Times New Roman"/>
              </a:rPr>
              <a:t>tiene un acceso o ingreso que puede tornarse como tosca e insegura ya que algunas personas que no tienen nada que ver con ella ingresan sin </a:t>
            </a:r>
            <a:r>
              <a:rPr lang="es" sz="1600">
                <a:latin typeface="Times New Roman"/>
                <a:ea typeface="Times New Roman"/>
                <a:cs typeface="Times New Roman"/>
                <a:sym typeface="Times New Roman"/>
              </a:rPr>
              <a:t>ningún</a:t>
            </a:r>
            <a:r>
              <a:rPr lang="es" sz="1600">
                <a:latin typeface="Times New Roman"/>
                <a:ea typeface="Times New Roman"/>
                <a:cs typeface="Times New Roman"/>
                <a:sym typeface="Times New Roman"/>
              </a:rPr>
              <a:t> motivo, esto da a lugar a </a:t>
            </a:r>
            <a:r>
              <a:rPr lang="es" sz="1600">
                <a:latin typeface="Times New Roman"/>
                <a:ea typeface="Times New Roman"/>
                <a:cs typeface="Times New Roman"/>
                <a:sym typeface="Times New Roman"/>
              </a:rPr>
              <a:t>problemas</a:t>
            </a:r>
            <a:r>
              <a:rPr lang="es" sz="1600">
                <a:latin typeface="Times New Roman"/>
                <a:ea typeface="Times New Roman"/>
                <a:cs typeface="Times New Roman"/>
                <a:sym typeface="Times New Roman"/>
              </a:rPr>
              <a:t> como robos o daños de las instalaciones del centro de </a:t>
            </a:r>
            <a:r>
              <a:rPr lang="es" sz="1600">
                <a:latin typeface="Times New Roman"/>
                <a:ea typeface="Times New Roman"/>
                <a:cs typeface="Times New Roman"/>
                <a:sym typeface="Times New Roman"/>
              </a:rPr>
              <a:t>formación</a:t>
            </a:r>
            <a:r>
              <a:rPr lang="es" sz="1600">
                <a:latin typeface="Times New Roman"/>
                <a:ea typeface="Times New Roman"/>
                <a:cs typeface="Times New Roman"/>
                <a:sym typeface="Times New Roman"/>
              </a:rPr>
              <a:t> por parte de estas personas. Los estudiantes son los </a:t>
            </a:r>
            <a:r>
              <a:rPr lang="es" sz="1600">
                <a:latin typeface="Times New Roman"/>
                <a:ea typeface="Times New Roman"/>
                <a:cs typeface="Times New Roman"/>
                <a:sym typeface="Times New Roman"/>
              </a:rPr>
              <a:t>más</a:t>
            </a:r>
            <a:r>
              <a:rPr lang="es" sz="1600">
                <a:latin typeface="Times New Roman"/>
                <a:ea typeface="Times New Roman"/>
                <a:cs typeface="Times New Roman"/>
                <a:sym typeface="Times New Roman"/>
              </a:rPr>
              <a:t> afectados ya que estos problemas recaen en ellos </a:t>
            </a:r>
            <a:r>
              <a:rPr lang="es" sz="1600">
                <a:latin typeface="Times New Roman"/>
                <a:ea typeface="Times New Roman"/>
                <a:cs typeface="Times New Roman"/>
                <a:sym typeface="Times New Roman"/>
              </a:rPr>
              <a:t>teniendo</a:t>
            </a:r>
            <a:r>
              <a:rPr lang="es" sz="1600">
                <a:latin typeface="Times New Roman"/>
                <a:ea typeface="Times New Roman"/>
                <a:cs typeface="Times New Roman"/>
                <a:sym typeface="Times New Roman"/>
              </a:rPr>
              <a:t> que responder injustamente por estos materiales o daños </a:t>
            </a:r>
            <a:r>
              <a:rPr lang="es" sz="1600">
                <a:latin typeface="Times New Roman"/>
                <a:ea typeface="Times New Roman"/>
                <a:cs typeface="Times New Roman"/>
                <a:sym typeface="Times New Roman"/>
              </a:rPr>
              <a:t>económicamente. Y todo esto se presenta por no tener un buen sistema, gestión o control en el proceso de ingreso de las personas autorizadas de las que no en la institución.</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Significado Logo</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a:solidFill>
                  <a:srgbClr val="000000"/>
                </a:solidFill>
                <a:latin typeface="Times New Roman"/>
                <a:ea typeface="Times New Roman"/>
                <a:cs typeface="Times New Roman"/>
                <a:sym typeface="Times New Roman"/>
              </a:rPr>
              <a:t>Se da el color rojo a nuestro logo porque como misión queremos hacer una “Revolución” en el sector de la tecnología en Colombia, por tal motivo  se elige el color rojo junto a un degradado para llegar a formar el color por completo  además los rombos que van tomando forma cada vez que crece para simbolizar el proceso de como va tomando forma, consistencia y claridad al final del proyecto.</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7930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s" sz="1600">
                <a:latin typeface="Times New Roman"/>
                <a:ea typeface="Times New Roman"/>
                <a:cs typeface="Times New Roman"/>
                <a:sym typeface="Times New Roman"/>
              </a:rPr>
              <a:t>Otro problema que se pudo evidenciar en el levantamiento de </a:t>
            </a:r>
            <a:r>
              <a:rPr lang="es" sz="1600">
                <a:latin typeface="Times New Roman"/>
                <a:ea typeface="Times New Roman"/>
                <a:cs typeface="Times New Roman"/>
                <a:sym typeface="Times New Roman"/>
              </a:rPr>
              <a:t>información fue el formato de asistencia. Este formato que lo manejan en físico tienden a desaparecer o perder por accidente, esto provoca que se generen algunos malentendidos o inconvenientes con los estudiantes, a consecuencia de la pérdida de estos documentos, ya que al momento en que los estudiantes visualicen sus notas,  puede que  hayan obtenido un puntaje bajo por las  inasistencias, que probablemente en muchos estudiantes sea de manera injusta, lo cual hace que el perjudicado  se manifieste ante la falla e indique en otro tipo de documento con el fin de aclarar, que el  asistio el dia en que tiene la falla, pero este documento tiene una contra y es que  por la negligencia de los docentes y los mismos estudiantes esta situación no se puede verificar y llegar a una conclusión.</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99150"/>
            <a:ext cx="8520600" cy="446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s" sz="1600">
                <a:latin typeface="Times New Roman"/>
                <a:ea typeface="Times New Roman"/>
                <a:cs typeface="Times New Roman"/>
                <a:sym typeface="Times New Roman"/>
              </a:rPr>
              <a:t>Se requiere de un sistema que pueda manejar la plataforma de asistencia y controlar las personas que ingresan en  la Institución Formativa Psicopedagogico la Acacia donde se pueda gestionar y guardar la información de la persona que entra y sale de la institucion ademas que tenga como otro proceso la </a:t>
            </a:r>
            <a:r>
              <a:rPr lang="es" sz="1600">
                <a:latin typeface="Times New Roman"/>
                <a:ea typeface="Times New Roman"/>
                <a:cs typeface="Times New Roman"/>
                <a:sym typeface="Times New Roman"/>
              </a:rPr>
              <a:t>gestión</a:t>
            </a:r>
            <a:r>
              <a:rPr lang="es" sz="1600">
                <a:latin typeface="Times New Roman"/>
                <a:ea typeface="Times New Roman"/>
                <a:cs typeface="Times New Roman"/>
                <a:sym typeface="Times New Roman"/>
              </a:rPr>
              <a:t> de asistencia de los estudiantes de cada grupo dentro del  centro para dar resultado a esta problemática que se está generando</a:t>
            </a:r>
            <a:endParaRPr sz="1600">
              <a:latin typeface="Times New Roman"/>
              <a:ea typeface="Times New Roman"/>
              <a:cs typeface="Times New Roman"/>
              <a:sym typeface="Times New Roman"/>
            </a:endParaRPr>
          </a:p>
          <a:p>
            <a:pPr indent="0" lvl="0" marL="0" rtl="0" algn="ctr">
              <a:spcBef>
                <a:spcPts val="120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ctr">
              <a:spcBef>
                <a:spcPts val="120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ctr">
              <a:spcBef>
                <a:spcPts val="1200"/>
              </a:spcBef>
              <a:spcAft>
                <a:spcPts val="0"/>
              </a:spcAft>
              <a:buClr>
                <a:schemeClr val="dk1"/>
              </a:buClr>
              <a:buSzPts val="1100"/>
              <a:buFont typeface="Arial"/>
              <a:buNone/>
            </a:pPr>
            <a:r>
              <a:rPr lang="es" sz="1600">
                <a:latin typeface="Times New Roman"/>
                <a:ea typeface="Times New Roman"/>
                <a:cs typeface="Times New Roman"/>
                <a:sym typeface="Times New Roman"/>
              </a:rPr>
              <a:t>¿Como un sistema de información haría y/o sería  más eficiente y práctico al momento de gestionar el ingreso y salida de personas </a:t>
            </a:r>
            <a:r>
              <a:rPr lang="es" sz="1600">
                <a:latin typeface="Times New Roman"/>
                <a:ea typeface="Times New Roman"/>
                <a:cs typeface="Times New Roman"/>
                <a:sym typeface="Times New Roman"/>
              </a:rPr>
              <a:t>además</a:t>
            </a:r>
            <a:r>
              <a:rPr lang="es" sz="1600">
                <a:latin typeface="Times New Roman"/>
                <a:ea typeface="Times New Roman"/>
                <a:cs typeface="Times New Roman"/>
                <a:sym typeface="Times New Roman"/>
              </a:rPr>
              <a:t> de que este </a:t>
            </a:r>
            <a:r>
              <a:rPr lang="es" sz="1600">
                <a:latin typeface="Times New Roman"/>
                <a:ea typeface="Times New Roman"/>
                <a:cs typeface="Times New Roman"/>
                <a:sym typeface="Times New Roman"/>
              </a:rPr>
              <a:t>llevará</a:t>
            </a:r>
            <a:r>
              <a:rPr lang="es" sz="1600">
                <a:latin typeface="Times New Roman"/>
                <a:ea typeface="Times New Roman"/>
                <a:cs typeface="Times New Roman"/>
                <a:sym typeface="Times New Roman"/>
              </a:rPr>
              <a:t> un registro de toma de  asistencias de cada estudiante en  la Institución?</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endParaRPr>
          </a:p>
        </p:txBody>
      </p:sp>
      <p:sp>
        <p:nvSpPr>
          <p:cNvPr id="95" name="Google Shape;95;p18"/>
          <p:cNvSpPr txBox="1"/>
          <p:nvPr>
            <p:ph type="title"/>
          </p:nvPr>
        </p:nvSpPr>
        <p:spPr>
          <a:xfrm>
            <a:off x="485200" y="2571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Pregunta problema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Times New Roman"/>
                <a:ea typeface="Times New Roman"/>
                <a:cs typeface="Times New Roman"/>
                <a:sym typeface="Times New Roman"/>
              </a:rPr>
              <a:t>Objetivo general</a:t>
            </a:r>
            <a:endParaRPr>
              <a:latin typeface="Times New Roman"/>
              <a:ea typeface="Times New Roman"/>
              <a:cs typeface="Times New Roman"/>
              <a:sym typeface="Times New Roman"/>
            </a:endParaRPr>
          </a:p>
        </p:txBody>
      </p:sp>
      <p:sp>
        <p:nvSpPr>
          <p:cNvPr id="101" name="Google Shape;101;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s">
                <a:latin typeface="Times New Roman"/>
                <a:ea typeface="Times New Roman"/>
                <a:cs typeface="Times New Roman"/>
                <a:sym typeface="Times New Roman"/>
              </a:rPr>
              <a:t>Generar</a:t>
            </a:r>
            <a:r>
              <a:rPr lang="es">
                <a:latin typeface="Times New Roman"/>
                <a:ea typeface="Times New Roman"/>
                <a:cs typeface="Times New Roman"/>
                <a:sym typeface="Times New Roman"/>
              </a:rPr>
              <a:t> un sistema para llevar el  control de las personas que ingresan y salen de la institución, también que lleve a cabo un control en la asistencia dentro las aulas de clases con el fin de mejorar y ayudar a la institución a que no sigan presentando esta problemática.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58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Times New Roman"/>
                <a:ea typeface="Times New Roman"/>
                <a:cs typeface="Times New Roman"/>
                <a:sym typeface="Times New Roman"/>
              </a:rPr>
              <a:t>Objetivos </a:t>
            </a:r>
            <a:r>
              <a:rPr lang="es">
                <a:latin typeface="Times New Roman"/>
                <a:ea typeface="Times New Roman"/>
                <a:cs typeface="Times New Roman"/>
                <a:sym typeface="Times New Roman"/>
              </a:rPr>
              <a:t>específicos</a:t>
            </a:r>
            <a:endParaRPr>
              <a:latin typeface="Times New Roman"/>
              <a:ea typeface="Times New Roman"/>
              <a:cs typeface="Times New Roman"/>
              <a:sym typeface="Times New Roman"/>
            </a:endParaRPr>
          </a:p>
        </p:txBody>
      </p:sp>
      <p:sp>
        <p:nvSpPr>
          <p:cNvPr id="107" name="Google Shape;107;p20"/>
          <p:cNvSpPr txBox="1"/>
          <p:nvPr>
            <p:ph idx="1" type="body"/>
          </p:nvPr>
        </p:nvSpPr>
        <p:spPr>
          <a:xfrm>
            <a:off x="311700" y="1078275"/>
            <a:ext cx="8520600" cy="34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s">
                <a:latin typeface="Times New Roman"/>
                <a:ea typeface="Times New Roman"/>
                <a:cs typeface="Times New Roman"/>
                <a:sym typeface="Times New Roman"/>
              </a:rPr>
              <a:t>Controlar el acceso dentro de la </a:t>
            </a:r>
            <a:r>
              <a:rPr lang="es">
                <a:latin typeface="Times New Roman"/>
                <a:ea typeface="Times New Roman"/>
                <a:cs typeface="Times New Roman"/>
                <a:sym typeface="Times New Roman"/>
              </a:rPr>
              <a:t>institución</a:t>
            </a:r>
            <a:r>
              <a:rPr lang="es">
                <a:latin typeface="Times New Roman"/>
                <a:ea typeface="Times New Roman"/>
                <a:cs typeface="Times New Roman"/>
                <a:sym typeface="Times New Roman"/>
              </a:rPr>
              <a:t> educativa </a:t>
            </a:r>
            <a:endParaRPr>
              <a:latin typeface="Times New Roman"/>
              <a:ea typeface="Times New Roman"/>
              <a:cs typeface="Times New Roman"/>
              <a:sym typeface="Times New Roman"/>
            </a:endParaRPr>
          </a:p>
          <a:p>
            <a:pPr indent="0" lvl="0" marL="9144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s">
                <a:latin typeface="Times New Roman"/>
                <a:ea typeface="Times New Roman"/>
                <a:cs typeface="Times New Roman"/>
                <a:sym typeface="Times New Roman"/>
              </a:rPr>
              <a:t>Controlar la asistencia dentro de las aulas de </a:t>
            </a:r>
            <a:r>
              <a:rPr lang="es">
                <a:latin typeface="Times New Roman"/>
                <a:ea typeface="Times New Roman"/>
                <a:cs typeface="Times New Roman"/>
                <a:sym typeface="Times New Roman"/>
              </a:rPr>
              <a:t>formación</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s">
                <a:latin typeface="Times New Roman"/>
                <a:ea typeface="Times New Roman"/>
                <a:cs typeface="Times New Roman"/>
                <a:sym typeface="Times New Roman"/>
              </a:rPr>
              <a:t>Verificar que el personal dentro de la institución sea el autorizado o el correspondiente</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Times New Roman"/>
                <a:ea typeface="Times New Roman"/>
                <a:cs typeface="Times New Roman"/>
                <a:sym typeface="Times New Roman"/>
              </a:rPr>
              <a:t>Justificación</a:t>
            </a:r>
            <a:endParaRPr>
              <a:latin typeface="Times New Roman"/>
              <a:ea typeface="Times New Roman"/>
              <a:cs typeface="Times New Roman"/>
              <a:sym typeface="Times New Roman"/>
            </a:endParaRPr>
          </a:p>
        </p:txBody>
      </p:sp>
      <p:sp>
        <p:nvSpPr>
          <p:cNvPr id="113" name="Google Shape;113;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s" sz="1925">
                <a:latin typeface="Times New Roman"/>
                <a:ea typeface="Times New Roman"/>
                <a:cs typeface="Times New Roman"/>
                <a:sym typeface="Times New Roman"/>
              </a:rPr>
              <a:t>Para el logro de cada uno de los objetivos se ve necesario la implementación de este proyecto ya que brinda la solución a la problemática identificada en la institución además puede ser un impulso a que las instituciones dejen de lado los métodos convencionales y que comienzan a buscar la tecnología como medio de documentación de sus archivos o procesos, con este proyecto que se </a:t>
            </a:r>
            <a:r>
              <a:rPr lang="es" sz="1925">
                <a:latin typeface="Times New Roman"/>
                <a:ea typeface="Times New Roman"/>
                <a:cs typeface="Times New Roman"/>
                <a:sym typeface="Times New Roman"/>
              </a:rPr>
              <a:t>realizará</a:t>
            </a:r>
            <a:r>
              <a:rPr lang="es" sz="1925">
                <a:latin typeface="Times New Roman"/>
                <a:ea typeface="Times New Roman"/>
                <a:cs typeface="Times New Roman"/>
                <a:sym typeface="Times New Roman"/>
              </a:rPr>
              <a:t> se verán beneficiados los estudiantes así como los propios profesores y directivas al contar con la información verídica de cada plantilla de asistencia y control de ingreso y salida de personal además de que el proceso se </a:t>
            </a:r>
            <a:r>
              <a:rPr lang="es" sz="1925">
                <a:latin typeface="Times New Roman"/>
                <a:ea typeface="Times New Roman"/>
                <a:cs typeface="Times New Roman"/>
                <a:sym typeface="Times New Roman"/>
              </a:rPr>
              <a:t>verá</a:t>
            </a:r>
            <a:r>
              <a:rPr lang="es" sz="1925">
                <a:latin typeface="Times New Roman"/>
                <a:ea typeface="Times New Roman"/>
                <a:cs typeface="Times New Roman"/>
                <a:sym typeface="Times New Roman"/>
              </a:rPr>
              <a:t> </a:t>
            </a:r>
            <a:r>
              <a:rPr lang="es" sz="1925">
                <a:latin typeface="Times New Roman"/>
                <a:ea typeface="Times New Roman"/>
                <a:cs typeface="Times New Roman"/>
                <a:sym typeface="Times New Roman"/>
              </a:rPr>
              <a:t>agilizado</a:t>
            </a:r>
            <a:r>
              <a:rPr lang="es" sz="1925">
                <a:latin typeface="Times New Roman"/>
                <a:ea typeface="Times New Roman"/>
                <a:cs typeface="Times New Roman"/>
                <a:sym typeface="Times New Roman"/>
              </a:rPr>
              <a:t> y será mucho más rápido al momento de completar este proceso.</a:t>
            </a:r>
            <a:endParaRPr sz="1925">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