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68" r:id="rId2"/>
    <p:sldId id="269" r:id="rId3"/>
    <p:sldId id="311" r:id="rId4"/>
    <p:sldId id="271" r:id="rId5"/>
    <p:sldId id="310" r:id="rId6"/>
    <p:sldId id="312" r:id="rId7"/>
    <p:sldId id="298" r:id="rId8"/>
    <p:sldId id="297" r:id="rId9"/>
    <p:sldId id="299" r:id="rId10"/>
    <p:sldId id="300" r:id="rId11"/>
    <p:sldId id="301" r:id="rId12"/>
    <p:sldId id="274" r:id="rId13"/>
    <p:sldId id="275" r:id="rId14"/>
    <p:sldId id="276" r:id="rId15"/>
    <p:sldId id="313" r:id="rId16"/>
    <p:sldId id="302" r:id="rId17"/>
    <p:sldId id="303" r:id="rId18"/>
    <p:sldId id="277" r:id="rId19"/>
    <p:sldId id="278" r:id="rId20"/>
    <p:sldId id="314" r:id="rId21"/>
    <p:sldId id="304" r:id="rId22"/>
    <p:sldId id="305" r:id="rId23"/>
    <p:sldId id="285" r:id="rId24"/>
    <p:sldId id="284" r:id="rId25"/>
    <p:sldId id="287" r:id="rId26"/>
    <p:sldId id="317" r:id="rId27"/>
    <p:sldId id="306" r:id="rId28"/>
    <p:sldId id="307" r:id="rId29"/>
    <p:sldId id="286" r:id="rId30"/>
    <p:sldId id="296" r:id="rId31"/>
    <p:sldId id="308" r:id="rId32"/>
    <p:sldId id="291" r:id="rId33"/>
    <p:sldId id="309" r:id="rId34"/>
    <p:sldId id="316" r:id="rId35"/>
    <p:sldId id="290" r:id="rId36"/>
    <p:sldId id="315" r:id="rId37"/>
    <p:sldId id="293" r:id="rId38"/>
  </p:sldIdLst>
  <p:sldSz cx="13004800" cy="9753600"/>
  <p:notesSz cx="7102475" cy="93884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1pPr>
    <a:lvl2pPr marL="0" marR="0" indent="228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2pPr>
    <a:lvl3pPr marL="0" marR="0" indent="457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3pPr>
    <a:lvl4pPr marL="0" marR="0" indent="685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4pPr>
    <a:lvl5pPr marL="0" marR="0" indent="9144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5pPr>
    <a:lvl6pPr marL="0" marR="0" indent="11430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6pPr>
    <a:lvl7pPr marL="0" marR="0" indent="13716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7pPr>
    <a:lvl8pPr marL="0" marR="0" indent="16002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8pPr>
    <a:lvl9pPr marL="0" marR="0" indent="182880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18A"/>
    <a:srgbClr val="915E8B"/>
    <a:srgbClr val="613461"/>
    <a:srgbClr val="C3D83F"/>
    <a:srgbClr val="3EB496"/>
    <a:srgbClr val="00527C"/>
    <a:srgbClr val="351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50" autoAdjust="0"/>
    <p:restoredTop sz="70679" autoAdjust="0"/>
  </p:normalViewPr>
  <p:slideViewPr>
    <p:cSldViewPr snapToGrid="0" snapToObjects="1">
      <p:cViewPr varScale="1">
        <p:scale>
          <a:sx n="35" d="100"/>
          <a:sy n="35" d="100"/>
        </p:scale>
        <p:origin x="1572" y="24"/>
      </p:cViewPr>
      <p:guideLst>
        <p:guide orient="horz" pos="3072"/>
        <p:guide pos="4096"/>
      </p:guideLst>
    </p:cSldViewPr>
  </p:slideViewPr>
  <p:outlineViewPr>
    <p:cViewPr>
      <p:scale>
        <a:sx n="33" d="100"/>
        <a:sy n="33" d="100"/>
      </p:scale>
      <p:origin x="0" y="-8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F7AC7CE6-4709-4C55-A268-A4BD54319688}" type="datetimeFigureOut">
              <a:rPr lang="en-US" smtClean="0"/>
              <a:t>9/21/2018</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F14EB2BD-7EFB-45BB-B05F-3DB6F386CB54}" type="slidenum">
              <a:rPr lang="en-US" smtClean="0"/>
              <a:t>‹#›</a:t>
            </a:fld>
            <a:endParaRPr lang="en-US"/>
          </a:p>
        </p:txBody>
      </p:sp>
    </p:spTree>
    <p:extLst>
      <p:ext uri="{BB962C8B-B14F-4D97-AF65-F5344CB8AC3E}">
        <p14:creationId xmlns:p14="http://schemas.microsoft.com/office/powerpoint/2010/main" val="2937434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0" name="Shape 460"/>
          <p:cNvSpPr>
            <a:spLocks noGrp="1" noRot="1" noChangeAspect="1"/>
          </p:cNvSpPr>
          <p:nvPr>
            <p:ph type="sldImg"/>
          </p:nvPr>
        </p:nvSpPr>
        <p:spPr>
          <a:xfrm>
            <a:off x="1204913" y="704850"/>
            <a:ext cx="4692650" cy="3519488"/>
          </a:xfrm>
          <a:prstGeom prst="rect">
            <a:avLst/>
          </a:prstGeom>
        </p:spPr>
        <p:txBody>
          <a:bodyPr lIns="94229" tIns="47114" rIns="94229" bIns="47114"/>
          <a:lstStyle/>
          <a:p>
            <a:endParaRPr/>
          </a:p>
        </p:txBody>
      </p:sp>
      <p:sp>
        <p:nvSpPr>
          <p:cNvPr id="461" name="Shape 461"/>
          <p:cNvSpPr>
            <a:spLocks noGrp="1"/>
          </p:cNvSpPr>
          <p:nvPr>
            <p:ph type="body" sz="quarter" idx="1"/>
          </p:nvPr>
        </p:nvSpPr>
        <p:spPr>
          <a:xfrm>
            <a:off x="946997" y="4459526"/>
            <a:ext cx="5208482" cy="4224814"/>
          </a:xfrm>
          <a:prstGeom prst="rect">
            <a:avLst/>
          </a:prstGeom>
        </p:spPr>
        <p:txBody>
          <a:bodyPr lIns="94229" tIns="47114" rIns="94229" bIns="47114"/>
          <a:lstStyle/>
          <a:p>
            <a:endParaRPr/>
          </a:p>
        </p:txBody>
      </p:sp>
    </p:spTree>
    <p:extLst>
      <p:ext uri="{BB962C8B-B14F-4D97-AF65-F5344CB8AC3E}">
        <p14:creationId xmlns:p14="http://schemas.microsoft.com/office/powerpoint/2010/main" val="32748353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430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389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934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Built to store and retrieve any amount of data from anywhere</a:t>
            </a:r>
          </a:p>
          <a:p>
            <a:pPr marL="353358" indent="-353358">
              <a:buFont typeface="Arial" panose="020B0604020202020204" pitchFamily="34" charset="0"/>
              <a:buChar char="•"/>
            </a:pPr>
            <a:r>
              <a:rPr lang="en-US" dirty="0"/>
              <a:t>You can store as many objects that you want. Each can be up to 5 terabytes in size.</a:t>
            </a:r>
          </a:p>
          <a:p>
            <a:pPr defTabSz="471145">
              <a:defRPr/>
            </a:pPr>
            <a:endParaRPr lang="en-US" dirty="0">
              <a:solidFill>
                <a:srgbClr val="351C35"/>
              </a:solidFill>
            </a:endParaRPr>
          </a:p>
          <a:p>
            <a:pPr defTabSz="471145">
              <a:defRPr/>
            </a:pPr>
            <a:r>
              <a:rPr lang="en-US" dirty="0">
                <a:solidFill>
                  <a:srgbClr val="351C35"/>
                </a:solidFill>
              </a:rPr>
              <a:t>Stores data as objects within resources called buckets</a:t>
            </a:r>
          </a:p>
          <a:p>
            <a:pPr marL="353358" indent="-353358">
              <a:buFont typeface="Arial" panose="020B0604020202020204" pitchFamily="34" charset="0"/>
              <a:buChar char="•"/>
            </a:pPr>
            <a:r>
              <a:rPr lang="en-US" sz="2300" dirty="0"/>
              <a:t>Buckets are similar to file folders and store objects, which consist of data and its descriptive metadata. </a:t>
            </a:r>
          </a:p>
          <a:p>
            <a:pPr marL="353358" indent="-353358">
              <a:buFont typeface="Arial" panose="020B0604020202020204" pitchFamily="34" charset="0"/>
              <a:buChar char="•"/>
            </a:pPr>
            <a:r>
              <a:rPr lang="en-US" sz="2300" dirty="0"/>
              <a:t>Within a bucket, objects are identified via a key</a:t>
            </a:r>
          </a:p>
          <a:p>
            <a:pPr marL="353376" lvl="3" indent="-353376">
              <a:buClr>
                <a:srgbClr val="96318A"/>
              </a:buClr>
              <a:buFont typeface="Arial" panose="020B0604020202020204" pitchFamily="34" charset="0"/>
              <a:buChar char="•"/>
            </a:pPr>
            <a:endParaRPr lang="en-US" sz="2300" dirty="0"/>
          </a:p>
          <a:p>
            <a:pPr lvl="3" indent="0">
              <a:buClr>
                <a:srgbClr val="96318A"/>
              </a:buClr>
            </a:pPr>
            <a:r>
              <a:rPr lang="en-US" dirty="0">
                <a:solidFill>
                  <a:srgbClr val="351C35"/>
                </a:solidFill>
              </a:rPr>
              <a:t>Designed to deliver</a:t>
            </a:r>
          </a:p>
          <a:p>
            <a:pPr marL="353358" lvl="3" indent="-353358">
              <a:buClr>
                <a:srgbClr val="96318A"/>
              </a:buClr>
              <a:buFont typeface="Arial" panose="020B0604020202020204" pitchFamily="34" charset="0"/>
              <a:buChar char="•"/>
            </a:pPr>
            <a:r>
              <a:rPr lang="en-US" dirty="0">
                <a:solidFill>
                  <a:srgbClr val="351C35"/>
                </a:solidFill>
                <a:latin typeface="Avenir Next Medium" panose="020B0503020202020204" pitchFamily="34" charset="0"/>
              </a:rPr>
              <a:t>Durability: S3 offers 11 9s of durability. There is built in replication of data and safeguards against accidental and fraudulent deletion to avoid data loss. </a:t>
            </a:r>
          </a:p>
          <a:p>
            <a:pPr marL="353358" lvl="3" indent="-353358">
              <a:buClr>
                <a:srgbClr val="96318A"/>
              </a:buClr>
              <a:buFont typeface="Arial" panose="020B0604020202020204" pitchFamily="34" charset="0"/>
              <a:buChar char="•"/>
            </a:pPr>
            <a:r>
              <a:rPr lang="en-US" sz="2300" dirty="0">
                <a:solidFill>
                  <a:srgbClr val="351C35"/>
                </a:solidFill>
              </a:rPr>
              <a:t>Availability: S3 offers 99.99% availability. This means that the data is reachable 99.99% of the time.</a:t>
            </a:r>
          </a:p>
          <a:p>
            <a:pPr marL="353358" lvl="3" indent="-353358">
              <a:buClr>
                <a:srgbClr val="96318A"/>
              </a:buClr>
              <a:buFont typeface="Arial" panose="020B0604020202020204" pitchFamily="34" charset="0"/>
              <a:buChar char="•"/>
            </a:pPr>
            <a:r>
              <a:rPr lang="en-US" sz="2300" dirty="0">
                <a:solidFill>
                  <a:srgbClr val="351C35"/>
                </a:solidFill>
              </a:rPr>
              <a:t>Scalability: S3 automatically scales to high request rates. </a:t>
            </a:r>
          </a:p>
          <a:p>
            <a:pPr marL="353358" lvl="3" indent="-353358">
              <a:buClr>
                <a:srgbClr val="96318A"/>
              </a:buClr>
              <a:buFont typeface="Arial" panose="020B0604020202020204" pitchFamily="34" charset="0"/>
              <a:buChar char="•"/>
            </a:pPr>
            <a:r>
              <a:rPr lang="en-US" sz="2300" dirty="0">
                <a:solidFill>
                  <a:srgbClr val="351C35"/>
                </a:solidFill>
              </a:rPr>
              <a:t>Secure by default: By default only bucket and object owners have access to the S3 resources they create. S3 supports access control to define who, how and when the data can be accessed; It also has encryption and auditing logging features. </a:t>
            </a:r>
            <a:endParaRPr lang="en-US" dirty="0">
              <a:solidFill>
                <a:srgbClr val="351C35"/>
              </a:solidFill>
              <a:latin typeface="Avenir Next Medium" panose="020B0503020202020204" pitchFamily="34" charset="0"/>
            </a:endParaRPr>
          </a:p>
          <a:p>
            <a:endParaRPr lang="en-US" u="none" dirty="0"/>
          </a:p>
        </p:txBody>
      </p:sp>
    </p:spTree>
    <p:extLst>
      <p:ext uri="{BB962C8B-B14F-4D97-AF65-F5344CB8AC3E}">
        <p14:creationId xmlns:p14="http://schemas.microsoft.com/office/powerpoint/2010/main" val="1791405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154905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286556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730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359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2194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a:solidFill>
                  <a:srgbClr val="351C35"/>
                </a:solidFill>
              </a:rPr>
              <a:t>Service to publish, maintain, monitor, and secure APIs at any scale.</a:t>
            </a:r>
          </a:p>
          <a:p>
            <a:pPr marL="353358" indent="-353358">
              <a:buFont typeface="Arial" panose="020B0604020202020204" pitchFamily="34" charset="0"/>
              <a:buChar char="•"/>
            </a:pPr>
            <a:r>
              <a:rPr lang="en-US" sz="2300" dirty="0"/>
              <a:t>Using the Amazon API Gateway console, you can define your REST API and its associated resources and methods, manage your API lifecycle, generate your client SDKs, and view API metrics.</a:t>
            </a:r>
          </a:p>
          <a:p>
            <a:pPr marL="353358" indent="-353358">
              <a:buFont typeface="Arial" panose="020B0604020202020204" pitchFamily="34" charset="0"/>
              <a:buChar char="•"/>
            </a:pPr>
            <a:r>
              <a:rPr lang="en-US" sz="2300" dirty="0"/>
              <a:t>After your API is deployed, Amazon API Gateway provides you with a dashboard to visually monitor calls to your services using Amazon CloudWatch</a:t>
            </a:r>
          </a:p>
          <a:p>
            <a:pPr marL="353358" indent="-353358">
              <a:buFont typeface="Arial" panose="020B0604020202020204" pitchFamily="34" charset="0"/>
              <a:buChar char="•"/>
            </a:pPr>
            <a:r>
              <a:rPr lang="en-US" sz="2300" dirty="0"/>
              <a:t>To authorize and verify API requests to AWS services, you can use Identity and Access Management (IAM) and access policies to authorize access to your APIs and all your other AWS resources; API keys on Amazon API Gateway, with fine-grained access permissions on each API key, that can be distributed to third-party developers to access your APIs; and Amazon Cognito.</a:t>
            </a:r>
          </a:p>
          <a:p>
            <a:pPr defTabSz="471145">
              <a:defRPr/>
            </a:pPr>
            <a:endParaRPr lang="en-US" dirty="0">
              <a:solidFill>
                <a:srgbClr val="351C35"/>
              </a:solidFill>
            </a:endParaRPr>
          </a:p>
          <a:p>
            <a:pPr defTabSz="471145">
              <a:defRPr/>
            </a:pPr>
            <a:r>
              <a:rPr lang="en-US" dirty="0">
                <a:solidFill>
                  <a:srgbClr val="351C35"/>
                </a:solidFill>
              </a:rPr>
              <a:t>Handles traffic management and API version management.</a:t>
            </a:r>
            <a:endParaRPr lang="en-US" sz="2300" dirty="0"/>
          </a:p>
          <a:p>
            <a:pPr marL="353358" indent="-353358">
              <a:buFont typeface="Arial" panose="020B0604020202020204" pitchFamily="34" charset="0"/>
              <a:buChar char="•"/>
            </a:pPr>
            <a:r>
              <a:rPr lang="en-US" sz="2300" dirty="0"/>
              <a:t>Helps you manage traffic through throttling</a:t>
            </a:r>
          </a:p>
          <a:p>
            <a:pPr marL="353358" indent="-353358">
              <a:buFont typeface="Arial" panose="020B0604020202020204" pitchFamily="34" charset="0"/>
              <a:buChar char="•"/>
            </a:pPr>
            <a:r>
              <a:rPr lang="en-US" sz="2300" dirty="0"/>
              <a:t>You can run multiple versions of your API at the same time</a:t>
            </a:r>
          </a:p>
          <a:p>
            <a:pPr marL="353358" indent="-353358">
              <a:buFont typeface="Arial" panose="020B0604020202020204" pitchFamily="34" charset="0"/>
              <a:buChar char="•"/>
            </a:pPr>
            <a:r>
              <a:rPr lang="en-US" sz="2300" dirty="0"/>
              <a:t>You can set up a cache with customizable keys and time-to-live in seconds for your API data to avoid hitting your back-end services for each request.</a:t>
            </a:r>
          </a:p>
          <a:p>
            <a:pPr marL="353358" indent="-353358">
              <a:buFont typeface="Arial" panose="020B0604020202020204" pitchFamily="34" charset="0"/>
              <a:buChar char="•"/>
            </a:pPr>
            <a:endParaRPr lang="en-US" sz="2300" dirty="0"/>
          </a:p>
          <a:p>
            <a:pPr marL="353358" indent="-353358">
              <a:buFont typeface="Arial" panose="020B0604020202020204" pitchFamily="34" charset="0"/>
              <a:buChar char="•"/>
            </a:pPr>
            <a:r>
              <a:rPr lang="en-US" sz="2300" dirty="0"/>
              <a:t>Amazon API Gateway lets you simultaneously run multiple versions of the same API, allowing you to quickly iterate, test, and release new versions. </a:t>
            </a:r>
          </a:p>
        </p:txBody>
      </p:sp>
    </p:spTree>
    <p:extLst>
      <p:ext uri="{BB962C8B-B14F-4D97-AF65-F5344CB8AC3E}">
        <p14:creationId xmlns:p14="http://schemas.microsoft.com/office/powerpoint/2010/main" val="360121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097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027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0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Picking up from where Agatha was,</a:t>
            </a:r>
          </a:p>
          <a:p>
            <a:r>
              <a:rPr lang="en-US" dirty="0" smtClean="0"/>
              <a:t>So far, we have half</a:t>
            </a:r>
            <a:r>
              <a:rPr lang="en-US" baseline="0" dirty="0" smtClean="0"/>
              <a:t> of our application mapped out</a:t>
            </a:r>
            <a:r>
              <a:rPr lang="en-US" dirty="0" smtClean="0"/>
              <a:t>.</a:t>
            </a:r>
          </a:p>
          <a:p>
            <a:endParaRPr lang="en-US" dirty="0" smtClean="0"/>
          </a:p>
          <a:p>
            <a:r>
              <a:rPr lang="en-US" dirty="0" smtClean="0"/>
              <a:t>Our client is able to access domain</a:t>
            </a:r>
            <a:r>
              <a:rPr lang="en-US" baseline="0" dirty="0" smtClean="0"/>
              <a:t> name for the scheduler website. </a:t>
            </a:r>
          </a:p>
          <a:p>
            <a:r>
              <a:rPr lang="en-US" baseline="0" dirty="0" smtClean="0"/>
              <a:t>We have the website code for rendering the page elements in S3. </a:t>
            </a:r>
          </a:p>
          <a:p>
            <a:r>
              <a:rPr lang="en-US" baseline="0" dirty="0" smtClean="0"/>
              <a:t>And we have the API endpoint that the website code will hit to do things– but do what?</a:t>
            </a:r>
          </a:p>
          <a:p>
            <a:endParaRPr lang="en-US" baseline="0" dirty="0" smtClean="0"/>
          </a:p>
          <a:p>
            <a:r>
              <a:rPr lang="en-US" baseline="0" dirty="0" smtClean="0"/>
              <a:t>Well, we are pretty much still missing the backend. </a:t>
            </a:r>
          </a:p>
          <a:p>
            <a:r>
              <a:rPr lang="en-US" baseline="0" dirty="0" smtClean="0"/>
              <a:t>Click</a:t>
            </a:r>
          </a:p>
          <a:p>
            <a:r>
              <a:rPr lang="en-US" baseline="0" dirty="0" smtClean="0"/>
              <a:t>We are missing the code</a:t>
            </a:r>
          </a:p>
          <a:p>
            <a:pPr defTabSz="471145"/>
            <a:r>
              <a:rPr lang="en-US" baseline="0" dirty="0" smtClean="0"/>
              <a:t>Click.</a:t>
            </a:r>
          </a:p>
          <a:p>
            <a:pPr defTabSz="471145"/>
            <a:r>
              <a:rPr lang="en-US" baseline="0" dirty="0" smtClean="0"/>
              <a:t>We are missing the business logic for our application when the API endpoint is hit</a:t>
            </a:r>
          </a:p>
          <a:p>
            <a:endParaRPr lang="en-US" dirty="0"/>
          </a:p>
        </p:txBody>
      </p:sp>
    </p:spTree>
    <p:extLst>
      <p:ext uri="{BB962C8B-B14F-4D97-AF65-F5344CB8AC3E}">
        <p14:creationId xmlns:p14="http://schemas.microsoft.com/office/powerpoint/2010/main" val="1564607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for that, we use AWS Lambda</a:t>
            </a:r>
            <a:endParaRPr lang="en-US" dirty="0"/>
          </a:p>
        </p:txBody>
      </p:sp>
    </p:spTree>
    <p:extLst>
      <p:ext uri="{BB962C8B-B14F-4D97-AF65-F5344CB8AC3E}">
        <p14:creationId xmlns:p14="http://schemas.microsoft.com/office/powerpoint/2010/main" val="3747936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smtClean="0">
                <a:solidFill>
                  <a:srgbClr val="351C35"/>
                </a:solidFill>
              </a:rPr>
              <a:t>Lambda</a:t>
            </a:r>
            <a:r>
              <a:rPr lang="en-US" baseline="0" dirty="0" smtClean="0">
                <a:solidFill>
                  <a:srgbClr val="351C35"/>
                </a:solidFill>
              </a:rPr>
              <a:t> l</a:t>
            </a:r>
            <a:r>
              <a:rPr lang="en-US" dirty="0" smtClean="0">
                <a:solidFill>
                  <a:srgbClr val="351C35"/>
                </a:solidFill>
              </a:rPr>
              <a:t>ets you run your</a:t>
            </a:r>
            <a:r>
              <a:rPr lang="en-US" baseline="0" dirty="0" smtClean="0">
                <a:solidFill>
                  <a:srgbClr val="351C35"/>
                </a:solidFill>
              </a:rPr>
              <a:t> code w/o provisioning or managing servers</a:t>
            </a:r>
            <a:endParaRPr lang="en-US" sz="2300" dirty="0"/>
          </a:p>
          <a:p>
            <a:pPr lvl="3" indent="0">
              <a:buClr>
                <a:srgbClr val="96318A"/>
              </a:buClr>
            </a:pPr>
            <a:r>
              <a:rPr lang="en-US" sz="2300" dirty="0"/>
              <a:t>	You can run code for virtually any type of application or backend service - all with zero administration.</a:t>
            </a:r>
          </a:p>
          <a:p>
            <a:pPr lvl="3" indent="0">
              <a:buClr>
                <a:srgbClr val="96318A"/>
              </a:buClr>
            </a:pPr>
            <a:endParaRPr lang="en-US" sz="2300" dirty="0"/>
          </a:p>
          <a:p>
            <a:pPr lvl="3" indent="0">
              <a:buClr>
                <a:srgbClr val="96318A"/>
              </a:buClr>
            </a:pPr>
            <a:r>
              <a:rPr lang="en-US" sz="2300" dirty="0"/>
              <a:t>All you have to do is write and upload your code. </a:t>
            </a:r>
          </a:p>
          <a:p>
            <a:pPr lvl="3" indent="0">
              <a:buClr>
                <a:srgbClr val="96318A"/>
              </a:buClr>
            </a:pPr>
            <a:r>
              <a:rPr lang="en-US" sz="2300" dirty="0"/>
              <a:t>	Lambda takes care of everything required to run and scale your </a:t>
            </a:r>
            <a:r>
              <a:rPr lang="en-US" sz="2300" dirty="0" smtClean="0"/>
              <a:t>code.</a:t>
            </a:r>
            <a:r>
              <a:rPr lang="en-US" sz="2300" baseline="0" dirty="0" smtClean="0"/>
              <a:t> </a:t>
            </a:r>
            <a:endParaRPr lang="en-US" sz="2300" dirty="0"/>
          </a:p>
          <a:p>
            <a:pPr lvl="3" indent="0">
              <a:buClr>
                <a:srgbClr val="96318A"/>
              </a:buClr>
            </a:pPr>
            <a:endParaRPr lang="en-US" sz="2300" dirty="0"/>
          </a:p>
          <a:p>
            <a:pPr lvl="3" indent="0">
              <a:buClr>
                <a:srgbClr val="96318A"/>
              </a:buClr>
            </a:pPr>
            <a:r>
              <a:rPr lang="en-US" sz="2300" dirty="0"/>
              <a:t>You can set up your code to automatically trigger </a:t>
            </a:r>
          </a:p>
          <a:p>
            <a:pPr lvl="3" indent="0">
              <a:buClr>
                <a:srgbClr val="96318A"/>
              </a:buClr>
            </a:pPr>
            <a:r>
              <a:rPr lang="en-US" sz="2300" dirty="0"/>
              <a:t>	From other AWS services</a:t>
            </a:r>
          </a:p>
          <a:p>
            <a:pPr lvl="3" indent="0">
              <a:buClr>
                <a:srgbClr val="96318A"/>
              </a:buClr>
            </a:pPr>
            <a:r>
              <a:rPr lang="en-US" sz="2300" dirty="0"/>
              <a:t>	For example, you can configure your lambda so that uploading a file to S3 can kick off your code. you can even have an Alexa action invoke it</a:t>
            </a:r>
            <a:endParaRPr lang="en-US" dirty="0" smtClean="0">
              <a:solidFill>
                <a:srgbClr val="351C35"/>
              </a:solidFill>
            </a:endParaRPr>
          </a:p>
          <a:p>
            <a:pPr lvl="3" indent="0">
              <a:buClr>
                <a:srgbClr val="96318A"/>
              </a:buClr>
            </a:pPr>
            <a:r>
              <a:rPr lang="en-US" dirty="0" smtClean="0">
                <a:solidFill>
                  <a:srgbClr val="351C35"/>
                </a:solidFill>
              </a:rPr>
              <a:t>	Essentially</a:t>
            </a:r>
            <a:r>
              <a:rPr lang="en-US" baseline="0" dirty="0" smtClean="0">
                <a:solidFill>
                  <a:srgbClr val="351C35"/>
                </a:solidFill>
              </a:rPr>
              <a:t> any ch</a:t>
            </a:r>
            <a:r>
              <a:rPr lang="en-US" dirty="0" smtClean="0">
                <a:solidFill>
                  <a:srgbClr val="351C35"/>
                </a:solidFill>
                <a:latin typeface="Avenir Next Medium" panose="020B0503020202020204" pitchFamily="34" charset="0"/>
              </a:rPr>
              <a:t>anges in data,</a:t>
            </a:r>
            <a:r>
              <a:rPr lang="en-US" baseline="0" dirty="0" smtClean="0">
                <a:solidFill>
                  <a:srgbClr val="351C35"/>
                </a:solidFill>
                <a:latin typeface="Avenir Next Medium" panose="020B0503020202020204" pitchFamily="34" charset="0"/>
              </a:rPr>
              <a:t> s</a:t>
            </a:r>
            <a:r>
              <a:rPr lang="en-US" dirty="0" smtClean="0">
                <a:solidFill>
                  <a:srgbClr val="351C35"/>
                </a:solidFill>
                <a:latin typeface="Avenir Next Medium" panose="020B0503020202020204" pitchFamily="34" charset="0"/>
              </a:rPr>
              <a:t>hifts in system state, actions by users can be set up to trigger your function.</a:t>
            </a:r>
            <a:endParaRPr lang="en-US" dirty="0" smtClean="0">
              <a:solidFill>
                <a:srgbClr val="351C35"/>
              </a:solidFill>
            </a:endParaRPr>
          </a:p>
          <a:p>
            <a:pPr defTabSz="471145">
              <a:defRPr/>
            </a:pPr>
            <a:r>
              <a:rPr lang="en-US" dirty="0" smtClean="0"/>
              <a:t>	For our </a:t>
            </a:r>
            <a:r>
              <a:rPr lang="en-US" baseline="0" dirty="0" smtClean="0"/>
              <a:t>application, we </a:t>
            </a:r>
            <a:r>
              <a:rPr lang="en-US" dirty="0" smtClean="0"/>
              <a:t>automatically run code in response to HTTP requests via </a:t>
            </a:r>
            <a:r>
              <a:rPr lang="en-US" dirty="0" smtClean="0">
                <a:hlinkClick r:id="rId3"/>
              </a:rPr>
              <a:t>Amazon API Gateway</a:t>
            </a:r>
            <a:endParaRPr lang="en-US" dirty="0" smtClean="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3685582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smtClean="0"/>
              <a:t>Here is what the page will look like</a:t>
            </a:r>
            <a:r>
              <a:rPr lang="en-US" baseline="0" dirty="0" smtClean="0"/>
              <a:t> when we are setting up our lambda function.</a:t>
            </a:r>
          </a:p>
          <a:p>
            <a:pPr defTabSz="471145">
              <a:defRPr/>
            </a:pPr>
            <a:r>
              <a:rPr lang="en-US" dirty="0" smtClean="0"/>
              <a:t>-When</a:t>
            </a:r>
            <a:r>
              <a:rPr lang="en-US" baseline="0" dirty="0" smtClean="0"/>
              <a:t> we create a function from scratch</a:t>
            </a:r>
            <a:endParaRPr lang="en-US" dirty="0" smtClean="0"/>
          </a:p>
          <a:p>
            <a:r>
              <a:rPr lang="en-US" dirty="0" smtClean="0"/>
              <a:t>-Name for the function</a:t>
            </a:r>
          </a:p>
          <a:p>
            <a:r>
              <a:rPr lang="en-US" dirty="0" smtClean="0"/>
              <a:t>-Then we have the runtime environment</a:t>
            </a:r>
          </a:p>
          <a:p>
            <a:r>
              <a:rPr lang="en-US" dirty="0" smtClean="0"/>
              <a:t>	For our application</a:t>
            </a:r>
            <a:r>
              <a:rPr lang="en-US" baseline="0" dirty="0" smtClean="0"/>
              <a:t> backend, we will use Node.js, but Lambda supports many others.</a:t>
            </a:r>
            <a:endParaRPr lang="en-US" dirty="0" smtClean="0"/>
          </a:p>
          <a:p>
            <a:pPr defTabSz="471145"/>
            <a:r>
              <a:rPr lang="en-US" dirty="0" smtClean="0"/>
              <a:t>-Then, we create or decide</a:t>
            </a:r>
            <a:r>
              <a:rPr lang="en-US" baseline="0" dirty="0" smtClean="0"/>
              <a:t> on a </a:t>
            </a:r>
            <a:r>
              <a:rPr lang="en-US" dirty="0" smtClean="0"/>
              <a:t>role for the function. Specifies the </a:t>
            </a:r>
            <a:r>
              <a:rPr lang="en-US" dirty="0" smtClean="0"/>
              <a:t>permissions</a:t>
            </a:r>
            <a:r>
              <a:rPr lang="en-US" baseline="0" dirty="0" smtClean="0"/>
              <a:t> </a:t>
            </a:r>
            <a:r>
              <a:rPr lang="en-US" baseline="0" dirty="0" smtClean="0"/>
              <a:t>that our Lambda will have to other AWS services. For our application, we need access to the data storage layer and we can allow access to </a:t>
            </a:r>
            <a:r>
              <a:rPr lang="en-US" baseline="0" dirty="0" err="1" smtClean="0"/>
              <a:t>Cloudwatch</a:t>
            </a:r>
            <a:r>
              <a:rPr lang="en-US" baseline="0" dirty="0" smtClean="0"/>
              <a:t> which enables you to monitor  store logs for your functions</a:t>
            </a:r>
          </a:p>
          <a:p>
            <a:endParaRPr lang="en-US" baseline="0" dirty="0" smtClean="0"/>
          </a:p>
          <a:p>
            <a:r>
              <a:rPr lang="en-US" dirty="0" smtClean="0"/>
              <a:t>Click Create Function</a:t>
            </a:r>
          </a:p>
          <a:p>
            <a:endParaRPr lang="en-US" dirty="0"/>
          </a:p>
        </p:txBody>
      </p:sp>
    </p:spTree>
    <p:extLst>
      <p:ext uri="{BB962C8B-B14F-4D97-AF65-F5344CB8AC3E}">
        <p14:creationId xmlns:p14="http://schemas.microsoft.com/office/powerpoint/2010/main" val="564759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indent="0">
              <a:buClr>
                <a:srgbClr val="96318A"/>
              </a:buClr>
            </a:pPr>
            <a:r>
              <a:rPr lang="en-US" dirty="0" smtClean="0"/>
              <a:t>Once the function is created, we have this dashboard.</a:t>
            </a:r>
          </a:p>
          <a:p>
            <a:pPr lvl="3" indent="0">
              <a:buClr>
                <a:srgbClr val="96318A"/>
              </a:buClr>
            </a:pPr>
            <a:r>
              <a:rPr lang="en-US" dirty="0" smtClean="0"/>
              <a:t>-left side- triggers, we</a:t>
            </a:r>
            <a:r>
              <a:rPr lang="en-US" baseline="0" dirty="0" smtClean="0"/>
              <a:t> have not set up from where the code gets invoked.</a:t>
            </a:r>
            <a:r>
              <a:rPr lang="en-US" dirty="0" smtClean="0"/>
              <a:t> right side- list of services that the</a:t>
            </a:r>
            <a:r>
              <a:rPr lang="en-US" baseline="0" dirty="0" smtClean="0"/>
              <a:t> lambda has access to.</a:t>
            </a:r>
          </a:p>
          <a:p>
            <a:pPr lvl="3" indent="0">
              <a:buClr>
                <a:srgbClr val="96318A"/>
              </a:buClr>
            </a:pPr>
            <a:endParaRPr lang="en-US" dirty="0" smtClean="0"/>
          </a:p>
          <a:p>
            <a:pPr lvl="3" indent="0">
              <a:buClr>
                <a:srgbClr val="96318A"/>
              </a:buClr>
            </a:pPr>
            <a:r>
              <a:rPr lang="en-US" dirty="0" smtClean="0"/>
              <a:t>To summarize, when it comes to setting</a:t>
            </a:r>
            <a:r>
              <a:rPr lang="en-US" baseline="0" dirty="0" smtClean="0"/>
              <a:t> up your application to use lambdas</a:t>
            </a:r>
            <a:endParaRPr lang="en-US" dirty="0" smtClean="0"/>
          </a:p>
          <a:p>
            <a:pPr lvl="5" indent="0">
              <a:buClr>
                <a:srgbClr val="96318A"/>
              </a:buClr>
            </a:pPr>
            <a:r>
              <a:rPr lang="en-US" dirty="0" smtClean="0"/>
              <a:t>	authoring code &amp; deploying code to AWS Lambda, set up triggers to execute</a:t>
            </a:r>
            <a:r>
              <a:rPr lang="en-US" baseline="0" dirty="0" smtClean="0"/>
              <a:t> the code </a:t>
            </a:r>
          </a:p>
          <a:p>
            <a:pPr lvl="4" indent="0">
              <a:buClr>
                <a:srgbClr val="96318A"/>
              </a:buClr>
            </a:pPr>
            <a:r>
              <a:rPr lang="en-US" strike="noStrike" baseline="0" dirty="0" smtClean="0"/>
              <a:t>	</a:t>
            </a:r>
          </a:p>
          <a:p>
            <a:pPr lvl="4" indent="0" defTabSz="471145">
              <a:buClr>
                <a:srgbClr val="96318A"/>
              </a:buClr>
            </a:pPr>
            <a:r>
              <a:rPr lang="en-US" dirty="0" smtClean="0"/>
              <a:t>That’s all. Lambda takes care of the rest. </a:t>
            </a:r>
            <a:endParaRPr lang="en-US" strike="sngStrike" baseline="0" dirty="0" smtClean="0"/>
          </a:p>
        </p:txBody>
      </p:sp>
    </p:spTree>
    <p:extLst>
      <p:ext uri="{BB962C8B-B14F-4D97-AF65-F5344CB8AC3E}">
        <p14:creationId xmlns:p14="http://schemas.microsoft.com/office/powerpoint/2010/main" val="1912312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move on</a:t>
            </a:r>
            <a:endParaRPr lang="en-US" dirty="0"/>
          </a:p>
        </p:txBody>
      </p:sp>
    </p:spTree>
    <p:extLst>
      <p:ext uri="{BB962C8B-B14F-4D97-AF65-F5344CB8AC3E}">
        <p14:creationId xmlns:p14="http://schemas.microsoft.com/office/powerpoint/2010/main" val="874271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have this architecture.</a:t>
            </a:r>
          </a:p>
          <a:p>
            <a:endParaRPr lang="en-US" dirty="0" smtClean="0"/>
          </a:p>
          <a:p>
            <a:r>
              <a:rPr lang="en-US" dirty="0" smtClean="0"/>
              <a:t>We have-</a:t>
            </a:r>
          </a:p>
          <a:p>
            <a:r>
              <a:rPr lang="en-US" dirty="0" smtClean="0"/>
              <a:t>Functions to get content for the site for rendering, </a:t>
            </a:r>
          </a:p>
          <a:p>
            <a:r>
              <a:rPr lang="en-US" dirty="0" smtClean="0"/>
              <a:t>Functions that update content as you rearrange</a:t>
            </a:r>
            <a:r>
              <a:rPr lang="en-US" baseline="0" dirty="0" smtClean="0"/>
              <a:t> events on your application</a:t>
            </a:r>
          </a:p>
          <a:p>
            <a:r>
              <a:rPr lang="en-US" baseline="0" dirty="0" smtClean="0"/>
              <a:t>Functions to return the data</a:t>
            </a:r>
          </a:p>
          <a:p>
            <a:endParaRPr lang="en-US" baseline="0" dirty="0" smtClean="0"/>
          </a:p>
          <a:p>
            <a:r>
              <a:rPr lang="en-US" baseline="0" dirty="0" smtClean="0"/>
              <a:t>But are we missing?</a:t>
            </a:r>
          </a:p>
          <a:p>
            <a:r>
              <a:rPr lang="en-US" baseline="0" dirty="0" smtClean="0"/>
              <a:t>-Something important</a:t>
            </a:r>
          </a:p>
          <a:p>
            <a:r>
              <a:rPr lang="en-US" baseline="0" dirty="0" smtClean="0"/>
              <a:t>We’re missing the actual session information and we’re missing the data storage for it.</a:t>
            </a:r>
          </a:p>
          <a:p>
            <a:r>
              <a:rPr lang="en-US" baseline="0" dirty="0" smtClean="0"/>
              <a:t>-</a:t>
            </a:r>
          </a:p>
          <a:p>
            <a:r>
              <a:rPr lang="en-US" baseline="0" dirty="0" smtClean="0"/>
              <a:t>So, we need a data storage to hold all the data</a:t>
            </a:r>
            <a:endParaRPr lang="en-US" dirty="0"/>
          </a:p>
        </p:txBody>
      </p:sp>
    </p:spTree>
    <p:extLst>
      <p:ext uri="{BB962C8B-B14F-4D97-AF65-F5344CB8AC3E}">
        <p14:creationId xmlns:p14="http://schemas.microsoft.com/office/powerpoint/2010/main" val="152251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we use Amazon</a:t>
            </a:r>
            <a:r>
              <a:rPr lang="en-US" baseline="0" dirty="0" smtClean="0"/>
              <a:t> </a:t>
            </a:r>
            <a:r>
              <a:rPr lang="en-US" baseline="0" dirty="0" err="1" smtClean="0"/>
              <a:t>DynamoDB</a:t>
            </a:r>
            <a:endParaRPr lang="en-US" dirty="0"/>
          </a:p>
        </p:txBody>
      </p:sp>
    </p:spTree>
    <p:extLst>
      <p:ext uri="{BB962C8B-B14F-4D97-AF65-F5344CB8AC3E}">
        <p14:creationId xmlns:p14="http://schemas.microsoft.com/office/powerpoint/2010/main" val="3382742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1145">
              <a:defRPr/>
            </a:pPr>
            <a:r>
              <a:rPr lang="en-US" dirty="0" smtClean="0"/>
              <a:t>What is </a:t>
            </a:r>
            <a:r>
              <a:rPr lang="en-US" dirty="0" err="1" smtClean="0"/>
              <a:t>DynamoDB</a:t>
            </a:r>
            <a:r>
              <a:rPr lang="en-US" dirty="0" smtClean="0"/>
              <a:t>?</a:t>
            </a:r>
          </a:p>
          <a:p>
            <a:pPr defTabSz="471145">
              <a:defRPr/>
            </a:pPr>
            <a:endParaRPr lang="en-US" dirty="0" smtClean="0"/>
          </a:p>
          <a:p>
            <a:pPr defTabSz="471145">
              <a:defRPr/>
            </a:pPr>
            <a:r>
              <a:rPr lang="en-US" dirty="0" smtClean="0">
                <a:solidFill>
                  <a:srgbClr val="351C35"/>
                </a:solidFill>
              </a:rPr>
              <a:t>A non-relational database that delivers reliable performance at any scale</a:t>
            </a:r>
            <a:endParaRPr lang="en-US" dirty="0" smtClean="0"/>
          </a:p>
          <a:p>
            <a:pPr defTabSz="471145">
              <a:defRPr/>
            </a:pPr>
            <a:r>
              <a:rPr lang="en-US" baseline="0" dirty="0" smtClean="0"/>
              <a:t>	– let’s unpack that a bit</a:t>
            </a:r>
          </a:p>
          <a:p>
            <a:pPr defTabSz="471145">
              <a:defRPr/>
            </a:pPr>
            <a:endParaRPr lang="en-US" dirty="0" smtClean="0"/>
          </a:p>
          <a:p>
            <a:pPr defTabSz="471145">
              <a:defRPr/>
            </a:pPr>
            <a:r>
              <a:rPr lang="en-US" dirty="0" smtClean="0"/>
              <a:t>Non-relational database</a:t>
            </a:r>
          </a:p>
          <a:p>
            <a:pPr defTabSz="471145">
              <a:defRPr/>
            </a:pPr>
            <a:r>
              <a:rPr lang="en-US" dirty="0" smtClean="0"/>
              <a:t>	Non-relational or</a:t>
            </a:r>
            <a:r>
              <a:rPr lang="en-US" baseline="0" dirty="0" smtClean="0"/>
              <a:t> </a:t>
            </a:r>
            <a:r>
              <a:rPr lang="en-US" baseline="0" dirty="0" err="1" smtClean="0"/>
              <a:t>NoSql</a:t>
            </a:r>
            <a:r>
              <a:rPr lang="en-US" baseline="0" dirty="0" smtClean="0"/>
              <a:t> </a:t>
            </a:r>
            <a:r>
              <a:rPr lang="en-US" dirty="0" smtClean="0"/>
              <a:t>databases </a:t>
            </a:r>
            <a:r>
              <a:rPr lang="en-US" dirty="0" smtClean="0"/>
              <a:t>offer flexible schema </a:t>
            </a:r>
            <a:r>
              <a:rPr lang="en-US" dirty="0" smtClean="0"/>
              <a:t>design. </a:t>
            </a:r>
          </a:p>
          <a:p>
            <a:pPr defTabSz="471145">
              <a:defRPr/>
            </a:pPr>
            <a:r>
              <a:rPr lang="en-US" strike="noStrike" dirty="0" smtClean="0">
                <a:solidFill>
                  <a:srgbClr val="351C35"/>
                </a:solidFill>
              </a:rPr>
              <a:t>	Unlike RDBs,</a:t>
            </a:r>
            <a:r>
              <a:rPr lang="en-US" strike="noStrike" baseline="0" dirty="0" smtClean="0">
                <a:solidFill>
                  <a:srgbClr val="351C35"/>
                </a:solidFill>
              </a:rPr>
              <a:t> </a:t>
            </a:r>
            <a:r>
              <a:rPr lang="en-US" sz="2300" dirty="0"/>
              <a:t>your schemas are tailored to the specific requirements of your use cases. </a:t>
            </a:r>
            <a:r>
              <a:rPr lang="en-US" sz="2300" strike="sngStrike" dirty="0"/>
              <a:t>This allows for the most common and important queries to be as fast and as inexpensive as possible.  </a:t>
            </a:r>
            <a:endParaRPr lang="en-US" strike="sngStrike" dirty="0" smtClean="0">
              <a:solidFill>
                <a:srgbClr val="351C35"/>
              </a:solidFill>
            </a:endParaRPr>
          </a:p>
          <a:p>
            <a:pPr defTabSz="471145">
              <a:defRPr/>
            </a:pPr>
            <a:endParaRPr lang="en-US" strike="sngStrike" dirty="0" smtClean="0">
              <a:solidFill>
                <a:srgbClr val="351C35"/>
              </a:solidFill>
            </a:endParaRPr>
          </a:p>
          <a:p>
            <a:pPr defTabSz="471145">
              <a:defRPr/>
            </a:pPr>
            <a:r>
              <a:rPr lang="en-US" dirty="0" smtClean="0">
                <a:solidFill>
                  <a:srgbClr val="351C35"/>
                </a:solidFill>
              </a:rPr>
              <a:t>Reliable</a:t>
            </a:r>
            <a:r>
              <a:rPr lang="en-US" baseline="0" dirty="0" smtClean="0">
                <a:solidFill>
                  <a:srgbClr val="351C35"/>
                </a:solidFill>
              </a:rPr>
              <a:t> performance at any scale </a:t>
            </a:r>
          </a:p>
          <a:p>
            <a:pPr defTabSz="471145">
              <a:defRPr/>
            </a:pPr>
            <a:r>
              <a:rPr lang="en-US" baseline="0" dirty="0" smtClean="0">
                <a:solidFill>
                  <a:srgbClr val="351C35"/>
                </a:solidFill>
              </a:rPr>
              <a:t>  </a:t>
            </a:r>
            <a:r>
              <a:rPr lang="en-US" baseline="0" dirty="0" smtClean="0">
                <a:solidFill>
                  <a:sysClr val="windowText" lastClr="000000"/>
                </a:solidFill>
              </a:rPr>
              <a:t>	</a:t>
            </a:r>
            <a:r>
              <a:rPr lang="en-US" sz="2300" dirty="0"/>
              <a:t>globally scalable data store – replicas of your data in other regions to make sure that it is more available. </a:t>
            </a:r>
          </a:p>
          <a:p>
            <a:pPr defTabSz="471145">
              <a:defRPr/>
            </a:pPr>
            <a:r>
              <a:rPr lang="en-US" sz="2300" dirty="0">
                <a:solidFill>
                  <a:srgbClr val="351C35"/>
                </a:solidFill>
              </a:rPr>
              <a:t>G</a:t>
            </a:r>
            <a:r>
              <a:rPr lang="en-US" dirty="0" smtClean="0">
                <a:solidFill>
                  <a:srgbClr val="351C35"/>
                </a:solidFill>
              </a:rPr>
              <a:t>uaranteed availability</a:t>
            </a:r>
            <a:r>
              <a:rPr lang="en-US" baseline="0" dirty="0" smtClean="0">
                <a:solidFill>
                  <a:srgbClr val="351C35"/>
                </a:solidFill>
              </a:rPr>
              <a:t> </a:t>
            </a:r>
            <a:r>
              <a:rPr lang="en-US" dirty="0" smtClean="0">
                <a:solidFill>
                  <a:srgbClr val="351C35"/>
                </a:solidFill>
              </a:rPr>
              <a:t>with a </a:t>
            </a:r>
            <a:r>
              <a:rPr lang="en-US" sz="2300" dirty="0"/>
              <a:t>99.99% Standard SLA (non-global tables or if you don’t try to failover) and at least 99.999% Global Table  SLA if </a:t>
            </a:r>
            <a:r>
              <a:rPr lang="en-US" sz="2300" u="sng" dirty="0"/>
              <a:t>all</a:t>
            </a:r>
            <a:r>
              <a:rPr lang="en-US" sz="2300" dirty="0"/>
              <a:t> of your </a:t>
            </a:r>
            <a:r>
              <a:rPr lang="en-US" sz="2300" dirty="0" err="1"/>
              <a:t>DynamoDB</a:t>
            </a:r>
            <a:r>
              <a:rPr lang="en-US" sz="2300" dirty="0"/>
              <a:t> tables in the applicable AWS region are part of global tables (the Global Table SLA ) </a:t>
            </a:r>
          </a:p>
          <a:p>
            <a:pPr defTabSz="471145">
              <a:defRPr/>
            </a:pPr>
            <a:endParaRPr lang="en-US" sz="2300" dirty="0">
              <a:solidFill>
                <a:srgbClr val="351C35"/>
              </a:solidFill>
            </a:endParaRPr>
          </a:p>
          <a:p>
            <a:pPr defTabSz="471145">
              <a:defRPr/>
            </a:pPr>
            <a:r>
              <a:rPr lang="en-US" sz="2300" dirty="0">
                <a:solidFill>
                  <a:srgbClr val="351C35"/>
                </a:solidFill>
              </a:rPr>
              <a:t>	</a:t>
            </a:r>
            <a:r>
              <a:rPr lang="en-US" dirty="0" smtClean="0">
                <a:solidFill>
                  <a:srgbClr val="351C35"/>
                </a:solidFill>
              </a:rPr>
              <a:t>uses key-value data structures that scale easily</a:t>
            </a:r>
            <a:r>
              <a:rPr lang="en-US" baseline="0" dirty="0" smtClean="0">
                <a:solidFill>
                  <a:srgbClr val="351C35"/>
                </a:solidFill>
              </a:rPr>
              <a:t> for </a:t>
            </a:r>
            <a:r>
              <a:rPr lang="en-US" sz="2300" dirty="0"/>
              <a:t>applications that require highly responsive data access. This can be done with automatic scaling of throughput and storage scaling via APIs and the AWS Management Console.</a:t>
            </a:r>
          </a:p>
          <a:p>
            <a:endParaRPr lang="en-US" dirty="0" smtClean="0"/>
          </a:p>
          <a:p>
            <a:pPr lvl="3" indent="0" defTabSz="471145">
              <a:buClr>
                <a:srgbClr val="96318A"/>
              </a:buClr>
              <a:defRPr/>
            </a:pPr>
            <a:r>
              <a:rPr lang="en-US" dirty="0" smtClean="0">
                <a:solidFill>
                  <a:srgbClr val="351C35"/>
                </a:solidFill>
              </a:rPr>
              <a:t>Built-in security, backup and restore, and in-memory caching </a:t>
            </a:r>
          </a:p>
          <a:p>
            <a:pPr lvl="3" indent="0" defTabSz="471145">
              <a:buClr>
                <a:srgbClr val="96318A"/>
              </a:buClr>
              <a:defRPr/>
            </a:pPr>
            <a:r>
              <a:rPr lang="en-US" dirty="0" smtClean="0">
                <a:solidFill>
                  <a:srgbClr val="351C35"/>
                </a:solidFill>
              </a:rPr>
              <a:t>	Data </a:t>
            </a:r>
            <a:r>
              <a:rPr lang="en-US" dirty="0">
                <a:solidFill>
                  <a:srgbClr val="351C35"/>
                </a:solidFill>
              </a:rPr>
              <a:t>is secured with encryption </a:t>
            </a:r>
            <a:endParaRPr lang="en-US" dirty="0" smtClean="0">
              <a:solidFill>
                <a:srgbClr val="351C35"/>
              </a:solidFill>
            </a:endParaRPr>
          </a:p>
          <a:p>
            <a:pPr lvl="3" indent="0" defTabSz="471145">
              <a:buClr>
                <a:srgbClr val="96318A"/>
              </a:buClr>
              <a:defRPr/>
            </a:pPr>
            <a:r>
              <a:rPr lang="en-US" dirty="0" smtClean="0">
                <a:solidFill>
                  <a:srgbClr val="351C35"/>
                </a:solidFill>
              </a:rPr>
              <a:t>	continuously backs up your data for protection. When enabled, </a:t>
            </a:r>
            <a:r>
              <a:rPr lang="en-US" dirty="0" err="1" smtClean="0">
                <a:solidFill>
                  <a:srgbClr val="351C35"/>
                </a:solidFill>
              </a:rPr>
              <a:t>DynamoDB</a:t>
            </a:r>
            <a:r>
              <a:rPr lang="en-US" dirty="0" smtClean="0">
                <a:solidFill>
                  <a:srgbClr val="351C35"/>
                </a:solidFill>
              </a:rPr>
              <a:t> maintains incremental backups of your table for the last 35 days until you explicitly turn it of</a:t>
            </a:r>
            <a:endParaRPr lang="en-US" baseline="0" dirty="0" smtClean="0">
              <a:solidFill>
                <a:srgbClr val="351C35"/>
              </a:solidFill>
            </a:endParaRPr>
          </a:p>
          <a:p>
            <a:pPr lvl="3" indent="0" defTabSz="471145">
              <a:buClr>
                <a:srgbClr val="96318A"/>
              </a:buClr>
              <a:defRPr/>
            </a:pPr>
            <a:r>
              <a:rPr lang="en-US" baseline="0" dirty="0" smtClean="0">
                <a:solidFill>
                  <a:srgbClr val="351C35"/>
                </a:solidFill>
              </a:rPr>
              <a:t>	t</a:t>
            </a:r>
            <a:r>
              <a:rPr lang="en-US" dirty="0" smtClean="0">
                <a:solidFill>
                  <a:srgbClr val="351C35"/>
                </a:solidFill>
              </a:rPr>
              <a:t>here is also in-memory caching</a:t>
            </a:r>
            <a:r>
              <a:rPr lang="en-US" baseline="0" dirty="0" smtClean="0">
                <a:solidFill>
                  <a:srgbClr val="351C35"/>
                </a:solidFill>
              </a:rPr>
              <a:t> supported for those high-performance applications that need microsecond response times.</a:t>
            </a:r>
          </a:p>
          <a:p>
            <a:pPr lvl="3" indent="0" defTabSz="471145">
              <a:buClr>
                <a:srgbClr val="96318A"/>
              </a:buClr>
              <a:defRPr/>
            </a:pPr>
            <a:r>
              <a:rPr lang="en-US" baseline="0" dirty="0" smtClean="0">
                <a:solidFill>
                  <a:srgbClr val="351C35"/>
                </a:solidFill>
              </a:rPr>
              <a:t>	</a:t>
            </a:r>
            <a:r>
              <a:rPr lang="en-US" baseline="0" dirty="0" err="1" smtClean="0">
                <a:solidFill>
                  <a:srgbClr val="351C35"/>
                </a:solidFill>
              </a:rPr>
              <a:t>DynamoDB</a:t>
            </a:r>
            <a:r>
              <a:rPr lang="en-US" baseline="0" dirty="0" smtClean="0">
                <a:solidFill>
                  <a:srgbClr val="351C35"/>
                </a:solidFill>
              </a:rPr>
              <a:t> on its own supports millisecond response times </a:t>
            </a:r>
          </a:p>
        </p:txBody>
      </p:sp>
    </p:spTree>
    <p:extLst>
      <p:ext uri="{BB962C8B-B14F-4D97-AF65-F5344CB8AC3E}">
        <p14:creationId xmlns:p14="http://schemas.microsoft.com/office/powerpoint/2010/main" val="208314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2967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300" dirty="0"/>
              <a:t>Amazon </a:t>
            </a:r>
            <a:r>
              <a:rPr lang="en-US" sz="2300" dirty="0" err="1"/>
              <a:t>DynamoDB</a:t>
            </a:r>
            <a:r>
              <a:rPr lang="en-US" sz="2300" dirty="0"/>
              <a:t> provides fast access to items in a table by specifying primary key values. Each item (row) is a key-value pair whose primary key is the only required attribute for items in a table and uniquely identifies each item.</a:t>
            </a:r>
          </a:p>
          <a:p>
            <a:r>
              <a:rPr lang="en-US" sz="2300" dirty="0"/>
              <a:t> </a:t>
            </a:r>
          </a:p>
          <a:p>
            <a:r>
              <a:rPr lang="en-US" sz="2300" dirty="0"/>
              <a:t>However, many applications might benefit from having one or more secondary (or alternate) keys available, to allow efficient access to data with attributes other than the primary key. </a:t>
            </a:r>
          </a:p>
          <a:p>
            <a:endParaRPr lang="en-US" sz="2300" dirty="0"/>
          </a:p>
          <a:p>
            <a:r>
              <a:rPr lang="en-US" sz="2300" dirty="0"/>
              <a:t>To address this, you can create one or more secondary indexes on a table, and issue </a:t>
            </a:r>
            <a:r>
              <a:rPr lang="en-US" dirty="0" smtClean="0"/>
              <a:t>Query</a:t>
            </a:r>
            <a:r>
              <a:rPr lang="en-US" sz="2300" dirty="0"/>
              <a:t> or </a:t>
            </a:r>
            <a:r>
              <a:rPr lang="en-US" dirty="0" smtClean="0"/>
              <a:t>Scan</a:t>
            </a:r>
            <a:r>
              <a:rPr lang="en-US" sz="2300" dirty="0"/>
              <a:t> requests against these indexes.</a:t>
            </a:r>
          </a:p>
        </p:txBody>
      </p:sp>
    </p:spTree>
    <p:extLst>
      <p:ext uri="{BB962C8B-B14F-4D97-AF65-F5344CB8AC3E}">
        <p14:creationId xmlns:p14="http://schemas.microsoft.com/office/powerpoint/2010/main" val="1816659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next?</a:t>
            </a:r>
          </a:p>
          <a:p>
            <a:endParaRPr lang="en-US" dirty="0" smtClean="0"/>
          </a:p>
          <a:p>
            <a:r>
              <a:rPr lang="en-US" dirty="0" smtClean="0"/>
              <a:t>Well, you have the essentials for your application</a:t>
            </a:r>
            <a:r>
              <a:rPr lang="en-US" baseline="0" dirty="0" smtClean="0"/>
              <a:t> all here. But what about authentication?</a:t>
            </a:r>
          </a:p>
          <a:p>
            <a:r>
              <a:rPr lang="en-US" baseline="0" dirty="0" smtClean="0"/>
              <a:t>-</a:t>
            </a:r>
          </a:p>
          <a:p>
            <a:r>
              <a:rPr lang="en-US" baseline="0" dirty="0" smtClean="0"/>
              <a:t>What if we wanted to control our application such that only certain users can access it?</a:t>
            </a:r>
          </a:p>
          <a:p>
            <a:r>
              <a:rPr lang="en-US" baseline="0" dirty="0" smtClean="0"/>
              <a:t>-</a:t>
            </a:r>
            <a:endParaRPr lang="en-US" dirty="0"/>
          </a:p>
        </p:txBody>
      </p:sp>
    </p:spTree>
    <p:extLst>
      <p:ext uri="{BB962C8B-B14F-4D97-AF65-F5344CB8AC3E}">
        <p14:creationId xmlns:p14="http://schemas.microsoft.com/office/powerpoint/2010/main" val="4176312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that we can use Amazon </a:t>
            </a:r>
            <a:r>
              <a:rPr lang="en-US" dirty="0" err="1" smtClean="0"/>
              <a:t>Cognito</a:t>
            </a:r>
            <a:r>
              <a:rPr lang="en-US" dirty="0" smtClean="0"/>
              <a:t>.</a:t>
            </a:r>
          </a:p>
          <a:p>
            <a:endParaRPr lang="en-US" baseline="0" dirty="0" smtClean="0"/>
          </a:p>
          <a:p>
            <a:r>
              <a:rPr lang="en-US" baseline="0" dirty="0" smtClean="0"/>
              <a:t>Amazon </a:t>
            </a:r>
            <a:r>
              <a:rPr lang="en-US" baseline="0" dirty="0" err="1" smtClean="0"/>
              <a:t>Cognito</a:t>
            </a:r>
            <a:r>
              <a:rPr lang="en-US" baseline="0" dirty="0" smtClean="0"/>
              <a:t> allows you to specify user access to parts of the application or the whole thing in general</a:t>
            </a:r>
          </a:p>
          <a:p>
            <a:endParaRPr lang="en-US" baseline="0" dirty="0" smtClean="0"/>
          </a:p>
          <a:p>
            <a:r>
              <a:rPr lang="en-US" baseline="0" dirty="0" smtClean="0"/>
              <a:t>STS – Security Token Service (optional)</a:t>
            </a:r>
          </a:p>
          <a:p>
            <a:endParaRPr lang="en-US" dirty="0" smtClean="0"/>
          </a:p>
          <a:p>
            <a:r>
              <a:rPr lang="en-US" dirty="0" smtClean="0"/>
              <a:t>This is ideally,</a:t>
            </a:r>
            <a:r>
              <a:rPr lang="en-US" baseline="0" dirty="0" smtClean="0"/>
              <a:t> what the architecture of a </a:t>
            </a:r>
            <a:r>
              <a:rPr lang="en-US" baseline="0" dirty="0" err="1" smtClean="0"/>
              <a:t>serverless</a:t>
            </a:r>
            <a:r>
              <a:rPr lang="en-US" baseline="0" dirty="0" smtClean="0"/>
              <a:t> application on AWS would look like.</a:t>
            </a:r>
          </a:p>
          <a:p>
            <a:endParaRPr lang="en-US" baseline="0" dirty="0" smtClean="0"/>
          </a:p>
          <a:p>
            <a:endParaRPr lang="en-US" dirty="0"/>
          </a:p>
        </p:txBody>
      </p:sp>
    </p:spTree>
    <p:extLst>
      <p:ext uri="{BB962C8B-B14F-4D97-AF65-F5344CB8AC3E}">
        <p14:creationId xmlns:p14="http://schemas.microsoft.com/office/powerpoint/2010/main" val="3373203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time restrictions, for the workshop we will only focus on the 4 services that we spoke about today: S3, API Gateway, Lambda and Dynamo</a:t>
            </a:r>
          </a:p>
        </p:txBody>
      </p:sp>
    </p:spTree>
    <p:extLst>
      <p:ext uri="{BB962C8B-B14F-4D97-AF65-F5344CB8AC3E}">
        <p14:creationId xmlns:p14="http://schemas.microsoft.com/office/powerpoint/2010/main" val="1754591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right</a:t>
            </a:r>
            <a:r>
              <a:rPr lang="en-US" baseline="0" dirty="0" smtClean="0"/>
              <a:t> in. Let’s get hands-on</a:t>
            </a:r>
            <a:endParaRPr lang="en-US" dirty="0"/>
          </a:p>
        </p:txBody>
      </p:sp>
    </p:spTree>
    <p:extLst>
      <p:ext uri="{BB962C8B-B14F-4D97-AF65-F5344CB8AC3E}">
        <p14:creationId xmlns:p14="http://schemas.microsoft.com/office/powerpoint/2010/main" val="3371968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person will build their own GHC Scheduler application. </a:t>
            </a:r>
            <a:r>
              <a:rPr lang="en-US" dirty="0" smtClean="0"/>
              <a:t>We</a:t>
            </a:r>
            <a:r>
              <a:rPr lang="en-US" baseline="0" dirty="0" smtClean="0"/>
              <a:t> have provided soft copies of worksheets with the directions for building your </a:t>
            </a:r>
            <a:r>
              <a:rPr lang="en-US" baseline="0" dirty="0" err="1" smtClean="0"/>
              <a:t>serverless</a:t>
            </a:r>
            <a:r>
              <a:rPr lang="en-US" baseline="0" dirty="0" smtClean="0"/>
              <a:t> applications. The link is here. Volunteers with the Amazon shirt or a name tag will be walking around to assist with any questions that you may have as you create your application.</a:t>
            </a:r>
          </a:p>
          <a:p>
            <a:endParaRPr lang="en-US" baseline="0" dirty="0" smtClean="0"/>
          </a:p>
          <a:p>
            <a:r>
              <a:rPr lang="en-US" baseline="0" dirty="0" smtClean="0"/>
              <a:t>Agatha and I will also be walking around to assist. </a:t>
            </a:r>
            <a:r>
              <a:rPr lang="en-US" dirty="0" smtClean="0"/>
              <a:t>We will save 10 minutes for questions you would like to ask any questions in the open forum</a:t>
            </a:r>
            <a:r>
              <a:rPr lang="en-US" baseline="0" dirty="0" smtClean="0"/>
              <a:t>. </a:t>
            </a:r>
          </a:p>
          <a:p>
            <a:endParaRPr lang="en-US" baseline="0" dirty="0" smtClean="0"/>
          </a:p>
          <a:p>
            <a:r>
              <a:rPr lang="en-US" baseline="0" dirty="0" smtClean="0"/>
              <a:t>Alright, time to build. </a:t>
            </a:r>
            <a:endParaRPr lang="en-US" dirty="0"/>
          </a:p>
        </p:txBody>
      </p:sp>
    </p:spTree>
    <p:extLst>
      <p:ext uri="{BB962C8B-B14F-4D97-AF65-F5344CB8AC3E}">
        <p14:creationId xmlns:p14="http://schemas.microsoft.com/office/powerpoint/2010/main" val="77454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7213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r>
              <a:rPr lang="en-US" baseline="0" dirty="0"/>
              <a:t> about Amazon?</a:t>
            </a:r>
          </a:p>
          <a:p>
            <a:r>
              <a:rPr lang="en-US" baseline="0" dirty="0"/>
              <a:t>Parts of the workshop?</a:t>
            </a:r>
            <a:endParaRPr lang="en-US" dirty="0"/>
          </a:p>
          <a:p>
            <a:endParaRPr lang="en-US" dirty="0"/>
          </a:p>
        </p:txBody>
      </p:sp>
    </p:spTree>
    <p:extLst>
      <p:ext uri="{BB962C8B-B14F-4D97-AF65-F5344CB8AC3E}">
        <p14:creationId xmlns:p14="http://schemas.microsoft.com/office/powerpoint/2010/main" val="7851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t>
            </a:r>
            <a:r>
              <a:rPr lang="en-US" dirty="0"/>
              <a:t>is the application that we plan on building.</a:t>
            </a:r>
          </a:p>
          <a:p>
            <a:r>
              <a:rPr lang="en-US" dirty="0"/>
              <a:t>GHC </a:t>
            </a:r>
            <a:r>
              <a:rPr lang="en-US" dirty="0" smtClean="0"/>
              <a:t>Session Scheduler </a:t>
            </a:r>
            <a:r>
              <a:rPr lang="en-US" dirty="0"/>
              <a:t>– you will be</a:t>
            </a:r>
            <a:r>
              <a:rPr lang="en-US" baseline="0" dirty="0"/>
              <a:t> able to add events to your schedule. You will use AWS services to build your own GHC scheduler application</a:t>
            </a:r>
            <a:endParaRPr lang="en-US" dirty="0"/>
          </a:p>
          <a:p>
            <a:endParaRPr lang="en-US" dirty="0"/>
          </a:p>
        </p:txBody>
      </p:sp>
    </p:spTree>
    <p:extLst>
      <p:ext uri="{BB962C8B-B14F-4D97-AF65-F5344CB8AC3E}">
        <p14:creationId xmlns:p14="http://schemas.microsoft.com/office/powerpoint/2010/main" val="366211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998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2698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373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527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1004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
    <p:bg>
      <p:bgPr>
        <a:solidFill>
          <a:srgbClr val="FFFFFF"/>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xmlns="" id="{45F3B486-E489-F84A-84E2-9CD09D6939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308"/>
            <a:ext cx="13004800" cy="1539378"/>
          </a:xfrm>
          <a:prstGeom prst="rect">
            <a:avLst/>
          </a:prstGeom>
        </p:spPr>
      </p:pic>
      <p:sp>
        <p:nvSpPr>
          <p:cNvPr id="28" name="Body Level One…"/>
          <p:cNvSpPr txBox="1">
            <a:spLocks noGrp="1"/>
          </p:cNvSpPr>
          <p:nvPr>
            <p:ph type="body" sz="quarter" idx="1"/>
          </p:nvPr>
        </p:nvSpPr>
        <p:spPr>
          <a:xfrm>
            <a:off x="6702217" y="2443599"/>
            <a:ext cx="5714207" cy="3428604"/>
          </a:xfrm>
          <a:prstGeom prst="rect">
            <a:avLst/>
          </a:prstGeom>
        </p:spPr>
        <p:txBody>
          <a:bodyPr/>
          <a:lstStyle>
            <a:lvl1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1pPr>
            <a:lvl2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2pPr>
            <a:lvl3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3pPr>
            <a:lvl4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4pPr>
            <a:lvl5pPr algn="l">
              <a:lnSpc>
                <a:spcPct val="110000"/>
              </a:lnSpc>
              <a:defRPr sz="2300" cap="none" spc="-22">
                <a:solidFill>
                  <a:srgbClr val="49494A"/>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9" name="Title Text"/>
          <p:cNvSpPr txBox="1">
            <a:spLocks noGrp="1"/>
          </p:cNvSpPr>
          <p:nvPr>
            <p:ph type="title" hasCustomPrompt="1"/>
          </p:nvPr>
        </p:nvSpPr>
        <p:spPr>
          <a:xfrm>
            <a:off x="931453" y="80950"/>
            <a:ext cx="11728352" cy="2159000"/>
          </a:xfrm>
          <a:prstGeom prst="rect">
            <a:avLst/>
          </a:prstGeom>
        </p:spPr>
        <p:txBody>
          <a:bodyPr/>
          <a:lstStyle>
            <a:lvl1pPr algn="ctr">
              <a:defRPr sz="3600" b="1" i="0" spc="14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a:t>
            </a:r>
            <a:r>
              <a:rPr lang="en-US" dirty="0" err="1"/>
              <a:t>edIt</a:t>
            </a:r>
            <a:r>
              <a:rPr lang="en-US" dirty="0"/>
              <a:t> Master title style</a:t>
            </a:r>
            <a:endParaRPr dirty="0"/>
          </a:p>
        </p:txBody>
      </p:sp>
      <p:sp>
        <p:nvSpPr>
          <p:cNvPr id="30" name="Photo-Placeholder-2.png"/>
          <p:cNvSpPr>
            <a:spLocks noGrp="1"/>
          </p:cNvSpPr>
          <p:nvPr>
            <p:ph type="pic" sz="half" idx="15"/>
          </p:nvPr>
        </p:nvSpPr>
        <p:spPr>
          <a:xfrm>
            <a:off x="260448" y="2463282"/>
            <a:ext cx="5727836" cy="4375680"/>
          </a:xfrm>
          <a:prstGeom prst="rect">
            <a:avLst/>
          </a:prstGeom>
        </p:spPr>
        <p:txBody>
          <a:bodyPr lIns="91439" tIns="45719" rIns="91439" bIns="45719" anchor="t"/>
          <a:lstStyle>
            <a:lvl1pPr>
              <a:defRPr>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icon to add picture</a:t>
            </a:r>
            <a:endParaRPr dirty="0"/>
          </a:p>
        </p:txBody>
      </p:sp>
      <p:sp>
        <p:nvSpPr>
          <p:cNvPr id="9" name="TextBox 8">
            <a:extLst>
              <a:ext uri="{FF2B5EF4-FFF2-40B4-BE49-F238E27FC236}">
                <a16:creationId xmlns:a16="http://schemas.microsoft.com/office/drawing/2014/main" xmlns="" id="{33E5F236-6BAC-7F40-82B3-18DD7A702FB3}"/>
              </a:ext>
            </a:extLst>
          </p:cNvPr>
          <p:cNvSpPr txBox="1"/>
          <p:nvPr userDrawn="1"/>
        </p:nvSpPr>
        <p:spPr>
          <a:xfrm>
            <a:off x="604180" y="9204580"/>
            <a:ext cx="11552582" cy="406906"/>
          </a:xfrm>
          <a:prstGeom prst="rect">
            <a:avLst/>
          </a:prstGeom>
          <a:noFill/>
        </p:spPr>
        <p:txBody>
          <a:bodyPr wrap="square" rtlCol="0">
            <a:spAutoFit/>
          </a:bodyPr>
          <a:lstStyle/>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PAGE </a:t>
            </a:r>
            <a:fld id="{4F726FA8-E8ED-5F40-AA1B-C538ACECDAFD}" type="slidenum">
              <a:rPr lang="en-US" sz="975" smtClean="0">
                <a:solidFill>
                  <a:schemeClr val="bg1"/>
                </a:solidFill>
                <a:latin typeface="Tahoma" panose="020B0604030504040204" pitchFamily="34" charset="0"/>
                <a:ea typeface="Tahoma" panose="020B0604030504040204" pitchFamily="34" charset="0"/>
                <a:cs typeface="Tahoma" panose="020B0604030504040204" pitchFamily="34" charset="0"/>
              </a:rPr>
              <a:pPr algn="ctr"/>
              <a:t>‹#›</a:t>
            </a:fld>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975" b="1" dirty="0">
                <a:solidFill>
                  <a:schemeClr val="bg1"/>
                </a:solidFill>
                <a:latin typeface="Tahoma" panose="020B0604030504040204" pitchFamily="34" charset="0"/>
                <a:ea typeface="Tahoma" panose="020B0604030504040204" pitchFamily="34" charset="0"/>
                <a:cs typeface="Tahoma" panose="020B0604030504040204" pitchFamily="34" charset="0"/>
              </a:rPr>
              <a:t>GRACE</a:t>
            </a:r>
            <a:r>
              <a:rPr lang="en-US" sz="975" b="1" baseline="0" dirty="0">
                <a:solidFill>
                  <a:schemeClr val="bg1"/>
                </a:solidFill>
                <a:latin typeface="Tahoma" panose="020B0604030504040204" pitchFamily="34" charset="0"/>
                <a:ea typeface="Tahoma" panose="020B0604030504040204" pitchFamily="34" charset="0"/>
                <a:cs typeface="Tahoma" panose="020B0604030504040204" pitchFamily="34" charset="0"/>
              </a:rPr>
              <a:t> HOPPER CELEBRATION 2018   </a:t>
            </a:r>
          </a:p>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PRESENTED</a:t>
            </a:r>
            <a:r>
              <a:rPr lang="en-US" sz="975" baseline="0" dirty="0">
                <a:solidFill>
                  <a:schemeClr val="bg1"/>
                </a:solidFill>
                <a:latin typeface="Tahoma" panose="020B0604030504040204" pitchFamily="34" charset="0"/>
                <a:ea typeface="Tahoma" panose="020B0604030504040204" pitchFamily="34" charset="0"/>
                <a:cs typeface="Tahoma" panose="020B0604030504040204" pitchFamily="34" charset="0"/>
              </a:rPr>
              <a:t> BY ANITAB.ORG AND THE ASSOCIATION FOR COMPUTING MACHINERY </a:t>
            </a:r>
            <a:endParaRPr lang="en-US" sz="975"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6" name="Group 15">
            <a:extLst>
              <a:ext uri="{FF2B5EF4-FFF2-40B4-BE49-F238E27FC236}">
                <a16:creationId xmlns:a16="http://schemas.microsoft.com/office/drawing/2014/main" xmlns="" id="{ACBF1C9F-2D91-9342-AA13-F45440966BF5}"/>
              </a:ext>
            </a:extLst>
          </p:cNvPr>
          <p:cNvGrpSpPr/>
          <p:nvPr userDrawn="1"/>
        </p:nvGrpSpPr>
        <p:grpSpPr>
          <a:xfrm>
            <a:off x="260450" y="3151148"/>
            <a:ext cx="1351004" cy="407413"/>
            <a:chOff x="11199215" y="9169697"/>
            <a:chExt cx="1801394" cy="407413"/>
          </a:xfrm>
        </p:grpSpPr>
        <p:pic>
          <p:nvPicPr>
            <p:cNvPr id="17" name="Picture 16">
              <a:extLst>
                <a:ext uri="{FF2B5EF4-FFF2-40B4-BE49-F238E27FC236}">
                  <a16:creationId xmlns:a16="http://schemas.microsoft.com/office/drawing/2014/main" xmlns="" id="{08DF6697-0C53-4F42-8E9E-9FC8A9C62F97}"/>
                </a:ext>
              </a:extLst>
            </p:cNvPr>
            <p:cNvPicPr>
              <a:picLocks noChangeAspect="1"/>
            </p:cNvPicPr>
            <p:nvPr/>
          </p:nvPicPr>
          <p:blipFill>
            <a:blip r:embed="rId3"/>
            <a:stretch>
              <a:fillRect/>
            </a:stretch>
          </p:blipFill>
          <p:spPr>
            <a:xfrm>
              <a:off x="11199215" y="9250929"/>
              <a:ext cx="367293" cy="297805"/>
            </a:xfrm>
            <a:prstGeom prst="rect">
              <a:avLst/>
            </a:prstGeom>
          </p:spPr>
        </p:pic>
        <p:sp>
          <p:nvSpPr>
            <p:cNvPr id="18" name="Rectangle 17">
              <a:extLst>
                <a:ext uri="{FF2B5EF4-FFF2-40B4-BE49-F238E27FC236}">
                  <a16:creationId xmlns:a16="http://schemas.microsoft.com/office/drawing/2014/main" xmlns="" id="{41ABAED2-1FEF-E945-8720-70805366BF95}"/>
                </a:ext>
              </a:extLst>
            </p:cNvPr>
            <p:cNvSpPr/>
            <p:nvPr/>
          </p:nvSpPr>
          <p:spPr>
            <a:xfrm>
              <a:off x="11583399" y="9169697"/>
              <a:ext cx="1058357" cy="377732"/>
            </a:xfrm>
            <a:prstGeom prst="rect">
              <a:avLst/>
            </a:prstGeom>
          </p:spPr>
          <p:txBody>
            <a:bodyPr wrap="none">
              <a:spAutoFit/>
            </a:bodyPr>
            <a:lstStyle/>
            <a:p>
              <a:r>
                <a:rPr lang="en-US" sz="1725" dirty="0">
                  <a:solidFill>
                    <a:schemeClr val="bg1"/>
                  </a:solidFill>
                  <a:latin typeface="+mn-lt"/>
                </a:rPr>
                <a:t>#GHC</a:t>
              </a:r>
            </a:p>
          </p:txBody>
        </p:sp>
        <p:sp>
          <p:nvSpPr>
            <p:cNvPr id="19" name="Rectangle 18">
              <a:extLst>
                <a:ext uri="{FF2B5EF4-FFF2-40B4-BE49-F238E27FC236}">
                  <a16:creationId xmlns:a16="http://schemas.microsoft.com/office/drawing/2014/main" xmlns="" id="{DDF51BBB-A8E5-5743-8FD2-A44E9EB890E3}"/>
                </a:ext>
              </a:extLst>
            </p:cNvPr>
            <p:cNvSpPr/>
            <p:nvPr/>
          </p:nvSpPr>
          <p:spPr>
            <a:xfrm>
              <a:off x="12402820" y="9199378"/>
              <a:ext cx="597789" cy="377732"/>
            </a:xfrm>
            <a:prstGeom prst="rect">
              <a:avLst/>
            </a:prstGeom>
          </p:spPr>
          <p:txBody>
            <a:bodyPr wrap="none">
              <a:spAutoFit/>
            </a:bodyPr>
            <a:lstStyle/>
            <a:p>
              <a:r>
                <a:rPr lang="en-US" sz="1725" dirty="0">
                  <a:solidFill>
                    <a:schemeClr val="bg1"/>
                  </a:solidFill>
                  <a:latin typeface="+mn-lt"/>
                </a:rPr>
                <a:t>18</a:t>
              </a:r>
            </a:p>
          </p:txBody>
        </p:sp>
      </p:grpSp>
      <p:pic>
        <p:nvPicPr>
          <p:cNvPr id="6" name="Picture 5">
            <a:extLst>
              <a:ext uri="{FF2B5EF4-FFF2-40B4-BE49-F238E27FC236}">
                <a16:creationId xmlns:a16="http://schemas.microsoft.com/office/drawing/2014/main" xmlns="" id="{3146D882-802A-2A49-A953-56D00B75A0DD}"/>
              </a:ext>
            </a:extLst>
          </p:cNvPr>
          <p:cNvPicPr>
            <a:picLocks noChangeAspect="1"/>
          </p:cNvPicPr>
          <p:nvPr userDrawn="1"/>
        </p:nvPicPr>
        <p:blipFill>
          <a:blip r:embed="rId4"/>
          <a:stretch>
            <a:fillRect/>
          </a:stretch>
        </p:blipFill>
        <p:spPr>
          <a:xfrm>
            <a:off x="396827" y="9177021"/>
            <a:ext cx="923209" cy="420459"/>
          </a:xfrm>
          <a:prstGeom prst="rect">
            <a:avLst/>
          </a:prstGeom>
        </p:spPr>
      </p:pic>
      <p:grpSp>
        <p:nvGrpSpPr>
          <p:cNvPr id="34" name="Group 33">
            <a:extLst>
              <a:ext uri="{FF2B5EF4-FFF2-40B4-BE49-F238E27FC236}">
                <a16:creationId xmlns:a16="http://schemas.microsoft.com/office/drawing/2014/main" xmlns="" id="{74A5E375-63CB-6E49-A40B-59D21F63A5C7}"/>
              </a:ext>
            </a:extLst>
          </p:cNvPr>
          <p:cNvGrpSpPr/>
          <p:nvPr userDrawn="1"/>
        </p:nvGrpSpPr>
        <p:grpSpPr>
          <a:xfrm>
            <a:off x="11782968" y="9328035"/>
            <a:ext cx="1061674" cy="305975"/>
            <a:chOff x="11769549" y="9169697"/>
            <a:chExt cx="1415608" cy="305975"/>
          </a:xfrm>
        </p:grpSpPr>
        <p:pic>
          <p:nvPicPr>
            <p:cNvPr id="35" name="Picture 34">
              <a:extLst>
                <a:ext uri="{FF2B5EF4-FFF2-40B4-BE49-F238E27FC236}">
                  <a16:creationId xmlns:a16="http://schemas.microsoft.com/office/drawing/2014/main" xmlns="" id="{4038A11D-2390-0D49-ADAC-FD49B16B46A8}"/>
                </a:ext>
              </a:extLst>
            </p:cNvPr>
            <p:cNvPicPr>
              <a:picLocks noChangeAspect="1"/>
            </p:cNvPicPr>
            <p:nvPr/>
          </p:nvPicPr>
          <p:blipFill>
            <a:blip r:embed="rId3"/>
            <a:stretch>
              <a:fillRect/>
            </a:stretch>
          </p:blipFill>
          <p:spPr>
            <a:xfrm>
              <a:off x="11769549" y="9259743"/>
              <a:ext cx="232129" cy="188213"/>
            </a:xfrm>
            <a:prstGeom prst="rect">
              <a:avLst/>
            </a:prstGeom>
          </p:spPr>
        </p:pic>
        <p:sp>
          <p:nvSpPr>
            <p:cNvPr id="36" name="Rectangle 35">
              <a:extLst>
                <a:ext uri="{FF2B5EF4-FFF2-40B4-BE49-F238E27FC236}">
                  <a16:creationId xmlns:a16="http://schemas.microsoft.com/office/drawing/2014/main" xmlns="" id="{65D3681C-E593-F140-8C38-3512AE886887}"/>
                </a:ext>
              </a:extLst>
            </p:cNvPr>
            <p:cNvSpPr/>
            <p:nvPr/>
          </p:nvSpPr>
          <p:spPr>
            <a:xfrm>
              <a:off x="12010439" y="9169697"/>
              <a:ext cx="846754"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#GHC</a:t>
              </a:r>
            </a:p>
          </p:txBody>
        </p:sp>
        <p:sp>
          <p:nvSpPr>
            <p:cNvPr id="37" name="Rectangle 36">
              <a:extLst>
                <a:ext uri="{FF2B5EF4-FFF2-40B4-BE49-F238E27FC236}">
                  <a16:creationId xmlns:a16="http://schemas.microsoft.com/office/drawing/2014/main" xmlns="" id="{1733BCED-CBF1-9E43-961A-9F2F43F067D4}"/>
                </a:ext>
              </a:extLst>
            </p:cNvPr>
            <p:cNvSpPr/>
            <p:nvPr userDrawn="1"/>
          </p:nvSpPr>
          <p:spPr>
            <a:xfrm>
              <a:off x="12685689" y="9199378"/>
              <a:ext cx="499468"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18</a:t>
              </a: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223824F-EF5B-B745-9B89-279441452D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08" y="0"/>
            <a:ext cx="13004800" cy="975360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p:bg>
      <p:bgPr>
        <a:solidFill>
          <a:srgbClr val="FFFFFF"/>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xmlns="" id="{89EBF6D4-94DD-734C-AA2F-8C35EBB6A6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308"/>
            <a:ext cx="13004800" cy="1539378"/>
          </a:xfrm>
          <a:prstGeom prst="rect">
            <a:avLst/>
          </a:prstGeom>
        </p:spPr>
      </p:pic>
      <p:sp>
        <p:nvSpPr>
          <p:cNvPr id="14" name="Aenean Fringilla">
            <a:extLst>
              <a:ext uri="{FF2B5EF4-FFF2-40B4-BE49-F238E27FC236}">
                <a16:creationId xmlns:a16="http://schemas.microsoft.com/office/drawing/2014/main" xmlns="" id="{A0D9D5FB-AE99-F645-B701-C267C283B517}"/>
              </a:ext>
            </a:extLst>
          </p:cNvPr>
          <p:cNvSpPr txBox="1">
            <a:spLocks noGrp="1"/>
          </p:cNvSpPr>
          <p:nvPr>
            <p:ph type="body" sz="quarter" idx="14"/>
          </p:nvPr>
        </p:nvSpPr>
        <p:spPr>
          <a:xfrm>
            <a:off x="1019118"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dirty="0"/>
              <a:t>Edit Master text styles</a:t>
            </a:r>
          </a:p>
        </p:txBody>
      </p:sp>
      <p:sp>
        <p:nvSpPr>
          <p:cNvPr id="15" name="Maecenas sed diam eget risus varius blandit sit amet non magna.">
            <a:extLst>
              <a:ext uri="{FF2B5EF4-FFF2-40B4-BE49-F238E27FC236}">
                <a16:creationId xmlns:a16="http://schemas.microsoft.com/office/drawing/2014/main" xmlns="" id="{35EE2AED-08DF-5940-8258-D8381AE0A490}"/>
              </a:ext>
            </a:extLst>
          </p:cNvPr>
          <p:cNvSpPr txBox="1">
            <a:spLocks noGrp="1"/>
          </p:cNvSpPr>
          <p:nvPr>
            <p:ph type="body" sz="quarter" idx="15"/>
          </p:nvPr>
        </p:nvSpPr>
        <p:spPr>
          <a:xfrm>
            <a:off x="1019118"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a:t>Edit Master text styles</a:t>
            </a:r>
          </a:p>
        </p:txBody>
      </p:sp>
      <p:sp>
        <p:nvSpPr>
          <p:cNvPr id="16" name="1">
            <a:extLst>
              <a:ext uri="{FF2B5EF4-FFF2-40B4-BE49-F238E27FC236}">
                <a16:creationId xmlns:a16="http://schemas.microsoft.com/office/drawing/2014/main" xmlns="" id="{D832F5FD-12B8-6048-9E07-F726A4DC5B9C}"/>
              </a:ext>
            </a:extLst>
          </p:cNvPr>
          <p:cNvSpPr>
            <a:spLocks noGrp="1"/>
          </p:cNvSpPr>
          <p:nvPr>
            <p:ph type="body" sz="quarter" idx="16"/>
          </p:nvPr>
        </p:nvSpPr>
        <p:spPr>
          <a:xfrm>
            <a:off x="1651935" y="3483805"/>
            <a:ext cx="1270001" cy="1270001"/>
          </a:xfrm>
          <a:prstGeom prst="rect">
            <a:avLst/>
          </a:prstGeom>
          <a:solidFill>
            <a:srgbClr val="96318A"/>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17" name="Condimentum Lorem">
            <a:extLst>
              <a:ext uri="{FF2B5EF4-FFF2-40B4-BE49-F238E27FC236}">
                <a16:creationId xmlns:a16="http://schemas.microsoft.com/office/drawing/2014/main" xmlns="" id="{AD0816A6-2801-D84B-A28E-B3CDF3FC0651}"/>
              </a:ext>
            </a:extLst>
          </p:cNvPr>
          <p:cNvSpPr txBox="1">
            <a:spLocks noGrp="1"/>
          </p:cNvSpPr>
          <p:nvPr>
            <p:ph type="body" sz="quarter" idx="17"/>
          </p:nvPr>
        </p:nvSpPr>
        <p:spPr>
          <a:xfrm>
            <a:off x="3829429"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a:t>Edit Master text styles</a:t>
            </a:r>
          </a:p>
        </p:txBody>
      </p:sp>
      <p:sp>
        <p:nvSpPr>
          <p:cNvPr id="18" name="Integer posuere erat a ante venenatis dapibus posuere velit aliquet.">
            <a:extLst>
              <a:ext uri="{FF2B5EF4-FFF2-40B4-BE49-F238E27FC236}">
                <a16:creationId xmlns:a16="http://schemas.microsoft.com/office/drawing/2014/main" xmlns="" id="{CC7D2949-CF19-AE4F-BDFE-AA3EAB9F6C06}"/>
              </a:ext>
            </a:extLst>
          </p:cNvPr>
          <p:cNvSpPr txBox="1">
            <a:spLocks noGrp="1"/>
          </p:cNvSpPr>
          <p:nvPr>
            <p:ph type="body" sz="quarter" idx="18"/>
          </p:nvPr>
        </p:nvSpPr>
        <p:spPr>
          <a:xfrm>
            <a:off x="3829429"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19" name="2">
            <a:extLst>
              <a:ext uri="{FF2B5EF4-FFF2-40B4-BE49-F238E27FC236}">
                <a16:creationId xmlns:a16="http://schemas.microsoft.com/office/drawing/2014/main" xmlns="" id="{B663C9DE-69BE-7742-98BD-840768B0F002}"/>
              </a:ext>
            </a:extLst>
          </p:cNvPr>
          <p:cNvSpPr>
            <a:spLocks noGrp="1"/>
          </p:cNvSpPr>
          <p:nvPr>
            <p:ph type="body" sz="quarter" idx="19"/>
          </p:nvPr>
        </p:nvSpPr>
        <p:spPr>
          <a:xfrm>
            <a:off x="4462246" y="3483805"/>
            <a:ext cx="1270001" cy="1270001"/>
          </a:xfrm>
          <a:prstGeom prst="rect">
            <a:avLst/>
          </a:prstGeom>
          <a:solidFill>
            <a:srgbClr val="C3D83F"/>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20" name="Pellentesque Mollis">
            <a:extLst>
              <a:ext uri="{FF2B5EF4-FFF2-40B4-BE49-F238E27FC236}">
                <a16:creationId xmlns:a16="http://schemas.microsoft.com/office/drawing/2014/main" xmlns="" id="{BC891348-F688-D745-99BB-20443BE44D01}"/>
              </a:ext>
            </a:extLst>
          </p:cNvPr>
          <p:cNvSpPr txBox="1">
            <a:spLocks noGrp="1"/>
          </p:cNvSpPr>
          <p:nvPr>
            <p:ph type="body" sz="quarter" idx="20"/>
          </p:nvPr>
        </p:nvSpPr>
        <p:spPr>
          <a:xfrm>
            <a:off x="6639738"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a:t>Edit Master text styles</a:t>
            </a:r>
          </a:p>
        </p:txBody>
      </p:sp>
      <p:sp>
        <p:nvSpPr>
          <p:cNvPr id="21" name="Nullam id dolor id nibh ultricies vehicula ut id lorem ipsum elit.">
            <a:extLst>
              <a:ext uri="{FF2B5EF4-FFF2-40B4-BE49-F238E27FC236}">
                <a16:creationId xmlns:a16="http://schemas.microsoft.com/office/drawing/2014/main" xmlns="" id="{6E65A43D-E013-0143-84A9-4D9230F9AE48}"/>
              </a:ext>
            </a:extLst>
          </p:cNvPr>
          <p:cNvSpPr txBox="1">
            <a:spLocks noGrp="1"/>
          </p:cNvSpPr>
          <p:nvPr>
            <p:ph type="body" sz="quarter" idx="21"/>
          </p:nvPr>
        </p:nvSpPr>
        <p:spPr>
          <a:xfrm>
            <a:off x="6639738"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a:t>Edit Master text styles</a:t>
            </a:r>
          </a:p>
        </p:txBody>
      </p:sp>
      <p:sp>
        <p:nvSpPr>
          <p:cNvPr id="22" name="3">
            <a:extLst>
              <a:ext uri="{FF2B5EF4-FFF2-40B4-BE49-F238E27FC236}">
                <a16:creationId xmlns:a16="http://schemas.microsoft.com/office/drawing/2014/main" xmlns="" id="{31DDA847-B1FF-464D-993F-25983D522CAF}"/>
              </a:ext>
            </a:extLst>
          </p:cNvPr>
          <p:cNvSpPr>
            <a:spLocks noGrp="1"/>
          </p:cNvSpPr>
          <p:nvPr>
            <p:ph type="body" sz="quarter" idx="22"/>
          </p:nvPr>
        </p:nvSpPr>
        <p:spPr>
          <a:xfrm>
            <a:off x="7272555" y="3483805"/>
            <a:ext cx="1270001" cy="1270001"/>
          </a:xfrm>
          <a:prstGeom prst="rect">
            <a:avLst/>
          </a:prstGeom>
          <a:solidFill>
            <a:srgbClr val="3EB496"/>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23" name="Fermentum Sem">
            <a:extLst>
              <a:ext uri="{FF2B5EF4-FFF2-40B4-BE49-F238E27FC236}">
                <a16:creationId xmlns:a16="http://schemas.microsoft.com/office/drawing/2014/main" xmlns="" id="{F5A88E52-B90B-914A-8035-EC87C593BC9D}"/>
              </a:ext>
            </a:extLst>
          </p:cNvPr>
          <p:cNvSpPr txBox="1">
            <a:spLocks noGrp="1"/>
          </p:cNvSpPr>
          <p:nvPr>
            <p:ph type="body" sz="quarter" idx="23"/>
          </p:nvPr>
        </p:nvSpPr>
        <p:spPr>
          <a:xfrm>
            <a:off x="9450047" y="5522065"/>
            <a:ext cx="2535635" cy="317501"/>
          </a:xfrm>
          <a:prstGeom prst="rect">
            <a:avLst/>
          </a:prstGeom>
        </p:spPr>
        <p:txBody>
          <a:bodyPr/>
          <a:lstStyle>
            <a:lvl1pPr>
              <a:defRPr sz="2000" cap="none" spc="-19">
                <a:solidFill>
                  <a:srgbClr val="49494A"/>
                </a:solidFill>
                <a:latin typeface="Tahoma" panose="020B0604030504040204" pitchFamily="34" charset="0"/>
                <a:ea typeface="Tahoma" panose="020B0604030504040204" pitchFamily="34" charset="0"/>
                <a:cs typeface="Tahoma" panose="020B0604030504040204" pitchFamily="34" charset="0"/>
                <a:sym typeface="Avenir Next Medium"/>
              </a:defRPr>
            </a:lvl1pPr>
          </a:lstStyle>
          <a:p>
            <a:pPr lvl="0"/>
            <a:r>
              <a:rPr lang="en-US"/>
              <a:t>Edit Master text styles</a:t>
            </a:r>
          </a:p>
        </p:txBody>
      </p:sp>
      <p:sp>
        <p:nvSpPr>
          <p:cNvPr id="24" name="Etiam porta sem lorem, malesuada magna mollis euismod.">
            <a:extLst>
              <a:ext uri="{FF2B5EF4-FFF2-40B4-BE49-F238E27FC236}">
                <a16:creationId xmlns:a16="http://schemas.microsoft.com/office/drawing/2014/main" xmlns="" id="{44A71EC2-7DD2-7746-B261-19EB0E3A3CD6}"/>
              </a:ext>
            </a:extLst>
          </p:cNvPr>
          <p:cNvSpPr txBox="1">
            <a:spLocks noGrp="1"/>
          </p:cNvSpPr>
          <p:nvPr>
            <p:ph type="body" sz="quarter" idx="24"/>
          </p:nvPr>
        </p:nvSpPr>
        <p:spPr>
          <a:xfrm>
            <a:off x="9450047" y="5920884"/>
            <a:ext cx="2535635" cy="952501"/>
          </a:xfrm>
          <a:prstGeom prst="rect">
            <a:avLst/>
          </a:prstGeom>
        </p:spPr>
        <p:txBody>
          <a:bodyPr anchor="t"/>
          <a:lstStyle>
            <a:lvl1pPr>
              <a:defRPr cap="none" spc="-18">
                <a:solidFill>
                  <a:srgbClr val="49494A"/>
                </a:solidFill>
                <a:latin typeface="Tahoma" panose="020B0604030504040204" pitchFamily="34" charset="0"/>
                <a:ea typeface="Tahoma" panose="020B0604030504040204" pitchFamily="34" charset="0"/>
                <a:cs typeface="Tahoma" panose="020B0604030504040204" pitchFamily="34" charset="0"/>
              </a:defRPr>
            </a:lvl1pPr>
          </a:lstStyle>
          <a:p>
            <a:pPr lvl="0"/>
            <a:r>
              <a:rPr lang="en-US"/>
              <a:t>Edit Master text styles</a:t>
            </a:r>
          </a:p>
        </p:txBody>
      </p:sp>
      <p:sp>
        <p:nvSpPr>
          <p:cNvPr id="27" name="4">
            <a:extLst>
              <a:ext uri="{FF2B5EF4-FFF2-40B4-BE49-F238E27FC236}">
                <a16:creationId xmlns:a16="http://schemas.microsoft.com/office/drawing/2014/main" xmlns="" id="{3FDD871E-F4C8-5E46-B475-91305AB67FD7}"/>
              </a:ext>
            </a:extLst>
          </p:cNvPr>
          <p:cNvSpPr>
            <a:spLocks noGrp="1"/>
          </p:cNvSpPr>
          <p:nvPr>
            <p:ph type="body" sz="quarter" idx="25"/>
          </p:nvPr>
        </p:nvSpPr>
        <p:spPr>
          <a:xfrm>
            <a:off x="10082864" y="3483805"/>
            <a:ext cx="1270001" cy="1270001"/>
          </a:xfrm>
          <a:prstGeom prst="rect">
            <a:avLst/>
          </a:prstGeom>
          <a:solidFill>
            <a:srgbClr val="00527C"/>
          </a:solidFill>
        </p:spPr>
        <p:txBody>
          <a:bodyPr/>
          <a:lstStyle>
            <a:lvl1pPr>
              <a:defRPr sz="2700" cap="none" spc="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Edit Master text styles</a:t>
            </a:r>
          </a:p>
        </p:txBody>
      </p:sp>
      <p:sp>
        <p:nvSpPr>
          <p:cNvPr id="28" name="Title Text">
            <a:extLst>
              <a:ext uri="{FF2B5EF4-FFF2-40B4-BE49-F238E27FC236}">
                <a16:creationId xmlns:a16="http://schemas.microsoft.com/office/drawing/2014/main" xmlns="" id="{B0CF1B23-6E5D-2A43-8DA7-6B0E54C997A5}"/>
              </a:ext>
            </a:extLst>
          </p:cNvPr>
          <p:cNvSpPr txBox="1">
            <a:spLocks noGrp="1"/>
          </p:cNvSpPr>
          <p:nvPr>
            <p:ph type="title" hasCustomPrompt="1"/>
          </p:nvPr>
        </p:nvSpPr>
        <p:spPr>
          <a:xfrm>
            <a:off x="931453" y="80950"/>
            <a:ext cx="11728352" cy="2159000"/>
          </a:xfrm>
          <a:prstGeom prst="rect">
            <a:avLst/>
          </a:prstGeom>
        </p:spPr>
        <p:txBody>
          <a:bodyPr/>
          <a:lstStyle>
            <a:lvl1pPr algn="ctr">
              <a:defRPr sz="3600" b="1" i="0" spc="14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a:t>
            </a:r>
            <a:r>
              <a:rPr lang="en-US" dirty="0" err="1"/>
              <a:t>edIt</a:t>
            </a:r>
            <a:r>
              <a:rPr lang="en-US" dirty="0"/>
              <a:t> Master title style</a:t>
            </a:r>
            <a:endParaRPr dirty="0"/>
          </a:p>
        </p:txBody>
      </p:sp>
      <p:sp>
        <p:nvSpPr>
          <p:cNvPr id="33" name="TextBox 32">
            <a:extLst>
              <a:ext uri="{FF2B5EF4-FFF2-40B4-BE49-F238E27FC236}">
                <a16:creationId xmlns:a16="http://schemas.microsoft.com/office/drawing/2014/main" xmlns="" id="{9A8791C4-8B61-584E-9678-2E4E6D8A441F}"/>
              </a:ext>
            </a:extLst>
          </p:cNvPr>
          <p:cNvSpPr txBox="1"/>
          <p:nvPr userDrawn="1"/>
        </p:nvSpPr>
        <p:spPr>
          <a:xfrm>
            <a:off x="604180" y="9204580"/>
            <a:ext cx="11552582" cy="406906"/>
          </a:xfrm>
          <a:prstGeom prst="rect">
            <a:avLst/>
          </a:prstGeom>
          <a:noFill/>
        </p:spPr>
        <p:txBody>
          <a:bodyPr wrap="square" rtlCol="0">
            <a:spAutoFit/>
          </a:bodyPr>
          <a:lstStyle/>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PAGE </a:t>
            </a:r>
            <a:fld id="{4F726FA8-E8ED-5F40-AA1B-C538ACECDAFD}" type="slidenum">
              <a:rPr lang="en-US" sz="975" smtClean="0">
                <a:solidFill>
                  <a:schemeClr val="bg1"/>
                </a:solidFill>
                <a:latin typeface="Tahoma" panose="020B0604030504040204" pitchFamily="34" charset="0"/>
                <a:ea typeface="Tahoma" panose="020B0604030504040204" pitchFamily="34" charset="0"/>
                <a:cs typeface="Tahoma" panose="020B0604030504040204" pitchFamily="34" charset="0"/>
              </a:rPr>
              <a:pPr algn="ctr"/>
              <a:t>‹#›</a:t>
            </a:fld>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975" b="1" dirty="0">
                <a:solidFill>
                  <a:schemeClr val="bg1"/>
                </a:solidFill>
                <a:latin typeface="Tahoma" panose="020B0604030504040204" pitchFamily="34" charset="0"/>
                <a:ea typeface="Tahoma" panose="020B0604030504040204" pitchFamily="34" charset="0"/>
                <a:cs typeface="Tahoma" panose="020B0604030504040204" pitchFamily="34" charset="0"/>
              </a:rPr>
              <a:t>GRACE</a:t>
            </a:r>
            <a:r>
              <a:rPr lang="en-US" sz="975" b="1" baseline="0" dirty="0">
                <a:solidFill>
                  <a:schemeClr val="bg1"/>
                </a:solidFill>
                <a:latin typeface="Tahoma" panose="020B0604030504040204" pitchFamily="34" charset="0"/>
                <a:ea typeface="Tahoma" panose="020B0604030504040204" pitchFamily="34" charset="0"/>
                <a:cs typeface="Tahoma" panose="020B0604030504040204" pitchFamily="34" charset="0"/>
              </a:rPr>
              <a:t> HOPPER CELEBRATION 2018   </a:t>
            </a:r>
          </a:p>
          <a:p>
            <a:pPr algn="ctr"/>
            <a:r>
              <a:rPr lang="en-US" sz="975" dirty="0">
                <a:solidFill>
                  <a:schemeClr val="bg1"/>
                </a:solidFill>
                <a:latin typeface="Tahoma" panose="020B0604030504040204" pitchFamily="34" charset="0"/>
                <a:ea typeface="Tahoma" panose="020B0604030504040204" pitchFamily="34" charset="0"/>
                <a:cs typeface="Tahoma" panose="020B0604030504040204" pitchFamily="34" charset="0"/>
              </a:rPr>
              <a:t>PRESENTED</a:t>
            </a:r>
            <a:r>
              <a:rPr lang="en-US" sz="975" baseline="0" dirty="0">
                <a:solidFill>
                  <a:schemeClr val="bg1"/>
                </a:solidFill>
                <a:latin typeface="Tahoma" panose="020B0604030504040204" pitchFamily="34" charset="0"/>
                <a:ea typeface="Tahoma" panose="020B0604030504040204" pitchFamily="34" charset="0"/>
                <a:cs typeface="Tahoma" panose="020B0604030504040204" pitchFamily="34" charset="0"/>
              </a:rPr>
              <a:t> BY ANITAB.ORG AND THE ASSOCIATION FOR COMPUTING MACHINERY </a:t>
            </a:r>
            <a:endParaRPr lang="en-US" sz="975"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4" name="Picture 33">
            <a:extLst>
              <a:ext uri="{FF2B5EF4-FFF2-40B4-BE49-F238E27FC236}">
                <a16:creationId xmlns:a16="http://schemas.microsoft.com/office/drawing/2014/main" xmlns="" id="{1EFC7FAE-CCCB-8A41-A2B7-A51180ED2283}"/>
              </a:ext>
            </a:extLst>
          </p:cNvPr>
          <p:cNvPicPr>
            <a:picLocks noChangeAspect="1"/>
          </p:cNvPicPr>
          <p:nvPr userDrawn="1"/>
        </p:nvPicPr>
        <p:blipFill>
          <a:blip r:embed="rId3"/>
          <a:stretch>
            <a:fillRect/>
          </a:stretch>
        </p:blipFill>
        <p:spPr>
          <a:xfrm>
            <a:off x="396827" y="9177021"/>
            <a:ext cx="923209" cy="420459"/>
          </a:xfrm>
          <a:prstGeom prst="rect">
            <a:avLst/>
          </a:prstGeom>
        </p:spPr>
      </p:pic>
      <p:grpSp>
        <p:nvGrpSpPr>
          <p:cNvPr id="35" name="Group 34">
            <a:extLst>
              <a:ext uri="{FF2B5EF4-FFF2-40B4-BE49-F238E27FC236}">
                <a16:creationId xmlns:a16="http://schemas.microsoft.com/office/drawing/2014/main" xmlns="" id="{7A5A9401-1F03-3B4E-88E0-976A6A65283E}"/>
              </a:ext>
            </a:extLst>
          </p:cNvPr>
          <p:cNvGrpSpPr/>
          <p:nvPr userDrawn="1"/>
        </p:nvGrpSpPr>
        <p:grpSpPr>
          <a:xfrm>
            <a:off x="11782968" y="9328035"/>
            <a:ext cx="1061674" cy="305975"/>
            <a:chOff x="11769549" y="9169697"/>
            <a:chExt cx="1415608" cy="305975"/>
          </a:xfrm>
        </p:grpSpPr>
        <p:pic>
          <p:nvPicPr>
            <p:cNvPr id="36" name="Picture 35">
              <a:extLst>
                <a:ext uri="{FF2B5EF4-FFF2-40B4-BE49-F238E27FC236}">
                  <a16:creationId xmlns:a16="http://schemas.microsoft.com/office/drawing/2014/main" xmlns="" id="{02A72CC7-3C68-4841-A60C-60ED05857592}"/>
                </a:ext>
              </a:extLst>
            </p:cNvPr>
            <p:cNvPicPr>
              <a:picLocks noChangeAspect="1"/>
            </p:cNvPicPr>
            <p:nvPr/>
          </p:nvPicPr>
          <p:blipFill>
            <a:blip r:embed="rId4"/>
            <a:stretch>
              <a:fillRect/>
            </a:stretch>
          </p:blipFill>
          <p:spPr>
            <a:xfrm>
              <a:off x="11769549" y="9259743"/>
              <a:ext cx="232129" cy="188213"/>
            </a:xfrm>
            <a:prstGeom prst="rect">
              <a:avLst/>
            </a:prstGeom>
          </p:spPr>
        </p:pic>
        <p:sp>
          <p:nvSpPr>
            <p:cNvPr id="42" name="Rectangle 41">
              <a:extLst>
                <a:ext uri="{FF2B5EF4-FFF2-40B4-BE49-F238E27FC236}">
                  <a16:creationId xmlns:a16="http://schemas.microsoft.com/office/drawing/2014/main" xmlns="" id="{C9457651-E229-DD45-848B-FD165E76E58E}"/>
                </a:ext>
              </a:extLst>
            </p:cNvPr>
            <p:cNvSpPr/>
            <p:nvPr/>
          </p:nvSpPr>
          <p:spPr>
            <a:xfrm>
              <a:off x="12010439" y="9169697"/>
              <a:ext cx="846754"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#GHC</a:t>
              </a:r>
            </a:p>
          </p:txBody>
        </p:sp>
        <p:sp>
          <p:nvSpPr>
            <p:cNvPr id="43" name="Rectangle 42">
              <a:extLst>
                <a:ext uri="{FF2B5EF4-FFF2-40B4-BE49-F238E27FC236}">
                  <a16:creationId xmlns:a16="http://schemas.microsoft.com/office/drawing/2014/main" xmlns="" id="{CF7075CB-EE5F-E446-B941-B09D62DD2161}"/>
                </a:ext>
              </a:extLst>
            </p:cNvPr>
            <p:cNvSpPr/>
            <p:nvPr userDrawn="1"/>
          </p:nvSpPr>
          <p:spPr>
            <a:xfrm>
              <a:off x="12685689" y="9199378"/>
              <a:ext cx="499468" cy="276294"/>
            </a:xfrm>
            <a:prstGeom prst="rect">
              <a:avLst/>
            </a:prstGeom>
          </p:spPr>
          <p:txBody>
            <a:bodyPr wrap="none">
              <a:spAutoFit/>
            </a:bodyPr>
            <a:lstStyle/>
            <a:p>
              <a:r>
                <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rPr>
                <a:t>18</a:t>
              </a:r>
            </a:p>
          </p:txBody>
        </p:sp>
      </p:grpSp>
    </p:spTree>
    <p:extLst>
      <p:ext uri="{BB962C8B-B14F-4D97-AF65-F5344CB8AC3E}">
        <p14:creationId xmlns:p14="http://schemas.microsoft.com/office/powerpoint/2010/main" val="370985335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A88A2"/>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16000" y="2952207"/>
            <a:ext cx="10972800" cy="3175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r>
              <a:t>Title Text</a:t>
            </a:r>
          </a:p>
        </p:txBody>
      </p:sp>
      <p:sp>
        <p:nvSpPr>
          <p:cNvPr id="3" name="Body Level One…"/>
          <p:cNvSpPr txBox="1">
            <a:spLocks noGrp="1"/>
          </p:cNvSpPr>
          <p:nvPr>
            <p:ph type="body" idx="1"/>
          </p:nvPr>
        </p:nvSpPr>
        <p:spPr>
          <a:xfrm>
            <a:off x="1016000" y="6229896"/>
            <a:ext cx="10972800" cy="508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37913" y="9296400"/>
            <a:ext cx="322204" cy="348813"/>
          </a:xfrm>
          <a:prstGeom prst="rect">
            <a:avLst/>
          </a:prstGeom>
          <a:ln w="12700">
            <a:miter lim="400000"/>
          </a:ln>
        </p:spPr>
        <p:txBody>
          <a:bodyPr wrap="none" lIns="50800" tIns="50800" rIns="50800" bIns="50800">
            <a:spAutoFit/>
          </a:bodyPr>
          <a:lstStyle>
            <a:lvl1pPr>
              <a:lnSpc>
                <a:spcPct val="100000"/>
              </a:lnSpc>
              <a:defRPr sz="1600" spc="0">
                <a:solidFill>
                  <a:srgbClr val="000000"/>
                </a:solidFill>
                <a:latin typeface="Helvetica Neue Thin"/>
                <a:ea typeface="Helvetica Neue Thin"/>
                <a:cs typeface="Helvetica Neue Thin"/>
                <a:sym typeface="Helvetica Neue Thi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69" r:id="rId3"/>
  </p:sldLayoutIdLst>
  <p:transition spd="med"/>
  <p:txStyles>
    <p:titleStyle>
      <a:lvl1pPr marL="0" marR="0" indent="0"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1pPr>
      <a:lvl2pPr marL="0" marR="0" indent="228611"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2pPr>
      <a:lvl3pPr marL="0" marR="0" indent="457223"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3pPr>
      <a:lvl4pPr marL="0" marR="0" indent="685835"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4pPr>
      <a:lvl5pPr marL="0" marR="0" indent="914446"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5pPr>
      <a:lvl6pPr marL="0" marR="0" indent="1143057"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6pPr>
      <a:lvl7pPr marL="0" marR="0" indent="1371668"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7pPr>
      <a:lvl8pPr marL="0" marR="0" indent="1600280"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8pPr>
      <a:lvl9pPr marL="0" marR="0" indent="1828892" algn="ctr" defTabSz="584229" rtl="0" eaLnBrk="1" latinLnBrk="0" hangingPunct="1">
        <a:lnSpc>
          <a:spcPct val="90000"/>
        </a:lnSpc>
        <a:spcBef>
          <a:spcPts val="0"/>
        </a:spcBef>
        <a:spcAft>
          <a:spcPts val="0"/>
        </a:spcAft>
        <a:buClrTx/>
        <a:buSzTx/>
        <a:buFontTx/>
        <a:buNone/>
        <a:tabLst/>
        <a:defRPr sz="10001" b="0" i="0" u="none" strike="noStrike" cap="all" spc="200" baseline="0">
          <a:ln>
            <a:noFill/>
          </a:ln>
          <a:solidFill>
            <a:srgbClr val="FFFFFF"/>
          </a:solidFill>
          <a:uFillTx/>
          <a:latin typeface="+mn-lt"/>
          <a:ea typeface="+mn-ea"/>
          <a:cs typeface="+mn-cs"/>
          <a:sym typeface="Avenir Next Demi Bold"/>
        </a:defRPr>
      </a:lvl9pPr>
    </p:titleStyle>
    <p:bodyStyle>
      <a:lvl1pPr marL="0" marR="0" indent="0"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1pPr>
      <a:lvl2pPr marL="0" marR="0" indent="228611"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2pPr>
      <a:lvl3pPr marL="0" marR="0" indent="457223"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3pPr>
      <a:lvl4pPr marL="0" marR="0" indent="685835"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4pPr>
      <a:lvl5pPr marL="0" marR="0" indent="914446"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5pPr>
      <a:lvl6pPr marL="0" marR="0" indent="1143057"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6pPr>
      <a:lvl7pPr marL="0" marR="0" indent="1371668"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7pPr>
      <a:lvl8pPr marL="0" marR="0" indent="1600280"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8pPr>
      <a:lvl9pPr marL="0" marR="0" indent="1828892" algn="ctr" defTabSz="584229"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9pPr>
    </p:bodyStyle>
    <p:otherStyle>
      <a:lvl1pPr marL="0" marR="0" indent="0"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1pPr>
      <a:lvl2pPr marL="0" marR="0" indent="228611"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2pPr>
      <a:lvl3pPr marL="0" marR="0" indent="457223"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3pPr>
      <a:lvl4pPr marL="0" marR="0" indent="685835"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4pPr>
      <a:lvl5pPr marL="0" marR="0" indent="914446"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5pPr>
      <a:lvl6pPr marL="0" marR="0" indent="1143057"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6pPr>
      <a:lvl7pPr marL="0" marR="0" indent="1371668"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7pPr>
      <a:lvl8pPr marL="0" marR="0" indent="1600280"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8pPr>
      <a:lvl9pPr marL="0" marR="0" indent="1828892" algn="ctr" defTabSz="584229" eaLnBrk="1" latinLnBrk="0" hangingPunct="1">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Thi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0.jpg"/></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24.jpg"/><Relationship Id="rId4" Type="http://schemas.openxmlformats.org/officeDocument/2006/relationships/image" Target="../media/image8.png"/><Relationship Id="rId9"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8.png"/><Relationship Id="rId12"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27.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25.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GHC2018-BuildingServerlessApps/GHCSessionsScheduler"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CCE2E716-BA04-E149-B504-EC01854EBC36}"/>
              </a:ext>
            </a:extLst>
          </p:cNvPr>
          <p:cNvPicPr>
            <a:picLocks noChangeAspect="1"/>
          </p:cNvPicPr>
          <p:nvPr/>
        </p:nvPicPr>
        <p:blipFill>
          <a:blip r:embed="rId3"/>
          <a:stretch>
            <a:fillRect/>
          </a:stretch>
        </p:blipFill>
        <p:spPr>
          <a:xfrm>
            <a:off x="5117078" y="1811379"/>
            <a:ext cx="2368345" cy="1104016"/>
          </a:xfrm>
          <a:prstGeom prst="rect">
            <a:avLst/>
          </a:prstGeom>
        </p:spPr>
      </p:pic>
      <p:sp>
        <p:nvSpPr>
          <p:cNvPr id="27" name="Subtitle 4">
            <a:extLst>
              <a:ext uri="{FF2B5EF4-FFF2-40B4-BE49-F238E27FC236}">
                <a16:creationId xmlns:a16="http://schemas.microsoft.com/office/drawing/2014/main" xmlns="" id="{E5D35865-A17F-9B4F-A81C-334131B44544}"/>
              </a:ext>
            </a:extLst>
          </p:cNvPr>
          <p:cNvSpPr txBox="1">
            <a:spLocks/>
          </p:cNvSpPr>
          <p:nvPr/>
        </p:nvSpPr>
        <p:spPr>
          <a:xfrm>
            <a:off x="103712" y="4782284"/>
            <a:ext cx="12185650" cy="1144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000" b="1" kern="1200" spc="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a:buNone/>
              <a:tabLst/>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HelveticaNeueDeskInterface-Regular" charset="-120"/>
              <a:buNone/>
              <a:tabLst/>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bg1">
                  <a:lumMod val="50000"/>
                </a:schemeClr>
              </a:buClr>
              <a:buFont typeface="Arial" charset="0"/>
              <a:buNone/>
              <a:tabLst/>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bg1">
                  <a:lumMod val="50000"/>
                </a:schemeClr>
              </a:buClr>
              <a:buSzPct val="100000"/>
              <a:buFont typeface="Courier New" charset="0"/>
              <a:buNone/>
              <a:tabLst/>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400" b="0" dirty="0">
                <a:solidFill>
                  <a:srgbClr val="C3D83F"/>
                </a:solidFill>
                <a:latin typeface="Tahoma" panose="020B0604030504040204" pitchFamily="34" charset="0"/>
                <a:ea typeface="Tahoma" panose="020B0604030504040204" pitchFamily="34" charset="0"/>
                <a:cs typeface="Tahoma" panose="020B0604030504040204" pitchFamily="34" charset="0"/>
              </a:rPr>
              <a:t>Jenee Benjamin</a:t>
            </a:r>
          </a:p>
          <a:p>
            <a:r>
              <a:rPr lang="en-US" sz="2400" b="0" dirty="0">
                <a:solidFill>
                  <a:srgbClr val="C3D83F"/>
                </a:solidFill>
                <a:latin typeface="Tahoma" panose="020B0604030504040204" pitchFamily="34" charset="0"/>
                <a:ea typeface="Tahoma" panose="020B0604030504040204" pitchFamily="34" charset="0"/>
                <a:cs typeface="Tahoma" panose="020B0604030504040204" pitchFamily="34" charset="0"/>
              </a:rPr>
              <a:t>Agatha Oliveira</a:t>
            </a:r>
          </a:p>
        </p:txBody>
      </p:sp>
      <p:sp>
        <p:nvSpPr>
          <p:cNvPr id="26" name="Subtitle 4">
            <a:extLst>
              <a:ext uri="{FF2B5EF4-FFF2-40B4-BE49-F238E27FC236}">
                <a16:creationId xmlns:a16="http://schemas.microsoft.com/office/drawing/2014/main" xmlns="" id="{DD302199-E449-174C-BF05-8E28625458C3}"/>
              </a:ext>
            </a:extLst>
          </p:cNvPr>
          <p:cNvSpPr txBox="1">
            <a:spLocks/>
          </p:cNvSpPr>
          <p:nvPr/>
        </p:nvSpPr>
        <p:spPr>
          <a:xfrm>
            <a:off x="620222" y="3387917"/>
            <a:ext cx="12185650" cy="584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marL="0" marR="0" indent="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1pPr>
            <a:lvl2pPr marL="0" marR="0" indent="2286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2pPr>
            <a:lvl3pPr marL="0" marR="0" indent="4572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3pPr>
            <a:lvl4pPr marL="0" marR="0" indent="6858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4pPr>
            <a:lvl5pPr marL="0" marR="0" indent="9144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5pPr>
            <a:lvl6pPr marL="0" marR="0" indent="11430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6pPr>
            <a:lvl7pPr marL="0" marR="0" indent="13716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7pPr>
            <a:lvl8pPr marL="0" marR="0" indent="16002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8pPr>
            <a:lvl9pPr marL="0" marR="0" indent="1828800" algn="ctr" defTabSz="584200" rtl="0" eaLnBrk="1" latinLnBrk="0" hangingPunct="1">
              <a:lnSpc>
                <a:spcPct val="100000"/>
              </a:lnSpc>
              <a:spcBef>
                <a:spcPts val="0"/>
              </a:spcBef>
              <a:spcAft>
                <a:spcPts val="0"/>
              </a:spcAft>
              <a:buClrTx/>
              <a:buSzTx/>
              <a:buFontTx/>
              <a:buNone/>
              <a:tabLst/>
              <a:defRPr sz="1800" b="0" i="0" u="none" strike="noStrike" cap="all" spc="540" baseline="0">
                <a:ln>
                  <a:noFill/>
                </a:ln>
                <a:solidFill>
                  <a:srgbClr val="FFFFFF"/>
                </a:solidFill>
                <a:uFillTx/>
                <a:latin typeface="Avenir Next"/>
                <a:ea typeface="Avenir Next"/>
                <a:cs typeface="Avenir Next"/>
                <a:sym typeface="Avenir Next"/>
              </a:defRPr>
            </a:lvl9pPr>
          </a:lstStyle>
          <a:p>
            <a:r>
              <a:rPr lang="en-US" sz="3200" dirty="0">
                <a:latin typeface="Tahoma" panose="020B0604030504040204" pitchFamily="34" charset="0"/>
                <a:ea typeface="Tahoma" panose="020B0604030504040204" pitchFamily="34" charset="0"/>
                <a:cs typeface="Tahoma" panose="020B0604030504040204" pitchFamily="34" charset="0"/>
              </a:rPr>
              <a:t>BUILDING SERVERLESS APPLICATIONS ON AMAZON WEB SERVICES</a:t>
            </a:r>
          </a:p>
        </p:txBody>
      </p:sp>
      <p:grpSp>
        <p:nvGrpSpPr>
          <p:cNvPr id="29" name="Group 28">
            <a:extLst>
              <a:ext uri="{FF2B5EF4-FFF2-40B4-BE49-F238E27FC236}">
                <a16:creationId xmlns:a16="http://schemas.microsoft.com/office/drawing/2014/main" xmlns="" id="{746A5B98-AFE9-D843-AEE9-D92E5EA4520E}"/>
              </a:ext>
            </a:extLst>
          </p:cNvPr>
          <p:cNvGrpSpPr/>
          <p:nvPr/>
        </p:nvGrpSpPr>
        <p:grpSpPr>
          <a:xfrm>
            <a:off x="11034323" y="7799383"/>
            <a:ext cx="1771549" cy="502503"/>
            <a:chOff x="11199215" y="9169697"/>
            <a:chExt cx="1771549" cy="502503"/>
          </a:xfrm>
        </p:grpSpPr>
        <p:pic>
          <p:nvPicPr>
            <p:cNvPr id="23" name="Picture 22">
              <a:extLst>
                <a:ext uri="{FF2B5EF4-FFF2-40B4-BE49-F238E27FC236}">
                  <a16:creationId xmlns:a16="http://schemas.microsoft.com/office/drawing/2014/main" xmlns="" id="{467A9D16-6539-7D4C-9A91-EFB42BDB95A9}"/>
                </a:ext>
              </a:extLst>
            </p:cNvPr>
            <p:cNvPicPr>
              <a:picLocks noChangeAspect="1"/>
            </p:cNvPicPr>
            <p:nvPr/>
          </p:nvPicPr>
          <p:blipFill>
            <a:blip r:embed="rId4"/>
            <a:stretch>
              <a:fillRect/>
            </a:stretch>
          </p:blipFill>
          <p:spPr>
            <a:xfrm>
              <a:off x="11199215" y="9250929"/>
              <a:ext cx="367293" cy="297805"/>
            </a:xfrm>
            <a:prstGeom prst="rect">
              <a:avLst/>
            </a:prstGeom>
          </p:spPr>
        </p:pic>
        <p:sp>
          <p:nvSpPr>
            <p:cNvPr id="24" name="Rectangle 23">
              <a:extLst>
                <a:ext uri="{FF2B5EF4-FFF2-40B4-BE49-F238E27FC236}">
                  <a16:creationId xmlns:a16="http://schemas.microsoft.com/office/drawing/2014/main" xmlns="" id="{E4CC06FB-4C70-AB43-8840-F12A1096CFDD}"/>
                </a:ext>
              </a:extLst>
            </p:cNvPr>
            <p:cNvSpPr/>
            <p:nvPr/>
          </p:nvSpPr>
          <p:spPr>
            <a:xfrm>
              <a:off x="11613114" y="9169697"/>
              <a:ext cx="998928" cy="472822"/>
            </a:xfrm>
            <a:prstGeom prst="rect">
              <a:avLst/>
            </a:prstGeom>
          </p:spPr>
          <p:txBody>
            <a:bodyPr wrap="none">
              <a:spAutoFit/>
            </a:bodyPr>
            <a:lstStyle/>
            <a:p>
              <a:r>
                <a:rPr lang="en-US" dirty="0">
                  <a:solidFill>
                    <a:schemeClr val="bg1"/>
                  </a:solidFill>
                  <a:latin typeface="+mn-lt"/>
                </a:rPr>
                <a:t>#GHC</a:t>
              </a:r>
            </a:p>
          </p:txBody>
        </p:sp>
        <p:sp>
          <p:nvSpPr>
            <p:cNvPr id="28" name="Rectangle 27">
              <a:extLst>
                <a:ext uri="{FF2B5EF4-FFF2-40B4-BE49-F238E27FC236}">
                  <a16:creationId xmlns:a16="http://schemas.microsoft.com/office/drawing/2014/main" xmlns="" id="{302A99D9-C694-8245-A104-D0FA67C21C24}"/>
                </a:ext>
              </a:extLst>
            </p:cNvPr>
            <p:cNvSpPr/>
            <p:nvPr/>
          </p:nvSpPr>
          <p:spPr>
            <a:xfrm>
              <a:off x="12432668" y="9199378"/>
              <a:ext cx="538096" cy="472822"/>
            </a:xfrm>
            <a:prstGeom prst="rect">
              <a:avLst/>
            </a:prstGeom>
          </p:spPr>
          <p:txBody>
            <a:bodyPr wrap="none">
              <a:spAutoFit/>
            </a:bodyPr>
            <a:lstStyle/>
            <a:p>
              <a:r>
                <a:rPr lang="en-US" dirty="0">
                  <a:solidFill>
                    <a:schemeClr val="bg1"/>
                  </a:solidFill>
                  <a:latin typeface="+mn-lt"/>
                </a:rPr>
                <a:t>18</a:t>
              </a:r>
            </a:p>
          </p:txBody>
        </p:sp>
      </p:grpSp>
    </p:spTree>
    <p:extLst>
      <p:ext uri="{BB962C8B-B14F-4D97-AF65-F5344CB8AC3E}">
        <p14:creationId xmlns:p14="http://schemas.microsoft.com/office/powerpoint/2010/main" val="397133970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902192" y="4343400"/>
            <a:ext cx="1601969" cy="144660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a:cxnSpLocks/>
          </p:cNvCxnSpPr>
          <p:nvPr/>
        </p:nvCxnSpPr>
        <p:spPr>
          <a:xfrm flipV="1">
            <a:off x="3902192" y="3810983"/>
            <a:ext cx="1250733" cy="53241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109707246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129156257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788194" y="2368062"/>
            <a:ext cx="11890386" cy="5206111"/>
          </a:xfrm>
          <a:prstGeom prst="rect">
            <a:avLst/>
          </a:prstGeom>
        </p:spPr>
        <p:txBody>
          <a:bodyPr/>
          <a:lstStyle/>
          <a:p>
            <a:pPr marL="342917" lvl="3" indent="-342917">
              <a:buClr>
                <a:srgbClr val="96318A"/>
              </a:buClr>
              <a:buFont typeface="Arial" panose="020B0604020202020204" pitchFamily="34" charset="0"/>
              <a:buChar char="•"/>
            </a:pPr>
            <a:r>
              <a:rPr lang="en-US" dirty="0">
                <a:solidFill>
                  <a:srgbClr val="351C35"/>
                </a:solidFill>
              </a:rPr>
              <a:t>Built to store and retrieve any amount of data from anywhere</a:t>
            </a:r>
          </a:p>
          <a:p>
            <a:pPr lvl="3" indent="0">
              <a:buClr>
                <a:srgbClr val="96318A"/>
              </a:buClr>
            </a:pPr>
            <a:endParaRPr lang="en-US" dirty="0">
              <a:solidFill>
                <a:srgbClr val="351C35"/>
              </a:solidFill>
            </a:endParaRPr>
          </a:p>
          <a:p>
            <a:pPr marL="342917" lvl="3" indent="-342917">
              <a:buClr>
                <a:srgbClr val="96318A"/>
              </a:buClr>
              <a:buFont typeface="Arial" panose="020B0604020202020204" pitchFamily="34" charset="0"/>
              <a:buChar char="•"/>
            </a:pPr>
            <a:r>
              <a:rPr lang="en-US" dirty="0">
                <a:solidFill>
                  <a:srgbClr val="351C35"/>
                </a:solidFill>
              </a:rPr>
              <a:t>Stores data as objects within resources called buckets</a:t>
            </a:r>
          </a:p>
          <a:p>
            <a:pPr marL="342900" lvl="3" indent="-342900">
              <a:buClr>
                <a:srgbClr val="96318A"/>
              </a:buClr>
              <a:buFont typeface="Arial" panose="020B0604020202020204" pitchFamily="34" charset="0"/>
              <a:buChar char="•"/>
            </a:pPr>
            <a:endParaRPr lang="en-US" dirty="0">
              <a:solidFill>
                <a:srgbClr val="351C35"/>
              </a:solidFill>
            </a:endParaRPr>
          </a:p>
          <a:p>
            <a:pPr marL="342917" lvl="3" indent="-342917">
              <a:buClr>
                <a:srgbClr val="96318A"/>
              </a:buClr>
              <a:buFont typeface="Arial" panose="020B0604020202020204" pitchFamily="34" charset="0"/>
              <a:buChar char="•"/>
            </a:pPr>
            <a:r>
              <a:rPr lang="en-US" dirty="0">
                <a:solidFill>
                  <a:srgbClr val="351C35"/>
                </a:solidFill>
              </a:rPr>
              <a:t>Designed to deliver</a:t>
            </a:r>
          </a:p>
          <a:p>
            <a:pPr marL="803275" lvl="4" indent="-342900">
              <a:buClr>
                <a:srgbClr val="96318A"/>
              </a:buClr>
              <a:buFont typeface="Tahoma" panose="020B0604030504040204" pitchFamily="34" charset="0"/>
              <a:buChar char="⁃"/>
            </a:pPr>
            <a:r>
              <a:rPr lang="en-US" dirty="0" smtClean="0">
                <a:solidFill>
                  <a:srgbClr val="351C35"/>
                </a:solidFill>
              </a:rPr>
              <a:t>Durability</a:t>
            </a:r>
            <a:endParaRPr lang="en-US" dirty="0">
              <a:solidFill>
                <a:srgbClr val="351C35"/>
              </a:solidFill>
            </a:endParaRPr>
          </a:p>
          <a:p>
            <a:pPr marL="803275" lvl="3" indent="-342900">
              <a:buClr>
                <a:srgbClr val="96318A"/>
              </a:buClr>
              <a:buFont typeface="Tahoma" panose="020B0604030504040204" pitchFamily="34" charset="0"/>
              <a:buChar char="⁃"/>
            </a:pPr>
            <a:r>
              <a:rPr lang="en-US" dirty="0" smtClean="0">
                <a:solidFill>
                  <a:srgbClr val="351C35"/>
                </a:solidFill>
              </a:rPr>
              <a:t>Availability</a:t>
            </a:r>
            <a:endParaRPr lang="en-US" dirty="0">
              <a:solidFill>
                <a:srgbClr val="351C35"/>
              </a:solidFill>
            </a:endParaRPr>
          </a:p>
          <a:p>
            <a:pPr marL="803275" lvl="3" indent="-342900">
              <a:buClr>
                <a:srgbClr val="96318A"/>
              </a:buClr>
              <a:buFont typeface="Tahoma" panose="020B0604030504040204" pitchFamily="34" charset="0"/>
              <a:buChar char="⁃"/>
            </a:pPr>
            <a:r>
              <a:rPr lang="en-US" dirty="0" smtClean="0">
                <a:solidFill>
                  <a:srgbClr val="351C35"/>
                </a:solidFill>
              </a:rPr>
              <a:t>Scalability</a:t>
            </a:r>
          </a:p>
          <a:p>
            <a:pPr lvl="3" indent="0">
              <a:buClr>
                <a:srgbClr val="96318A"/>
              </a:buClr>
            </a:pPr>
            <a:endParaRPr lang="en-US" dirty="0" smtClean="0">
              <a:solidFill>
                <a:srgbClr val="351C35"/>
              </a:solidFill>
            </a:endParaRPr>
          </a:p>
          <a:p>
            <a:pPr marL="342917" lvl="3" indent="-342917">
              <a:buClr>
                <a:srgbClr val="96318A"/>
              </a:buClr>
              <a:buFont typeface="Arial" panose="020B0604020202020204" pitchFamily="34" charset="0"/>
              <a:buChar char="•"/>
            </a:pPr>
            <a:r>
              <a:rPr lang="en-US" dirty="0" smtClean="0">
                <a:solidFill>
                  <a:srgbClr val="351C35"/>
                </a:solidFill>
              </a:rPr>
              <a:t>Secure </a:t>
            </a:r>
            <a:r>
              <a:rPr lang="en-US" dirty="0">
                <a:solidFill>
                  <a:srgbClr val="351C35"/>
                </a:solidFill>
              </a:rPr>
              <a:t>by default</a:t>
            </a:r>
            <a:endParaRPr lang="en-US" dirty="0">
              <a:solidFill>
                <a:srgbClr val="351C35"/>
              </a:solidFill>
              <a:latin typeface="Avenir Next Medium" panose="020B0503020202020204" pitchFamily="34" charset="0"/>
            </a:endParaRP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S3</a:t>
            </a:r>
            <a:endParaRPr sz="5400" dirty="0"/>
          </a:p>
        </p:txBody>
      </p:sp>
    </p:spTree>
    <p:extLst>
      <p:ext uri="{BB962C8B-B14F-4D97-AF65-F5344CB8AC3E}">
        <p14:creationId xmlns:p14="http://schemas.microsoft.com/office/powerpoint/2010/main" val="31305607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S3</a:t>
            </a:r>
            <a:endParaRPr sz="5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1781" y="2599356"/>
            <a:ext cx="5673743" cy="5080357"/>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278" y="2599356"/>
            <a:ext cx="5630459" cy="5080357"/>
          </a:xfrm>
          <a:prstGeom prst="rect">
            <a:avLst/>
          </a:prstGeom>
        </p:spPr>
      </p:pic>
    </p:spTree>
    <p:extLst>
      <p:ext uri="{BB962C8B-B14F-4D97-AF65-F5344CB8AC3E}">
        <p14:creationId xmlns:p14="http://schemas.microsoft.com/office/powerpoint/2010/main" val="137454857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S3</a:t>
            </a:r>
            <a:endParaRPr sz="5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938" y="2503958"/>
            <a:ext cx="5897397" cy="5297518"/>
          </a:xfrm>
          <a:prstGeom prst="rect">
            <a:avLst/>
          </a:prstGeom>
        </p:spPr>
      </p:pic>
    </p:spTree>
    <p:extLst>
      <p:ext uri="{BB962C8B-B14F-4D97-AF65-F5344CB8AC3E}">
        <p14:creationId xmlns:p14="http://schemas.microsoft.com/office/powerpoint/2010/main" val="378424220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96318A"/>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 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243219228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504161" y="5224581"/>
            <a:ext cx="1125266" cy="565427"/>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6169546" y="4873329"/>
            <a:ext cx="1942678" cy="4072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800" b="1" dirty="0">
                <a:solidFill>
                  <a:srgbClr val="0070C0"/>
                </a:solidFill>
              </a:rPr>
              <a:t>APIs</a:t>
            </a:r>
            <a:endParaRPr lang="en-US" sz="18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cxnSp>
        <p:nvCxnSpPr>
          <p:cNvPr id="47" name="Straight Connector 46">
            <a:extLst>
              <a:ext uri="{FF2B5EF4-FFF2-40B4-BE49-F238E27FC236}">
                <a16:creationId xmlns:a16="http://schemas.microsoft.com/office/drawing/2014/main" xmlns="" id="{0456150B-B835-104A-A0D1-A000183EE513}"/>
              </a:ext>
            </a:extLst>
          </p:cNvPr>
          <p:cNvCxnSpPr>
            <a:cxnSpLocks/>
          </p:cNvCxnSpPr>
          <p:nvPr/>
        </p:nvCxnSpPr>
        <p:spPr>
          <a:xfrm flipV="1">
            <a:off x="5101458" y="5790008"/>
            <a:ext cx="402703" cy="168341"/>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pic>
        <p:nvPicPr>
          <p:cNvPr id="49" name="Picture 48">
            <a:extLst>
              <a:ext uri="{FF2B5EF4-FFF2-40B4-BE49-F238E27FC236}">
                <a16:creationId xmlns:a16="http://schemas.microsoft.com/office/drawing/2014/main" xmlns="" id="{97294088-8AD2-F246-923D-7378892AB9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75764" y="4218244"/>
            <a:ext cx="3670300" cy="2578100"/>
          </a:xfrm>
          <a:prstGeom prst="rect">
            <a:avLst/>
          </a:prstGeom>
        </p:spPr>
      </p:pic>
    </p:spTree>
    <p:extLst>
      <p:ext uri="{BB962C8B-B14F-4D97-AF65-F5344CB8AC3E}">
        <p14:creationId xmlns:p14="http://schemas.microsoft.com/office/powerpoint/2010/main" val="10531809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33585657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788193" y="4145569"/>
            <a:ext cx="11890387" cy="3428604"/>
          </a:xfrm>
          <a:prstGeom prst="rect">
            <a:avLst/>
          </a:prstGeom>
        </p:spPr>
        <p:txBody>
          <a:bodyPr/>
          <a:lstStyle/>
          <a:p>
            <a:pPr marL="342917" lvl="3" indent="-342917">
              <a:buClr>
                <a:srgbClr val="96318A"/>
              </a:buClr>
              <a:buFont typeface="Arial" panose="020B0604020202020204" pitchFamily="34" charset="0"/>
              <a:buChar char="•"/>
            </a:pPr>
            <a:r>
              <a:rPr lang="en-US" dirty="0">
                <a:solidFill>
                  <a:srgbClr val="351C35"/>
                </a:solidFill>
              </a:rPr>
              <a:t>Service to publish, maintain, monitor, and secure APIs at any scale.</a:t>
            </a:r>
          </a:p>
          <a:p>
            <a:pPr lvl="3" indent="0">
              <a:buClr>
                <a:srgbClr val="96318A"/>
              </a:buClr>
            </a:pPr>
            <a:endParaRPr lang="en-US" dirty="0">
              <a:solidFill>
                <a:srgbClr val="351C35"/>
              </a:solidFill>
              <a:latin typeface="Avenir Next Medium" panose="020B0503020202020204" pitchFamily="34" charset="0"/>
            </a:endParaRPr>
          </a:p>
          <a:p>
            <a:pPr marL="342917" lvl="3" indent="-342917">
              <a:buClr>
                <a:srgbClr val="96318A"/>
              </a:buClr>
              <a:buFont typeface="Arial" panose="020B0604020202020204" pitchFamily="34" charset="0"/>
              <a:buChar char="•"/>
            </a:pPr>
            <a:r>
              <a:rPr lang="en-US" dirty="0">
                <a:solidFill>
                  <a:srgbClr val="351C35"/>
                </a:solidFill>
              </a:rPr>
              <a:t>Handles traffic management and API version management.</a:t>
            </a:r>
          </a:p>
          <a:p>
            <a:pPr marL="342917" lvl="3" indent="-342917">
              <a:buClr>
                <a:srgbClr val="96318A"/>
              </a:buClr>
              <a:buFont typeface="Arial" panose="020B0604020202020204" pitchFamily="34" charset="0"/>
              <a:buChar char="•"/>
            </a:pPr>
            <a:endParaRPr lang="en-US" dirty="0">
              <a:solidFill>
                <a:srgbClr val="351C35"/>
              </a:solidFill>
            </a:endParaRPr>
          </a:p>
          <a:p>
            <a:pPr marL="342917" lvl="3" indent="-342917">
              <a:buClr>
                <a:srgbClr val="96318A"/>
              </a:buClr>
              <a:buFont typeface="Arial" panose="020B0604020202020204" pitchFamily="34" charset="0"/>
              <a:buChar char="•"/>
            </a:pPr>
            <a:r>
              <a:rPr lang="en-US" dirty="0">
                <a:solidFill>
                  <a:srgbClr val="351C35"/>
                </a:solidFill>
              </a:rPr>
              <a:t>Create APIs that act as a “front door” for applications running on Amazon Elastic Compute Cloud (Amazon EC2), code running on AWS Lambda, or any web application.</a:t>
            </a: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API GATEWAY</a:t>
            </a:r>
            <a:endParaRPr sz="5400" dirty="0"/>
          </a:p>
        </p:txBody>
      </p:sp>
    </p:spTree>
    <p:extLst>
      <p:ext uri="{BB962C8B-B14F-4D97-AF65-F5344CB8AC3E}">
        <p14:creationId xmlns:p14="http://schemas.microsoft.com/office/powerpoint/2010/main" val="95130846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API GATEWAY</a:t>
            </a:r>
            <a:endParaRPr sz="5400" dirty="0"/>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290590" y="2671010"/>
            <a:ext cx="10423621" cy="5510463"/>
          </a:xfrm>
          <a:prstGeom prst="rect">
            <a:avLst/>
          </a:prstGeom>
        </p:spPr>
      </p:pic>
    </p:spTree>
    <p:extLst>
      <p:ext uri="{BB962C8B-B14F-4D97-AF65-F5344CB8AC3E}">
        <p14:creationId xmlns:p14="http://schemas.microsoft.com/office/powerpoint/2010/main" val="349710919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175700670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96318A"/>
                </a:solidFill>
              </a:rPr>
              <a:t>AWS Lambda </a:t>
            </a:r>
          </a:p>
          <a:p>
            <a:pPr marL="954088" lvl="4" indent="-457200">
              <a:buClr>
                <a:srgbClr val="96318A"/>
              </a:buClr>
              <a:buFont typeface="System Font Regular"/>
              <a:buChar char="-"/>
            </a:pPr>
            <a:r>
              <a:rPr lang="en-US" sz="3200" dirty="0">
                <a:solidFill>
                  <a:srgbClr val="351C35"/>
                </a:solidFill>
              </a:rPr>
              <a:t>Amazon Dynamo 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238389779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21</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sp>
        <p:nvSpPr>
          <p:cNvPr id="21" name="TextBox 20">
            <a:extLst>
              <a:ext uri="{FF2B5EF4-FFF2-40B4-BE49-F238E27FC236}">
                <a16:creationId xmlns:a16="http://schemas.microsoft.com/office/drawing/2014/main" xmlns="" id="{064D403A-1D33-9C45-A266-D4C966596758}"/>
              </a:ext>
            </a:extLst>
          </p:cNvPr>
          <p:cNvSpPr txBox="1"/>
          <p:nvPr/>
        </p:nvSpPr>
        <p:spPr>
          <a:xfrm>
            <a:off x="8797771" y="4090211"/>
            <a:ext cx="1061778" cy="441207"/>
          </a:xfrm>
          <a:prstGeom prst="rect">
            <a:avLst/>
          </a:prstGeom>
          <a:noFill/>
        </p:spPr>
        <p:txBody>
          <a:bodyPr wrap="square" lIns="0" tIns="0" rIns="0" bIns="0" rtlCol="0" anchor="t">
            <a:noAutofit/>
          </a:bodyPr>
          <a:lstStyle/>
          <a:p>
            <a:pPr algn="ctr"/>
            <a:r>
              <a:rPr lang="en-US" sz="1800" b="1" dirty="0">
                <a:solidFill>
                  <a:srgbClr val="0070C0"/>
                </a:solidFill>
              </a:rPr>
              <a:t>Business Logic</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63830" y="5881698"/>
            <a:ext cx="3714750" cy="2076450"/>
          </a:xfrm>
          <a:prstGeom prst="rect">
            <a:avLst/>
          </a:prstGeom>
        </p:spPr>
      </p:pic>
    </p:spTree>
    <p:extLst>
      <p:ext uri="{BB962C8B-B14F-4D97-AF65-F5344CB8AC3E}">
        <p14:creationId xmlns:p14="http://schemas.microsoft.com/office/powerpoint/2010/main" val="17774636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22</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425797165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788193" y="3303586"/>
            <a:ext cx="11673981" cy="3428604"/>
          </a:xfrm>
          <a:prstGeom prst="rect">
            <a:avLst/>
          </a:prstGeom>
        </p:spPr>
        <p:txBody>
          <a:bodyPr/>
          <a:lstStyle/>
          <a:p>
            <a:pPr marL="342900" lvl="3" indent="-342900">
              <a:buClr>
                <a:srgbClr val="96318A"/>
              </a:buClr>
              <a:buFont typeface="Arial" panose="020B0604020202020204" pitchFamily="34" charset="0"/>
              <a:buChar char="•"/>
            </a:pPr>
            <a:r>
              <a:rPr lang="en-US" dirty="0">
                <a:solidFill>
                  <a:srgbClr val="351C35"/>
                </a:solidFill>
              </a:rPr>
              <a:t>Lets you run code without provisioning or managing servers</a:t>
            </a:r>
          </a:p>
          <a:p>
            <a:pPr lvl="3" indent="0">
              <a:buClr>
                <a:srgbClr val="96318A"/>
              </a:buClr>
            </a:pPr>
            <a:endParaRPr lang="en-US" dirty="0" smtClean="0">
              <a:solidFill>
                <a:srgbClr val="351C35"/>
              </a:solidFill>
            </a:endParaRPr>
          </a:p>
          <a:p>
            <a:pPr marL="342900" lvl="3" indent="-342900">
              <a:buClr>
                <a:srgbClr val="96318A"/>
              </a:buClr>
              <a:buFont typeface="Arial" panose="020B0604020202020204" pitchFamily="34" charset="0"/>
              <a:buChar char="•"/>
            </a:pPr>
            <a:r>
              <a:rPr lang="en-US" dirty="0" smtClean="0">
                <a:solidFill>
                  <a:srgbClr val="351C35"/>
                </a:solidFill>
              </a:rPr>
              <a:t>Author </a:t>
            </a:r>
            <a:r>
              <a:rPr lang="en-US" dirty="0">
                <a:solidFill>
                  <a:srgbClr val="351C35"/>
                </a:solidFill>
              </a:rPr>
              <a:t>and deploy your code to AWS </a:t>
            </a:r>
            <a:r>
              <a:rPr lang="en-US" dirty="0" smtClean="0">
                <a:solidFill>
                  <a:srgbClr val="351C35"/>
                </a:solidFill>
              </a:rPr>
              <a:t>Lambda</a:t>
            </a:r>
          </a:p>
          <a:p>
            <a:pPr marL="342900" lvl="3" indent="-342900">
              <a:buClr>
                <a:srgbClr val="96318A"/>
              </a:buClr>
              <a:buFont typeface="Arial" panose="020B0604020202020204" pitchFamily="34" charset="0"/>
              <a:buChar char="•"/>
            </a:pPr>
            <a:endParaRPr lang="en-US" dirty="0">
              <a:solidFill>
                <a:srgbClr val="351C35"/>
              </a:solidFill>
            </a:endParaRPr>
          </a:p>
          <a:p>
            <a:pPr marL="342900" lvl="3" indent="-342900">
              <a:buClr>
                <a:srgbClr val="96318A"/>
              </a:buClr>
              <a:buFont typeface="Arial" panose="020B0604020202020204" pitchFamily="34" charset="0"/>
              <a:buChar char="•"/>
            </a:pPr>
            <a:r>
              <a:rPr lang="en-US" dirty="0" smtClean="0">
                <a:solidFill>
                  <a:srgbClr val="351C35"/>
                </a:solidFill>
              </a:rPr>
              <a:t>Execute </a:t>
            </a:r>
            <a:r>
              <a:rPr lang="en-US" dirty="0">
                <a:solidFill>
                  <a:srgbClr val="351C35"/>
                </a:solidFill>
              </a:rPr>
              <a:t>code in response to </a:t>
            </a:r>
            <a:r>
              <a:rPr lang="en-US" dirty="0" smtClean="0">
                <a:solidFill>
                  <a:srgbClr val="351C35"/>
                </a:solidFill>
              </a:rPr>
              <a:t>triggers</a:t>
            </a:r>
            <a:endParaRPr lang="en-US" dirty="0">
              <a:solidFill>
                <a:srgbClr val="351C35"/>
              </a:solidFill>
            </a:endParaRP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23</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AWS Lambda</a:t>
            </a:r>
            <a:endParaRPr sz="5400" dirty="0"/>
          </a:p>
        </p:txBody>
      </p:sp>
    </p:spTree>
    <p:extLst>
      <p:ext uri="{BB962C8B-B14F-4D97-AF65-F5344CB8AC3E}">
        <p14:creationId xmlns:p14="http://schemas.microsoft.com/office/powerpoint/2010/main" val="202222324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24</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AWS LAMBDA</a:t>
            </a:r>
            <a:endParaRPr sz="5400" dirty="0"/>
          </a:p>
        </p:txBody>
      </p:sp>
      <p:sp>
        <p:nvSpPr>
          <p:cNvPr id="2" name="Rectangle 1">
            <a:extLst>
              <a:ext uri="{FF2B5EF4-FFF2-40B4-BE49-F238E27FC236}">
                <a16:creationId xmlns:a16="http://schemas.microsoft.com/office/drawing/2014/main" xmlns=""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7" name="Picture 6"/>
          <p:cNvPicPr/>
          <p:nvPr/>
        </p:nvPicPr>
        <p:blipFill rotWithShape="1">
          <a:blip r:embed="rId3"/>
          <a:srcRect t="5994" r="1291"/>
          <a:stretch/>
        </p:blipFill>
        <p:spPr>
          <a:xfrm>
            <a:off x="307918" y="2538453"/>
            <a:ext cx="12228987" cy="5630780"/>
          </a:xfrm>
          <a:prstGeom prst="rect">
            <a:avLst/>
          </a:prstGeom>
        </p:spPr>
      </p:pic>
    </p:spTree>
    <p:extLst>
      <p:ext uri="{BB962C8B-B14F-4D97-AF65-F5344CB8AC3E}">
        <p14:creationId xmlns:p14="http://schemas.microsoft.com/office/powerpoint/2010/main" val="407066266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AWS LAMBDA</a:t>
            </a:r>
            <a:endParaRPr sz="5400" dirty="0"/>
          </a:p>
        </p:txBody>
      </p:sp>
      <p:sp>
        <p:nvSpPr>
          <p:cNvPr id="2" name="Rectangle 1">
            <a:extLst>
              <a:ext uri="{FF2B5EF4-FFF2-40B4-BE49-F238E27FC236}">
                <a16:creationId xmlns:a16="http://schemas.microsoft.com/office/drawing/2014/main" xmlns="" id="{2AAAAF5C-4AD7-254B-9B6D-E457300227FE}"/>
              </a:ext>
            </a:extLst>
          </p:cNvPr>
          <p:cNvSpPr/>
          <p:nvPr/>
        </p:nvSpPr>
        <p:spPr>
          <a:xfrm>
            <a:off x="6293272" y="4640389"/>
            <a:ext cx="418256" cy="472822"/>
          </a:xfrm>
          <a:prstGeom prst="rect">
            <a:avLst/>
          </a:prstGeom>
        </p:spPr>
        <p:txBody>
          <a:bodyPr wrap="none">
            <a:spAutoFit/>
          </a:bodyPr>
          <a:lstStyle/>
          <a:p>
            <a:r>
              <a:rPr lang="en-US" dirty="0">
                <a:solidFill>
                  <a:srgbClr val="96318A"/>
                </a:solidFill>
                <a:latin typeface="Avenir Next Medium" panose="020B0503020202020204" pitchFamily="34" charset="0"/>
              </a:rPr>
              <a:t> - </a:t>
            </a:r>
            <a:endParaRPr lang="en-US" dirty="0"/>
          </a:p>
        </p:txBody>
      </p:sp>
      <p:pic>
        <p:nvPicPr>
          <p:cNvPr id="7" name="Picture 6"/>
          <p:cNvPicPr/>
          <p:nvPr/>
        </p:nvPicPr>
        <p:blipFill>
          <a:blip r:embed="rId3"/>
          <a:stretch>
            <a:fillRect/>
          </a:stretch>
        </p:blipFill>
        <p:spPr>
          <a:xfrm>
            <a:off x="425564" y="2368358"/>
            <a:ext cx="12036610" cy="5670742"/>
          </a:xfrm>
          <a:prstGeom prst="rect">
            <a:avLst/>
          </a:prstGeom>
        </p:spPr>
      </p:pic>
    </p:spTree>
    <p:extLst>
      <p:ext uri="{BB962C8B-B14F-4D97-AF65-F5344CB8AC3E}">
        <p14:creationId xmlns:p14="http://schemas.microsoft.com/office/powerpoint/2010/main" val="236592447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26</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96318A"/>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p>
        </p:txBody>
      </p:sp>
    </p:spTree>
    <p:extLst>
      <p:ext uri="{BB962C8B-B14F-4D97-AF65-F5344CB8AC3E}">
        <p14:creationId xmlns:p14="http://schemas.microsoft.com/office/powerpoint/2010/main" val="245461656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27</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0763878" y="3074619"/>
            <a:ext cx="1061778" cy="441207"/>
          </a:xfrm>
          <a:prstGeom prst="rect">
            <a:avLst/>
          </a:prstGeom>
          <a:noFill/>
        </p:spPr>
        <p:txBody>
          <a:bodyPr wrap="square" lIns="0" tIns="0" rIns="0" bIns="0" rtlCol="0" anchor="t">
            <a:noAutofit/>
          </a:bodyPr>
          <a:lstStyle/>
          <a:p>
            <a:pPr algn="ctr"/>
            <a:r>
              <a:rPr lang="en-US" sz="1800" b="1" dirty="0">
                <a:solidFill>
                  <a:srgbClr val="0070C0"/>
                </a:solidFill>
              </a:rPr>
              <a:t>Data</a:t>
            </a:r>
          </a:p>
          <a:p>
            <a:pPr algn="ctr"/>
            <a:r>
              <a:rPr lang="en-US" sz="1800" b="1" dirty="0">
                <a:solidFill>
                  <a:srgbClr val="0070C0"/>
                </a:solidFill>
              </a:rPr>
              <a:t>Storage</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22056" y="5753580"/>
            <a:ext cx="2924175" cy="2400300"/>
          </a:xfrm>
          <a:prstGeom prst="rect">
            <a:avLst/>
          </a:prstGeom>
        </p:spPr>
      </p:pic>
    </p:spTree>
    <p:extLst>
      <p:ext uri="{BB962C8B-B14F-4D97-AF65-F5344CB8AC3E}">
        <p14:creationId xmlns:p14="http://schemas.microsoft.com/office/powerpoint/2010/main" val="13272996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28</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xmlns=""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xmlns=""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DynamoDB</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Tree>
    <p:extLst>
      <p:ext uri="{BB962C8B-B14F-4D97-AF65-F5344CB8AC3E}">
        <p14:creationId xmlns:p14="http://schemas.microsoft.com/office/powerpoint/2010/main" val="2386852069"/>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98577" y="3753135"/>
            <a:ext cx="11890387" cy="3428604"/>
          </a:xfrm>
          <a:prstGeom prst="rect">
            <a:avLst/>
          </a:prstGeom>
        </p:spPr>
        <p:txBody>
          <a:bodyPr/>
          <a:lstStyle/>
          <a:p>
            <a:pPr marL="342900" lvl="3" indent="-342900">
              <a:buClr>
                <a:srgbClr val="96318A"/>
              </a:buClr>
              <a:buFont typeface="Arial" panose="020B0604020202020204" pitchFamily="34" charset="0"/>
              <a:buChar char="•"/>
            </a:pPr>
            <a:r>
              <a:rPr lang="en-US" dirty="0" smtClean="0">
                <a:solidFill>
                  <a:srgbClr val="351C35"/>
                </a:solidFill>
              </a:rPr>
              <a:t>A </a:t>
            </a:r>
            <a:r>
              <a:rPr lang="en-US" dirty="0">
                <a:solidFill>
                  <a:srgbClr val="351C35"/>
                </a:solidFill>
              </a:rPr>
              <a:t>non-relational database that delivers reliable performance at any </a:t>
            </a:r>
            <a:r>
              <a:rPr lang="en-US" dirty="0" smtClean="0">
                <a:solidFill>
                  <a:srgbClr val="351C35"/>
                </a:solidFill>
              </a:rPr>
              <a:t>scale</a:t>
            </a:r>
            <a:endParaRPr lang="en-US" dirty="0">
              <a:solidFill>
                <a:srgbClr val="351C35"/>
              </a:solidFill>
            </a:endParaRPr>
          </a:p>
          <a:p>
            <a:pPr lvl="3" indent="0">
              <a:buClr>
                <a:srgbClr val="96318A"/>
              </a:buCl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rPr>
              <a:t>Supports </a:t>
            </a:r>
            <a:r>
              <a:rPr lang="en-US" dirty="0">
                <a:solidFill>
                  <a:srgbClr val="351C35"/>
                </a:solidFill>
              </a:rPr>
              <a:t>key-value data structures that are designed to scale </a:t>
            </a:r>
            <a:r>
              <a:rPr lang="en-US" dirty="0">
                <a:solidFill>
                  <a:srgbClr val="351C35"/>
                </a:solidFill>
              </a:rPr>
              <a:t>easily</a:t>
            </a:r>
          </a:p>
          <a:p>
            <a:pPr lvl="3" indent="0">
              <a:buClr>
                <a:srgbClr val="96318A"/>
              </a:buCl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sym typeface="Helvetica Neue"/>
              </a:rPr>
              <a:t>Delivers </a:t>
            </a:r>
            <a:r>
              <a:rPr lang="en-US" dirty="0">
                <a:solidFill>
                  <a:srgbClr val="351C35"/>
                </a:solidFill>
                <a:sym typeface="Helvetica Neue"/>
              </a:rPr>
              <a:t>seamless, automatic scaling of throughput and storage scaling via APIs and the AWS Management Console</a:t>
            </a:r>
            <a:r>
              <a:rPr lang="en-US" dirty="0">
                <a:solidFill>
                  <a:srgbClr val="351C35"/>
                </a:solidFill>
                <a:sym typeface="Helvetica Neue"/>
              </a:rPr>
              <a:t>.</a:t>
            </a:r>
            <a:endParaRPr lang="en-US" dirty="0">
              <a:solidFill>
                <a:srgbClr val="351C35"/>
              </a:solidFill>
            </a:endParaRPr>
          </a:p>
          <a:p>
            <a:pPr lvl="3" indent="0">
              <a:buClr>
                <a:srgbClr val="96318A"/>
              </a:buClr>
            </a:pPr>
            <a:endParaRPr lang="en-US" dirty="0">
              <a:solidFill>
                <a:srgbClr val="351C35"/>
              </a:solidFill>
            </a:endParaRPr>
          </a:p>
          <a:p>
            <a:pPr marL="342900" lvl="3" indent="-342900">
              <a:buClr>
                <a:srgbClr val="96318A"/>
              </a:buClr>
              <a:buFont typeface="Arial" panose="020B0604020202020204" pitchFamily="34" charset="0"/>
              <a:buChar char="•"/>
            </a:pPr>
            <a:r>
              <a:rPr lang="en-US" dirty="0">
                <a:solidFill>
                  <a:srgbClr val="351C35"/>
                </a:solidFill>
              </a:rPr>
              <a:t>Built-in </a:t>
            </a:r>
            <a:r>
              <a:rPr lang="en-US" dirty="0">
                <a:solidFill>
                  <a:srgbClr val="351C35"/>
                </a:solidFill>
              </a:rPr>
              <a:t>security, backup and restore, and in-memory caching </a:t>
            </a:r>
          </a:p>
          <a:p>
            <a:pPr marL="342900" lvl="3" indent="-342900">
              <a:buClr>
                <a:srgbClr val="96318A"/>
              </a:buClr>
              <a:buFont typeface="Arial" panose="020B0604020202020204" pitchFamily="34" charset="0"/>
              <a:buChar char="•"/>
            </a:pPr>
            <a:endParaRPr lang="en-US" dirty="0">
              <a:solidFill>
                <a:srgbClr val="351C35"/>
              </a:solidFill>
            </a:endParaRP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29</a:t>
            </a:fld>
            <a:endParaRPr dirty="0"/>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t>
            </a:r>
            <a:r>
              <a:rPr lang="en-US" sz="5400" dirty="0" err="1"/>
              <a:t>dynamodb</a:t>
            </a:r>
            <a:endParaRPr sz="5400" dirty="0"/>
          </a:p>
        </p:txBody>
      </p:sp>
    </p:spTree>
    <p:extLst>
      <p:ext uri="{BB962C8B-B14F-4D97-AF65-F5344CB8AC3E}">
        <p14:creationId xmlns:p14="http://schemas.microsoft.com/office/powerpoint/2010/main" val="253867550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96318A"/>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339406456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30</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Amazon </a:t>
            </a:r>
            <a:r>
              <a:rPr lang="en-US" sz="5400" dirty="0" err="1"/>
              <a:t>dynamodb</a:t>
            </a:r>
            <a:endParaRPr sz="5400" dirty="0"/>
          </a:p>
        </p:txBody>
      </p:sp>
      <p:pic>
        <p:nvPicPr>
          <p:cNvPr id="6" name="Picture 5" descr="C:\Users\jeneeb\Desktop\ScreenHunter_230 Sep. 17 16.26.jpg"/>
          <p:cNvPicPr/>
          <p:nvPr/>
        </p:nvPicPr>
        <p:blipFill>
          <a:blip r:embed="rId3">
            <a:extLst>
              <a:ext uri="{28A0092B-C50C-407E-A947-70E740481C1C}">
                <a14:useLocalDpi xmlns:a14="http://schemas.microsoft.com/office/drawing/2010/main" val="0"/>
              </a:ext>
            </a:extLst>
          </a:blip>
          <a:srcRect/>
          <a:stretch>
            <a:fillRect/>
          </a:stretch>
        </p:blipFill>
        <p:spPr bwMode="auto">
          <a:xfrm>
            <a:off x="647700" y="2400300"/>
            <a:ext cx="11511202" cy="5695950"/>
          </a:xfrm>
          <a:prstGeom prst="rect">
            <a:avLst/>
          </a:prstGeom>
          <a:noFill/>
          <a:ln>
            <a:noFill/>
          </a:ln>
        </p:spPr>
      </p:pic>
    </p:spTree>
    <p:extLst>
      <p:ext uri="{BB962C8B-B14F-4D97-AF65-F5344CB8AC3E}">
        <p14:creationId xmlns:p14="http://schemas.microsoft.com/office/powerpoint/2010/main" val="357635262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31</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xmlns=""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xmlns=""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xmlns="" id="{BF8341DF-6A8E-E844-B89C-2E1E9A9E33B7}"/>
              </a:ext>
            </a:extLst>
          </p:cNvPr>
          <p:cNvCxnSpPr>
            <a:cxnSpLocks/>
          </p:cNvCxnSpPr>
          <p:nvPr/>
        </p:nvCxnSpPr>
        <p:spPr>
          <a:xfrm flipH="1" flipV="1">
            <a:off x="5511512" y="5790956"/>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46" name="TextBox 45">
            <a:extLst>
              <a:ext uri="{FF2B5EF4-FFF2-40B4-BE49-F238E27FC236}">
                <a16:creationId xmlns:a16="http://schemas.microsoft.com/office/drawing/2014/main" xmlns="" id="{75E032FE-69F5-9047-AB65-6C25743F5E4E}"/>
              </a:ext>
            </a:extLst>
          </p:cNvPr>
          <p:cNvSpPr txBox="1"/>
          <p:nvPr/>
        </p:nvSpPr>
        <p:spPr>
          <a:xfrm>
            <a:off x="6602749" y="6793574"/>
            <a:ext cx="1821220" cy="910938"/>
          </a:xfrm>
          <a:prstGeom prst="rect">
            <a:avLst/>
          </a:prstGeom>
          <a:noFill/>
        </p:spPr>
        <p:txBody>
          <a:bodyPr wrap="square" lIns="0" tIns="0" rIns="0" bIns="0" rtlCol="0" anchor="t">
            <a:noAutofit/>
          </a:bodyPr>
          <a:lstStyle/>
          <a:p>
            <a:pPr algn="ctr"/>
            <a:r>
              <a:rPr lang="en-US" sz="1800" b="1" dirty="0">
                <a:solidFill>
                  <a:srgbClr val="0070C0"/>
                </a:solidFill>
              </a:rPr>
              <a:t>User Management / Authentication</a:t>
            </a:r>
          </a:p>
        </p:txBody>
      </p:sp>
    </p:spTree>
    <p:extLst>
      <p:ext uri="{BB962C8B-B14F-4D97-AF65-F5344CB8AC3E}">
        <p14:creationId xmlns:p14="http://schemas.microsoft.com/office/powerpoint/2010/main" val="1719943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32</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5" name="Picture 14">
            <a:extLst>
              <a:ext uri="{FF2B5EF4-FFF2-40B4-BE49-F238E27FC236}">
                <a16:creationId xmlns:a16="http://schemas.microsoft.com/office/drawing/2014/main" xmlns="" id="{BC6C36CE-9902-C549-93DC-B288214D28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0601" y="3810982"/>
            <a:ext cx="762744" cy="914400"/>
          </a:xfrm>
          <a:prstGeom prst="rect">
            <a:avLst/>
          </a:prstGeom>
        </p:spPr>
      </p:pic>
      <p:sp>
        <p:nvSpPr>
          <p:cNvPr id="16" name="TextBox 15">
            <a:extLst>
              <a:ext uri="{FF2B5EF4-FFF2-40B4-BE49-F238E27FC236}">
                <a16:creationId xmlns:a16="http://schemas.microsoft.com/office/drawing/2014/main" xmlns="" id="{C5AF383C-2D54-E447-8717-54E7289500E5}"/>
              </a:ext>
            </a:extLst>
          </p:cNvPr>
          <p:cNvSpPr txBox="1"/>
          <p:nvPr/>
        </p:nvSpPr>
        <p:spPr>
          <a:xfrm>
            <a:off x="2757924" y="3304767"/>
            <a:ext cx="1455302" cy="279721"/>
          </a:xfrm>
          <a:prstGeom prst="rect">
            <a:avLst/>
          </a:prstGeom>
          <a:noFill/>
        </p:spPr>
        <p:txBody>
          <a:bodyPr wrap="square" lIns="0" tIns="0" rIns="0" bIns="0" rtlCol="0" anchor="t">
            <a:noAutofit/>
          </a:bodyPr>
          <a:lstStyle/>
          <a:p>
            <a:pPr algn="ctr"/>
            <a:r>
              <a:rPr lang="en-US" sz="1600" b="1" dirty="0"/>
              <a:t>Amazon </a:t>
            </a:r>
            <a:r>
              <a:rPr lang="en-US" sz="1600" b="1" dirty="0" err="1"/>
              <a:t>CloudFront</a:t>
            </a:r>
            <a:endParaRPr lang="en-US" sz="1600" b="1" dirty="0"/>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8"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8"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xmlns="" id="{B10076F5-9D87-304D-9351-96C2B6B58D1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xmlns=""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sp>
        <p:nvSpPr>
          <p:cNvPr id="27" name="TextBox 26">
            <a:extLst>
              <a:ext uri="{FF2B5EF4-FFF2-40B4-BE49-F238E27FC236}">
                <a16:creationId xmlns:a16="http://schemas.microsoft.com/office/drawing/2014/main" xmlns="" id="{6F7FA544-1407-6F4D-AEAB-D46042A64129}"/>
              </a:ext>
            </a:extLst>
          </p:cNvPr>
          <p:cNvSpPr txBox="1"/>
          <p:nvPr/>
        </p:nvSpPr>
        <p:spPr>
          <a:xfrm>
            <a:off x="8510767" y="6892441"/>
            <a:ext cx="951553" cy="158842"/>
          </a:xfrm>
          <a:prstGeom prst="rect">
            <a:avLst/>
          </a:prstGeom>
          <a:noFill/>
        </p:spPr>
        <p:txBody>
          <a:bodyPr wrap="square" lIns="0" tIns="0" rIns="0" bIns="0" rtlCol="0" anchor="t">
            <a:noAutofit/>
          </a:bodyPr>
          <a:lstStyle/>
          <a:p>
            <a:pPr algn="ctr"/>
            <a:r>
              <a:rPr lang="en-US" sz="1600" b="1" dirty="0"/>
              <a:t>AWS STS</a:t>
            </a:r>
          </a:p>
        </p:txBody>
      </p:sp>
      <p:pic>
        <p:nvPicPr>
          <p:cNvPr id="28" name="Picture 27">
            <a:extLst>
              <a:ext uri="{FF2B5EF4-FFF2-40B4-BE49-F238E27FC236}">
                <a16:creationId xmlns:a16="http://schemas.microsoft.com/office/drawing/2014/main" xmlns="" id="{44FD315F-834B-7D47-8F0B-43D0409F522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33435" y="6282734"/>
            <a:ext cx="914400" cy="524932"/>
          </a:xfrm>
          <a:prstGeom prst="rect">
            <a:avLst/>
          </a:prstGeom>
        </p:spPr>
      </p:pic>
      <p:pic>
        <p:nvPicPr>
          <p:cNvPr id="29" name="Picture 28">
            <a:extLst>
              <a:ext uri="{FF2B5EF4-FFF2-40B4-BE49-F238E27FC236}">
                <a16:creationId xmlns:a16="http://schemas.microsoft.com/office/drawing/2014/main" xmlns="" id="{DA9D015C-15E4-D041-8068-E7C4D970DB7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45496" y="6647370"/>
            <a:ext cx="762000" cy="914400"/>
          </a:xfrm>
          <a:prstGeom prst="rect">
            <a:avLst/>
          </a:prstGeom>
        </p:spPr>
      </p:pic>
      <p:sp>
        <p:nvSpPr>
          <p:cNvPr id="30" name="TextBox 29">
            <a:extLst>
              <a:ext uri="{FF2B5EF4-FFF2-40B4-BE49-F238E27FC236}">
                <a16:creationId xmlns:a16="http://schemas.microsoft.com/office/drawing/2014/main" xmlns="" id="{01411E7D-E318-7F49-A874-BE43792A7BF9}"/>
              </a:ext>
            </a:extLst>
          </p:cNvPr>
          <p:cNvSpPr txBox="1"/>
          <p:nvPr/>
        </p:nvSpPr>
        <p:spPr>
          <a:xfrm>
            <a:off x="7674470" y="7165779"/>
            <a:ext cx="1009763" cy="90117"/>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Cognito</a:t>
            </a:r>
            <a:endParaRPr lang="en-US" sz="1600" b="1" dirty="0"/>
          </a:p>
        </p:txBody>
      </p:sp>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4287393" y="4724034"/>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p:nvPr/>
        </p:nvCxnSpPr>
        <p:spPr>
          <a:xfrm flipV="1">
            <a:off x="4495963" y="3810982"/>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xmlns="" id="{BC305496-9963-334E-B518-A519E974C735}"/>
              </a:ext>
            </a:extLst>
          </p:cNvPr>
          <p:cNvCxnSpPr/>
          <p:nvPr/>
        </p:nvCxnSpPr>
        <p:spPr>
          <a:xfrm flipV="1">
            <a:off x="7691877" y="6647370"/>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xmlns="" id="{BF8341DF-6A8E-E844-B89C-2E1E9A9E33B7}"/>
              </a:ext>
            </a:extLst>
          </p:cNvPr>
          <p:cNvCxnSpPr>
            <a:cxnSpLocks/>
          </p:cNvCxnSpPr>
          <p:nvPr/>
        </p:nvCxnSpPr>
        <p:spPr>
          <a:xfrm flipH="1" flipV="1">
            <a:off x="5511512" y="5790956"/>
            <a:ext cx="1216768" cy="106597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
        <p:nvSpPr>
          <p:cNvPr id="45" name="TextBox 44">
            <a:extLst>
              <a:ext uri="{FF2B5EF4-FFF2-40B4-BE49-F238E27FC236}">
                <a16:creationId xmlns:a16="http://schemas.microsoft.com/office/drawing/2014/main" xmlns=""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
        <p:nvSpPr>
          <p:cNvPr id="46" name="TextBox 45">
            <a:extLst>
              <a:ext uri="{FF2B5EF4-FFF2-40B4-BE49-F238E27FC236}">
                <a16:creationId xmlns:a16="http://schemas.microsoft.com/office/drawing/2014/main" xmlns="" id="{75E032FE-69F5-9047-AB65-6C25743F5E4E}"/>
              </a:ext>
            </a:extLst>
          </p:cNvPr>
          <p:cNvSpPr txBox="1"/>
          <p:nvPr/>
        </p:nvSpPr>
        <p:spPr>
          <a:xfrm>
            <a:off x="5260121" y="7104570"/>
            <a:ext cx="1468159" cy="870065"/>
          </a:xfrm>
          <a:prstGeom prst="rect">
            <a:avLst/>
          </a:prstGeom>
          <a:noFill/>
        </p:spPr>
        <p:txBody>
          <a:bodyPr wrap="square" lIns="0" tIns="0" rIns="0" bIns="0" rtlCol="0" anchor="t">
            <a:noAutofit/>
          </a:bodyPr>
          <a:lstStyle/>
          <a:p>
            <a:pPr algn="ctr"/>
            <a:r>
              <a:rPr lang="en-US" sz="1400" b="1" dirty="0">
                <a:solidFill>
                  <a:srgbClr val="0070C0"/>
                </a:solidFill>
              </a:rPr>
              <a:t>User Management / Authentication</a:t>
            </a:r>
          </a:p>
        </p:txBody>
      </p:sp>
    </p:spTree>
    <p:extLst>
      <p:ext uri="{BB962C8B-B14F-4D97-AF65-F5344CB8AC3E}">
        <p14:creationId xmlns:p14="http://schemas.microsoft.com/office/powerpoint/2010/main" val="144165966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33</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pic>
        <p:nvPicPr>
          <p:cNvPr id="17" name="Picture 16">
            <a:extLst>
              <a:ext uri="{FF2B5EF4-FFF2-40B4-BE49-F238E27FC236}">
                <a16:creationId xmlns:a16="http://schemas.microsoft.com/office/drawing/2014/main" xmlns="" id="{3C048B77-D91C-3F4B-B35A-6B6B277CB3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9561" y="4450547"/>
            <a:ext cx="761999" cy="914400"/>
          </a:xfrm>
          <a:prstGeom prst="rect">
            <a:avLst/>
          </a:prstGeom>
        </p:spPr>
      </p:pic>
      <p:sp>
        <p:nvSpPr>
          <p:cNvPr id="18" name="TextBox 17">
            <a:extLst>
              <a:ext uri="{FF2B5EF4-FFF2-40B4-BE49-F238E27FC236}">
                <a16:creationId xmlns:a16="http://schemas.microsoft.com/office/drawing/2014/main" xmlns="" id="{8FC702AC-8CF1-6743-AB0F-EE9AC1D10C75}"/>
              </a:ext>
            </a:extLst>
          </p:cNvPr>
          <p:cNvSpPr txBox="1"/>
          <p:nvPr/>
        </p:nvSpPr>
        <p:spPr>
          <a:xfrm>
            <a:off x="7140316" y="5370086"/>
            <a:ext cx="1303980" cy="383494"/>
          </a:xfrm>
          <a:prstGeom prst="rect">
            <a:avLst/>
          </a:prstGeom>
          <a:noFill/>
        </p:spPr>
        <p:txBody>
          <a:bodyPr wrap="square" lIns="0" tIns="0" rIns="0" bIns="0" rtlCol="0" anchor="t">
            <a:noAutofit/>
          </a:bodyPr>
          <a:lstStyle/>
          <a:p>
            <a:pPr algn="ctr"/>
            <a:r>
              <a:rPr lang="en-US" sz="1600" b="1" dirty="0"/>
              <a:t>Amazon API Gateway</a:t>
            </a:r>
          </a:p>
        </p:txBody>
      </p:sp>
      <p:pic>
        <p:nvPicPr>
          <p:cNvPr id="19" name="Picture 18">
            <a:extLst>
              <a:ext uri="{FF2B5EF4-FFF2-40B4-BE49-F238E27FC236}">
                <a16:creationId xmlns:a16="http://schemas.microsoft.com/office/drawing/2014/main" xmlns="" id="{09DEE258-A5D4-9942-8C7E-D15BE97C8F7D}"/>
              </a:ext>
            </a:extLst>
          </p:cNvPr>
          <p:cNvPicPr>
            <a:picLocks noChangeAspect="1"/>
          </p:cNvPicPr>
          <p:nvPr/>
        </p:nvPicPr>
        <p:blipFill>
          <a:blip r:embed="rId6" cstate="print">
            <a:alphaModFix amt="35000"/>
            <a:extLst>
              <a:ext uri="{28A0092B-C50C-407E-A947-70E740481C1C}">
                <a14:useLocalDpi xmlns:a14="http://schemas.microsoft.com/office/drawing/2010/main" val="0"/>
              </a:ext>
            </a:extLst>
          </a:blip>
          <a:stretch>
            <a:fillRect/>
          </a:stretch>
        </p:blipFill>
        <p:spPr>
          <a:xfrm>
            <a:off x="8479222" y="3295223"/>
            <a:ext cx="879893" cy="914400"/>
          </a:xfrm>
          <a:prstGeom prst="rect">
            <a:avLst/>
          </a:prstGeom>
        </p:spPr>
      </p:pic>
      <p:pic>
        <p:nvPicPr>
          <p:cNvPr id="20" name="Picture 19">
            <a:extLst>
              <a:ext uri="{FF2B5EF4-FFF2-40B4-BE49-F238E27FC236}">
                <a16:creationId xmlns:a16="http://schemas.microsoft.com/office/drawing/2014/main" xmlns="" id="{5222B396-301E-104B-AB78-B44FD22A855D}"/>
              </a:ext>
            </a:extLst>
          </p:cNvPr>
          <p:cNvPicPr>
            <a:picLocks noChangeAspect="1"/>
          </p:cNvPicPr>
          <p:nvPr/>
        </p:nvPicPr>
        <p:blipFill>
          <a:blip r:embed="rId6" cstate="print">
            <a:alphaModFix amt="70000"/>
            <a:extLst>
              <a:ext uri="{28A0092B-C50C-407E-A947-70E740481C1C}">
                <a14:useLocalDpi xmlns:a14="http://schemas.microsoft.com/office/drawing/2010/main" val="0"/>
              </a:ext>
            </a:extLst>
          </a:blip>
          <a:stretch>
            <a:fillRect/>
          </a:stretch>
        </p:blipFill>
        <p:spPr>
          <a:xfrm>
            <a:off x="9060038" y="3727101"/>
            <a:ext cx="879893" cy="914400"/>
          </a:xfrm>
          <a:prstGeom prst="rect">
            <a:avLst/>
          </a:prstGeom>
        </p:spPr>
      </p:pic>
      <p:sp>
        <p:nvSpPr>
          <p:cNvPr id="21" name="TextBox 20">
            <a:extLst>
              <a:ext uri="{FF2B5EF4-FFF2-40B4-BE49-F238E27FC236}">
                <a16:creationId xmlns:a16="http://schemas.microsoft.com/office/drawing/2014/main" xmlns="" id="{064D403A-1D33-9C45-A266-D4C966596758}"/>
              </a:ext>
            </a:extLst>
          </p:cNvPr>
          <p:cNvSpPr txBox="1"/>
          <p:nvPr/>
        </p:nvSpPr>
        <p:spPr>
          <a:xfrm>
            <a:off x="9660137" y="5105160"/>
            <a:ext cx="1061778" cy="441207"/>
          </a:xfrm>
          <a:prstGeom prst="rect">
            <a:avLst/>
          </a:prstGeom>
          <a:noFill/>
        </p:spPr>
        <p:txBody>
          <a:bodyPr wrap="square" lIns="0" tIns="0" rIns="0" bIns="0" rtlCol="0" anchor="t">
            <a:noAutofit/>
          </a:bodyPr>
          <a:lstStyle/>
          <a:p>
            <a:pPr algn="ctr"/>
            <a:r>
              <a:rPr lang="en-US" sz="1400" b="1" dirty="0">
                <a:solidFill>
                  <a:srgbClr val="0070C0"/>
                </a:solidFill>
              </a:rPr>
              <a:t>Business Logic</a:t>
            </a:r>
          </a:p>
        </p:txBody>
      </p:sp>
      <p:pic>
        <p:nvPicPr>
          <p:cNvPr id="22" name="Picture 21">
            <a:extLst>
              <a:ext uri="{FF2B5EF4-FFF2-40B4-BE49-F238E27FC236}">
                <a16:creationId xmlns:a16="http://schemas.microsoft.com/office/drawing/2014/main" xmlns="" id="{D84AF1D1-0D6F-1A43-BF78-059926A33B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0137" y="4124181"/>
            <a:ext cx="879893" cy="914400"/>
          </a:xfrm>
          <a:prstGeom prst="rect">
            <a:avLst/>
          </a:prstGeom>
        </p:spPr>
      </p:pic>
      <p:pic>
        <p:nvPicPr>
          <p:cNvPr id="23" name="Picture 22">
            <a:extLst>
              <a:ext uri="{FF2B5EF4-FFF2-40B4-BE49-F238E27FC236}">
                <a16:creationId xmlns:a16="http://schemas.microsoft.com/office/drawing/2014/main" xmlns="" id="{B10076F5-9D87-304D-9351-96C2B6B58D1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7438" y="2564925"/>
            <a:ext cx="825499" cy="914400"/>
          </a:xfrm>
          <a:prstGeom prst="rect">
            <a:avLst/>
          </a:prstGeom>
        </p:spPr>
      </p:pic>
      <p:sp>
        <p:nvSpPr>
          <p:cNvPr id="24" name="TextBox 23">
            <a:extLst>
              <a:ext uri="{FF2B5EF4-FFF2-40B4-BE49-F238E27FC236}">
                <a16:creationId xmlns:a16="http://schemas.microsoft.com/office/drawing/2014/main" xmlns="" id="{97DB7356-2951-C447-AE96-3EA43A9BB204}"/>
              </a:ext>
            </a:extLst>
          </p:cNvPr>
          <p:cNvSpPr txBox="1"/>
          <p:nvPr/>
        </p:nvSpPr>
        <p:spPr>
          <a:xfrm>
            <a:off x="11270353" y="3539727"/>
            <a:ext cx="1139210" cy="360136"/>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err="1"/>
              <a:t>DynamoDB</a:t>
            </a:r>
            <a:endParaRPr lang="en-US" sz="1600" b="1" dirty="0"/>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545311" y="3984007"/>
            <a:ext cx="723046" cy="624321"/>
          </a:xfrm>
          <a:prstGeom prst="rect">
            <a:avLst/>
          </a:prstGeom>
          <a:noFill/>
        </p:spPr>
        <p:txBody>
          <a:bodyPr wrap="square" lIns="0" tIns="0" rIns="0" bIns="0" rtlCol="0" anchor="t">
            <a:noAutofit/>
          </a:bodyPr>
          <a:lstStyle/>
          <a:p>
            <a:pPr algn="ctr"/>
            <a:r>
              <a:rPr lang="en-US" sz="1400" b="1" dirty="0">
                <a:solidFill>
                  <a:srgbClr val="0070C0"/>
                </a:solidFill>
              </a:rPr>
              <a:t>Static Content</a:t>
            </a:r>
          </a:p>
        </p:txBody>
      </p:sp>
      <p:pic>
        <p:nvPicPr>
          <p:cNvPr id="26" name="Picture 25">
            <a:extLst>
              <a:ext uri="{FF2B5EF4-FFF2-40B4-BE49-F238E27FC236}">
                <a16:creationId xmlns:a16="http://schemas.microsoft.com/office/drawing/2014/main" xmlns="" id="{7589BDC0-E249-3B4C-A1DF-76B502E9E4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30937" y="2986599"/>
            <a:ext cx="881744" cy="914400"/>
          </a:xfrm>
          <a:prstGeom prst="rect">
            <a:avLst/>
          </a:prstGeom>
        </p:spPr>
      </p:pic>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253155"/>
            <a:ext cx="1560651" cy="716198"/>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631835" y="4450547"/>
            <a:ext cx="1872326" cy="1339462"/>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a:cxnSpLocks/>
          </p:cNvCxnSpPr>
          <p:nvPr/>
        </p:nvCxnSpPr>
        <p:spPr>
          <a:xfrm flipV="1">
            <a:off x="3631835" y="3810983"/>
            <a:ext cx="1521090" cy="639564"/>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xmlns="" id="{B47082CE-E768-CF41-A760-407DC2313F04}"/>
              </a:ext>
            </a:extLst>
          </p:cNvPr>
          <p:cNvCxnSpPr/>
          <p:nvPr/>
        </p:nvCxnSpPr>
        <p:spPr>
          <a:xfrm flipV="1">
            <a:off x="8037823" y="432971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38" name="TextBox 37">
            <a:extLst>
              <a:ext uri="{FF2B5EF4-FFF2-40B4-BE49-F238E27FC236}">
                <a16:creationId xmlns:a16="http://schemas.microsoft.com/office/drawing/2014/main" xmlns="" id="{0033E436-6580-1844-804F-CED039B683CC}"/>
              </a:ext>
            </a:extLst>
          </p:cNvPr>
          <p:cNvSpPr txBox="1"/>
          <p:nvPr/>
        </p:nvSpPr>
        <p:spPr>
          <a:xfrm rot="163710">
            <a:off x="5905538" y="4221472"/>
            <a:ext cx="1942678"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10000"/>
              </a:lnSpc>
              <a:spcBef>
                <a:spcPts val="0"/>
              </a:spcBef>
              <a:spcAft>
                <a:spcPts val="0"/>
              </a:spcAft>
              <a:buClrTx/>
              <a:buSzTx/>
              <a:buFontTx/>
              <a:buNone/>
              <a:tabLst/>
            </a:pPr>
            <a:r>
              <a:rPr lang="en-US" sz="1400" b="1" dirty="0">
                <a:solidFill>
                  <a:srgbClr val="0070C0"/>
                </a:solidFill>
              </a:rPr>
              <a:t>APIs</a:t>
            </a:r>
            <a:endParaRPr lang="en-US" sz="1000" b="1" dirty="0"/>
          </a:p>
        </p:txBody>
      </p:sp>
      <p:sp>
        <p:nvSpPr>
          <p:cNvPr id="40" name="TextBox 39">
            <a:extLst>
              <a:ext uri="{FF2B5EF4-FFF2-40B4-BE49-F238E27FC236}">
                <a16:creationId xmlns:a16="http://schemas.microsoft.com/office/drawing/2014/main" xmlns="" id="{95C912AC-B1A4-3A4C-B547-3340B52DF45F}"/>
              </a:ext>
            </a:extLst>
          </p:cNvPr>
          <p:cNvSpPr txBox="1"/>
          <p:nvPr/>
        </p:nvSpPr>
        <p:spPr>
          <a:xfrm>
            <a:off x="6019946" y="2822915"/>
            <a:ext cx="825549" cy="90117"/>
          </a:xfrm>
          <a:prstGeom prst="rect">
            <a:avLst/>
          </a:prstGeom>
          <a:noFill/>
        </p:spPr>
        <p:txBody>
          <a:bodyPr wrap="square" lIns="0" tIns="0" rIns="0" bIns="0" rtlCol="0" anchor="t">
            <a:noAutofit/>
          </a:bodyPr>
          <a:lstStyle/>
          <a:p>
            <a:pPr algn="ctr"/>
            <a:r>
              <a:rPr lang="en-US" sz="1600" b="1" dirty="0"/>
              <a:t>Amazon S3</a:t>
            </a:r>
          </a:p>
        </p:txBody>
      </p:sp>
      <p:sp>
        <p:nvSpPr>
          <p:cNvPr id="41" name="TextBox 40">
            <a:extLst>
              <a:ext uri="{FF2B5EF4-FFF2-40B4-BE49-F238E27FC236}">
                <a16:creationId xmlns:a16="http://schemas.microsoft.com/office/drawing/2014/main" xmlns="" id="{EE3D86A4-9057-6A46-9B4A-B833A0C643EC}"/>
              </a:ext>
            </a:extLst>
          </p:cNvPr>
          <p:cNvSpPr txBox="1"/>
          <p:nvPr/>
        </p:nvSpPr>
        <p:spPr>
          <a:xfrm>
            <a:off x="7880208" y="2741671"/>
            <a:ext cx="1198028" cy="371125"/>
          </a:xfrm>
          <a:prstGeom prst="rect">
            <a:avLst/>
          </a:prstGeom>
          <a:noFill/>
        </p:spPr>
        <p:txBody>
          <a:bodyPr wrap="square" lIns="0" tIns="0" rIns="0" bIns="0" rtlCol="0" anchor="t">
            <a:noAutofit/>
          </a:bodyPr>
          <a:lstStyle/>
          <a:p>
            <a:pPr algn="ctr"/>
            <a:r>
              <a:rPr lang="en-US" sz="1600" b="1" dirty="0"/>
              <a:t>AWS Lambda</a:t>
            </a:r>
          </a:p>
        </p:txBody>
      </p:sp>
      <p:cxnSp>
        <p:nvCxnSpPr>
          <p:cNvPr id="42" name="Straight Connector 41">
            <a:extLst>
              <a:ext uri="{FF2B5EF4-FFF2-40B4-BE49-F238E27FC236}">
                <a16:creationId xmlns:a16="http://schemas.microsoft.com/office/drawing/2014/main" xmlns="" id="{C3188BB0-DD34-2045-896F-BC1E78A4288C}"/>
              </a:ext>
            </a:extLst>
          </p:cNvPr>
          <p:cNvCxnSpPr/>
          <p:nvPr/>
        </p:nvCxnSpPr>
        <p:spPr>
          <a:xfrm flipV="1">
            <a:off x="9962468" y="3446393"/>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5" name="TextBox 44">
            <a:extLst>
              <a:ext uri="{FF2B5EF4-FFF2-40B4-BE49-F238E27FC236}">
                <a16:creationId xmlns:a16="http://schemas.microsoft.com/office/drawing/2014/main" xmlns="" id="{3A95FAE1-18C2-9D4F-9574-8256BF20152A}"/>
              </a:ext>
            </a:extLst>
          </p:cNvPr>
          <p:cNvSpPr txBox="1"/>
          <p:nvPr/>
        </p:nvSpPr>
        <p:spPr>
          <a:xfrm>
            <a:off x="11400396" y="2283919"/>
            <a:ext cx="1061778" cy="441207"/>
          </a:xfrm>
          <a:prstGeom prst="rect">
            <a:avLst/>
          </a:prstGeom>
          <a:noFill/>
        </p:spPr>
        <p:txBody>
          <a:bodyPr wrap="square" lIns="0" tIns="0" rIns="0" bIns="0" rtlCol="0" anchor="t">
            <a:noAutofit/>
          </a:bodyPr>
          <a:lstStyle/>
          <a:p>
            <a:pPr algn="ctr"/>
            <a:r>
              <a:rPr lang="en-US" sz="1400" b="1" dirty="0">
                <a:solidFill>
                  <a:srgbClr val="0070C0"/>
                </a:solidFill>
              </a:rPr>
              <a:t>Data</a:t>
            </a:r>
          </a:p>
          <a:p>
            <a:pPr algn="ctr"/>
            <a:r>
              <a:rPr lang="en-US" sz="1400" b="1" dirty="0">
                <a:solidFill>
                  <a:srgbClr val="0070C0"/>
                </a:solidFill>
              </a:rPr>
              <a:t>Storage</a:t>
            </a:r>
          </a:p>
        </p:txBody>
      </p:sp>
    </p:spTree>
    <p:extLst>
      <p:ext uri="{BB962C8B-B14F-4D97-AF65-F5344CB8AC3E}">
        <p14:creationId xmlns:p14="http://schemas.microsoft.com/office/powerpoint/2010/main" val="74718827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34</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96318A"/>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p>
        </p:txBody>
      </p:sp>
    </p:spTree>
    <p:extLst>
      <p:ext uri="{BB962C8B-B14F-4D97-AF65-F5344CB8AC3E}">
        <p14:creationId xmlns:p14="http://schemas.microsoft.com/office/powerpoint/2010/main" val="56573516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1224360" y="2913032"/>
            <a:ext cx="10556082" cy="3428604"/>
          </a:xfrm>
          <a:prstGeom prst="rect">
            <a:avLst/>
          </a:prstGeom>
        </p:spPr>
        <p:txBody>
          <a:bodyPr/>
          <a:lstStyle/>
          <a:p>
            <a:pPr lvl="3" indent="0" algn="ctr">
              <a:buClr>
                <a:srgbClr val="96318A"/>
              </a:buClr>
            </a:pPr>
            <a:r>
              <a:rPr lang="en-US" sz="3200" dirty="0" smtClean="0">
                <a:solidFill>
                  <a:srgbClr val="351C35"/>
                </a:solidFill>
              </a:rPr>
              <a:t>Workshop instructions are on GitHub:</a:t>
            </a:r>
          </a:p>
          <a:p>
            <a:pPr lvl="3" indent="0" algn="ctr">
              <a:buClr>
                <a:srgbClr val="96318A"/>
              </a:buClr>
            </a:pPr>
            <a:r>
              <a:rPr lang="en-US" sz="3200" dirty="0">
                <a:solidFill>
                  <a:srgbClr val="351C35"/>
                </a:solidFill>
                <a:hlinkClick r:id="rId3"/>
              </a:rPr>
              <a:t>https://</a:t>
            </a:r>
            <a:r>
              <a:rPr lang="en-US" sz="3200" dirty="0" smtClean="0">
                <a:solidFill>
                  <a:srgbClr val="351C35"/>
                </a:solidFill>
                <a:hlinkClick r:id="rId3"/>
              </a:rPr>
              <a:t>github.com/GHC2018-BuildingServerlessApps/GHCSessionsScheduler</a:t>
            </a:r>
            <a:r>
              <a:rPr lang="en-US" sz="3200" dirty="0" smtClean="0">
                <a:solidFill>
                  <a:srgbClr val="351C35"/>
                </a:solidFill>
              </a:rPr>
              <a:t> </a:t>
            </a:r>
            <a:endParaRPr lang="en-US" sz="3200" dirty="0">
              <a:solidFill>
                <a:srgbClr val="351C35"/>
              </a:solidFill>
            </a:endParaRPr>
          </a:p>
        </p:txBody>
      </p:sp>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35</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WORKSHOP</a:t>
            </a:r>
            <a:endParaRPr sz="5400" dirty="0"/>
          </a:p>
        </p:txBody>
      </p:sp>
    </p:spTree>
    <p:extLst>
      <p:ext uri="{BB962C8B-B14F-4D97-AF65-F5344CB8AC3E}">
        <p14:creationId xmlns:p14="http://schemas.microsoft.com/office/powerpoint/2010/main" val="2486683223"/>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36</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351C35"/>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96318A"/>
                </a:solidFill>
              </a:rPr>
              <a:t>Questions</a:t>
            </a:r>
          </a:p>
        </p:txBody>
      </p:sp>
    </p:spTree>
    <p:extLst>
      <p:ext uri="{BB962C8B-B14F-4D97-AF65-F5344CB8AC3E}">
        <p14:creationId xmlns:p14="http://schemas.microsoft.com/office/powerpoint/2010/main" val="396054647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xmlns="" id="{0379B90F-E620-954C-B23F-BC450C4C822B}"/>
              </a:ext>
            </a:extLst>
          </p:cNvPr>
          <p:cNvSpPr>
            <a:spLocks noGrp="1"/>
          </p:cNvSpPr>
          <p:nvPr>
            <p:ph type="body" sz="quarter" idx="17"/>
          </p:nvPr>
        </p:nvSpPr>
        <p:spPr/>
        <p:txBody>
          <a:bodyPr/>
          <a:lstStyle/>
          <a:p>
            <a:r>
              <a:rPr lang="en-US" sz="2400" b="1" dirty="0"/>
              <a:t>Agatha Oliveira</a:t>
            </a:r>
          </a:p>
        </p:txBody>
      </p:sp>
      <p:sp>
        <p:nvSpPr>
          <p:cNvPr id="22" name="Text Placeholder 21">
            <a:extLst>
              <a:ext uri="{FF2B5EF4-FFF2-40B4-BE49-F238E27FC236}">
                <a16:creationId xmlns:a16="http://schemas.microsoft.com/office/drawing/2014/main" xmlns="" id="{1CE7A83D-609C-5541-A75B-A5C83E9876F8}"/>
              </a:ext>
            </a:extLst>
          </p:cNvPr>
          <p:cNvSpPr>
            <a:spLocks noGrp="1"/>
          </p:cNvSpPr>
          <p:nvPr>
            <p:ph type="body" sz="quarter" idx="18"/>
          </p:nvPr>
        </p:nvSpPr>
        <p:spPr/>
        <p:txBody>
          <a:bodyPr/>
          <a:lstStyle/>
          <a:p>
            <a:r>
              <a:rPr lang="en-US" sz="2000" dirty="0" err="1"/>
              <a:t>agathao@amazon.com</a:t>
            </a:r>
            <a:endParaRPr lang="en-US" sz="2000" dirty="0"/>
          </a:p>
        </p:txBody>
      </p:sp>
      <p:sp>
        <p:nvSpPr>
          <p:cNvPr id="24" name="Text Placeholder 23">
            <a:extLst>
              <a:ext uri="{FF2B5EF4-FFF2-40B4-BE49-F238E27FC236}">
                <a16:creationId xmlns:a16="http://schemas.microsoft.com/office/drawing/2014/main" xmlns="" id="{A355D0A7-5044-D048-9404-B005C04CAC4F}"/>
              </a:ext>
            </a:extLst>
          </p:cNvPr>
          <p:cNvSpPr>
            <a:spLocks noGrp="1"/>
          </p:cNvSpPr>
          <p:nvPr>
            <p:ph type="body" sz="quarter" idx="20"/>
          </p:nvPr>
        </p:nvSpPr>
        <p:spPr/>
        <p:txBody>
          <a:bodyPr/>
          <a:lstStyle/>
          <a:p>
            <a:r>
              <a:rPr lang="en-US" sz="2400" b="1" dirty="0"/>
              <a:t>Jenee Benjamin</a:t>
            </a:r>
          </a:p>
        </p:txBody>
      </p:sp>
      <p:sp>
        <p:nvSpPr>
          <p:cNvPr id="25" name="Text Placeholder 24">
            <a:extLst>
              <a:ext uri="{FF2B5EF4-FFF2-40B4-BE49-F238E27FC236}">
                <a16:creationId xmlns:a16="http://schemas.microsoft.com/office/drawing/2014/main" xmlns="" id="{7C150426-A4B5-A344-BB7F-D1206E56CC0C}"/>
              </a:ext>
            </a:extLst>
          </p:cNvPr>
          <p:cNvSpPr>
            <a:spLocks noGrp="1"/>
          </p:cNvSpPr>
          <p:nvPr>
            <p:ph type="body" sz="quarter" idx="21"/>
          </p:nvPr>
        </p:nvSpPr>
        <p:spPr/>
        <p:txBody>
          <a:bodyPr/>
          <a:lstStyle/>
          <a:p>
            <a:r>
              <a:rPr lang="en-US" sz="2000" dirty="0" err="1"/>
              <a:t>jeneeb@amazon.com</a:t>
            </a:r>
            <a:endParaRPr lang="en-US" sz="2000" dirty="0"/>
          </a:p>
        </p:txBody>
      </p:sp>
      <p:sp>
        <p:nvSpPr>
          <p:cNvPr id="30" name="welcome message">
            <a:extLst>
              <a:ext uri="{FF2B5EF4-FFF2-40B4-BE49-F238E27FC236}">
                <a16:creationId xmlns:a16="http://schemas.microsoft.com/office/drawing/2014/main" xmlns="" id="{D5F01A02-A2C7-AA4F-9C29-A25FC1E83F4B}"/>
              </a:ext>
            </a:extLst>
          </p:cNvPr>
          <p:cNvSpPr txBox="1">
            <a:spLocks/>
          </p:cNvSpPr>
          <p:nvPr/>
        </p:nvSpPr>
        <p:spPr>
          <a:xfrm>
            <a:off x="2465790" y="1373126"/>
            <a:ext cx="8252074" cy="2159000"/>
          </a:xfrm>
          <a:prstGeom prst="rect">
            <a:avLst/>
          </a:prstGeom>
        </p:spPr>
        <p:txBody>
          <a:bodyPr/>
          <a:lstStyle>
            <a:lvl1pPr marL="0" marR="0" indent="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1pPr>
            <a:lvl2pPr marL="0" marR="0" indent="2286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2pPr>
            <a:lvl3pPr marL="0" marR="0" indent="4572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3pPr>
            <a:lvl4pPr marL="0" marR="0" indent="6858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4pPr>
            <a:lvl5pPr marL="0" marR="0" indent="9144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5pPr>
            <a:lvl6pPr marL="0" marR="0" indent="11430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6pPr>
            <a:lvl7pPr marL="0" marR="0" indent="13716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7pPr>
            <a:lvl8pPr marL="0" marR="0" indent="16002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8pPr>
            <a:lvl9pPr marL="0" marR="0" indent="1828800" algn="ctr" defTabSz="584200" rtl="0" eaLnBrk="1" latinLnBrk="0" hangingPunct="1">
              <a:lnSpc>
                <a:spcPct val="90000"/>
              </a:lnSpc>
              <a:spcBef>
                <a:spcPts val="0"/>
              </a:spcBef>
              <a:spcAft>
                <a:spcPts val="0"/>
              </a:spcAft>
              <a:buClrTx/>
              <a:buSzTx/>
              <a:buFontTx/>
              <a:buNone/>
              <a:tabLst/>
              <a:defRPr sz="10000" b="0" i="0" u="none" strike="noStrike" cap="all" spc="200" baseline="0">
                <a:ln>
                  <a:noFill/>
                </a:ln>
                <a:solidFill>
                  <a:srgbClr val="FFFFFF"/>
                </a:solidFill>
                <a:uFillTx/>
                <a:latin typeface="+mn-lt"/>
                <a:ea typeface="+mn-ea"/>
                <a:cs typeface="+mn-cs"/>
                <a:sym typeface="Avenir Next Demi Bold"/>
              </a:defRPr>
            </a:lvl9pPr>
          </a:lstStyle>
          <a:p>
            <a:r>
              <a:rPr lang="en-US" sz="5400" b="1" spc="140" dirty="0">
                <a:solidFill>
                  <a:schemeClr val="tx1"/>
                </a:solidFill>
                <a:latin typeface="Tahoma" panose="020B0604030504040204" pitchFamily="34" charset="0"/>
                <a:ea typeface="Tahoma" panose="020B0604030504040204" pitchFamily="34" charset="0"/>
                <a:cs typeface="Tahoma" panose="020B0604030504040204" pitchFamily="34" charset="0"/>
              </a:rPr>
              <a:t>QUESTIONS?</a:t>
            </a:r>
          </a:p>
        </p:txBody>
      </p:sp>
      <p:pic>
        <p:nvPicPr>
          <p:cNvPr id="16" name="Picture 15">
            <a:extLst>
              <a:ext uri="{FF2B5EF4-FFF2-40B4-BE49-F238E27FC236}">
                <a16:creationId xmlns:a16="http://schemas.microsoft.com/office/drawing/2014/main" xmlns="" id="{E97AB992-2FB7-D243-B66B-7AB89571C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680" y="2578765"/>
            <a:ext cx="2167749" cy="2707933"/>
          </a:xfrm>
          <a:prstGeom prst="rect">
            <a:avLst/>
          </a:prstGeom>
        </p:spPr>
      </p:pic>
      <p:pic>
        <p:nvPicPr>
          <p:cNvPr id="4" name="Picture 3">
            <a:extLst>
              <a:ext uri="{FF2B5EF4-FFF2-40B4-BE49-F238E27FC236}">
                <a16:creationId xmlns:a16="http://schemas.microsoft.com/office/drawing/2014/main" xmlns="" id="{A950A507-125F-0948-8913-59D56AD8FD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4785" y="2575351"/>
            <a:ext cx="2164919" cy="2706624"/>
          </a:xfrm>
          <a:prstGeom prst="rect">
            <a:avLst/>
          </a:prstGeom>
        </p:spPr>
      </p:pic>
    </p:spTree>
    <p:extLst>
      <p:ext uri="{BB962C8B-B14F-4D97-AF65-F5344CB8AC3E}">
        <p14:creationId xmlns:p14="http://schemas.microsoft.com/office/powerpoint/2010/main" val="75987694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2051" name="Picture 5"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13032"/>
            <a:ext cx="128873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1286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3074" name="Picture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3" y="3255932"/>
            <a:ext cx="12906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49750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AGENDA</a:t>
            </a:r>
            <a:endParaRPr sz="5400" dirty="0"/>
          </a:p>
        </p:txBody>
      </p:sp>
      <p:sp>
        <p:nvSpPr>
          <p:cNvPr id="9" name="Curabitur blandit tempus porttitor luctus est nec. Nullam id dolor id nibh ultricies vehicula ut id elit. Duis mollis, est non commodo luctus, nisi erat porttitor ligula, eget lacinia odio sem nec elit. Etiam porta sem lorem ipsum dolor sit malesuada magna mollis. Donec ullamcorper nulla non metus auctor fringilla."/>
          <p:cNvSpPr txBox="1">
            <a:spLocks noGrp="1"/>
          </p:cNvSpPr>
          <p:nvPr>
            <p:ph type="body" sz="quarter" idx="1"/>
          </p:nvPr>
        </p:nvSpPr>
        <p:spPr>
          <a:xfrm>
            <a:off x="418740" y="2913032"/>
            <a:ext cx="6083661" cy="4765964"/>
          </a:xfrm>
          <a:prstGeom prst="rect">
            <a:avLst/>
          </a:prstGeom>
        </p:spPr>
        <p:txBody>
          <a:bodyPr/>
          <a:lstStyle/>
          <a:p>
            <a:pPr marL="342917" lvl="3" indent="-342917">
              <a:buClr>
                <a:srgbClr val="96318A"/>
              </a:buClr>
              <a:buFont typeface="Arial" panose="020B0604020202020204" pitchFamily="34" charset="0"/>
              <a:buChar char="•"/>
            </a:pPr>
            <a:r>
              <a:rPr lang="en-US" sz="3200" dirty="0">
                <a:solidFill>
                  <a:srgbClr val="351C35"/>
                </a:solidFill>
              </a:rPr>
              <a:t>Architecture</a:t>
            </a:r>
          </a:p>
          <a:p>
            <a:pPr marL="342917" lvl="3" indent="-342917">
              <a:buClr>
                <a:srgbClr val="96318A"/>
              </a:buClr>
              <a:buFont typeface="Arial" panose="020B0604020202020204" pitchFamily="34" charset="0"/>
              <a:buChar char="•"/>
            </a:pPr>
            <a:r>
              <a:rPr lang="en-US" sz="3200" dirty="0">
                <a:solidFill>
                  <a:srgbClr val="351C35"/>
                </a:solidFill>
              </a:rPr>
              <a:t>AWS Services</a:t>
            </a:r>
          </a:p>
          <a:p>
            <a:pPr marL="954088" lvl="4" indent="-457200">
              <a:buClr>
                <a:srgbClr val="96318A"/>
              </a:buClr>
              <a:buFont typeface="System Font Regular"/>
              <a:buChar char="-"/>
            </a:pPr>
            <a:r>
              <a:rPr lang="en-US" sz="3200" dirty="0">
                <a:solidFill>
                  <a:srgbClr val="96318A"/>
                </a:solidFill>
              </a:rPr>
              <a:t>Amazon S3</a:t>
            </a:r>
          </a:p>
          <a:p>
            <a:pPr marL="954088" lvl="4" indent="-457200">
              <a:buClr>
                <a:srgbClr val="96318A"/>
              </a:buClr>
              <a:buFont typeface="System Font Regular"/>
              <a:buChar char="-"/>
            </a:pPr>
            <a:r>
              <a:rPr lang="en-US" sz="3200" dirty="0">
                <a:solidFill>
                  <a:srgbClr val="351C35"/>
                </a:solidFill>
              </a:rPr>
              <a:t>Amazon API Gateway</a:t>
            </a:r>
          </a:p>
          <a:p>
            <a:pPr marL="954088" lvl="4" indent="-457200">
              <a:buClr>
                <a:srgbClr val="96318A"/>
              </a:buClr>
              <a:buFont typeface="System Font Regular"/>
              <a:buChar char="-"/>
            </a:pPr>
            <a:r>
              <a:rPr lang="en-US" sz="3200" dirty="0">
                <a:solidFill>
                  <a:srgbClr val="351C35"/>
                </a:solidFill>
              </a:rPr>
              <a:t>AWS Lambda </a:t>
            </a:r>
          </a:p>
          <a:p>
            <a:pPr marL="954088" lvl="4" indent="-457200">
              <a:buClr>
                <a:srgbClr val="96318A"/>
              </a:buClr>
              <a:buFont typeface="System Font Regular"/>
              <a:buChar char="-"/>
            </a:pPr>
            <a:r>
              <a:rPr lang="en-US" sz="3200" dirty="0">
                <a:solidFill>
                  <a:srgbClr val="351C35"/>
                </a:solidFill>
              </a:rPr>
              <a:t>Amazon Dynamo DB</a:t>
            </a:r>
          </a:p>
          <a:p>
            <a:pPr marL="342917" lvl="3" indent="-342917">
              <a:buClr>
                <a:srgbClr val="96318A"/>
              </a:buClr>
              <a:buFont typeface="Arial" panose="020B0604020202020204" pitchFamily="34" charset="0"/>
              <a:buChar char="•"/>
            </a:pPr>
            <a:r>
              <a:rPr lang="en-US" sz="3200" dirty="0">
                <a:solidFill>
                  <a:srgbClr val="351C35"/>
                </a:solidFill>
              </a:rPr>
              <a:t>Workshop</a:t>
            </a:r>
          </a:p>
          <a:p>
            <a:pPr marL="342917" lvl="3" indent="-342917">
              <a:buClr>
                <a:srgbClr val="96318A"/>
              </a:buClr>
              <a:buFont typeface="Arial" panose="020B0604020202020204" pitchFamily="34" charset="0"/>
              <a:buChar char="•"/>
            </a:pPr>
            <a:r>
              <a:rPr lang="en-US" sz="3200" dirty="0">
                <a:solidFill>
                  <a:srgbClr val="351C35"/>
                </a:solidFill>
              </a:rPr>
              <a:t>Questions</a:t>
            </a:r>
            <a:endParaRPr lang="en-US" sz="3200" dirty="0">
              <a:solidFill>
                <a:srgbClr val="351C35"/>
              </a:solidFill>
              <a:latin typeface="Avenir Next Medium" panose="020B0503020202020204" pitchFamily="34" charset="0"/>
            </a:endParaRPr>
          </a:p>
        </p:txBody>
      </p:sp>
    </p:spTree>
    <p:extLst>
      <p:ext uri="{BB962C8B-B14F-4D97-AF65-F5344CB8AC3E}">
        <p14:creationId xmlns:p14="http://schemas.microsoft.com/office/powerpoint/2010/main" val="272602830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114600" y="4971869"/>
            <a:ext cx="1240855" cy="495934"/>
          </a:xfrm>
          <a:prstGeom prst="rect">
            <a:avLst/>
          </a:prstGeom>
          <a:noFill/>
        </p:spPr>
        <p:txBody>
          <a:bodyPr wrap="square" lIns="0" tIns="0" rIns="0" bIns="0" rtlCol="0" anchor="t">
            <a:noAutofit/>
          </a:bodyPr>
          <a:lstStyle/>
          <a:p>
            <a:pPr algn="ctr"/>
            <a:r>
              <a:rPr lang="en-US" sz="1800" b="1" dirty="0">
                <a:solidFill>
                  <a:srgbClr val="0070C0"/>
                </a:solidFill>
              </a:rPr>
              <a:t>Domain Name</a:t>
            </a:r>
          </a:p>
        </p:txBody>
      </p:sp>
      <p:pic>
        <p:nvPicPr>
          <p:cNvPr id="1026"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053" y="4286552"/>
            <a:ext cx="5027911" cy="37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799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pPr algn="ctr"/>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75643881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4294967295"/>
          </p:nvPr>
        </p:nvSpPr>
        <p:spPr>
          <a:xfrm>
            <a:off x="12462174" y="10566511"/>
            <a:ext cx="216406" cy="3488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8" name="Text Placeholder 7">
            <a:extLst>
              <a:ext uri="{FF2B5EF4-FFF2-40B4-BE49-F238E27FC236}">
                <a16:creationId xmlns:a16="http://schemas.microsoft.com/office/drawing/2014/main" xmlns="" id="{38436E23-043D-3D49-9FA8-D80811E522B6}"/>
              </a:ext>
            </a:extLst>
          </p:cNvPr>
          <p:cNvSpPr>
            <a:spLocks noGrp="1"/>
          </p:cNvSpPr>
          <p:nvPr>
            <p:ph type="body" sz="quarter" idx="4294967295"/>
          </p:nvPr>
        </p:nvSpPr>
        <p:spPr>
          <a:xfrm>
            <a:off x="6268357" y="10551348"/>
            <a:ext cx="6120607" cy="317501"/>
          </a:xfrm>
        </p:spPr>
        <p:txBody>
          <a:bodyPr/>
          <a:lstStyle/>
          <a:p>
            <a:endParaRPr lang="en-US"/>
          </a:p>
        </p:txBody>
      </p:sp>
      <p:sp>
        <p:nvSpPr>
          <p:cNvPr id="474" name="welcome message"/>
          <p:cNvSpPr txBox="1">
            <a:spLocks noGrp="1"/>
          </p:cNvSpPr>
          <p:nvPr>
            <p:ph type="title"/>
          </p:nvPr>
        </p:nvSpPr>
        <p:spPr>
          <a:xfrm>
            <a:off x="2376364" y="754032"/>
            <a:ext cx="8252074" cy="2159000"/>
          </a:xfrm>
          <a:prstGeom prst="rect">
            <a:avLst/>
          </a:prstGeom>
        </p:spPr>
        <p:txBody>
          <a:bodyPr/>
          <a:lstStyle/>
          <a:p>
            <a:r>
              <a:rPr lang="en-US" sz="5400" dirty="0"/>
              <a:t>ARCHITECTURE</a:t>
            </a:r>
            <a:endParaRPr sz="5400" dirty="0"/>
          </a:p>
        </p:txBody>
      </p:sp>
      <p:pic>
        <p:nvPicPr>
          <p:cNvPr id="9" name="Picture 8">
            <a:extLst>
              <a:ext uri="{FF2B5EF4-FFF2-40B4-BE49-F238E27FC236}">
                <a16:creationId xmlns:a16="http://schemas.microsoft.com/office/drawing/2014/main" xmlns="" id="{D163140C-1F8A-5D4F-877D-07594E04BB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2382" y="4576179"/>
            <a:ext cx="770020" cy="914400"/>
          </a:xfrm>
          <a:prstGeom prst="rect">
            <a:avLst/>
          </a:prstGeom>
        </p:spPr>
      </p:pic>
      <p:sp>
        <p:nvSpPr>
          <p:cNvPr id="10" name="TextBox 9">
            <a:extLst>
              <a:ext uri="{FF2B5EF4-FFF2-40B4-BE49-F238E27FC236}">
                <a16:creationId xmlns:a16="http://schemas.microsoft.com/office/drawing/2014/main" xmlns="" id="{DF126B8C-F447-9C4B-BD5E-550B915872E0}"/>
              </a:ext>
            </a:extLst>
          </p:cNvPr>
          <p:cNvSpPr txBox="1"/>
          <p:nvPr/>
        </p:nvSpPr>
        <p:spPr>
          <a:xfrm>
            <a:off x="1096244" y="4827321"/>
            <a:ext cx="1572887" cy="370864"/>
          </a:xfrm>
          <a:prstGeom prst="rect">
            <a:avLst/>
          </a:prstGeom>
          <a:noFill/>
        </p:spPr>
        <p:txBody>
          <a:bodyPr wrap="square" lIns="0" tIns="0" rIns="0" bIns="0" rtlCol="0" anchor="t">
            <a:noAutofit/>
          </a:bodyPr>
          <a:lstStyle/>
          <a:p>
            <a:pPr algn="ctr"/>
            <a:r>
              <a:rPr lang="en-US" sz="1600" b="1" dirty="0"/>
              <a:t>Amazon</a:t>
            </a:r>
            <a:br>
              <a:rPr lang="en-US" sz="1600" b="1" dirty="0"/>
            </a:br>
            <a:r>
              <a:rPr lang="en-US" sz="1600" b="1" dirty="0"/>
              <a:t>Route 53</a:t>
            </a:r>
          </a:p>
        </p:txBody>
      </p:sp>
      <p:pic>
        <p:nvPicPr>
          <p:cNvPr id="11" name="Picture 10">
            <a:extLst>
              <a:ext uri="{FF2B5EF4-FFF2-40B4-BE49-F238E27FC236}">
                <a16:creationId xmlns:a16="http://schemas.microsoft.com/office/drawing/2014/main" xmlns="" id="{9D34B039-132C-6D46-9A44-C0F1AAA13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9073" y="6410293"/>
            <a:ext cx="685800" cy="914400"/>
          </a:xfrm>
          <a:prstGeom prst="rect">
            <a:avLst/>
          </a:prstGeom>
        </p:spPr>
      </p:pic>
      <p:sp>
        <p:nvSpPr>
          <p:cNvPr id="12" name="TextBox 11">
            <a:extLst>
              <a:ext uri="{FF2B5EF4-FFF2-40B4-BE49-F238E27FC236}">
                <a16:creationId xmlns:a16="http://schemas.microsoft.com/office/drawing/2014/main" xmlns="" id="{0D9474C7-54C0-B54A-9540-B83A4CE3B71B}"/>
              </a:ext>
            </a:extLst>
          </p:cNvPr>
          <p:cNvSpPr txBox="1"/>
          <p:nvPr/>
        </p:nvSpPr>
        <p:spPr>
          <a:xfrm>
            <a:off x="2092477" y="7324693"/>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user</a:t>
            </a:r>
          </a:p>
        </p:txBody>
      </p:sp>
      <p:pic>
        <p:nvPicPr>
          <p:cNvPr id="13" name="Picture 12">
            <a:extLst>
              <a:ext uri="{FF2B5EF4-FFF2-40B4-BE49-F238E27FC236}">
                <a16:creationId xmlns:a16="http://schemas.microsoft.com/office/drawing/2014/main" xmlns="" id="{BE952E1E-4CA4-F640-9BBD-53DB76DFFC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4488" y="5684629"/>
            <a:ext cx="914400" cy="914400"/>
          </a:xfrm>
          <a:prstGeom prst="rect">
            <a:avLst/>
          </a:prstGeom>
        </p:spPr>
      </p:pic>
      <p:sp>
        <p:nvSpPr>
          <p:cNvPr id="14" name="TextBox 13">
            <a:extLst>
              <a:ext uri="{FF2B5EF4-FFF2-40B4-BE49-F238E27FC236}">
                <a16:creationId xmlns:a16="http://schemas.microsoft.com/office/drawing/2014/main" xmlns="" id="{35EFDB07-230F-8C4C-BFD3-80F13A045ACE}"/>
              </a:ext>
            </a:extLst>
          </p:cNvPr>
          <p:cNvSpPr txBox="1"/>
          <p:nvPr/>
        </p:nvSpPr>
        <p:spPr>
          <a:xfrm>
            <a:off x="3902192" y="6652218"/>
            <a:ext cx="1078992" cy="155448"/>
          </a:xfrm>
          <a:prstGeom prst="rect">
            <a:avLst/>
          </a:prstGeom>
          <a:noFill/>
        </p:spPr>
        <p:txBody>
          <a:bodyPr wrap="square" lIns="0" tIns="0" rIns="0" bIns="0" rtlCol="0">
            <a:noAutofit/>
          </a:bodyPr>
          <a:lstStyle/>
          <a:p>
            <a:pPr algn="ctr"/>
            <a:r>
              <a:rPr lang="en-US" sz="1400" dirty="0">
                <a:latin typeface="Helvetica Neue"/>
                <a:cs typeface="Helvetica Neue"/>
              </a:rPr>
              <a:t>client</a:t>
            </a:r>
          </a:p>
        </p:txBody>
      </p:sp>
      <p:sp>
        <p:nvSpPr>
          <p:cNvPr id="25" name="TextBox 24">
            <a:extLst>
              <a:ext uri="{FF2B5EF4-FFF2-40B4-BE49-F238E27FC236}">
                <a16:creationId xmlns:a16="http://schemas.microsoft.com/office/drawing/2014/main" xmlns="" id="{446D6E44-8DD0-BA47-BA46-5A10BE1B5DE6}"/>
              </a:ext>
            </a:extLst>
          </p:cNvPr>
          <p:cNvSpPr txBox="1"/>
          <p:nvPr/>
        </p:nvSpPr>
        <p:spPr>
          <a:xfrm>
            <a:off x="5152925" y="3590354"/>
            <a:ext cx="1138144" cy="777304"/>
          </a:xfrm>
          <a:prstGeom prst="rect">
            <a:avLst/>
          </a:prstGeom>
          <a:noFill/>
        </p:spPr>
        <p:txBody>
          <a:bodyPr wrap="square" lIns="0" tIns="0" rIns="0" bIns="0" rtlCol="0" anchor="t">
            <a:noAutofit/>
          </a:bodyPr>
          <a:lstStyle/>
          <a:p>
            <a:pPr algn="ctr"/>
            <a:r>
              <a:rPr lang="en-US" sz="1800" b="1" dirty="0">
                <a:solidFill>
                  <a:srgbClr val="0070C0"/>
                </a:solidFill>
              </a:rPr>
              <a:t>Static Content</a:t>
            </a:r>
          </a:p>
        </p:txBody>
      </p:sp>
      <p:cxnSp>
        <p:nvCxnSpPr>
          <p:cNvPr id="31" name="Straight Connector 30">
            <a:extLst>
              <a:ext uri="{FF2B5EF4-FFF2-40B4-BE49-F238E27FC236}">
                <a16:creationId xmlns:a16="http://schemas.microsoft.com/office/drawing/2014/main" xmlns="" id="{351E654F-0849-D640-A5D1-39BA8E1B6634}"/>
              </a:ext>
            </a:extLst>
          </p:cNvPr>
          <p:cNvCxnSpPr/>
          <p:nvPr/>
        </p:nvCxnSpPr>
        <p:spPr>
          <a:xfrm flipV="1">
            <a:off x="2974873" y="6579315"/>
            <a:ext cx="656962" cy="279229"/>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xmlns="" id="{37FAB9D5-22BC-1740-9AED-C6175B9058C9}"/>
              </a:ext>
            </a:extLst>
          </p:cNvPr>
          <p:cNvCxnSpPr>
            <a:cxnSpLocks/>
          </p:cNvCxnSpPr>
          <p:nvPr/>
        </p:nvCxnSpPr>
        <p:spPr>
          <a:xfrm flipV="1">
            <a:off x="5097351" y="5790008"/>
            <a:ext cx="406810" cy="17934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5F00015F-DD6E-AC45-91BA-2A68B3C41A01}"/>
              </a:ext>
            </a:extLst>
          </p:cNvPr>
          <p:cNvCxnSpPr/>
          <p:nvPr/>
        </p:nvCxnSpPr>
        <p:spPr>
          <a:xfrm flipH="1" flipV="1">
            <a:off x="3272705" y="5467803"/>
            <a:ext cx="526540" cy="43276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03DFBED5-256D-CA44-804D-FCABBF307FE7}"/>
              </a:ext>
            </a:extLst>
          </p:cNvPr>
          <p:cNvCxnSpPr>
            <a:cxnSpLocks/>
          </p:cNvCxnSpPr>
          <p:nvPr/>
        </p:nvCxnSpPr>
        <p:spPr>
          <a:xfrm flipH="1" flipV="1">
            <a:off x="3902192" y="4367658"/>
            <a:ext cx="1601969" cy="1422350"/>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xmlns="" id="{93C87B89-AD20-374A-93B6-96F8D8DCA2B2}"/>
              </a:ext>
            </a:extLst>
          </p:cNvPr>
          <p:cNvCxnSpPr>
            <a:cxnSpLocks/>
          </p:cNvCxnSpPr>
          <p:nvPr/>
        </p:nvCxnSpPr>
        <p:spPr>
          <a:xfrm flipV="1">
            <a:off x="3902192" y="3810983"/>
            <a:ext cx="1250733" cy="556675"/>
          </a:xfrm>
          <a:prstGeom prst="line">
            <a:avLst/>
          </a:prstGeom>
          <a:noFill/>
          <a:ln w="19050" cap="flat">
            <a:solidFill>
              <a:srgbClr val="49494A"/>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xmlns="" id="{AE349F04-4F9F-9443-91F7-AF0E10881681}"/>
              </a:ext>
            </a:extLst>
          </p:cNvPr>
          <p:cNvSpPr txBox="1"/>
          <p:nvPr/>
        </p:nvSpPr>
        <p:spPr>
          <a:xfrm>
            <a:off x="2400463" y="5750903"/>
            <a:ext cx="1240855" cy="495934"/>
          </a:xfrm>
          <a:prstGeom prst="rect">
            <a:avLst/>
          </a:prstGeom>
          <a:noFill/>
        </p:spPr>
        <p:txBody>
          <a:bodyPr wrap="square" lIns="0" tIns="0" rIns="0" bIns="0" rtlCol="0" anchor="t">
            <a:noAutofit/>
          </a:bodyPr>
          <a:lstStyle/>
          <a:p>
            <a:pPr algn="ctr"/>
            <a:r>
              <a:rPr lang="en-US" sz="1400" b="1" dirty="0">
                <a:solidFill>
                  <a:srgbClr val="0070C0"/>
                </a:solidFill>
              </a:rPr>
              <a:t>Domain Name</a:t>
            </a:r>
          </a:p>
        </p:txBody>
      </p:sp>
    </p:spTree>
    <p:extLst>
      <p:ext uri="{BB962C8B-B14F-4D97-AF65-F5344CB8AC3E}">
        <p14:creationId xmlns:p14="http://schemas.microsoft.com/office/powerpoint/2010/main" val="87456399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49494A"/>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70B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rgbClr val="49494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B70B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rgbClr val="49494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10000"/>
          </a:lnSpc>
          <a:spcBef>
            <a:spcPts val="0"/>
          </a:spcBef>
          <a:spcAft>
            <a:spcPts val="0"/>
          </a:spcAft>
          <a:buClrTx/>
          <a:buSzTx/>
          <a:buFontTx/>
          <a:buNone/>
          <a:tabLst/>
          <a:defRPr kumimoji="0" sz="2300" b="0" i="0" u="none" strike="noStrike" cap="none" spc="-22" normalizeH="0" baseline="0">
            <a:ln>
              <a:noFill/>
            </a:ln>
            <a:solidFill>
              <a:srgbClr val="49494A"/>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31820</TotalTime>
  <Words>1548</Words>
  <Application>Microsoft Office PowerPoint</Application>
  <PresentationFormat>Custom</PresentationFormat>
  <Paragraphs>433</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Avenir Next</vt:lpstr>
      <vt:lpstr>Avenir Next Demi Bold</vt:lpstr>
      <vt:lpstr>Avenir Next Medium</vt:lpstr>
      <vt:lpstr>Helvetica Neue</vt:lpstr>
      <vt:lpstr>Helvetica Neue Thin</vt:lpstr>
      <vt:lpstr>System Font Regular</vt:lpstr>
      <vt:lpstr>Tahoma</vt:lpstr>
      <vt:lpstr>White</vt:lpstr>
      <vt:lpstr>PowerPoint Presentation</vt:lpstr>
      <vt:lpstr>AGENDA</vt:lpstr>
      <vt:lpstr>AGENDA</vt:lpstr>
      <vt:lpstr>Architecture</vt:lpstr>
      <vt:lpstr>ARCHITECTURE</vt:lpstr>
      <vt:lpstr>AGENDA</vt:lpstr>
      <vt:lpstr>ARCHITECTURE</vt:lpstr>
      <vt:lpstr>ARCHITECTURE</vt:lpstr>
      <vt:lpstr>ARCHITECTURE</vt:lpstr>
      <vt:lpstr>ARCHITECTURE</vt:lpstr>
      <vt:lpstr>ARCHITECTURE</vt:lpstr>
      <vt:lpstr>AMAZON S3</vt:lpstr>
      <vt:lpstr>AMAZON S3</vt:lpstr>
      <vt:lpstr>AMAZON S3</vt:lpstr>
      <vt:lpstr>AGENDA</vt:lpstr>
      <vt:lpstr>ARCHITECTURE</vt:lpstr>
      <vt:lpstr>ARCHITECTURE</vt:lpstr>
      <vt:lpstr>AMAZON API GATEWAY</vt:lpstr>
      <vt:lpstr>AMAZON API GATEWAY</vt:lpstr>
      <vt:lpstr>AGENDA</vt:lpstr>
      <vt:lpstr>ARCHITECTURE</vt:lpstr>
      <vt:lpstr>ARCHITECTURE</vt:lpstr>
      <vt:lpstr>AWS Lambda</vt:lpstr>
      <vt:lpstr>AWS LAMBDA</vt:lpstr>
      <vt:lpstr>AWS LAMBDA</vt:lpstr>
      <vt:lpstr>AGENDA</vt:lpstr>
      <vt:lpstr>ARCHITECTURE</vt:lpstr>
      <vt:lpstr>ARCHITECTURE</vt:lpstr>
      <vt:lpstr>Amazon dynamodb</vt:lpstr>
      <vt:lpstr>Amazon dynamodb</vt:lpstr>
      <vt:lpstr>ARCHITECTURE</vt:lpstr>
      <vt:lpstr>ARCHITECTURE</vt:lpstr>
      <vt:lpstr>ARCHITECTURE</vt:lpstr>
      <vt:lpstr>AGENDA</vt:lpstr>
      <vt:lpstr>WORKSHOP</vt:lpstr>
      <vt:lpstr>AGENDA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Nocturnal tint</dc:title>
  <dc:creator>Maketa Mabane</dc:creator>
  <cp:lastModifiedBy>Benjamin, Jenee</cp:lastModifiedBy>
  <cp:revision>122</cp:revision>
  <dcterms:created xsi:type="dcterms:W3CDTF">2018-07-25T23:20:12Z</dcterms:created>
  <dcterms:modified xsi:type="dcterms:W3CDTF">2018-09-21T17:57:01Z</dcterms:modified>
</cp:coreProperties>
</file>