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85" r:id="rId5"/>
    <p:sldId id="275" r:id="rId6"/>
    <p:sldId id="274" r:id="rId7"/>
    <p:sldId id="276" r:id="rId8"/>
    <p:sldId id="281" r:id="rId9"/>
    <p:sldId id="282" r:id="rId10"/>
    <p:sldId id="279" r:id="rId11"/>
    <p:sldId id="286" r:id="rId12"/>
    <p:sldId id="287" r:id="rId13"/>
    <p:sldId id="288" r:id="rId14"/>
    <p:sldId id="283" r:id="rId15"/>
    <p:sldId id="267" r:id="rId16"/>
    <p:sldId id="260" r:id="rId17"/>
    <p:sldId id="261" r:id="rId18"/>
    <p:sldId id="289" r:id="rId19"/>
    <p:sldId id="280" r:id="rId20"/>
    <p:sldId id="265" r:id="rId21"/>
    <p:sldId id="262" r:id="rId22"/>
    <p:sldId id="263" r:id="rId23"/>
    <p:sldId id="266" r:id="rId24"/>
    <p:sldId id="271" r:id="rId25"/>
    <p:sldId id="270" r:id="rId26"/>
    <p:sldId id="269" r:id="rId27"/>
    <p:sldId id="272" r:id="rId28"/>
    <p:sldId id="273" r:id="rId29"/>
    <p:sldId id="268" r:id="rId30"/>
    <p:sldId id="277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B607F0-D56B-4123-8976-A1DA4C68445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2040855-21AD-4E79-8D93-C9AABAB25211}">
      <dgm:prSet/>
      <dgm:spPr/>
      <dgm:t>
        <a:bodyPr/>
        <a:lstStyle/>
        <a:p>
          <a:r>
            <a:rPr lang="en-US"/>
            <a:t>Reagan Baxter</a:t>
          </a:r>
        </a:p>
      </dgm:t>
    </dgm:pt>
    <dgm:pt modelId="{783B8FE7-E21F-4484-89EA-FB7C369DB7CE}" type="parTrans" cxnId="{12F7E5B6-8DC4-4FED-936D-39A97934B20A}">
      <dgm:prSet/>
      <dgm:spPr/>
      <dgm:t>
        <a:bodyPr/>
        <a:lstStyle/>
        <a:p>
          <a:endParaRPr lang="en-US"/>
        </a:p>
      </dgm:t>
    </dgm:pt>
    <dgm:pt modelId="{434CFD81-2E7A-405F-9B80-07CD60B42E2A}" type="sibTrans" cxnId="{12F7E5B6-8DC4-4FED-936D-39A97934B20A}">
      <dgm:prSet/>
      <dgm:spPr/>
      <dgm:t>
        <a:bodyPr/>
        <a:lstStyle/>
        <a:p>
          <a:endParaRPr lang="en-US"/>
        </a:p>
      </dgm:t>
    </dgm:pt>
    <dgm:pt modelId="{AB8A06F2-9BB5-4377-9D20-2E10A4925B4E}">
      <dgm:prSet/>
      <dgm:spPr/>
      <dgm:t>
        <a:bodyPr/>
        <a:lstStyle/>
        <a:p>
          <a:r>
            <a:rPr lang="en-US"/>
            <a:t>Frontend Designer/developer</a:t>
          </a:r>
        </a:p>
      </dgm:t>
    </dgm:pt>
    <dgm:pt modelId="{57FB89D7-2753-4834-A2CC-8C2B898E68DB}" type="parTrans" cxnId="{8EDAD444-04B0-40D4-AC7D-6719D0BD62DD}">
      <dgm:prSet/>
      <dgm:spPr/>
      <dgm:t>
        <a:bodyPr/>
        <a:lstStyle/>
        <a:p>
          <a:endParaRPr lang="en-US"/>
        </a:p>
      </dgm:t>
    </dgm:pt>
    <dgm:pt modelId="{F17E967E-3376-4964-BC48-0BFE692429E6}" type="sibTrans" cxnId="{8EDAD444-04B0-40D4-AC7D-6719D0BD62DD}">
      <dgm:prSet/>
      <dgm:spPr/>
      <dgm:t>
        <a:bodyPr/>
        <a:lstStyle/>
        <a:p>
          <a:endParaRPr lang="en-US"/>
        </a:p>
      </dgm:t>
    </dgm:pt>
    <dgm:pt modelId="{BDFF1109-73A6-41BE-BDD5-EBA19AD3CA31}">
      <dgm:prSet/>
      <dgm:spPr/>
      <dgm:t>
        <a:bodyPr/>
        <a:lstStyle/>
        <a:p>
          <a:r>
            <a:rPr lang="en-US"/>
            <a:t>Jason Crandall</a:t>
          </a:r>
        </a:p>
      </dgm:t>
    </dgm:pt>
    <dgm:pt modelId="{823E6224-2F05-43BF-9FD6-6C12AA9E5CFF}" type="parTrans" cxnId="{C554CCC8-EEC0-4BA2-87E9-040CF86A9D74}">
      <dgm:prSet/>
      <dgm:spPr/>
      <dgm:t>
        <a:bodyPr/>
        <a:lstStyle/>
        <a:p>
          <a:endParaRPr lang="en-US"/>
        </a:p>
      </dgm:t>
    </dgm:pt>
    <dgm:pt modelId="{73D54A30-C1DE-4ED8-AD18-00EE99179DD9}" type="sibTrans" cxnId="{C554CCC8-EEC0-4BA2-87E9-040CF86A9D74}">
      <dgm:prSet/>
      <dgm:spPr/>
      <dgm:t>
        <a:bodyPr/>
        <a:lstStyle/>
        <a:p>
          <a:endParaRPr lang="en-US"/>
        </a:p>
      </dgm:t>
    </dgm:pt>
    <dgm:pt modelId="{1D373C00-6C7C-420C-A17E-F7BD0BCB4C01}">
      <dgm:prSet/>
      <dgm:spPr/>
      <dgm:t>
        <a:bodyPr/>
        <a:lstStyle/>
        <a:p>
          <a:r>
            <a:rPr lang="en-US"/>
            <a:t>Database manger/developer</a:t>
          </a:r>
        </a:p>
      </dgm:t>
    </dgm:pt>
    <dgm:pt modelId="{E255666D-3ACA-489B-8524-EF1A08B7347E}" type="parTrans" cxnId="{899BCE4C-5BA1-457D-BB1F-C7357E869ECE}">
      <dgm:prSet/>
      <dgm:spPr/>
      <dgm:t>
        <a:bodyPr/>
        <a:lstStyle/>
        <a:p>
          <a:endParaRPr lang="en-US"/>
        </a:p>
      </dgm:t>
    </dgm:pt>
    <dgm:pt modelId="{B288F0FA-A82D-4BA8-81BE-79D8D9A80877}" type="sibTrans" cxnId="{899BCE4C-5BA1-457D-BB1F-C7357E869ECE}">
      <dgm:prSet/>
      <dgm:spPr/>
      <dgm:t>
        <a:bodyPr/>
        <a:lstStyle/>
        <a:p>
          <a:endParaRPr lang="en-US"/>
        </a:p>
      </dgm:t>
    </dgm:pt>
    <dgm:pt modelId="{2A865EAA-7E99-42C6-B47F-6A0E1BE2E5EA}">
      <dgm:prSet/>
      <dgm:spPr/>
      <dgm:t>
        <a:bodyPr/>
        <a:lstStyle/>
        <a:p>
          <a:r>
            <a:rPr lang="en-US"/>
            <a:t>Joshua Frerichs</a:t>
          </a:r>
        </a:p>
      </dgm:t>
    </dgm:pt>
    <dgm:pt modelId="{1DEAA2EF-0271-4C74-9E8A-0F2714F36A86}" type="parTrans" cxnId="{71E76144-3628-4942-B914-550B325859EB}">
      <dgm:prSet/>
      <dgm:spPr/>
      <dgm:t>
        <a:bodyPr/>
        <a:lstStyle/>
        <a:p>
          <a:endParaRPr lang="en-US"/>
        </a:p>
      </dgm:t>
    </dgm:pt>
    <dgm:pt modelId="{BA8B519A-D851-4EB4-94C3-299A808C9D9A}" type="sibTrans" cxnId="{71E76144-3628-4942-B914-550B325859EB}">
      <dgm:prSet/>
      <dgm:spPr/>
      <dgm:t>
        <a:bodyPr/>
        <a:lstStyle/>
        <a:p>
          <a:endParaRPr lang="en-US"/>
        </a:p>
      </dgm:t>
    </dgm:pt>
    <dgm:pt modelId="{864C7EFF-C34F-4FC7-AB54-C5097689F892}">
      <dgm:prSet/>
      <dgm:spPr/>
      <dgm:t>
        <a:bodyPr/>
        <a:lstStyle/>
        <a:p>
          <a:r>
            <a:rPr lang="en-US"/>
            <a:t>Documenter/developer</a:t>
          </a:r>
        </a:p>
      </dgm:t>
    </dgm:pt>
    <dgm:pt modelId="{C9E65F2A-2868-4D5D-9B7C-EF006A909FA1}" type="parTrans" cxnId="{C9EBAE40-BE25-4493-8A0E-07E30B8517A6}">
      <dgm:prSet/>
      <dgm:spPr/>
      <dgm:t>
        <a:bodyPr/>
        <a:lstStyle/>
        <a:p>
          <a:endParaRPr lang="en-US"/>
        </a:p>
      </dgm:t>
    </dgm:pt>
    <dgm:pt modelId="{A2779E8E-7F5B-45BC-89E8-4F0E3F845C39}" type="sibTrans" cxnId="{C9EBAE40-BE25-4493-8A0E-07E30B8517A6}">
      <dgm:prSet/>
      <dgm:spPr/>
      <dgm:t>
        <a:bodyPr/>
        <a:lstStyle/>
        <a:p>
          <a:endParaRPr lang="en-US"/>
        </a:p>
      </dgm:t>
    </dgm:pt>
    <dgm:pt modelId="{D7D0AA6D-67E7-4262-B079-39939D63867F}">
      <dgm:prSet/>
      <dgm:spPr/>
      <dgm:t>
        <a:bodyPr/>
        <a:lstStyle/>
        <a:p>
          <a:r>
            <a:rPr lang="en-US"/>
            <a:t>Spencer Lingwall</a:t>
          </a:r>
        </a:p>
      </dgm:t>
    </dgm:pt>
    <dgm:pt modelId="{56D1C447-B09B-4BE1-8F8D-860EBBB97DBE}" type="parTrans" cxnId="{70D83533-F1DA-45D5-8226-1939265E8E32}">
      <dgm:prSet/>
      <dgm:spPr/>
      <dgm:t>
        <a:bodyPr/>
        <a:lstStyle/>
        <a:p>
          <a:endParaRPr lang="en-US"/>
        </a:p>
      </dgm:t>
    </dgm:pt>
    <dgm:pt modelId="{1599D97A-AF1E-4EA1-B8EC-505F1577C29D}" type="sibTrans" cxnId="{70D83533-F1DA-45D5-8226-1939265E8E32}">
      <dgm:prSet/>
      <dgm:spPr/>
      <dgm:t>
        <a:bodyPr/>
        <a:lstStyle/>
        <a:p>
          <a:endParaRPr lang="en-US"/>
        </a:p>
      </dgm:t>
    </dgm:pt>
    <dgm:pt modelId="{70BC51BC-1E4F-45DB-A907-9C4C7F38E32B}">
      <dgm:prSet/>
      <dgm:spPr/>
      <dgm:t>
        <a:bodyPr/>
        <a:lstStyle/>
        <a:p>
          <a:r>
            <a:rPr lang="en-US"/>
            <a:t>Backend Designer/developer</a:t>
          </a:r>
        </a:p>
      </dgm:t>
    </dgm:pt>
    <dgm:pt modelId="{9BFDD4F9-7E2B-43B8-AC77-0DD9C5931067}" type="parTrans" cxnId="{70512FB9-597A-4E3A-B28A-F9027454F9CB}">
      <dgm:prSet/>
      <dgm:spPr/>
      <dgm:t>
        <a:bodyPr/>
        <a:lstStyle/>
        <a:p>
          <a:endParaRPr lang="en-US"/>
        </a:p>
      </dgm:t>
    </dgm:pt>
    <dgm:pt modelId="{4081FE40-E132-4AB3-895E-5F64FF28B7D3}" type="sibTrans" cxnId="{70512FB9-597A-4E3A-B28A-F9027454F9CB}">
      <dgm:prSet/>
      <dgm:spPr/>
      <dgm:t>
        <a:bodyPr/>
        <a:lstStyle/>
        <a:p>
          <a:endParaRPr lang="en-US"/>
        </a:p>
      </dgm:t>
    </dgm:pt>
    <dgm:pt modelId="{6263B0D2-14B2-3F42-88C8-6967D79BD535}" type="pres">
      <dgm:prSet presAssocID="{C1B607F0-D56B-4123-8976-A1DA4C68445C}" presName="linear" presStyleCnt="0">
        <dgm:presLayoutVars>
          <dgm:dir/>
          <dgm:animLvl val="lvl"/>
          <dgm:resizeHandles val="exact"/>
        </dgm:presLayoutVars>
      </dgm:prSet>
      <dgm:spPr/>
    </dgm:pt>
    <dgm:pt modelId="{745E2D3C-7E64-DD49-8D86-BCC5D3648099}" type="pres">
      <dgm:prSet presAssocID="{B2040855-21AD-4E79-8D93-C9AABAB25211}" presName="parentLin" presStyleCnt="0"/>
      <dgm:spPr/>
    </dgm:pt>
    <dgm:pt modelId="{482ED678-FC70-0F40-AA2E-03D6243905A2}" type="pres">
      <dgm:prSet presAssocID="{B2040855-21AD-4E79-8D93-C9AABAB25211}" presName="parentLeftMargin" presStyleLbl="node1" presStyleIdx="0" presStyleCnt="4"/>
      <dgm:spPr/>
    </dgm:pt>
    <dgm:pt modelId="{0C70144A-5071-8D4B-BA8D-9977E2FE7640}" type="pres">
      <dgm:prSet presAssocID="{B2040855-21AD-4E79-8D93-C9AABAB2521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2577961-1D8B-8642-8CC8-4CB35376C762}" type="pres">
      <dgm:prSet presAssocID="{B2040855-21AD-4E79-8D93-C9AABAB25211}" presName="negativeSpace" presStyleCnt="0"/>
      <dgm:spPr/>
    </dgm:pt>
    <dgm:pt modelId="{7D7A4E1B-0E1B-1344-AF8B-3E870462EC14}" type="pres">
      <dgm:prSet presAssocID="{B2040855-21AD-4E79-8D93-C9AABAB25211}" presName="childText" presStyleLbl="conFgAcc1" presStyleIdx="0" presStyleCnt="4">
        <dgm:presLayoutVars>
          <dgm:bulletEnabled val="1"/>
        </dgm:presLayoutVars>
      </dgm:prSet>
      <dgm:spPr/>
    </dgm:pt>
    <dgm:pt modelId="{75CF4996-853A-EE4B-9B01-6F3384D0FBDB}" type="pres">
      <dgm:prSet presAssocID="{434CFD81-2E7A-405F-9B80-07CD60B42E2A}" presName="spaceBetweenRectangles" presStyleCnt="0"/>
      <dgm:spPr/>
    </dgm:pt>
    <dgm:pt modelId="{88436AAB-1102-7244-92BA-A2DC7576A957}" type="pres">
      <dgm:prSet presAssocID="{BDFF1109-73A6-41BE-BDD5-EBA19AD3CA31}" presName="parentLin" presStyleCnt="0"/>
      <dgm:spPr/>
    </dgm:pt>
    <dgm:pt modelId="{6494DB8D-A20F-5744-B3E3-3DA8B682FBB5}" type="pres">
      <dgm:prSet presAssocID="{BDFF1109-73A6-41BE-BDD5-EBA19AD3CA31}" presName="parentLeftMargin" presStyleLbl="node1" presStyleIdx="0" presStyleCnt="4"/>
      <dgm:spPr/>
    </dgm:pt>
    <dgm:pt modelId="{3C56948D-1239-9B4F-9AA2-4D2EDFA84DAA}" type="pres">
      <dgm:prSet presAssocID="{BDFF1109-73A6-41BE-BDD5-EBA19AD3CA3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0F6BC215-AE8A-F042-ADE3-EBE12F5E542E}" type="pres">
      <dgm:prSet presAssocID="{BDFF1109-73A6-41BE-BDD5-EBA19AD3CA31}" presName="negativeSpace" presStyleCnt="0"/>
      <dgm:spPr/>
    </dgm:pt>
    <dgm:pt modelId="{EC64237C-B8E4-1443-979C-6D59D4545DAE}" type="pres">
      <dgm:prSet presAssocID="{BDFF1109-73A6-41BE-BDD5-EBA19AD3CA31}" presName="childText" presStyleLbl="conFgAcc1" presStyleIdx="1" presStyleCnt="4">
        <dgm:presLayoutVars>
          <dgm:bulletEnabled val="1"/>
        </dgm:presLayoutVars>
      </dgm:prSet>
      <dgm:spPr/>
    </dgm:pt>
    <dgm:pt modelId="{14A46C8C-561B-0B44-A235-118B6EA2DCCC}" type="pres">
      <dgm:prSet presAssocID="{73D54A30-C1DE-4ED8-AD18-00EE99179DD9}" presName="spaceBetweenRectangles" presStyleCnt="0"/>
      <dgm:spPr/>
    </dgm:pt>
    <dgm:pt modelId="{29D0F60B-F89A-7C4D-884E-7B71425A34A4}" type="pres">
      <dgm:prSet presAssocID="{2A865EAA-7E99-42C6-B47F-6A0E1BE2E5EA}" presName="parentLin" presStyleCnt="0"/>
      <dgm:spPr/>
    </dgm:pt>
    <dgm:pt modelId="{6BC8A38E-E1CA-824F-AFFA-FBBAFE8E9677}" type="pres">
      <dgm:prSet presAssocID="{2A865EAA-7E99-42C6-B47F-6A0E1BE2E5EA}" presName="parentLeftMargin" presStyleLbl="node1" presStyleIdx="1" presStyleCnt="4"/>
      <dgm:spPr/>
    </dgm:pt>
    <dgm:pt modelId="{E19DFCE0-39EF-6A49-93E2-7794144CD9CD}" type="pres">
      <dgm:prSet presAssocID="{2A865EAA-7E99-42C6-B47F-6A0E1BE2E5E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32B2693-C0DF-FF4F-99F8-055CBDC6CC69}" type="pres">
      <dgm:prSet presAssocID="{2A865EAA-7E99-42C6-B47F-6A0E1BE2E5EA}" presName="negativeSpace" presStyleCnt="0"/>
      <dgm:spPr/>
    </dgm:pt>
    <dgm:pt modelId="{E653089A-C89A-1941-B24B-D711EE790D02}" type="pres">
      <dgm:prSet presAssocID="{2A865EAA-7E99-42C6-B47F-6A0E1BE2E5EA}" presName="childText" presStyleLbl="conFgAcc1" presStyleIdx="2" presStyleCnt="4">
        <dgm:presLayoutVars>
          <dgm:bulletEnabled val="1"/>
        </dgm:presLayoutVars>
      </dgm:prSet>
      <dgm:spPr/>
    </dgm:pt>
    <dgm:pt modelId="{52D38867-43D6-A245-B0E9-7F67A732E1AF}" type="pres">
      <dgm:prSet presAssocID="{BA8B519A-D851-4EB4-94C3-299A808C9D9A}" presName="spaceBetweenRectangles" presStyleCnt="0"/>
      <dgm:spPr/>
    </dgm:pt>
    <dgm:pt modelId="{9ABC0327-4E4D-BC4B-8C5F-9B36E8766126}" type="pres">
      <dgm:prSet presAssocID="{D7D0AA6D-67E7-4262-B079-39939D63867F}" presName="parentLin" presStyleCnt="0"/>
      <dgm:spPr/>
    </dgm:pt>
    <dgm:pt modelId="{79889BCB-E075-AF4D-8D84-9F790430966A}" type="pres">
      <dgm:prSet presAssocID="{D7D0AA6D-67E7-4262-B079-39939D63867F}" presName="parentLeftMargin" presStyleLbl="node1" presStyleIdx="2" presStyleCnt="4"/>
      <dgm:spPr/>
    </dgm:pt>
    <dgm:pt modelId="{83803584-2A12-2448-B955-8644802CF21F}" type="pres">
      <dgm:prSet presAssocID="{D7D0AA6D-67E7-4262-B079-39939D63867F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50EAB282-5332-7148-8103-911291399744}" type="pres">
      <dgm:prSet presAssocID="{D7D0AA6D-67E7-4262-B079-39939D63867F}" presName="negativeSpace" presStyleCnt="0"/>
      <dgm:spPr/>
    </dgm:pt>
    <dgm:pt modelId="{ADD91D66-372F-6A4F-9A9C-CA02F715ED9D}" type="pres">
      <dgm:prSet presAssocID="{D7D0AA6D-67E7-4262-B079-39939D63867F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EC960B09-D3BC-0949-A4DA-BECB8E53E1D7}" type="presOf" srcId="{B2040855-21AD-4E79-8D93-C9AABAB25211}" destId="{482ED678-FC70-0F40-AA2E-03D6243905A2}" srcOrd="0" destOrd="0" presId="urn:microsoft.com/office/officeart/2005/8/layout/list1"/>
    <dgm:cxn modelId="{ADAFD20C-DDE3-0147-BC14-BDEC509D5270}" type="presOf" srcId="{D7D0AA6D-67E7-4262-B079-39939D63867F}" destId="{79889BCB-E075-AF4D-8D84-9F790430966A}" srcOrd="0" destOrd="0" presId="urn:microsoft.com/office/officeart/2005/8/layout/list1"/>
    <dgm:cxn modelId="{638ADE22-5EA2-B941-8160-8B0FB413B32F}" type="presOf" srcId="{70BC51BC-1E4F-45DB-A907-9C4C7F38E32B}" destId="{ADD91D66-372F-6A4F-9A9C-CA02F715ED9D}" srcOrd="0" destOrd="0" presId="urn:microsoft.com/office/officeart/2005/8/layout/list1"/>
    <dgm:cxn modelId="{70D83533-F1DA-45D5-8226-1939265E8E32}" srcId="{C1B607F0-D56B-4123-8976-A1DA4C68445C}" destId="{D7D0AA6D-67E7-4262-B079-39939D63867F}" srcOrd="3" destOrd="0" parTransId="{56D1C447-B09B-4BE1-8F8D-860EBBB97DBE}" sibTransId="{1599D97A-AF1E-4EA1-B8EC-505F1577C29D}"/>
    <dgm:cxn modelId="{3C509A3E-C93D-7145-A70E-F2AD9BA79088}" type="presOf" srcId="{D7D0AA6D-67E7-4262-B079-39939D63867F}" destId="{83803584-2A12-2448-B955-8644802CF21F}" srcOrd="1" destOrd="0" presId="urn:microsoft.com/office/officeart/2005/8/layout/list1"/>
    <dgm:cxn modelId="{C9EBAE40-BE25-4493-8A0E-07E30B8517A6}" srcId="{2A865EAA-7E99-42C6-B47F-6A0E1BE2E5EA}" destId="{864C7EFF-C34F-4FC7-AB54-C5097689F892}" srcOrd="0" destOrd="0" parTransId="{C9E65F2A-2868-4D5D-9B7C-EF006A909FA1}" sibTransId="{A2779E8E-7F5B-45BC-89E8-4F0E3F845C39}"/>
    <dgm:cxn modelId="{71E76144-3628-4942-B914-550B325859EB}" srcId="{C1B607F0-D56B-4123-8976-A1DA4C68445C}" destId="{2A865EAA-7E99-42C6-B47F-6A0E1BE2E5EA}" srcOrd="2" destOrd="0" parTransId="{1DEAA2EF-0271-4C74-9E8A-0F2714F36A86}" sibTransId="{BA8B519A-D851-4EB4-94C3-299A808C9D9A}"/>
    <dgm:cxn modelId="{8EDAD444-04B0-40D4-AC7D-6719D0BD62DD}" srcId="{B2040855-21AD-4E79-8D93-C9AABAB25211}" destId="{AB8A06F2-9BB5-4377-9D20-2E10A4925B4E}" srcOrd="0" destOrd="0" parTransId="{57FB89D7-2753-4834-A2CC-8C2B898E68DB}" sibTransId="{F17E967E-3376-4964-BC48-0BFE692429E6}"/>
    <dgm:cxn modelId="{EEB2104B-D1B0-E141-97D6-116087EE4CCC}" type="presOf" srcId="{BDFF1109-73A6-41BE-BDD5-EBA19AD3CA31}" destId="{3C56948D-1239-9B4F-9AA2-4D2EDFA84DAA}" srcOrd="1" destOrd="0" presId="urn:microsoft.com/office/officeart/2005/8/layout/list1"/>
    <dgm:cxn modelId="{899BCE4C-5BA1-457D-BB1F-C7357E869ECE}" srcId="{BDFF1109-73A6-41BE-BDD5-EBA19AD3CA31}" destId="{1D373C00-6C7C-420C-A17E-F7BD0BCB4C01}" srcOrd="0" destOrd="0" parTransId="{E255666D-3ACA-489B-8524-EF1A08B7347E}" sibTransId="{B288F0FA-A82D-4BA8-81BE-79D8D9A80877}"/>
    <dgm:cxn modelId="{4D88F554-AB14-1942-8372-4C9CAA4520EC}" type="presOf" srcId="{B2040855-21AD-4E79-8D93-C9AABAB25211}" destId="{0C70144A-5071-8D4B-BA8D-9977E2FE7640}" srcOrd="1" destOrd="0" presId="urn:microsoft.com/office/officeart/2005/8/layout/list1"/>
    <dgm:cxn modelId="{BDDB6655-980D-ED42-9FC8-F1E82AFB26BE}" type="presOf" srcId="{2A865EAA-7E99-42C6-B47F-6A0E1BE2E5EA}" destId="{6BC8A38E-E1CA-824F-AFFA-FBBAFE8E9677}" srcOrd="0" destOrd="0" presId="urn:microsoft.com/office/officeart/2005/8/layout/list1"/>
    <dgm:cxn modelId="{8D95CB8A-DC3E-F94A-B99E-B75E8F6ED53C}" type="presOf" srcId="{2A865EAA-7E99-42C6-B47F-6A0E1BE2E5EA}" destId="{E19DFCE0-39EF-6A49-93E2-7794144CD9CD}" srcOrd="1" destOrd="0" presId="urn:microsoft.com/office/officeart/2005/8/layout/list1"/>
    <dgm:cxn modelId="{4BB17699-B1FD-324E-B2F1-659BDAF05F67}" type="presOf" srcId="{C1B607F0-D56B-4123-8976-A1DA4C68445C}" destId="{6263B0D2-14B2-3F42-88C8-6967D79BD535}" srcOrd="0" destOrd="0" presId="urn:microsoft.com/office/officeart/2005/8/layout/list1"/>
    <dgm:cxn modelId="{E6A74F9E-B933-D24A-BC3A-EBA1F0356A74}" type="presOf" srcId="{864C7EFF-C34F-4FC7-AB54-C5097689F892}" destId="{E653089A-C89A-1941-B24B-D711EE790D02}" srcOrd="0" destOrd="0" presId="urn:microsoft.com/office/officeart/2005/8/layout/list1"/>
    <dgm:cxn modelId="{12F7E5B6-8DC4-4FED-936D-39A97934B20A}" srcId="{C1B607F0-D56B-4123-8976-A1DA4C68445C}" destId="{B2040855-21AD-4E79-8D93-C9AABAB25211}" srcOrd="0" destOrd="0" parTransId="{783B8FE7-E21F-4484-89EA-FB7C369DB7CE}" sibTransId="{434CFD81-2E7A-405F-9B80-07CD60B42E2A}"/>
    <dgm:cxn modelId="{70512FB9-597A-4E3A-B28A-F9027454F9CB}" srcId="{D7D0AA6D-67E7-4262-B079-39939D63867F}" destId="{70BC51BC-1E4F-45DB-A907-9C4C7F38E32B}" srcOrd="0" destOrd="0" parTransId="{9BFDD4F9-7E2B-43B8-AC77-0DD9C5931067}" sibTransId="{4081FE40-E132-4AB3-895E-5F64FF28B7D3}"/>
    <dgm:cxn modelId="{227D2BBD-5945-6748-8A24-595DB03B3ACF}" type="presOf" srcId="{BDFF1109-73A6-41BE-BDD5-EBA19AD3CA31}" destId="{6494DB8D-A20F-5744-B3E3-3DA8B682FBB5}" srcOrd="0" destOrd="0" presId="urn:microsoft.com/office/officeart/2005/8/layout/list1"/>
    <dgm:cxn modelId="{C554CCC8-EEC0-4BA2-87E9-040CF86A9D74}" srcId="{C1B607F0-D56B-4123-8976-A1DA4C68445C}" destId="{BDFF1109-73A6-41BE-BDD5-EBA19AD3CA31}" srcOrd="1" destOrd="0" parTransId="{823E6224-2F05-43BF-9FD6-6C12AA9E5CFF}" sibTransId="{73D54A30-C1DE-4ED8-AD18-00EE99179DD9}"/>
    <dgm:cxn modelId="{6D92CDCA-1C13-9048-94B4-E084B1BB7F3C}" type="presOf" srcId="{1D373C00-6C7C-420C-A17E-F7BD0BCB4C01}" destId="{EC64237C-B8E4-1443-979C-6D59D4545DAE}" srcOrd="0" destOrd="0" presId="urn:microsoft.com/office/officeart/2005/8/layout/list1"/>
    <dgm:cxn modelId="{FDBA5ADE-B685-D54E-AE12-B605627E9EFA}" type="presOf" srcId="{AB8A06F2-9BB5-4377-9D20-2E10A4925B4E}" destId="{7D7A4E1B-0E1B-1344-AF8B-3E870462EC14}" srcOrd="0" destOrd="0" presId="urn:microsoft.com/office/officeart/2005/8/layout/list1"/>
    <dgm:cxn modelId="{F85524B3-1647-8E47-B202-E939813125F4}" type="presParOf" srcId="{6263B0D2-14B2-3F42-88C8-6967D79BD535}" destId="{745E2D3C-7E64-DD49-8D86-BCC5D3648099}" srcOrd="0" destOrd="0" presId="urn:microsoft.com/office/officeart/2005/8/layout/list1"/>
    <dgm:cxn modelId="{364C75EF-2729-9C4B-A404-7C09917A038D}" type="presParOf" srcId="{745E2D3C-7E64-DD49-8D86-BCC5D3648099}" destId="{482ED678-FC70-0F40-AA2E-03D6243905A2}" srcOrd="0" destOrd="0" presId="urn:microsoft.com/office/officeart/2005/8/layout/list1"/>
    <dgm:cxn modelId="{D589475C-7F29-9942-8FB0-1888D216387A}" type="presParOf" srcId="{745E2D3C-7E64-DD49-8D86-BCC5D3648099}" destId="{0C70144A-5071-8D4B-BA8D-9977E2FE7640}" srcOrd="1" destOrd="0" presId="urn:microsoft.com/office/officeart/2005/8/layout/list1"/>
    <dgm:cxn modelId="{01163A98-1A39-1B44-97F5-0E0508A563F6}" type="presParOf" srcId="{6263B0D2-14B2-3F42-88C8-6967D79BD535}" destId="{42577961-1D8B-8642-8CC8-4CB35376C762}" srcOrd="1" destOrd="0" presId="urn:microsoft.com/office/officeart/2005/8/layout/list1"/>
    <dgm:cxn modelId="{7803571C-C75F-5947-B705-86C8580C2D6E}" type="presParOf" srcId="{6263B0D2-14B2-3F42-88C8-6967D79BD535}" destId="{7D7A4E1B-0E1B-1344-AF8B-3E870462EC14}" srcOrd="2" destOrd="0" presId="urn:microsoft.com/office/officeart/2005/8/layout/list1"/>
    <dgm:cxn modelId="{25877339-156B-0D4B-8998-7A24CDC92BF6}" type="presParOf" srcId="{6263B0D2-14B2-3F42-88C8-6967D79BD535}" destId="{75CF4996-853A-EE4B-9B01-6F3384D0FBDB}" srcOrd="3" destOrd="0" presId="urn:microsoft.com/office/officeart/2005/8/layout/list1"/>
    <dgm:cxn modelId="{5CF9AC42-6F50-0149-AC6F-97E031E20B6D}" type="presParOf" srcId="{6263B0D2-14B2-3F42-88C8-6967D79BD535}" destId="{88436AAB-1102-7244-92BA-A2DC7576A957}" srcOrd="4" destOrd="0" presId="urn:microsoft.com/office/officeart/2005/8/layout/list1"/>
    <dgm:cxn modelId="{2AA9ABAA-D04D-1C43-AF1E-A24D913EAD32}" type="presParOf" srcId="{88436AAB-1102-7244-92BA-A2DC7576A957}" destId="{6494DB8D-A20F-5744-B3E3-3DA8B682FBB5}" srcOrd="0" destOrd="0" presId="urn:microsoft.com/office/officeart/2005/8/layout/list1"/>
    <dgm:cxn modelId="{76BBF8BF-4C7C-CC45-B37E-A90012878079}" type="presParOf" srcId="{88436AAB-1102-7244-92BA-A2DC7576A957}" destId="{3C56948D-1239-9B4F-9AA2-4D2EDFA84DAA}" srcOrd="1" destOrd="0" presId="urn:microsoft.com/office/officeart/2005/8/layout/list1"/>
    <dgm:cxn modelId="{7D0F2FED-E2FC-F64B-BC05-2D85F61266B5}" type="presParOf" srcId="{6263B0D2-14B2-3F42-88C8-6967D79BD535}" destId="{0F6BC215-AE8A-F042-ADE3-EBE12F5E542E}" srcOrd="5" destOrd="0" presId="urn:microsoft.com/office/officeart/2005/8/layout/list1"/>
    <dgm:cxn modelId="{76479F4D-2083-0A48-A952-F62C38A88C6B}" type="presParOf" srcId="{6263B0D2-14B2-3F42-88C8-6967D79BD535}" destId="{EC64237C-B8E4-1443-979C-6D59D4545DAE}" srcOrd="6" destOrd="0" presId="urn:microsoft.com/office/officeart/2005/8/layout/list1"/>
    <dgm:cxn modelId="{222B7FA2-8CF8-014C-B1AC-9ACF1EE27126}" type="presParOf" srcId="{6263B0D2-14B2-3F42-88C8-6967D79BD535}" destId="{14A46C8C-561B-0B44-A235-118B6EA2DCCC}" srcOrd="7" destOrd="0" presId="urn:microsoft.com/office/officeart/2005/8/layout/list1"/>
    <dgm:cxn modelId="{17012D26-FF29-184B-9543-832E8A12FBB4}" type="presParOf" srcId="{6263B0D2-14B2-3F42-88C8-6967D79BD535}" destId="{29D0F60B-F89A-7C4D-884E-7B71425A34A4}" srcOrd="8" destOrd="0" presId="urn:microsoft.com/office/officeart/2005/8/layout/list1"/>
    <dgm:cxn modelId="{F33ACC44-2CA9-EA41-AC82-5178DD2523A8}" type="presParOf" srcId="{29D0F60B-F89A-7C4D-884E-7B71425A34A4}" destId="{6BC8A38E-E1CA-824F-AFFA-FBBAFE8E9677}" srcOrd="0" destOrd="0" presId="urn:microsoft.com/office/officeart/2005/8/layout/list1"/>
    <dgm:cxn modelId="{6A4C042C-3575-494A-A190-57F405F9840C}" type="presParOf" srcId="{29D0F60B-F89A-7C4D-884E-7B71425A34A4}" destId="{E19DFCE0-39EF-6A49-93E2-7794144CD9CD}" srcOrd="1" destOrd="0" presId="urn:microsoft.com/office/officeart/2005/8/layout/list1"/>
    <dgm:cxn modelId="{EEE4BCE4-A610-5941-974A-675ECF40C449}" type="presParOf" srcId="{6263B0D2-14B2-3F42-88C8-6967D79BD535}" destId="{A32B2693-C0DF-FF4F-99F8-055CBDC6CC69}" srcOrd="9" destOrd="0" presId="urn:microsoft.com/office/officeart/2005/8/layout/list1"/>
    <dgm:cxn modelId="{A056C1AD-BD8A-B14D-AA72-AADCB1B51F5B}" type="presParOf" srcId="{6263B0D2-14B2-3F42-88C8-6967D79BD535}" destId="{E653089A-C89A-1941-B24B-D711EE790D02}" srcOrd="10" destOrd="0" presId="urn:microsoft.com/office/officeart/2005/8/layout/list1"/>
    <dgm:cxn modelId="{C3C4EC81-8C62-2745-B296-8E344738FB6C}" type="presParOf" srcId="{6263B0D2-14B2-3F42-88C8-6967D79BD535}" destId="{52D38867-43D6-A245-B0E9-7F67A732E1AF}" srcOrd="11" destOrd="0" presId="urn:microsoft.com/office/officeart/2005/8/layout/list1"/>
    <dgm:cxn modelId="{4088DAF8-6595-C64A-9094-AAE5B7833FB8}" type="presParOf" srcId="{6263B0D2-14B2-3F42-88C8-6967D79BD535}" destId="{9ABC0327-4E4D-BC4B-8C5F-9B36E8766126}" srcOrd="12" destOrd="0" presId="urn:microsoft.com/office/officeart/2005/8/layout/list1"/>
    <dgm:cxn modelId="{4DB6DC2C-7B54-AD41-83E4-5F10BD06EA45}" type="presParOf" srcId="{9ABC0327-4E4D-BC4B-8C5F-9B36E8766126}" destId="{79889BCB-E075-AF4D-8D84-9F790430966A}" srcOrd="0" destOrd="0" presId="urn:microsoft.com/office/officeart/2005/8/layout/list1"/>
    <dgm:cxn modelId="{B838E6DF-FB4B-064A-8D67-7C6FB2751F41}" type="presParOf" srcId="{9ABC0327-4E4D-BC4B-8C5F-9B36E8766126}" destId="{83803584-2A12-2448-B955-8644802CF21F}" srcOrd="1" destOrd="0" presId="urn:microsoft.com/office/officeart/2005/8/layout/list1"/>
    <dgm:cxn modelId="{50783DED-FC14-7549-8DC7-A806C6211DAD}" type="presParOf" srcId="{6263B0D2-14B2-3F42-88C8-6967D79BD535}" destId="{50EAB282-5332-7148-8103-911291399744}" srcOrd="13" destOrd="0" presId="urn:microsoft.com/office/officeart/2005/8/layout/list1"/>
    <dgm:cxn modelId="{9C2DD6D4-B52B-5C4A-BBB3-89D9A4192D7F}" type="presParOf" srcId="{6263B0D2-14B2-3F42-88C8-6967D79BD535}" destId="{ADD91D66-372F-6A4F-9A9C-CA02F715ED9D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7A4E1B-0E1B-1344-AF8B-3E870462EC14}">
      <dsp:nvSpPr>
        <dsp:cNvPr id="0" name=""/>
        <dsp:cNvSpPr/>
      </dsp:nvSpPr>
      <dsp:spPr>
        <a:xfrm>
          <a:off x="0" y="310967"/>
          <a:ext cx="5104842" cy="5843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6193" tIns="291592" rIns="396193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Frontend Designer/developer</a:t>
          </a:r>
        </a:p>
      </dsp:txBody>
      <dsp:txXfrm>
        <a:off x="0" y="310967"/>
        <a:ext cx="5104842" cy="584325"/>
      </dsp:txXfrm>
    </dsp:sp>
    <dsp:sp modelId="{0C70144A-5071-8D4B-BA8D-9977E2FE7640}">
      <dsp:nvSpPr>
        <dsp:cNvPr id="0" name=""/>
        <dsp:cNvSpPr/>
      </dsp:nvSpPr>
      <dsp:spPr>
        <a:xfrm>
          <a:off x="255242" y="104327"/>
          <a:ext cx="3573390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066" tIns="0" rIns="135066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Reagan Baxter</a:t>
          </a:r>
        </a:p>
      </dsp:txBody>
      <dsp:txXfrm>
        <a:off x="275417" y="124502"/>
        <a:ext cx="3533040" cy="372930"/>
      </dsp:txXfrm>
    </dsp:sp>
    <dsp:sp modelId="{EC64237C-B8E4-1443-979C-6D59D4545DAE}">
      <dsp:nvSpPr>
        <dsp:cNvPr id="0" name=""/>
        <dsp:cNvSpPr/>
      </dsp:nvSpPr>
      <dsp:spPr>
        <a:xfrm>
          <a:off x="0" y="1177532"/>
          <a:ext cx="5104842" cy="5843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6193" tIns="291592" rIns="396193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Database manger/developer</a:t>
          </a:r>
        </a:p>
      </dsp:txBody>
      <dsp:txXfrm>
        <a:off x="0" y="1177532"/>
        <a:ext cx="5104842" cy="584325"/>
      </dsp:txXfrm>
    </dsp:sp>
    <dsp:sp modelId="{3C56948D-1239-9B4F-9AA2-4D2EDFA84DAA}">
      <dsp:nvSpPr>
        <dsp:cNvPr id="0" name=""/>
        <dsp:cNvSpPr/>
      </dsp:nvSpPr>
      <dsp:spPr>
        <a:xfrm>
          <a:off x="255242" y="970892"/>
          <a:ext cx="3573390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066" tIns="0" rIns="135066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Jason Crandall</a:t>
          </a:r>
        </a:p>
      </dsp:txBody>
      <dsp:txXfrm>
        <a:off x="275417" y="991067"/>
        <a:ext cx="3533040" cy="372930"/>
      </dsp:txXfrm>
    </dsp:sp>
    <dsp:sp modelId="{E653089A-C89A-1941-B24B-D711EE790D02}">
      <dsp:nvSpPr>
        <dsp:cNvPr id="0" name=""/>
        <dsp:cNvSpPr/>
      </dsp:nvSpPr>
      <dsp:spPr>
        <a:xfrm>
          <a:off x="0" y="2044098"/>
          <a:ext cx="5104842" cy="5843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6193" tIns="291592" rIns="396193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Documenter/developer</a:t>
          </a:r>
        </a:p>
      </dsp:txBody>
      <dsp:txXfrm>
        <a:off x="0" y="2044098"/>
        <a:ext cx="5104842" cy="584325"/>
      </dsp:txXfrm>
    </dsp:sp>
    <dsp:sp modelId="{E19DFCE0-39EF-6A49-93E2-7794144CD9CD}">
      <dsp:nvSpPr>
        <dsp:cNvPr id="0" name=""/>
        <dsp:cNvSpPr/>
      </dsp:nvSpPr>
      <dsp:spPr>
        <a:xfrm>
          <a:off x="255242" y="1837458"/>
          <a:ext cx="3573390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066" tIns="0" rIns="135066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Joshua Frerichs</a:t>
          </a:r>
        </a:p>
      </dsp:txBody>
      <dsp:txXfrm>
        <a:off x="275417" y="1857633"/>
        <a:ext cx="3533040" cy="372930"/>
      </dsp:txXfrm>
    </dsp:sp>
    <dsp:sp modelId="{ADD91D66-372F-6A4F-9A9C-CA02F715ED9D}">
      <dsp:nvSpPr>
        <dsp:cNvPr id="0" name=""/>
        <dsp:cNvSpPr/>
      </dsp:nvSpPr>
      <dsp:spPr>
        <a:xfrm>
          <a:off x="0" y="2910663"/>
          <a:ext cx="5104842" cy="5843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6193" tIns="291592" rIns="396193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Backend Designer/developer</a:t>
          </a:r>
        </a:p>
      </dsp:txBody>
      <dsp:txXfrm>
        <a:off x="0" y="2910663"/>
        <a:ext cx="5104842" cy="584325"/>
      </dsp:txXfrm>
    </dsp:sp>
    <dsp:sp modelId="{83803584-2A12-2448-B955-8644802CF21F}">
      <dsp:nvSpPr>
        <dsp:cNvPr id="0" name=""/>
        <dsp:cNvSpPr/>
      </dsp:nvSpPr>
      <dsp:spPr>
        <a:xfrm>
          <a:off x="255242" y="2704023"/>
          <a:ext cx="3573390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066" tIns="0" rIns="135066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Spencer Lingwall</a:t>
          </a:r>
        </a:p>
      </dsp:txBody>
      <dsp:txXfrm>
        <a:off x="275417" y="2724198"/>
        <a:ext cx="3533040" cy="3729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76AE6A-7A64-4EA9-A480-F259DA569FE8}" type="datetimeFigureOut">
              <a:rPr lang="en-US" smtClean="0"/>
              <a:t>12/4/22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7C8A49-5422-495C-8782-B1D78980C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97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7C8A49-5422-495C-8782-B1D78980C35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7561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7C8A49-5422-495C-8782-B1D78980C35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4111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7C8A49-5422-495C-8782-B1D78980C35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1924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7C8A49-5422-495C-8782-B1D78980C35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8597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7C8A49-5422-495C-8782-B1D78980C35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39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12/4/22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12/4/22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12/4/22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12/4/22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12/4/22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12/4/22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12/4/22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12/4/22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12/4/22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12/4/22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12/4/22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12/4/22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12/4/22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12/4/22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12/4/22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12/4/22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12/4/22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12/4/22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hyperlink" Target="https://www.figma.com/file/KnMlbKGJ03BnBJoLSkvVsu/Dan's-Frappes?node-id=0%3A1&amp;t=XwZ0SQVAOcgrZZJT-1" TargetMode="Externa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player.vimeo.com/video/777921591?h=264f43919b&amp;app_id=122963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player.vimeo.com/video/777914957?h=e93db1dd3e&amp;app_id=122963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player.vimeo.com/video/777722649?h=63ab4a2cc6&amp;app_id=122963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player.vimeo.com/video/777540836?h=cd2c4b0149&amp;app_id=122963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css-tricks.com/snippets/css/a-guide-to-flexbox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djangoproject.com/en/4.1/ref/models/fields/" TargetMode="External"/><Relationship Id="rId5" Type="http://schemas.openxmlformats.org/officeDocument/2006/relationships/hyperlink" Target="https://www.figma.com/" TargetMode="External"/><Relationship Id="rId4" Type="http://schemas.openxmlformats.org/officeDocument/2006/relationships/hyperlink" Target="https://www.atlassian.com/software/jira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9.jpe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hyperlink" Target="https://www.figma.com/file/KnMlbKGJ03BnBJoLSkvVsu/Dan's-Frappes?node-id=0%3A1&amp;t=XwZ0SQVAOcgrZZJT-1" TargetMode="Externa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C8221A89-FE35-4C46-8874-69154D2A8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53" descr="Éclair Thunderstorm avec ciel en nuage sombre">
            <a:extLst>
              <a:ext uri="{FF2B5EF4-FFF2-40B4-BE49-F238E27FC236}">
                <a16:creationId xmlns:a16="http://schemas.microsoft.com/office/drawing/2014/main" id="{1F45D59E-3228-DAB7-6B01-15752FCAF5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1000"/>
          </a:blip>
          <a:srcRect t="15730"/>
          <a:stretch/>
        </p:blipFill>
        <p:spPr>
          <a:xfrm>
            <a:off x="-3176" y="10"/>
            <a:ext cx="12192000" cy="6857991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259ACC7A-6809-44E9-A594-85696A6C2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4249541"/>
            <a:ext cx="8968085" cy="1660332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CD1A59-4801-AD40-2ED0-2DD2ECE4E1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4402667"/>
            <a:ext cx="8133478" cy="940240"/>
          </a:xfrm>
        </p:spPr>
        <p:txBody>
          <a:bodyPr>
            <a:normAutofit/>
          </a:bodyPr>
          <a:lstStyle/>
          <a:p>
            <a:r>
              <a:rPr lang="en-US" sz="4800"/>
              <a:t>Dans Frappes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9D94DB-DC63-1C20-00DD-63AA4A5D78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322" y="5342302"/>
            <a:ext cx="8133478" cy="406566"/>
          </a:xfrm>
        </p:spPr>
        <p:txBody>
          <a:bodyPr>
            <a:normAutofit/>
          </a:bodyPr>
          <a:lstStyle/>
          <a:p>
            <a:r>
              <a:rPr lang="en-US" sz="1800"/>
              <a:t>We put the frap in frappe!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9E62B6A-C5F9-4D52-9F66-8777358274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4249541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5F95C49-E748-4D32-8417-22E5B6A6F5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02314"/>
            <a:ext cx="8968085" cy="27594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2AE10EC-5E3B-4FC0-B43F-1E4450009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5902314"/>
            <a:ext cx="3080285" cy="275942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313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610D2AE-07EF-436A-9755-AA8DF4B93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CACDD17-9043-46DF-882D-420365B79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CF2D8AD5-434A-4C0E-9F5B-C1AFD645F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DA0037-F0CA-A948-FE0F-850BA4FAC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/>
              <a:t>Use-case Diagrams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92B246D-47CC-40F8-8DE7-B65D409E9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D565C34-9379-77A9-9F0B-BD9E63B893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4136123" cy="3599316"/>
          </a:xfrm>
        </p:spPr>
        <p:txBody>
          <a:bodyPr>
            <a:normAutofit/>
          </a:bodyPr>
          <a:lstStyle/>
          <a:p>
            <a:r>
              <a:rPr lang="en-US" sz="1800"/>
              <a:t>Customer is signed in</a:t>
            </a:r>
          </a:p>
          <a:p>
            <a:endParaRPr lang="en-US" sz="1800"/>
          </a:p>
          <a:p>
            <a:r>
              <a:rPr lang="en-US" sz="1800"/>
              <a:t>Customer can add/edit items and drinks</a:t>
            </a:r>
          </a:p>
          <a:p>
            <a:endParaRPr lang="en-US" sz="1800"/>
          </a:p>
          <a:p>
            <a:r>
              <a:rPr lang="en-US" sz="1800"/>
              <a:t>Customer can remove items and drinks</a:t>
            </a:r>
          </a:p>
          <a:p>
            <a:endParaRPr lang="en-US" sz="1800"/>
          </a:p>
          <a:p>
            <a:r>
              <a:rPr lang="en-US" sz="1800"/>
              <a:t>Customer can pay for the order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AEC9EDCF-E922-598E-0C89-12796E6DCB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0592" y="609600"/>
            <a:ext cx="5814129" cy="560832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98541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4979F40-3A44-4CCB-9EB7-F8318BCE5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5291D39-6B03-4BB5-BFC6-CBF11E90B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FD071FA-0514-4371-9568-86216A1F4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211DDA4-E7B5-4325-A844-B7F59B084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822B3B-C34D-6959-AD2B-DCE535322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/>
              <a:t>Prototyping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D58E222-6309-4F79-AC20-9D3C69CD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1F91801-6FD3-0A59-847A-E547D9039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r>
              <a:rPr lang="en-US" sz="2000"/>
              <a:t>Like with the login page, Reagan started by creating a wireframe for the menu pages.</a:t>
            </a:r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en-US" sz="2000"/>
              <a:t> </a:t>
            </a:r>
            <a:r>
              <a:rPr lang="en-US" sz="2000">
                <a:hlinkClick r:id="rId5"/>
              </a:rPr>
              <a:t>https://www.figma.com/file/KnMlbKGJ03BnBJoLSkvVsu/Dan's-Frappes?node-id=0%3A1&amp;t=XwZ0SQVAOcgrZZJT-1</a:t>
            </a:r>
            <a:endParaRPr lang="en-US" sz="200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D38C2CC-A64C-564E-3B9C-8234F75B76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39227" y="569944"/>
            <a:ext cx="4400547" cy="313359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912B989-4130-7CA3-6425-F9455A9755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18166" y="3428999"/>
            <a:ext cx="4400547" cy="3144452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97914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4979F40-3A44-4CCB-9EB7-F8318BCE5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5291D39-6B03-4BB5-BFC6-CBF11E90B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FD071FA-0514-4371-9568-86216A1F4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211DDA4-E7B5-4325-A844-B7F59B084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822B3B-C34D-6959-AD2B-DCE535322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/>
              <a:t>Menu Implementation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D58E222-6309-4F79-AC20-9D3C69CD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1F91801-6FD3-0A59-847A-E547D9039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r>
              <a:rPr lang="en-US" sz="2000"/>
              <a:t>Jason and Josh worked at the library on designing a menu. They both drew designs on a whiteboard to try different layouts.</a:t>
            </a:r>
          </a:p>
          <a:p>
            <a:endParaRPr lang="en-US" sz="2000"/>
          </a:p>
          <a:p>
            <a:r>
              <a:rPr lang="en-US" sz="2000"/>
              <a:t>They then spent time on the CSS and implementing the Django template.</a:t>
            </a:r>
          </a:p>
        </p:txBody>
      </p:sp>
      <p:pic>
        <p:nvPicPr>
          <p:cNvPr id="3" name="Content Placeholder 4" descr="Graphical user interface, application">
            <a:extLst>
              <a:ext uri="{FF2B5EF4-FFF2-40B4-BE49-F238E27FC236}">
                <a16:creationId xmlns:a16="http://schemas.microsoft.com/office/drawing/2014/main" id="{B745720F-6762-528F-F484-BA7FAC7EED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6623" y="1294959"/>
            <a:ext cx="6591627" cy="42680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906024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4979F40-3A44-4CCB-9EB7-F8318BCE5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5291D39-6B03-4BB5-BFC6-CBF11E90B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FD071FA-0514-4371-9568-86216A1F4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211DDA4-E7B5-4325-A844-B7F59B084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822B3B-C34D-6959-AD2B-DCE535322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/>
              <a:t>Customization Implementation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D58E222-6309-4F79-AC20-9D3C69CD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1F91801-6FD3-0A59-847A-E547D9039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 lnSpcReduction="10000"/>
          </a:bodyPr>
          <a:lstStyle/>
          <a:p>
            <a:r>
              <a:rPr lang="en-US" sz="2000"/>
              <a:t>At the same time as the menu, Josh and Jason drew possible UI designs on a whiteboard for the drink customization page.</a:t>
            </a:r>
          </a:p>
          <a:p>
            <a:endParaRPr lang="en-US" sz="2000"/>
          </a:p>
          <a:p>
            <a:r>
              <a:rPr lang="en-US" sz="2000"/>
              <a:t>Jason designed the database tables for drinks and orders. Both use JSON to serialize a list of ingredients, in addition to cost information and a name.</a:t>
            </a:r>
          </a:p>
          <a:p>
            <a:pPr marL="0" indent="0">
              <a:buNone/>
            </a:pPr>
            <a:endParaRPr lang="en-US" sz="2000"/>
          </a:p>
        </p:txBody>
      </p:sp>
      <p:pic>
        <p:nvPicPr>
          <p:cNvPr id="3" name="Content Placeholder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08995B48-6BD5-6302-50E3-A0378093DF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6735" y="1293697"/>
            <a:ext cx="6611403" cy="42808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597976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73E8A9A-DA4B-4F12-9331-219EBE523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81776" y="0"/>
            <a:ext cx="91763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C4DCE7A-0E46-404B-9E0D-E93DC7B2A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DD673B7-F6B7-43EE-936B-D09F3A337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81776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88900"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F403E6-1CAE-D2AE-970C-450701710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0849" y="643466"/>
            <a:ext cx="3846292" cy="5205943"/>
          </a:xfrm>
        </p:spPr>
        <p:txBody>
          <a:bodyPr anchor="b">
            <a:normAutofit/>
          </a:bodyPr>
          <a:lstStyle/>
          <a:p>
            <a:pPr algn="r"/>
            <a:r>
              <a:rPr lang="en-US" sz="4800">
                <a:solidFill>
                  <a:schemeClr val="accent1"/>
                </a:solidFill>
              </a:rPr>
              <a:t>Requirement 5.2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F0B5A-2218-EA43-AF9C-C1EE65B43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965200"/>
            <a:ext cx="5410207" cy="4884209"/>
          </a:xfrm>
        </p:spPr>
        <p:txBody>
          <a:bodyPr anchor="ctr">
            <a:normAutofit/>
          </a:bodyPr>
          <a:lstStyle/>
          <a:p>
            <a:r>
              <a:rPr lang="en-US" sz="2000" b="0" i="0">
                <a:effectLst/>
                <a:latin typeface="Times New Roman" panose="02020603050405020304" pitchFamily="18" charset="0"/>
              </a:rPr>
              <a:t>Employee Management</a:t>
            </a:r>
          </a:p>
          <a:p>
            <a:pPr lvl="1"/>
            <a:r>
              <a:rPr lang="en-US" b="0" i="0">
                <a:effectLst/>
                <a:latin typeface="Times New Roman" panose="02020603050405020304" pitchFamily="18" charset="0"/>
              </a:rPr>
              <a:t>5.2.1. Allow manager to hire and terminate employees</a:t>
            </a:r>
          </a:p>
          <a:p>
            <a:pPr lvl="1"/>
            <a:r>
              <a:rPr lang="en-US" b="0" i="0">
                <a:effectLst/>
                <a:latin typeface="Times New Roman" panose="02020603050405020304" pitchFamily="18" charset="0"/>
              </a:rPr>
              <a:t>5.2.2. Allow manager to pay Employees based on hours worked</a:t>
            </a:r>
          </a:p>
        </p:txBody>
      </p:sp>
    </p:spTree>
    <p:extLst>
      <p:ext uri="{BB962C8B-B14F-4D97-AF65-F5344CB8AC3E}">
        <p14:creationId xmlns:p14="http://schemas.microsoft.com/office/powerpoint/2010/main" val="25371491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4979F40-3A44-4CCB-9EB7-F8318BCE5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5291D39-6B03-4BB5-BFC6-CBF11E90B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FD071FA-0514-4371-9568-86216A1F4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211DDA4-E7B5-4325-A844-B7F59B084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822B3B-C34D-6959-AD2B-DCE535322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/>
              <a:t>Employee View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D58E222-6309-4F79-AC20-9D3C69CD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1F91801-6FD3-0A59-847A-E547D9039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r>
              <a:rPr lang="en-US" sz="1400"/>
              <a:t>Employee can see wage</a:t>
            </a:r>
          </a:p>
          <a:p>
            <a:endParaRPr lang="en-US" sz="1400"/>
          </a:p>
          <a:p>
            <a:r>
              <a:rPr lang="en-US" sz="1400"/>
              <a:t>Employee can add hours</a:t>
            </a:r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87A9E33D-F36A-50F8-4C22-7818C0C729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6090" y="1399256"/>
            <a:ext cx="6269479" cy="4059487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282060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610D2AE-07EF-436A-9755-AA8DF4B93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CACDD17-9043-46DF-882D-420365B79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CF2D8AD5-434A-4C0E-9F5B-C1AFD645F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DE4168-5E52-82A1-A876-DEF92BD35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/>
              <a:t>Account Creation/User editing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92B246D-47CC-40F8-8DE7-B65D409E9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4A2D2E2-560A-CA62-7C5E-2BA4445D2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4136123" cy="3599316"/>
          </a:xfrm>
        </p:spPr>
        <p:txBody>
          <a:bodyPr>
            <a:normAutofit/>
          </a:bodyPr>
          <a:lstStyle/>
          <a:p>
            <a:r>
              <a:rPr lang="en-US" sz="1800"/>
              <a:t>The new user is given a list of inputs</a:t>
            </a:r>
          </a:p>
          <a:p>
            <a:r>
              <a:rPr lang="en-US" sz="1800"/>
              <a:t>If the user did not mean to click create, they can go back to the login page below the create account button</a:t>
            </a:r>
          </a:p>
          <a:p>
            <a:pPr marL="0" indent="0">
              <a:buNone/>
            </a:pPr>
            <a:endParaRPr lang="en-US" sz="1800"/>
          </a:p>
        </p:txBody>
      </p:sp>
      <p:pic>
        <p:nvPicPr>
          <p:cNvPr id="6" name="Content Placeholder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8E3ADC6-4424-2A33-8845-E2E4A3BA80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6090" y="1373120"/>
            <a:ext cx="6303134" cy="4081279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329666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4979F40-3A44-4CCB-9EB7-F8318BCE5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5291D39-6B03-4BB5-BFC6-CBF11E90B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FD071FA-0514-4371-9568-86216A1F4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211DDA4-E7B5-4325-A844-B7F59B084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2CE21E-1692-0F6A-6E8D-500FA453B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/>
              <a:t>Account Creation/User editing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D58E222-6309-4F79-AC20-9D3C69CD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A1C55C1-F638-B152-2DEB-E8F12545B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r>
              <a:rPr lang="en-US" sz="1400"/>
              <a:t>The user can edit their personal information and save the changes</a:t>
            </a:r>
          </a:p>
          <a:p>
            <a:endParaRPr lang="en-US" sz="1400"/>
          </a:p>
          <a:p>
            <a:r>
              <a:rPr lang="en-US" sz="1400"/>
              <a:t>The user can add funds to their account</a:t>
            </a:r>
          </a:p>
          <a:p>
            <a:endParaRPr lang="en-US" sz="1400"/>
          </a:p>
          <a:p>
            <a:r>
              <a:rPr lang="en-US" sz="1400"/>
              <a:t>The user can also logout from this page</a:t>
            </a:r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8F9ED8B8-4C78-97EB-1FA7-1BC263A50B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6090" y="1399256"/>
            <a:ext cx="6269479" cy="4059487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523742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73E8A9A-DA4B-4F12-9331-219EBE523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81776" y="0"/>
            <a:ext cx="91763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C4DCE7A-0E46-404B-9E0D-E93DC7B2A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DD673B7-F6B7-43EE-936B-D09F3A337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81776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88900"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F403E6-1CAE-D2AE-970C-450701710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0849" y="643466"/>
            <a:ext cx="3846292" cy="5205943"/>
          </a:xfrm>
        </p:spPr>
        <p:txBody>
          <a:bodyPr anchor="b">
            <a:normAutofit/>
          </a:bodyPr>
          <a:lstStyle/>
          <a:p>
            <a:pPr algn="r"/>
            <a:r>
              <a:rPr lang="en-US" sz="4800" dirty="0">
                <a:solidFill>
                  <a:schemeClr val="accent1"/>
                </a:solidFill>
              </a:rPr>
              <a:t>Requirement 4.1.1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F0B5A-2218-EA43-AF9C-C1EE65B43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965200"/>
            <a:ext cx="5410207" cy="4884209"/>
          </a:xfrm>
        </p:spPr>
        <p:txBody>
          <a:bodyPr anchor="ctr">
            <a:normAutofit/>
          </a:bodyPr>
          <a:lstStyle/>
          <a:p>
            <a:r>
              <a:rPr lang="en-US" sz="2000" b="0" i="0" dirty="0">
                <a:effectLst/>
                <a:latin typeface="Times New Roman" panose="02020603050405020304" pitchFamily="18" charset="0"/>
              </a:rPr>
              <a:t>Order Placement</a:t>
            </a:r>
          </a:p>
          <a:p>
            <a:pPr lvl="1"/>
            <a:r>
              <a:rPr lang="en-US" b="0" i="0" dirty="0">
                <a:effectLst/>
                <a:latin typeface="Times New Roman" panose="02020603050405020304" pitchFamily="18" charset="0"/>
              </a:rPr>
              <a:t>4.1.1 Allow user to place order</a:t>
            </a:r>
          </a:p>
          <a:p>
            <a:pPr lvl="1"/>
            <a:r>
              <a:rPr lang="en-US" dirty="0">
                <a:latin typeface="Times New Roman" panose="02020603050405020304" pitchFamily="18" charset="0"/>
              </a:rPr>
              <a:t>4.1.1 Puts order in a queue</a:t>
            </a:r>
            <a:endParaRPr lang="en-US" b="0" i="0" dirty="0"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6868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3F9E774-F054-4892-8E69-C76B2C854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78925"/>
              </a:gs>
              <a:gs pos="50000">
                <a:srgbClr val="D54209"/>
              </a:gs>
              <a:gs pos="100000">
                <a:srgbClr val="8D0000"/>
              </a:gs>
            </a:gsLst>
            <a:lin ang="2520000" scaled="0"/>
          </a:gradFill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EF6A099-2A38-4C66-88FF-FDBCB564E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0D98427-7B26-46E2-93FE-CB8CD38542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15A4233-F980-4EF6-B2C0-D7C63E752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E456A4-FC57-A9A9-40C2-E0D9A3080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>
                <a:solidFill>
                  <a:srgbClr val="FFFFFF"/>
                </a:solidFill>
              </a:rPr>
              <a:t>Use Case Diagram for Order Processing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B7E3E62-AACE-4D18-93B3-B4C452E28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092219F-7F09-A3AE-F62A-B91A2D13E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r>
              <a:rPr lang="en-US" sz="1400">
                <a:solidFill>
                  <a:srgbClr val="FFFFFF"/>
                </a:solidFill>
              </a:rPr>
              <a:t>Once an order is in the queue the employee can see it</a:t>
            </a:r>
          </a:p>
          <a:p>
            <a:r>
              <a:rPr lang="en-US" sz="1400">
                <a:solidFill>
                  <a:srgbClr val="FFFFFF"/>
                </a:solidFill>
              </a:rPr>
              <a:t>The employee can process the order by saying it is fulfilled</a:t>
            </a:r>
          </a:p>
          <a:p>
            <a:r>
              <a:rPr lang="en-US" sz="1400">
                <a:solidFill>
                  <a:srgbClr val="FFFFFF"/>
                </a:solidFill>
              </a:rPr>
              <a:t>The order is removed from the queue</a:t>
            </a:r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421B5709-714B-4EA8-8C75-C105D9B4D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6090" y="642795"/>
            <a:ext cx="6272654" cy="5575126"/>
          </a:xfrm>
          <a:prstGeom prst="rect">
            <a:avLst/>
          </a:prstGeom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D9BB57A4-B434-9E4B-AFFD-64E0182B09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3085" y="1200757"/>
            <a:ext cx="5629268" cy="4449691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6280111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8DF5C3E-BDAB-40E6-A40B-8C05D8CD3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78925"/>
              </a:gs>
              <a:gs pos="50000">
                <a:srgbClr val="D54209"/>
              </a:gs>
              <a:gs pos="100000">
                <a:srgbClr val="8D0000"/>
              </a:gs>
            </a:gsLst>
            <a:lin ang="2520000" scaled="0"/>
          </a:gradFill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D90C31A-86E3-472B-B929-496667598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DD3589A-DB65-424B-ACF1-5C8155F1C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F784D76-D302-4160-A2D4-C2F4AB76D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12862" cy="1368198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75DBA-FC7C-BAA3-5DF2-0D5CA0F5F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584677" cy="108093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Aggie Solutions inc.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08D9710-1A5F-4D24-B654-F2081DE601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6409944" cy="258395"/>
          </a:xfrm>
          <a:prstGeom prst="rect">
            <a:avLst/>
          </a:prstGeom>
        </p:spPr>
      </p:pic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E5A2AE4A-5578-91DB-536E-D67B6A0CA8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3398334"/>
              </p:ext>
            </p:extLst>
          </p:nvPr>
        </p:nvGraphicFramePr>
        <p:xfrm>
          <a:off x="680321" y="2336873"/>
          <a:ext cx="5104843" cy="35993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B57E7D2-A94B-4A8D-B58F-D3E30C235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3163" y="642795"/>
            <a:ext cx="4812406" cy="5575125"/>
          </a:xfrm>
          <a:prstGeom prst="rect">
            <a:avLst/>
          </a:prstGeom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FF9BF6E5-4B46-440F-D3C4-FD3FF514442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43933" y="1858696"/>
            <a:ext cx="4178419" cy="3133813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2185649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93065-E5BD-948B-C277-8C7F5DABD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/>
              <a:t>Order Placement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68E664E-DF52-90A9-AC7C-E91D2E942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3489341" cy="3599316"/>
          </a:xfrm>
        </p:spPr>
        <p:txBody>
          <a:bodyPr>
            <a:normAutofit/>
          </a:bodyPr>
          <a:lstStyle/>
          <a:p>
            <a:r>
              <a:rPr lang="en-US" sz="1800"/>
              <a:t>User has drinks to select and then it takes them to the edit drink page</a:t>
            </a:r>
          </a:p>
          <a:p>
            <a:endParaRPr lang="en-US" sz="1800"/>
          </a:p>
          <a:p>
            <a:r>
              <a:rPr lang="en-US" sz="1800"/>
              <a:t>Variety of drinks to choose from and more can be added to database to populate as a menu item</a:t>
            </a: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C280527-D8EF-A962-4FCF-5071350A7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5193" y="2336800"/>
            <a:ext cx="5558089" cy="3598863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51317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43E0D-0979-7896-8865-F9075F544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/>
              <a:t>Order Placement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05E1EC5-E88C-9E92-0DA2-8A14E8379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3489341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/>
          </a:p>
          <a:p>
            <a:r>
              <a:rPr lang="en-US" sz="1800"/>
              <a:t>Can put whatever they want in their drink</a:t>
            </a:r>
          </a:p>
          <a:p>
            <a:endParaRPr lang="en-US" sz="1800"/>
          </a:p>
          <a:p>
            <a:r>
              <a:rPr lang="en-US" sz="1800"/>
              <a:t>Add to cart puts the drink and toppings in an order queue</a:t>
            </a:r>
          </a:p>
        </p:txBody>
      </p:sp>
      <p:pic>
        <p:nvPicPr>
          <p:cNvPr id="5" name="Content Placeholder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F9906BAC-4B9C-366D-C300-AE832CD6B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5193" y="2336800"/>
            <a:ext cx="5558089" cy="3598863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360862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610D2AE-07EF-436A-9755-AA8DF4B93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CACDD17-9043-46DF-882D-420365B79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CF2D8AD5-434A-4C0E-9F5B-C1AFD645F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F7C4C8-02DC-3E22-16BD-F20ECD2BE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/>
              <a:t>Order Placement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92B246D-47CC-40F8-8DE7-B65D409E9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E3E7CCB-BF19-8BB7-BB6F-89AEAB9D5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4136123" cy="3599316"/>
          </a:xfrm>
        </p:spPr>
        <p:txBody>
          <a:bodyPr>
            <a:normAutofit/>
          </a:bodyPr>
          <a:lstStyle/>
          <a:p>
            <a:r>
              <a:rPr lang="en-US" sz="1800"/>
              <a:t>User can see cart summary</a:t>
            </a:r>
          </a:p>
          <a:p>
            <a:endParaRPr lang="en-US" sz="1800"/>
          </a:p>
          <a:p>
            <a:r>
              <a:rPr lang="en-US" sz="1800"/>
              <a:t>User can remove drinks</a:t>
            </a:r>
          </a:p>
          <a:p>
            <a:endParaRPr lang="en-US" sz="1800"/>
          </a:p>
          <a:p>
            <a:r>
              <a:rPr lang="en-US" sz="1800"/>
              <a:t>User can place order</a:t>
            </a:r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1C6F09BF-C774-9E4F-FD18-54E52986A1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6090" y="1373120"/>
            <a:ext cx="6303134" cy="4081279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581442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610D2AE-07EF-436A-9755-AA8DF4B93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CACDD17-9043-46DF-882D-420365B79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F2D8AD5-434A-4C0E-9F5B-C1AFD645F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FAD419-9AB7-2FD8-FF60-896A4ECFB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/>
              <a:t>Order Processing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92B246D-47CC-40F8-8DE7-B65D409E9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875BC3D-D0DD-32D7-8011-2C0607E30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4136123" cy="3599316"/>
          </a:xfrm>
        </p:spPr>
        <p:txBody>
          <a:bodyPr>
            <a:normAutofit/>
          </a:bodyPr>
          <a:lstStyle/>
          <a:p>
            <a:r>
              <a:rPr lang="en-US" sz="1800"/>
              <a:t>Employee can view order</a:t>
            </a:r>
          </a:p>
          <a:p>
            <a:endParaRPr lang="en-US" sz="1800"/>
          </a:p>
          <a:p>
            <a:r>
              <a:rPr lang="en-US" sz="1800"/>
              <a:t>Employee can fulfill order by selecting done when drink is made and given to customer</a:t>
            </a:r>
          </a:p>
        </p:txBody>
      </p:sp>
      <p:pic>
        <p:nvPicPr>
          <p:cNvPr id="6" name="Content Placeholder 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9806D4F3-07DC-CAC5-A285-7D99DE6A9F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6090" y="1373120"/>
            <a:ext cx="6303134" cy="4081279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803280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FFD97-F721-D15F-B5FC-68EC3AA6B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 Capture Video 1: Making/Editing and User Account</a:t>
            </a:r>
          </a:p>
        </p:txBody>
      </p:sp>
      <p:pic>
        <p:nvPicPr>
          <p:cNvPr id="6" name="Online Media 5" descr="New Recording - 12/4/2022, 4:48:03 PM">
            <a:hlinkClick r:id="" action="ppaction://media"/>
            <a:extLst>
              <a:ext uri="{FF2B5EF4-FFF2-40B4-BE49-F238E27FC236}">
                <a16:creationId xmlns:a16="http://schemas.microsoft.com/office/drawing/2014/main" id="{7E83AAE2-76E3-493B-EA13-0BB21704E17F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093902" y="1941383"/>
            <a:ext cx="7394595" cy="478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17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D0D6B-E1E1-2F0A-1D72-1834AAFFC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 Capture Video 2: Placing and Order</a:t>
            </a:r>
          </a:p>
        </p:txBody>
      </p:sp>
      <p:pic>
        <p:nvPicPr>
          <p:cNvPr id="7" name="Online Media 6" descr="New Recording - 12/4/2022, 4:09:31 PM">
            <a:hlinkClick r:id="" action="ppaction://media"/>
            <a:extLst>
              <a:ext uri="{FF2B5EF4-FFF2-40B4-BE49-F238E27FC236}">
                <a16:creationId xmlns:a16="http://schemas.microsoft.com/office/drawing/2014/main" id="{9254C944-7A2E-CEBB-2DB4-F70487C263D6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403818" y="1984592"/>
            <a:ext cx="7384363" cy="4763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67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FC96F-81AA-7E22-83D2-3300E79E7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 Capture 3: Employee Processing an Order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5BE57-939E-1539-F994-2F5623124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endParaRPr lang="en-US" dirty="0"/>
          </a:p>
        </p:txBody>
      </p:sp>
      <p:pic>
        <p:nvPicPr>
          <p:cNvPr id="4" name="Online Media 3" descr="Demonstration of an Employee processing an order." title="Employee Processing an Order- Dan's Frappes">
            <a:hlinkClick r:id="" action="ppaction://media"/>
            <a:extLst>
              <a:ext uri="{FF2B5EF4-FFF2-40B4-BE49-F238E27FC236}">
                <a16:creationId xmlns:a16="http://schemas.microsoft.com/office/drawing/2014/main" id="{5FCF5B58-1C34-2C27-883B-4EEC96DE3C7D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008414" y="2175329"/>
            <a:ext cx="8033656" cy="4412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6744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1A928-D15C-5E7F-38C6-BDF0B1A95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Screen Capture Video 4: Inventory</a:t>
            </a:r>
          </a:p>
        </p:txBody>
      </p:sp>
      <p:pic>
        <p:nvPicPr>
          <p:cNvPr id="4" name="Online Media 3" title="Inventory Demo - 12/2/2022">
            <a:hlinkClick r:id="" action="ppaction://media"/>
            <a:extLst>
              <a:ext uri="{FF2B5EF4-FFF2-40B4-BE49-F238E27FC236}">
                <a16:creationId xmlns:a16="http://schemas.microsoft.com/office/drawing/2014/main" id="{0F7196B0-A1BB-0449-6EBC-FCE872329058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760383" y="2105813"/>
            <a:ext cx="7996982" cy="4307824"/>
          </a:xfrm>
        </p:spPr>
      </p:pic>
    </p:spTree>
    <p:extLst>
      <p:ext uri="{BB962C8B-B14F-4D97-AF65-F5344CB8AC3E}">
        <p14:creationId xmlns:p14="http://schemas.microsoft.com/office/powerpoint/2010/main" val="21722255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3DD71-5CDF-FED8-73AB-CA4907A57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Burn Down Chart and Task Distribution</a:t>
            </a:r>
          </a:p>
        </p:txBody>
      </p:sp>
      <p:pic>
        <p:nvPicPr>
          <p:cNvPr id="4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65CE214D-C421-2746-E50D-6023178CBF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711" y="2046293"/>
            <a:ext cx="6334345" cy="3902870"/>
          </a:xfr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77F7137E-D193-62F5-F748-36EBCDB1AC34}"/>
              </a:ext>
            </a:extLst>
          </p:cNvPr>
          <p:cNvGrpSpPr/>
          <p:nvPr/>
        </p:nvGrpSpPr>
        <p:grpSpPr>
          <a:xfrm>
            <a:off x="6491040" y="2050814"/>
            <a:ext cx="5663330" cy="3894666"/>
            <a:chOff x="6491040" y="2050814"/>
            <a:chExt cx="5663330" cy="389466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4A43569-2383-4D96-B646-E3A60CA884AA}"/>
                </a:ext>
              </a:extLst>
            </p:cNvPr>
            <p:cNvSpPr/>
            <p:nvPr/>
          </p:nvSpPr>
          <p:spPr>
            <a:xfrm>
              <a:off x="6491110" y="2050814"/>
              <a:ext cx="5663260" cy="389466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5" descr="Chart, pie chart&#10;&#10;Description automatically generated">
              <a:extLst>
                <a:ext uri="{FF2B5EF4-FFF2-40B4-BE49-F238E27FC236}">
                  <a16:creationId xmlns:a16="http://schemas.microsoft.com/office/drawing/2014/main" id="{5124C25B-B4C1-CE3C-A708-6DCA8F6F59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91040" y="2252345"/>
              <a:ext cx="5631272" cy="34648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990614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0FA309-807F-4C17-98EF-A3BA7388E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642A87B-CAE9-4F8F-B293-28388E45D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8FA1749-B91A-40E7-AD01-0B9C9C6AF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B7A934F-FFF7-4353-83D3-4EF66E93E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66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00676C8-6DE8-47DD-9A23-D42063A12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EAB03B-E2FB-003E-8451-0F347C736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>
            <a:normAutofit/>
          </a:bodyPr>
          <a:lstStyle/>
          <a:p>
            <a:pPr algn="r"/>
            <a:r>
              <a:rPr lang="en-US" sz="4400">
                <a:solidFill>
                  <a:srgbClr val="FFFFFF"/>
                </a:solidFill>
              </a:rPr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64DDD-6B09-97AA-C044-BAC759642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7995" y="661106"/>
            <a:ext cx="6257362" cy="550310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Tools</a:t>
            </a:r>
            <a:endParaRPr lang="en-US" sz="2000" dirty="0">
              <a:solidFill>
                <a:srgbClr val="FFAE3E"/>
              </a:solidFill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sz="2000" dirty="0">
                <a:solidFill>
                  <a:srgbClr val="FFAE3E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</a:t>
            </a:r>
          </a:p>
          <a:p>
            <a:r>
              <a:rPr lang="en-US" sz="2000" dirty="0">
                <a:solidFill>
                  <a:srgbClr val="FFC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Jira | Issue &amp; Project Tracking Software | Atlassian</a:t>
            </a:r>
            <a:endParaRPr lang="en-US" sz="2000" dirty="0">
              <a:solidFill>
                <a:srgbClr val="FFC000"/>
              </a:solidFill>
            </a:endParaRPr>
          </a:p>
          <a:p>
            <a:r>
              <a:rPr lang="en-US" sz="2000" dirty="0">
                <a:solidFill>
                  <a:srgbClr val="FFC00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https://www.figma.com/</a:t>
            </a:r>
            <a:r>
              <a:rPr lang="en-US" sz="2000" dirty="0">
                <a:solidFill>
                  <a:srgbClr val="FFC000"/>
                </a:solidFill>
              </a:rPr>
              <a:t> </a:t>
            </a:r>
          </a:p>
          <a:p>
            <a:endParaRPr lang="en-US" sz="2000" dirty="0">
              <a:solidFill>
                <a:srgbClr val="FFFFFF"/>
              </a:solidFill>
              <a:hlinkClick r:id="rId6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Links we found useful</a:t>
            </a:r>
          </a:p>
          <a:p>
            <a:r>
              <a:rPr lang="en-US" sz="2000" dirty="0">
                <a:solidFill>
                  <a:srgbClr val="FFC000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 Complete Guide to Flexbox | CSS-Tricks - CSS-Tricks</a:t>
            </a:r>
            <a:endParaRPr lang="en-US" sz="2000" dirty="0">
              <a:solidFill>
                <a:srgbClr val="FFC000"/>
              </a:solidFill>
            </a:endParaRPr>
          </a:p>
          <a:p>
            <a:r>
              <a:rPr lang="en-US" sz="2000" dirty="0">
                <a:solidFill>
                  <a:srgbClr val="FFC00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https://docs.djangoproject.com/en/4.1/ref/models/fields/</a:t>
            </a:r>
            <a:endParaRPr lang="en-US" sz="2000" dirty="0">
              <a:solidFill>
                <a:srgbClr val="FFC000"/>
              </a:solidFill>
            </a:endParaRPr>
          </a:p>
          <a:p>
            <a:endParaRPr lang="en-US" sz="2000" dirty="0">
              <a:solidFill>
                <a:srgbClr val="FFFFFF"/>
              </a:solidFill>
            </a:endParaRPr>
          </a:p>
          <a:p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688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17341052-73F2-435C-A1F0-70961D11B4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4" descr="A person reaching for a paper on a table full of paper and sticky notes">
            <a:extLst>
              <a:ext uri="{FF2B5EF4-FFF2-40B4-BE49-F238E27FC236}">
                <a16:creationId xmlns:a16="http://schemas.microsoft.com/office/drawing/2014/main" id="{D42330D5-3313-4EDF-C2FC-C2443AD775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15000"/>
            <a:grayscl/>
          </a:blip>
          <a:srcRect t="15754" r="9091" b="7637"/>
          <a:stretch/>
        </p:blipFill>
        <p:spPr>
          <a:xfrm>
            <a:off x="-608749" y="753227"/>
            <a:ext cx="12192000" cy="6858001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A4D2D0F6-68B7-4A2F-B80D-B3AAC1F4D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A0BCEF11-98AA-4EF8-91CF-8146F6479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75D0DD-8C17-383E-7D2F-8234A6C22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/>
              <a:t>Project Overview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DB816C00-E2A2-4A28-A8CB-2E9E10E9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2892C6A-FAAA-49A9-B836-6ECC4D48D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49CD61AC-DD37-147B-9D03-6111921B4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3950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100" dirty="0">
                <a:latin typeface="Lato Extended"/>
              </a:rPr>
              <a:t>Major decisions included:</a:t>
            </a:r>
          </a:p>
          <a:p>
            <a:pPr lvl="1"/>
            <a:r>
              <a:rPr lang="en-US" sz="1100" b="0" i="0" u="none" strike="noStrike" dirty="0">
                <a:effectLst/>
                <a:latin typeface="Lato Extended"/>
              </a:rPr>
              <a:t>High level design</a:t>
            </a:r>
          </a:p>
          <a:p>
            <a:pPr lvl="1"/>
            <a:r>
              <a:rPr lang="en-US" sz="1100" b="0" i="0" u="none" strike="noStrike" dirty="0">
                <a:effectLst/>
                <a:latin typeface="Lato Extended"/>
              </a:rPr>
              <a:t>Color Scheme</a:t>
            </a:r>
          </a:p>
          <a:p>
            <a:pPr lvl="1"/>
            <a:r>
              <a:rPr lang="en-US" sz="1100" dirty="0">
                <a:latin typeface="Lato Extended"/>
              </a:rPr>
              <a:t>Low level data processing – framework – database</a:t>
            </a:r>
          </a:p>
          <a:p>
            <a:pPr lvl="2"/>
            <a:r>
              <a:rPr lang="en-US" sz="1100" b="0" i="0" u="none" strike="noStrike" dirty="0">
                <a:effectLst/>
                <a:latin typeface="Lato Extended"/>
              </a:rPr>
              <a:t>Overall, we were very unified in our decisions based on our capabilities</a:t>
            </a:r>
          </a:p>
          <a:p>
            <a:pPr lvl="2"/>
            <a:r>
              <a:rPr lang="en-US" sz="1100" dirty="0">
                <a:latin typeface="Lato Extended"/>
              </a:rPr>
              <a:t>Tasks initially were split up into two teams, this failed so we all became full stack developers fulfilling requirements based on pages and views</a:t>
            </a:r>
            <a:endParaRPr lang="en-US" sz="1100" b="0" i="0" u="none" strike="noStrike" dirty="0">
              <a:effectLst/>
              <a:latin typeface="Lato Extended"/>
            </a:endParaRPr>
          </a:p>
          <a:p>
            <a:r>
              <a:rPr lang="en-US" sz="1100" b="0" i="0" u="none" strike="noStrike" dirty="0">
                <a:effectLst/>
                <a:latin typeface="Lato Extended"/>
              </a:rPr>
              <a:t>At first, we were a little slow as we started off with GitHub project management and moved to JIRA soon after we realized the features were lacking</a:t>
            </a:r>
          </a:p>
          <a:p>
            <a:r>
              <a:rPr lang="en-US" sz="1100" b="0" i="0" u="none" strike="noStrike" dirty="0">
                <a:effectLst/>
                <a:latin typeface="Lato Extended"/>
              </a:rPr>
              <a:t>Testing was primarily with input values and submissions, making sure no non-numerical inputs could be placed in orders</a:t>
            </a:r>
          </a:p>
          <a:p>
            <a:r>
              <a:rPr lang="en-US" sz="1100" b="0" i="0" u="none" strike="noStrike" dirty="0">
                <a:effectLst/>
                <a:latin typeface="Lato Extended"/>
              </a:rPr>
              <a:t>Project is ready for deployment due to:</a:t>
            </a:r>
          </a:p>
          <a:p>
            <a:pPr lvl="1"/>
            <a:r>
              <a:rPr lang="en-US" sz="1100" b="0" i="0" u="none" strike="noStrike" dirty="0">
                <a:effectLst/>
                <a:latin typeface="Lato Extended"/>
              </a:rPr>
              <a:t>correct data flow and server response</a:t>
            </a:r>
          </a:p>
          <a:p>
            <a:pPr lvl="1"/>
            <a:r>
              <a:rPr lang="en-US" sz="1100" b="0" i="0" u="none" strike="noStrike" dirty="0">
                <a:effectLst/>
                <a:latin typeface="Lato Extended"/>
              </a:rPr>
              <a:t>preventive input measures so we don’t get absurd or incorrect values for orders (these were tested)</a:t>
            </a:r>
          </a:p>
          <a:p>
            <a:pPr lvl="1"/>
            <a:r>
              <a:rPr lang="en-US" sz="1100" b="0" i="0" u="none" strike="noStrike" dirty="0">
                <a:effectLst/>
                <a:latin typeface="Lato Extended"/>
              </a:rPr>
              <a:t>Site being fully functional, no weird pieces that don’t have a place</a:t>
            </a:r>
          </a:p>
          <a:p>
            <a:pPr lvl="2"/>
            <a:endParaRPr lang="en-US" sz="1100" dirty="0">
              <a:latin typeface="Lato Extended"/>
            </a:endParaRPr>
          </a:p>
        </p:txBody>
      </p:sp>
    </p:spTree>
    <p:extLst>
      <p:ext uri="{BB962C8B-B14F-4D97-AF65-F5344CB8AC3E}">
        <p14:creationId xmlns:p14="http://schemas.microsoft.com/office/powerpoint/2010/main" val="26893449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05A9BAA-B344-45D2-838C-73856C4B1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22" name="Rectangle 9">
              <a:extLst>
                <a:ext uri="{FF2B5EF4-FFF2-40B4-BE49-F238E27FC236}">
                  <a16:creationId xmlns:a16="http://schemas.microsoft.com/office/drawing/2014/main" id="{390434AA-4632-440E-9AE7-411396A7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462FD1E-E713-4FD4-8746-671C946723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pic>
        <p:nvPicPr>
          <p:cNvPr id="5" name="Picture 4" descr="Yellow question mark">
            <a:extLst>
              <a:ext uri="{FF2B5EF4-FFF2-40B4-BE49-F238E27FC236}">
                <a16:creationId xmlns:a16="http://schemas.microsoft.com/office/drawing/2014/main" id="{C3AE307E-D516-6A60-333A-92490D4483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905"/>
          <a:stretch/>
        </p:blipFill>
        <p:spPr>
          <a:xfrm>
            <a:off x="4636008" y="10"/>
            <a:ext cx="7552815" cy="6856310"/>
          </a:xfrm>
          <a:prstGeom prst="rect">
            <a:avLst/>
          </a:prstGeom>
          <a:ln>
            <a:noFill/>
          </a:ln>
          <a:effectLst/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8A4CDE5-C7BC-41E1-8A4A-79E024CC09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5018565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4B5CD4-8111-0D13-EA96-5F90BE3F1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753228"/>
            <a:ext cx="3679028" cy="1080938"/>
          </a:xfrm>
        </p:spPr>
        <p:txBody>
          <a:bodyPr>
            <a:normAutofit/>
          </a:bodyPr>
          <a:lstStyle/>
          <a:p>
            <a:r>
              <a:rPr lang="en-US" sz="3200"/>
              <a:t>Questions?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25C7952-5703-489E-8DBD-F2EFAC8EEB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5029200" cy="20273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BD9B8-CA4E-3DA0-F0D9-E653CEE72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3581635" cy="3599316"/>
          </a:xfrm>
        </p:spPr>
        <p:txBody>
          <a:bodyPr>
            <a:normAutofit/>
          </a:bodyPr>
          <a:lstStyle/>
          <a:p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677758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52">
            <a:extLst>
              <a:ext uri="{FF2B5EF4-FFF2-40B4-BE49-F238E27FC236}">
                <a16:creationId xmlns:a16="http://schemas.microsoft.com/office/drawing/2014/main" id="{01CFC1BB-C5B3-4479-9752-C53221627F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4" name="Picture 54">
            <a:extLst>
              <a:ext uri="{FF2B5EF4-FFF2-40B4-BE49-F238E27FC236}">
                <a16:creationId xmlns:a16="http://schemas.microsoft.com/office/drawing/2014/main" id="{5B5FB5AC-39B2-4094-B486-0FCD501D5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75" name="Picture 56">
            <a:extLst>
              <a:ext uri="{FF2B5EF4-FFF2-40B4-BE49-F238E27FC236}">
                <a16:creationId xmlns:a16="http://schemas.microsoft.com/office/drawing/2014/main" id="{7150CFE4-97B0-48C6-ACD6-9399CBA11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76" name="Rectangle 58">
            <a:extLst>
              <a:ext uri="{FF2B5EF4-FFF2-40B4-BE49-F238E27FC236}">
                <a16:creationId xmlns:a16="http://schemas.microsoft.com/office/drawing/2014/main" id="{A3C6F7F0-46EA-4F8E-A112-1B517C2B5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" name="Rectangle 60">
            <a:extLst>
              <a:ext uri="{FF2B5EF4-FFF2-40B4-BE49-F238E27FC236}">
                <a16:creationId xmlns:a16="http://schemas.microsoft.com/office/drawing/2014/main" id="{1691A3CC-CDA1-4C3B-9150-FCFB5373D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F5D816-0CFC-6B6C-610B-EB0E40B75E7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8864" r="9091"/>
          <a:stretch/>
        </p:blipFill>
        <p:spPr>
          <a:xfrm>
            <a:off x="-3176" y="10"/>
            <a:ext cx="12192000" cy="6857991"/>
          </a:xfrm>
          <a:prstGeom prst="rect">
            <a:avLst/>
          </a:prstGeom>
        </p:spPr>
      </p:pic>
      <p:sp>
        <p:nvSpPr>
          <p:cNvPr id="78" name="Rectangle 62">
            <a:extLst>
              <a:ext uri="{FF2B5EF4-FFF2-40B4-BE49-F238E27FC236}">
                <a16:creationId xmlns:a16="http://schemas.microsoft.com/office/drawing/2014/main" id="{41704883-D088-4683-A1FD-AEE53B336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4249541"/>
            <a:ext cx="8968085" cy="1660332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319B16-C8D4-0C16-4E3C-5889A3E1B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4402667"/>
            <a:ext cx="8133478" cy="9402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Requirements Development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296D44-BB06-41FF-E7CE-5A90BB609F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0322" y="5342302"/>
            <a:ext cx="8133478" cy="406566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79" name="Rectangle 64">
            <a:extLst>
              <a:ext uri="{FF2B5EF4-FFF2-40B4-BE49-F238E27FC236}">
                <a16:creationId xmlns:a16="http://schemas.microsoft.com/office/drawing/2014/main" id="{A9C04EC1-26B9-40BD-84A6-B2C0A913D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4249541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" name="Rectangle 66">
            <a:extLst>
              <a:ext uri="{FF2B5EF4-FFF2-40B4-BE49-F238E27FC236}">
                <a16:creationId xmlns:a16="http://schemas.microsoft.com/office/drawing/2014/main" id="{9BAB74E2-5A82-47FD-BBB4-BFD47779F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02314"/>
            <a:ext cx="8968085" cy="275942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68">
            <a:extLst>
              <a:ext uri="{FF2B5EF4-FFF2-40B4-BE49-F238E27FC236}">
                <a16:creationId xmlns:a16="http://schemas.microsoft.com/office/drawing/2014/main" id="{9C4FFB60-A034-4994-8F55-E38D4F31C8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5902314"/>
            <a:ext cx="3080285" cy="275942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551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73E8A9A-DA4B-4F12-9331-219EBE523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81776" y="0"/>
            <a:ext cx="91763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C4DCE7A-0E46-404B-9E0D-E93DC7B2A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DD673B7-F6B7-43EE-936B-D09F3A337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81776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88900"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F403E6-1CAE-D2AE-970C-450701710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0849" y="643466"/>
            <a:ext cx="3846292" cy="5205943"/>
          </a:xfrm>
        </p:spPr>
        <p:txBody>
          <a:bodyPr anchor="b">
            <a:normAutofit/>
          </a:bodyPr>
          <a:lstStyle/>
          <a:p>
            <a:pPr algn="r"/>
            <a:r>
              <a:rPr lang="en-US" sz="4800">
                <a:solidFill>
                  <a:schemeClr val="accent1"/>
                </a:solidFill>
              </a:rPr>
              <a:t>Requirement 1.1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F0B5A-2218-EA43-AF9C-C1EE65B43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965200"/>
            <a:ext cx="5410207" cy="4884209"/>
          </a:xfrm>
        </p:spPr>
        <p:txBody>
          <a:bodyPr anchor="ctr">
            <a:normAutofit/>
          </a:bodyPr>
          <a:lstStyle/>
          <a:p>
            <a:r>
              <a:rPr lang="en-US" sz="2000" b="0" i="0">
                <a:effectLst/>
                <a:latin typeface="Times New Roman" panose="02020603050405020304" pitchFamily="18" charset="0"/>
              </a:rPr>
              <a:t>The system requires users to authenticate before allowing access to system features</a:t>
            </a:r>
          </a:p>
          <a:p>
            <a:pPr lvl="1"/>
            <a:r>
              <a:rPr lang="en-US" b="0" i="0">
                <a:effectLst/>
                <a:latin typeface="Times New Roman" panose="02020603050405020304" pitchFamily="18" charset="0"/>
              </a:rPr>
              <a:t>1.1.1. On account creation, users must provide a name, unique username, and password</a:t>
            </a:r>
          </a:p>
          <a:p>
            <a:pPr lvl="1"/>
            <a:r>
              <a:rPr lang="en-US" b="0" i="0">
                <a:effectLst/>
                <a:latin typeface="Times New Roman" panose="02020603050405020304" pitchFamily="18" charset="0"/>
              </a:rPr>
              <a:t>1.1.2. For future logins, the user must enter the created username and password correctly</a:t>
            </a:r>
          </a:p>
        </p:txBody>
      </p:sp>
    </p:spTree>
    <p:extLst>
      <p:ext uri="{BB962C8B-B14F-4D97-AF65-F5344CB8AC3E}">
        <p14:creationId xmlns:p14="http://schemas.microsoft.com/office/powerpoint/2010/main" val="2353617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4979F40-3A44-4CCB-9EB7-F8318BCE5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5291D39-6B03-4BB5-BFC6-CBF11E90B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FD071FA-0514-4371-9568-86216A1F4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211DDA4-E7B5-4325-A844-B7F59B084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822B3B-C34D-6959-AD2B-DCE535322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/>
              <a:t>Prototyping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D58E222-6309-4F79-AC20-9D3C69CD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1F91801-6FD3-0A59-847A-E547D9039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 lnSpcReduction="10000"/>
          </a:bodyPr>
          <a:lstStyle/>
          <a:p>
            <a:r>
              <a:rPr lang="en-US" sz="2000"/>
              <a:t>The first step in fulfilling this requirement was creating a wireframe of the login view. Reagan created these in Figma.</a:t>
            </a:r>
          </a:p>
          <a:p>
            <a:endParaRPr lang="en-US" sz="2000"/>
          </a:p>
          <a:p>
            <a:pPr marL="0" indent="0">
              <a:buNone/>
            </a:pPr>
            <a:r>
              <a:rPr lang="en-US" sz="2000"/>
              <a:t> </a:t>
            </a:r>
            <a:r>
              <a:rPr lang="en-US" sz="2000">
                <a:hlinkClick r:id="rId5"/>
              </a:rPr>
              <a:t>https://www.figma.com/file/KnMlbKGJ03BnBJoLSkvVsu/Dan's-Frappes?node-id=0%3A1&amp;t=XwZ0SQVAOcgrZZJT-1</a:t>
            </a:r>
            <a:endParaRPr lang="en-US" sz="200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D38C2CC-A64C-564E-3B9C-8234F75B76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39227" y="569944"/>
            <a:ext cx="4400547" cy="313359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912B989-4130-7CA3-6425-F9455A9755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18166" y="3428999"/>
            <a:ext cx="4400547" cy="3144452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46095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4979F40-3A44-4CCB-9EB7-F8318BCE5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5291D39-6B03-4BB5-BFC6-CBF11E90B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FD071FA-0514-4371-9568-86216A1F4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211DDA4-E7B5-4325-A844-B7F59B084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822B3B-C34D-6959-AD2B-DCE535322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/>
              <a:t>Prototyping cont.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D58E222-6309-4F79-AC20-9D3C69CD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1F91801-6FD3-0A59-847A-E547D9039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r>
              <a:rPr lang="en-US" sz="2000"/>
              <a:t>At the same time the wireframes were being made, Jason created a high-fidelity prototype for account creation and authentication. </a:t>
            </a:r>
          </a:p>
          <a:p>
            <a:endParaRPr lang="en-US" sz="2000"/>
          </a:p>
          <a:p>
            <a:r>
              <a:rPr lang="en-US" sz="2000"/>
              <a:t>This was a simple HTML page that focused on saving users in a database.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D7F9F2-7C19-2CC6-4894-8F5BF404DB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1071" y="1095083"/>
            <a:ext cx="2219093" cy="24513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D33F52B-0A27-0F80-AF38-9938D7AC7E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2137" y="4450170"/>
            <a:ext cx="1365320" cy="1460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01CE265-FA12-99CF-C0D5-5DD3D6F30E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04984" y="2044155"/>
            <a:ext cx="1879697" cy="21019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09378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4979F40-3A44-4CCB-9EB7-F8318BCE5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5291D39-6B03-4BB5-BFC6-CBF11E90B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FD071FA-0514-4371-9568-86216A1F4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211DDA4-E7B5-4325-A844-B7F59B084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822B3B-C34D-6959-AD2B-DCE535322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/>
              <a:t>Implementation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D58E222-6309-4F79-AC20-9D3C69CD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1F91801-6FD3-0A59-847A-E547D9039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r>
              <a:rPr lang="en-US" sz="2000"/>
              <a:t>The implementation of the login screen ended up being very similar to the prototypes, except that it used a new </a:t>
            </a:r>
            <a:r>
              <a:rPr lang="en-US" sz="2000" err="1"/>
              <a:t>UserAccount</a:t>
            </a:r>
            <a:r>
              <a:rPr lang="en-US" sz="2000"/>
              <a:t> table in the database.</a:t>
            </a:r>
          </a:p>
          <a:p>
            <a:endParaRPr lang="en-US" sz="2000"/>
          </a:p>
          <a:p>
            <a:r>
              <a:rPr lang="en-US" sz="2000"/>
              <a:t>Spencer created the login and create account pages and connected them to the backend.</a:t>
            </a:r>
          </a:p>
          <a:p>
            <a:endParaRPr lang="en-US" sz="2000"/>
          </a:p>
        </p:txBody>
      </p:sp>
      <p:pic>
        <p:nvPicPr>
          <p:cNvPr id="3" name="Content Placeholder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2F2B688-4C9B-C8BB-703E-C89A8F5CF9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6090" y="1373120"/>
            <a:ext cx="6303134" cy="4081279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18000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73E8A9A-DA4B-4F12-9331-219EBE523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81776" y="0"/>
            <a:ext cx="91763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C4DCE7A-0E46-404B-9E0D-E93DC7B2A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DD673B7-F6B7-43EE-936B-D09F3A337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81776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88900"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F403E6-1CAE-D2AE-970C-450701710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0849" y="643466"/>
            <a:ext cx="3846292" cy="5205943"/>
          </a:xfrm>
        </p:spPr>
        <p:txBody>
          <a:bodyPr anchor="b">
            <a:normAutofit/>
          </a:bodyPr>
          <a:lstStyle/>
          <a:p>
            <a:pPr algn="r"/>
            <a:r>
              <a:rPr lang="en-US" sz="4800">
                <a:solidFill>
                  <a:schemeClr val="accent1"/>
                </a:solidFill>
              </a:rPr>
              <a:t>Requirement 3.1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F0B5A-2218-EA43-AF9C-C1EE65B43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965200"/>
            <a:ext cx="5410207" cy="4884209"/>
          </a:xfrm>
        </p:spPr>
        <p:txBody>
          <a:bodyPr anchor="ctr">
            <a:normAutofit/>
          </a:bodyPr>
          <a:lstStyle/>
          <a:p>
            <a:r>
              <a:rPr lang="en-US" sz="2000" b="0" i="0">
                <a:effectLst/>
                <a:latin typeface="Times New Roman" panose="02020603050405020304" pitchFamily="18" charset="0"/>
              </a:rPr>
              <a:t>Contains the menu items and all drink customizations available</a:t>
            </a:r>
          </a:p>
          <a:p>
            <a:pPr lvl="1"/>
            <a:r>
              <a:rPr lang="en-US" b="0" i="0">
                <a:effectLst/>
                <a:latin typeface="Times New Roman" panose="02020603050405020304" pitchFamily="18" charset="0"/>
              </a:rPr>
              <a:t>3.1.1. Provides a way to confirm order and keep shopping</a:t>
            </a:r>
          </a:p>
        </p:txBody>
      </p:sp>
    </p:spTree>
    <p:extLst>
      <p:ext uri="{BB962C8B-B14F-4D97-AF65-F5344CB8AC3E}">
        <p14:creationId xmlns:p14="http://schemas.microsoft.com/office/powerpoint/2010/main" val="2425663489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</TotalTime>
  <Words>894</Words>
  <Application>Microsoft Macintosh PowerPoint</Application>
  <PresentationFormat>Widescreen</PresentationFormat>
  <Paragraphs>128</Paragraphs>
  <Slides>30</Slides>
  <Notes>5</Notes>
  <HiddenSlides>0</HiddenSlides>
  <MMClips>4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Lato Extended</vt:lpstr>
      <vt:lpstr>Times New Roman</vt:lpstr>
      <vt:lpstr>Trebuchet MS</vt:lpstr>
      <vt:lpstr>Berlin</vt:lpstr>
      <vt:lpstr>Dans Frappes</vt:lpstr>
      <vt:lpstr>Aggie Solutions inc.</vt:lpstr>
      <vt:lpstr>Project Overview</vt:lpstr>
      <vt:lpstr>Requirements Development</vt:lpstr>
      <vt:lpstr>Requirement 1.1</vt:lpstr>
      <vt:lpstr>Prototyping</vt:lpstr>
      <vt:lpstr>Prototyping cont.</vt:lpstr>
      <vt:lpstr>Implementation</vt:lpstr>
      <vt:lpstr>Requirement 3.1</vt:lpstr>
      <vt:lpstr>Use-case Diagrams</vt:lpstr>
      <vt:lpstr>Prototyping</vt:lpstr>
      <vt:lpstr>Menu Implementation</vt:lpstr>
      <vt:lpstr>Customization Implementation</vt:lpstr>
      <vt:lpstr>Requirement 5.2</vt:lpstr>
      <vt:lpstr>Employee View</vt:lpstr>
      <vt:lpstr>Account Creation/User editing</vt:lpstr>
      <vt:lpstr>Account Creation/User editing</vt:lpstr>
      <vt:lpstr>Requirement 4.1.1</vt:lpstr>
      <vt:lpstr>Use Case Diagram for Order Processing</vt:lpstr>
      <vt:lpstr>Order Placement</vt:lpstr>
      <vt:lpstr>Order Placement</vt:lpstr>
      <vt:lpstr>Order Placement</vt:lpstr>
      <vt:lpstr>Order Processing</vt:lpstr>
      <vt:lpstr>Screen Capture Video 1: Making/Editing and User Account</vt:lpstr>
      <vt:lpstr>Screen Capture Video 2: Placing and Order</vt:lpstr>
      <vt:lpstr>Screen Capture 3: Employee Processing an Order</vt:lpstr>
      <vt:lpstr>Screen Capture Video 4: Inventory</vt:lpstr>
      <vt:lpstr>Burn Down Chart and Task Distribution</vt:lpstr>
      <vt:lpstr>Resources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Dans Frappes</dc:title>
  <dc:creator>Joshua Frerichs</dc:creator>
  <cp:lastModifiedBy>Joshua Frerichs</cp:lastModifiedBy>
  <cp:revision>1</cp:revision>
  <dcterms:created xsi:type="dcterms:W3CDTF">2022-11-28T19:23:39Z</dcterms:created>
  <dcterms:modified xsi:type="dcterms:W3CDTF">2022-12-05T02:17:28Z</dcterms:modified>
</cp:coreProperties>
</file>