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a894b094d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a894b094d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it comes to </a:t>
            </a:r>
            <a:r>
              <a:rPr lang="en"/>
              <a:t>usability, our website has easy navigation via a sidebar. This navigation is also protected, so that only Managers are able to access and edit vital information. This protection also extends to the backend, with a token system ensuring that user data is protected, and that passwords are encrypted. This means that only authorized users are able to make changes to critical store functions. This login is also persistent, lasting for up to a week before a users token expires, or until they decided to manually log out. Finally, the entire system is set up to use a functional database backend, meaning all data is persistent.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a894b094d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a894b094d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we tried to follow the same processes as a professional development environment, as far as time and resources permitted. Unit testing was implemented early on, which ended up being somewhat of a mistake, as the evolving design of the application meant that many unit tests were broken. Unit tests were fixed and reworked at the end, so that they could provide some level of assurance that the system was functioning as intended. A large part of testing happened after the development phase ended, using dataflow techniques. Team members would go over the expected usage of the application from the perspective of a user, employee, or manager, in several different situations in order to ensure functionality. Code review was used on every part of the project, and was required before any changes could be merged in. Finally, a lot of bugs were found and fixed via ad-hoc system testing, and team collaboration. When other members of the team would try and interact with code that wasn’t theirs, they’d often attempt unique interactions, giving us valuable insight into edge-case behavior.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a894b094d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a894b094d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a201a9de9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a201a9de9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a4cc00bd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a4cc00bd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a4cc00bde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a4cc00bde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a894b094d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a894b094d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also includes some specific checks for building out the extras using the same verification model that users run when submitting a drink order.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a33b74f9f3_2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a33b74f9f3_2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also includes some specific checks for building out the extras using the same verification model that users run when submitting a drink order.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7fc45aeba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7fc45aeba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also includes some specific checks for building out the extras using the same verification model that users run when submitting a drink order.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a894b094d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a894b094d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894b094d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894b094d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a2b644981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a2b644981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7fc45aeba1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7fc45aeba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7fc45aeba1_8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7fc45aeba1_8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7fc45aeba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7fc45aeba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7fc45aeba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7fc45aeba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7fc45aeba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7fc45aeba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7fc45aeba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7fc45aeba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a894b094d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a894b094d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a894b094d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a894b094d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894b094d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894b094d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starting out, basically the first thing we decided on was our system model. It was basically decided on from the start, because you pretty gave us the option between that and a monolithic </a:t>
            </a:r>
            <a:r>
              <a:rPr lang="en"/>
              <a:t>structure</a:t>
            </a:r>
            <a:r>
              <a:rPr lang="en"/>
              <a:t>. We decided that, since we’ve all worked with some sort of client server set up before, it would make the development process go smoother if we went with that. We also talked about how it would be relevant to the field of WebDev. When it came to choosing our client, there were two real options: a mobile app or a webapp. Some of us had a bit of experience with Android development coming from the UI class, and decided that it wasn’t worth losing </a:t>
            </a:r>
            <a:r>
              <a:rPr lang="en"/>
              <a:t>brain cells</a:t>
            </a:r>
            <a:r>
              <a:rPr lang="en"/>
              <a:t> over.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a894b094d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a894b094d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deciding on our architecture, we had to decide on our stack. After our first meeting, we initially agreed to Vue.js and Django, as everyone had </a:t>
            </a:r>
            <a:r>
              <a:rPr lang="en"/>
              <a:t>experience</a:t>
            </a:r>
            <a:r>
              <a:rPr lang="en"/>
              <a:t> with them from the WebDev class. After we were able to talk some more, however, it became clear that </a:t>
            </a:r>
            <a:r>
              <a:rPr lang="en"/>
              <a:t>no one</a:t>
            </a:r>
            <a:r>
              <a:rPr lang="en"/>
              <a:t> besides Dylan knew anything about </a:t>
            </a:r>
            <a:r>
              <a:rPr lang="en"/>
              <a:t>frontend dev, and he worked with react. Also, we figured that learning some TypeScript would be good experience if any of us ever ended up in webdev. Since we’d all heard good things about react, we decided to try it out. When it came to backends, we were all familiar with Django, and python is extremely easy to write code in, so we decided that it’d be good for ease of use.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a894b094d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a894b094d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of our members were somewhat experienced with topics that would help out in this project. </a:t>
            </a:r>
            <a:r>
              <a:rPr lang="en"/>
              <a:t>Dalyn</a:t>
            </a:r>
            <a:r>
              <a:rPr lang="en"/>
              <a:t> was very familiar with databases, and dylan worked with React for his job, so it was pretty much decided from the get go that they’d be on front-end and back-end </a:t>
            </a:r>
            <a:r>
              <a:rPr lang="en"/>
              <a:t>respectively</a:t>
            </a:r>
            <a:r>
              <a:rPr lang="en"/>
              <a:t>. Spencer and I originally planned to flex around, working on whatever needed attention, but we </a:t>
            </a:r>
            <a:r>
              <a:rPr lang="en"/>
              <a:t>primarily</a:t>
            </a:r>
            <a:r>
              <a:rPr lang="en"/>
              <a:t> ended up as front-end devs. This is mostly because the front end required quite a bit more work, and that Dayln </a:t>
            </a:r>
            <a:r>
              <a:rPr lang="en"/>
              <a:t>pretty</a:t>
            </a:r>
            <a:r>
              <a:rPr lang="en"/>
              <a:t> much had the entire framework for the back end set up early on, making it less effective for other people to “hop-on”.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a894b094d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a894b094d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basically chose all of our </a:t>
            </a:r>
            <a:r>
              <a:rPr lang="en"/>
              <a:t>collaboration</a:t>
            </a:r>
            <a:r>
              <a:rPr lang="en"/>
              <a:t> tools based on what was free. Since we were already using git/github, we decided on github projects since it was free. None of us had real experience with project boards, so this ended up being  a mistake, because several much better </a:t>
            </a:r>
            <a:r>
              <a:rPr lang="en"/>
              <a:t>alternatives</a:t>
            </a:r>
            <a:r>
              <a:rPr lang="en"/>
              <a:t> became clear to us later in the semester. We chose discord because it’s discord and we’re CS students, it’s basically required. We decided to meet in person </a:t>
            </a:r>
            <a:r>
              <a:rPr lang="en"/>
              <a:t>when</a:t>
            </a:r>
            <a:r>
              <a:rPr lang="en"/>
              <a:t> possible, and when not possible, just use the discord for stand-ups. Some of our team members had </a:t>
            </a:r>
            <a:r>
              <a:rPr lang="en"/>
              <a:t>experience</a:t>
            </a:r>
            <a:r>
              <a:rPr lang="en"/>
              <a:t> with SCRUM, but </a:t>
            </a:r>
            <a:r>
              <a:rPr lang="en"/>
              <a:t>actual</a:t>
            </a:r>
            <a:r>
              <a:rPr lang="en"/>
              <a:t> practices </a:t>
            </a:r>
            <a:r>
              <a:rPr lang="en"/>
              <a:t>differed</a:t>
            </a:r>
            <a:r>
              <a:rPr lang="en"/>
              <a:t> slightly. We also ended up using discord to </a:t>
            </a:r>
            <a:r>
              <a:rPr lang="en"/>
              <a:t>collaborate</a:t>
            </a:r>
            <a:r>
              <a:rPr lang="en"/>
              <a:t> when we needed to work together on certain parts of the project or documentations, or if we just needed help with a few extra things.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a894b094d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a894b094d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most part, SCRUM meetings were used to decide the general direction of the </a:t>
            </a:r>
            <a:r>
              <a:rPr lang="en"/>
              <a:t>project</a:t>
            </a:r>
            <a:r>
              <a:rPr lang="en"/>
              <a:t> and split up work. During planning meetings, we’d decide on the amount of work we wanted to complete, and would make sure to each assign ourselves a few tasks before we left. This meant that we were able to </a:t>
            </a:r>
            <a:r>
              <a:rPr lang="en"/>
              <a:t>productively</a:t>
            </a:r>
            <a:r>
              <a:rPr lang="en"/>
              <a:t> use the time in between meetings to get individual work accomplished. Another big part of the meetings was conflict resolution. A lot of this was just simple bug solving, or clarification on the overall design of the project. While we did have comprehensive documentation in place before we began, it’s </a:t>
            </a:r>
            <a:r>
              <a:rPr lang="en"/>
              <a:t>impossible</a:t>
            </a:r>
            <a:r>
              <a:rPr lang="en"/>
              <a:t> to anticipate everything, and slightly different views on how certain features should work would often lead to bugs and other issues. Additionally, as many of us weren’t fully </a:t>
            </a:r>
            <a:r>
              <a:rPr lang="en"/>
              <a:t>familiar</a:t>
            </a:r>
            <a:r>
              <a:rPr lang="en"/>
              <a:t> with the stack we were using, it was a great </a:t>
            </a:r>
            <a:r>
              <a:rPr lang="en"/>
              <a:t>opportunity</a:t>
            </a:r>
            <a:r>
              <a:rPr lang="en"/>
              <a:t> to exchange ideas and information on how to get things done. Finally, the use of SCRUM meetings allowed us to get a better understanding of each other as software developers, which made it much easier to work with each others code.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a894b094d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a894b094d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Ugly Boi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a894b094d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a894b094d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our goal of </a:t>
            </a:r>
            <a:r>
              <a:rPr lang="en"/>
              <a:t>creating</a:t>
            </a:r>
            <a:r>
              <a:rPr lang="en"/>
              <a:t> an all in one WebApp experience for Managers, Employees, and Customers for Frappy’s has been </a:t>
            </a:r>
            <a:r>
              <a:rPr lang="en"/>
              <a:t>fulfilled</a:t>
            </a:r>
            <a:r>
              <a:rPr lang="en"/>
              <a:t>. Managers are able to track employee hours and pay them for time worked. They can edit accounts, inventory, and menus. Employee’s are able to track their hours, order for customers, view customer orders, and complete customer orders. Customers are able to view/edit </a:t>
            </a:r>
            <a:r>
              <a:rPr lang="en"/>
              <a:t>their</a:t>
            </a:r>
            <a:r>
              <a:rPr lang="en"/>
              <a:t> accounts, manage their own account balance, view their order history, and, most importantly, order and customize drinks. Overall, this means that the Frappy website will be able to </a:t>
            </a:r>
            <a:r>
              <a:rPr lang="en"/>
              <a:t>fulfill</a:t>
            </a:r>
            <a:r>
              <a:rPr lang="en"/>
              <a:t> every role it was built to.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drive.google.com/file/d/18xjMqbwnc3cM0jDNhIzbQCdcroYliyNK/view" TargetMode="External"/><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drive.google.com/file/d/10WCXZQ3JIQIuEedi71AKIYG_2hTLvoPo/view" TargetMode="External"/><Relationship Id="rId4"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drive.google.com/file/d/1WTU4bOMdr50mj5rcG9yAsalN5zYbdQhu/view" TargetMode="External"/><Relationship Id="rId4"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www.youtube.com/watch?v=4Vw9582O7SU" TargetMode="External"/><Relationship Id="rId4"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django-rest-framework.org/" TargetMode="External"/><Relationship Id="rId4" Type="http://schemas.openxmlformats.org/officeDocument/2006/relationships/hyperlink" Target="https://reactjs.org/docs/hooks-intro.html" TargetMode="External"/><Relationship Id="rId5" Type="http://schemas.openxmlformats.org/officeDocument/2006/relationships/hyperlink" Target="https://www.robinwieruch.de/react-testing-library/" TargetMode="External"/><Relationship Id="rId6" Type="http://schemas.openxmlformats.org/officeDocument/2006/relationships/hyperlink" Target="https://css-tricks.com/snippets/css/a-guide-to-flexbox/" TargetMode="External"/><Relationship Id="rId7" Type="http://schemas.openxmlformats.org/officeDocument/2006/relationships/hyperlink" Target="https://reactjs.org/docs/hooks-effect.html" TargetMode="External"/><Relationship Id="rId8" Type="http://schemas.openxmlformats.org/officeDocument/2006/relationships/hyperlink" Target="https://reactcommunity.org/react-moda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idx="1" type="subTitle"/>
          </p:nvPr>
        </p:nvSpPr>
        <p:spPr>
          <a:xfrm>
            <a:off x="311701" y="3976232"/>
            <a:ext cx="8520600" cy="7926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solidFill>
                  <a:srgbClr val="CCCCCC"/>
                </a:solidFill>
              </a:rPr>
              <a:t>Visual Design (Frontend)- Dylan Spencer</a:t>
            </a:r>
            <a:endParaRPr>
              <a:solidFill>
                <a:srgbClr val="CCCCCC"/>
              </a:solidFill>
            </a:endParaRPr>
          </a:p>
          <a:p>
            <a:pPr indent="0" lvl="0" marL="0" rtl="0" algn="l">
              <a:spcBef>
                <a:spcPts val="0"/>
              </a:spcBef>
              <a:spcAft>
                <a:spcPts val="0"/>
              </a:spcAft>
              <a:buNone/>
            </a:pPr>
            <a:r>
              <a:rPr lang="en">
                <a:solidFill>
                  <a:srgbClr val="CCCCCC"/>
                </a:solidFill>
              </a:rPr>
              <a:t>Interactivity and Integration (Frontend) - Jacob Fitzgerald</a:t>
            </a:r>
            <a:endParaRPr>
              <a:solidFill>
                <a:srgbClr val="CCCCCC"/>
              </a:solidFill>
            </a:endParaRPr>
          </a:p>
          <a:p>
            <a:pPr indent="0" lvl="0" marL="0" rtl="0" algn="l">
              <a:spcBef>
                <a:spcPts val="0"/>
              </a:spcBef>
              <a:spcAft>
                <a:spcPts val="0"/>
              </a:spcAft>
              <a:buNone/>
            </a:pPr>
            <a:r>
              <a:rPr lang="en">
                <a:solidFill>
                  <a:srgbClr val="CCCCCC"/>
                </a:solidFill>
              </a:rPr>
              <a:t>Databases &amp; API (Backend) - Dalyn Dalton</a:t>
            </a:r>
            <a:endParaRPr>
              <a:solidFill>
                <a:srgbClr val="CCCCCC"/>
              </a:solidFill>
            </a:endParaRPr>
          </a:p>
          <a:p>
            <a:pPr indent="0" lvl="0" marL="0" rtl="0" algn="l">
              <a:spcBef>
                <a:spcPts val="0"/>
              </a:spcBef>
              <a:spcAft>
                <a:spcPts val="0"/>
              </a:spcAft>
              <a:buNone/>
            </a:pPr>
            <a:r>
              <a:rPr lang="en">
                <a:solidFill>
                  <a:srgbClr val="CCCCCC"/>
                </a:solidFill>
              </a:rPr>
              <a:t>Dataflow (Frontend) - </a:t>
            </a:r>
            <a:r>
              <a:rPr lang="en">
                <a:solidFill>
                  <a:srgbClr val="CCCCCC"/>
                </a:solidFill>
              </a:rPr>
              <a:t>Sp</a:t>
            </a:r>
            <a:r>
              <a:rPr lang="en">
                <a:solidFill>
                  <a:srgbClr val="CCCCCC"/>
                </a:solidFill>
              </a:rPr>
              <a:t>encer Peterson</a:t>
            </a:r>
            <a:endParaRPr>
              <a:solidFill>
                <a:srgbClr val="CCCCCC"/>
              </a:solidFill>
            </a:endParaRPr>
          </a:p>
        </p:txBody>
      </p:sp>
      <p:sp>
        <p:nvSpPr>
          <p:cNvPr id="86" name="Google Shape;86;p13"/>
          <p:cNvSpPr txBox="1"/>
          <p:nvPr>
            <p:ph type="ctrTitle"/>
          </p:nvPr>
        </p:nvSpPr>
        <p:spPr>
          <a:xfrm>
            <a:off x="311708" y="1125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6700"/>
              <a:t>Designing and Building a Two–Tier Client-Server Webapp with React, Django, and Postgres</a:t>
            </a:r>
            <a:endParaRPr sz="6700"/>
          </a:p>
        </p:txBody>
      </p:sp>
      <p:sp>
        <p:nvSpPr>
          <p:cNvPr id="87" name="Google Shape;87;p13"/>
          <p:cNvSpPr txBox="1"/>
          <p:nvPr>
            <p:ph idx="1" type="subTitle"/>
          </p:nvPr>
        </p:nvSpPr>
        <p:spPr>
          <a:xfrm>
            <a:off x="311700" y="3215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A86E8"/>
                </a:solidFill>
              </a:rPr>
              <a:t>Frappy</a:t>
            </a:r>
            <a:endParaRPr>
              <a:solidFill>
                <a:srgbClr val="4A86E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 (</a:t>
            </a:r>
            <a:r>
              <a:rPr lang="en"/>
              <a:t>Correctness</a:t>
            </a:r>
            <a:r>
              <a:rPr lang="en"/>
              <a:t>) Cont.</a:t>
            </a:r>
            <a:endParaRPr/>
          </a:p>
        </p:txBody>
      </p:sp>
      <p:sp>
        <p:nvSpPr>
          <p:cNvPr id="148" name="Google Shape;148;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Functionality</a:t>
            </a:r>
            <a:endParaRPr/>
          </a:p>
          <a:p>
            <a:pPr indent="-297497" lvl="1" marL="914400" rtl="0" algn="l">
              <a:spcBef>
                <a:spcPts val="0"/>
              </a:spcBef>
              <a:spcAft>
                <a:spcPts val="0"/>
              </a:spcAft>
              <a:buSzPct val="100000"/>
              <a:buChar char="○"/>
            </a:pPr>
            <a:r>
              <a:rPr lang="en"/>
              <a:t>Navigation</a:t>
            </a:r>
            <a:endParaRPr/>
          </a:p>
          <a:p>
            <a:pPr indent="-297497" lvl="1" marL="914400" rtl="0" algn="l">
              <a:spcBef>
                <a:spcPts val="0"/>
              </a:spcBef>
              <a:spcAft>
                <a:spcPts val="0"/>
              </a:spcAft>
              <a:buSzPct val="100000"/>
              <a:buChar char="○"/>
            </a:pPr>
            <a:r>
              <a:rPr lang="en"/>
              <a:t>Protected Views</a:t>
            </a:r>
            <a:endParaRPr/>
          </a:p>
          <a:p>
            <a:pPr indent="-297497" lvl="1" marL="914400" rtl="0" algn="l">
              <a:spcBef>
                <a:spcPts val="0"/>
              </a:spcBef>
              <a:spcAft>
                <a:spcPts val="0"/>
              </a:spcAft>
              <a:buSzPct val="100000"/>
              <a:buChar char="○"/>
            </a:pPr>
            <a:r>
              <a:rPr lang="en"/>
              <a:t>Account Login</a:t>
            </a:r>
            <a:endParaRPr/>
          </a:p>
          <a:p>
            <a:pPr indent="-297497" lvl="1" marL="914400" rtl="0" algn="l">
              <a:spcBef>
                <a:spcPts val="0"/>
              </a:spcBef>
              <a:spcAft>
                <a:spcPts val="0"/>
              </a:spcAft>
              <a:buSzPct val="100000"/>
              <a:buChar char="○"/>
            </a:pPr>
            <a:r>
              <a:rPr lang="en"/>
              <a:t>Persistent</a:t>
            </a:r>
            <a:r>
              <a:rPr lang="en"/>
              <a:t> Login</a:t>
            </a:r>
            <a:endParaRPr/>
          </a:p>
          <a:p>
            <a:pPr indent="-317182" lvl="0" marL="457200" rtl="0" algn="l">
              <a:spcBef>
                <a:spcPts val="0"/>
              </a:spcBef>
              <a:spcAft>
                <a:spcPts val="0"/>
              </a:spcAft>
              <a:buSzPct val="100000"/>
              <a:buChar char="●"/>
            </a:pPr>
            <a:r>
              <a:rPr lang="en"/>
              <a:t>Persistence</a:t>
            </a:r>
            <a:endParaRPr/>
          </a:p>
          <a:p>
            <a:pPr indent="-297497" lvl="1" marL="914400" rtl="0" algn="l">
              <a:spcBef>
                <a:spcPts val="0"/>
              </a:spcBef>
              <a:spcAft>
                <a:spcPts val="0"/>
              </a:spcAft>
              <a:buSzPct val="100000"/>
              <a:buChar char="○"/>
            </a:pPr>
            <a:r>
              <a:rPr lang="en"/>
              <a:t>Stored User Data</a:t>
            </a:r>
            <a:endParaRPr/>
          </a:p>
          <a:p>
            <a:pPr indent="-297497" lvl="2" marL="1371600" rtl="0" algn="l">
              <a:spcBef>
                <a:spcPts val="0"/>
              </a:spcBef>
              <a:spcAft>
                <a:spcPts val="0"/>
              </a:spcAft>
              <a:buSzPct val="100000"/>
              <a:buChar char="■"/>
            </a:pPr>
            <a:r>
              <a:rPr lang="en"/>
              <a:t>Hours</a:t>
            </a:r>
            <a:endParaRPr/>
          </a:p>
          <a:p>
            <a:pPr indent="-297497" lvl="2" marL="1371600" rtl="0" algn="l">
              <a:spcBef>
                <a:spcPts val="0"/>
              </a:spcBef>
              <a:spcAft>
                <a:spcPts val="0"/>
              </a:spcAft>
              <a:buSzPct val="100000"/>
              <a:buChar char="■"/>
            </a:pPr>
            <a:r>
              <a:rPr lang="en"/>
              <a:t>Balance</a:t>
            </a:r>
            <a:endParaRPr/>
          </a:p>
          <a:p>
            <a:pPr indent="-297497" lvl="2" marL="1371600" rtl="0" algn="l">
              <a:spcBef>
                <a:spcPts val="0"/>
              </a:spcBef>
              <a:spcAft>
                <a:spcPts val="0"/>
              </a:spcAft>
              <a:buSzPct val="100000"/>
              <a:buChar char="■"/>
            </a:pPr>
            <a:r>
              <a:rPr lang="en"/>
              <a:t>Order History</a:t>
            </a:r>
            <a:endParaRPr/>
          </a:p>
          <a:p>
            <a:pPr indent="-297497" lvl="1" marL="914400" rtl="0" algn="l">
              <a:spcBef>
                <a:spcPts val="0"/>
              </a:spcBef>
              <a:spcAft>
                <a:spcPts val="0"/>
              </a:spcAft>
              <a:buSzPct val="100000"/>
              <a:buChar char="○"/>
            </a:pPr>
            <a:r>
              <a:rPr lang="en"/>
              <a:t>Stored Menu Data</a:t>
            </a:r>
            <a:endParaRPr/>
          </a:p>
          <a:p>
            <a:pPr indent="-297497" lvl="2" marL="1371600" rtl="0" algn="l">
              <a:spcBef>
                <a:spcPts val="0"/>
              </a:spcBef>
              <a:spcAft>
                <a:spcPts val="0"/>
              </a:spcAft>
              <a:buSzPct val="100000"/>
              <a:buChar char="■"/>
            </a:pPr>
            <a:r>
              <a:rPr lang="en"/>
              <a:t>Drinks</a:t>
            </a:r>
            <a:endParaRPr/>
          </a:p>
          <a:p>
            <a:pPr indent="-297497" lvl="2" marL="1371600" rtl="0" algn="l">
              <a:spcBef>
                <a:spcPts val="0"/>
              </a:spcBef>
              <a:spcAft>
                <a:spcPts val="0"/>
              </a:spcAft>
              <a:buSzPct val="100000"/>
              <a:buChar char="■"/>
            </a:pPr>
            <a:r>
              <a:rPr lang="en"/>
              <a:t>Names</a:t>
            </a:r>
            <a:endParaRPr/>
          </a:p>
          <a:p>
            <a:pPr indent="-297497" lvl="2" marL="1371600" rtl="0" algn="l">
              <a:spcBef>
                <a:spcPts val="0"/>
              </a:spcBef>
              <a:spcAft>
                <a:spcPts val="0"/>
              </a:spcAft>
              <a:buSzPct val="100000"/>
              <a:buChar char="■"/>
            </a:pPr>
            <a:r>
              <a:rPr lang="en"/>
              <a:t>Markups</a:t>
            </a:r>
            <a:endParaRPr/>
          </a:p>
          <a:p>
            <a:pPr indent="-297497" lvl="1" marL="914400" rtl="0" algn="l">
              <a:spcBef>
                <a:spcPts val="0"/>
              </a:spcBef>
              <a:spcAft>
                <a:spcPts val="0"/>
              </a:spcAft>
              <a:buSzPct val="100000"/>
              <a:buChar char="○"/>
            </a:pPr>
            <a:r>
              <a:rPr lang="en"/>
              <a:t>Stored </a:t>
            </a:r>
            <a:r>
              <a:rPr lang="en"/>
              <a:t>Ingredient</a:t>
            </a:r>
            <a:r>
              <a:rPr lang="en"/>
              <a:t> Data</a:t>
            </a:r>
            <a:endParaRPr/>
          </a:p>
          <a:p>
            <a:pPr indent="-297497" lvl="2" marL="1371600" rtl="0" algn="l">
              <a:spcBef>
                <a:spcPts val="0"/>
              </a:spcBef>
              <a:spcAft>
                <a:spcPts val="0"/>
              </a:spcAft>
              <a:buSzPct val="100000"/>
              <a:buChar char="■"/>
            </a:pPr>
            <a:r>
              <a:rPr lang="en"/>
              <a:t>Type</a:t>
            </a:r>
            <a:endParaRPr/>
          </a:p>
          <a:p>
            <a:pPr indent="-297497" lvl="2" marL="1371600" rtl="0" algn="l">
              <a:spcBef>
                <a:spcPts val="0"/>
              </a:spcBef>
              <a:spcAft>
                <a:spcPts val="0"/>
              </a:spcAft>
              <a:buSzPct val="100000"/>
              <a:buChar char="■"/>
            </a:pPr>
            <a:r>
              <a:rPr lang="en"/>
              <a:t>Price</a:t>
            </a:r>
            <a:endParaRPr/>
          </a:p>
          <a:p>
            <a:pPr indent="-297497" lvl="2" marL="1371600" rtl="0" algn="l">
              <a:spcBef>
                <a:spcPts val="0"/>
              </a:spcBef>
              <a:spcAft>
                <a:spcPts val="0"/>
              </a:spcAft>
              <a:buSzPct val="100000"/>
              <a:buChar char="■"/>
            </a:pPr>
            <a:r>
              <a:rPr lang="en"/>
              <a:t>Quantity</a:t>
            </a:r>
            <a:endParaRPr/>
          </a:p>
          <a:p>
            <a:pPr indent="-297497" lvl="2" marL="1371600" rtl="0" algn="l">
              <a:spcBef>
                <a:spcPts val="0"/>
              </a:spcBef>
              <a:spcAft>
                <a:spcPts val="0"/>
              </a:spcAft>
              <a:buSzPct val="100000"/>
              <a:buChar char="■"/>
            </a:pPr>
            <a:r>
              <a:rPr lang="en"/>
              <a:t>Order Date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 (Testing)</a:t>
            </a:r>
            <a:endParaRPr/>
          </a:p>
        </p:txBody>
      </p:sp>
      <p:sp>
        <p:nvSpPr>
          <p:cNvPr id="154" name="Google Shape;154;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Unit Testing</a:t>
            </a:r>
            <a:endParaRPr/>
          </a:p>
          <a:p>
            <a:pPr indent="-342900" lvl="0" marL="457200" rtl="0" algn="l">
              <a:spcBef>
                <a:spcPts val="0"/>
              </a:spcBef>
              <a:spcAft>
                <a:spcPts val="0"/>
              </a:spcAft>
              <a:buSzPts val="1800"/>
              <a:buChar char="●"/>
            </a:pPr>
            <a:r>
              <a:rPr lang="en"/>
              <a:t>Dataflow System Testing</a:t>
            </a:r>
            <a:endParaRPr/>
          </a:p>
          <a:p>
            <a:pPr indent="-342900" lvl="0" marL="457200" rtl="0" algn="l">
              <a:spcBef>
                <a:spcPts val="0"/>
              </a:spcBef>
              <a:spcAft>
                <a:spcPts val="0"/>
              </a:spcAft>
              <a:buSzPts val="1800"/>
              <a:buChar char="●"/>
            </a:pPr>
            <a:r>
              <a:rPr lang="en"/>
              <a:t>Ad-hoc System Testing</a:t>
            </a:r>
            <a:endParaRPr/>
          </a:p>
          <a:p>
            <a:pPr indent="-342900" lvl="0" marL="457200" rtl="0" algn="l">
              <a:spcBef>
                <a:spcPts val="0"/>
              </a:spcBef>
              <a:spcAft>
                <a:spcPts val="0"/>
              </a:spcAft>
              <a:buSzPts val="1800"/>
              <a:buChar char="●"/>
            </a:pPr>
            <a:r>
              <a:rPr lang="en"/>
              <a:t>Peer/Code Review</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 Cashier can customize and order drinks on behalf of user</a:t>
            </a:r>
            <a:endParaRPr/>
          </a:p>
        </p:txBody>
      </p:sp>
      <p:sp>
        <p:nvSpPr>
          <p:cNvPr id="160" name="Google Shape;160;p24"/>
          <p:cNvSpPr txBox="1"/>
          <p:nvPr>
            <p:ph idx="1" type="body"/>
          </p:nvPr>
        </p:nvSpPr>
        <p:spPr>
          <a:xfrm>
            <a:off x="311700" y="1320550"/>
            <a:ext cx="8520600" cy="147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The cashier must be able to order drinks on behalf of a user. The cashier must be able to select from any drinks available on the menu and should be able to customize the drink however the customer wants. The cashier must then be able to verify the users account and order the drink on behalf of the user. The order must be submitted to the database if the customer has enough money to pay for the drink and there is enough stock to complete the order.</a:t>
            </a:r>
            <a:endParaRPr sz="1400"/>
          </a:p>
        </p:txBody>
      </p:sp>
      <p:pic>
        <p:nvPicPr>
          <p:cNvPr id="161" name="Google Shape;161;p24"/>
          <p:cNvPicPr preferRelativeResize="0"/>
          <p:nvPr/>
        </p:nvPicPr>
        <p:blipFill>
          <a:blip r:embed="rId3">
            <a:alphaModFix/>
          </a:blip>
          <a:stretch>
            <a:fillRect/>
          </a:stretch>
        </p:blipFill>
        <p:spPr>
          <a:xfrm>
            <a:off x="3563450" y="2429950"/>
            <a:ext cx="5417250" cy="2675125"/>
          </a:xfrm>
          <a:prstGeom prst="rect">
            <a:avLst/>
          </a:prstGeom>
          <a:noFill/>
          <a:ln>
            <a:noFill/>
          </a:ln>
        </p:spPr>
      </p:pic>
      <p:sp>
        <p:nvSpPr>
          <p:cNvPr id="162" name="Google Shape;162;p24"/>
          <p:cNvSpPr txBox="1"/>
          <p:nvPr/>
        </p:nvSpPr>
        <p:spPr>
          <a:xfrm>
            <a:off x="316975" y="2828675"/>
            <a:ext cx="297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Roboto"/>
                <a:ea typeface="Roboto"/>
                <a:cs typeface="Roboto"/>
                <a:sym typeface="Roboto"/>
              </a:rPr>
              <a:t>The requirement is listed in the docs folder in the requirement_definition.md document. This requirement is the first requirement listed under what functions a cashier should be able to perform</a:t>
            </a:r>
            <a:endParaRPr>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Requirement: Cashier can customize and order drinks on behalf of user</a:t>
            </a:r>
            <a:endParaRPr/>
          </a:p>
        </p:txBody>
      </p:sp>
      <p:sp>
        <p:nvSpPr>
          <p:cNvPr id="168" name="Google Shape;168;p25"/>
          <p:cNvSpPr txBox="1"/>
          <p:nvPr>
            <p:ph idx="1" type="body"/>
          </p:nvPr>
        </p:nvSpPr>
        <p:spPr>
          <a:xfrm>
            <a:off x="311700" y="13157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Design Choices:</a:t>
            </a:r>
            <a:endParaRPr sz="1400"/>
          </a:p>
          <a:p>
            <a:pPr indent="0" lvl="0" marL="0" rtl="0" algn="l">
              <a:spcBef>
                <a:spcPts val="1200"/>
              </a:spcBef>
              <a:spcAft>
                <a:spcPts val="1200"/>
              </a:spcAft>
              <a:buNone/>
            </a:pPr>
            <a:r>
              <a:rPr lang="en" sz="1400"/>
              <a:t>We wanted a fairly straightforward design that is easy to use. Bearing this in mind we went with a design that is native to how any regular customer would order a frappe. This would help reduce the training required for anyone who is already familiar with using the website as a customer. In order for a cashier to order on behalf of a user, they only have 1 extra step which is to enter in the users email to verify their account. To differentiate tasks between employees, only the cashier is able to order on behalf of a user and the barista cannot since they are busy making the drinks. The manager is also able to order on behalf of a user since the manager should have all the features of the application available to them.</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Requirement: Cashier can customize and order drinks on behalf of user</a:t>
            </a:r>
            <a:endParaRPr/>
          </a:p>
        </p:txBody>
      </p:sp>
      <p:sp>
        <p:nvSpPr>
          <p:cNvPr id="174" name="Google Shape;174;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300"/>
              <a:t>Below is a list of scrum tasks required to fulfill the requirement. The tasks are roughly laid out in the order for which they were needed to be completed in order to fulfill the requirement. The scrum tasks are laid out with the issue number (if applicable), the title of the ticket and the team member who completed the task and the dependencies of the task</a:t>
            </a:r>
            <a:endParaRPr sz="1300"/>
          </a:p>
          <a:p>
            <a:pPr indent="0" lvl="0" marL="0" rtl="0" algn="l">
              <a:spcBef>
                <a:spcPts val="1200"/>
              </a:spcBef>
              <a:spcAft>
                <a:spcPts val="0"/>
              </a:spcAft>
              <a:buNone/>
            </a:pPr>
            <a:r>
              <a:rPr lang="en" sz="1083"/>
              <a:t>Scrum Tasks:</a:t>
            </a:r>
            <a:endParaRPr sz="1100"/>
          </a:p>
          <a:p>
            <a:pPr indent="-287972" lvl="0" marL="457200" rtl="0" algn="l">
              <a:spcBef>
                <a:spcPts val="1200"/>
              </a:spcBef>
              <a:spcAft>
                <a:spcPts val="0"/>
              </a:spcAft>
              <a:buSzPct val="100000"/>
              <a:buChar char="●"/>
            </a:pPr>
            <a:r>
              <a:rPr lang="en" sz="1100"/>
              <a:t>Frappy#98 Database - Set Up User Accounts Model (dalyn) [depends on none]</a:t>
            </a:r>
            <a:endParaRPr sz="1100"/>
          </a:p>
          <a:p>
            <a:pPr indent="-287972" lvl="0" marL="457200" rtl="0" algn="l">
              <a:spcBef>
                <a:spcPts val="0"/>
              </a:spcBef>
              <a:spcAft>
                <a:spcPts val="0"/>
              </a:spcAft>
              <a:buSzPct val="100000"/>
              <a:buChar char="●"/>
            </a:pPr>
            <a:r>
              <a:rPr lang="en" sz="1100"/>
              <a:t>Frappy#97 Database - Set Up Ingredients Model (dalyn) [depends on none]</a:t>
            </a:r>
            <a:endParaRPr sz="1100"/>
          </a:p>
          <a:p>
            <a:pPr indent="-287972" lvl="0" marL="457200" rtl="0" algn="l">
              <a:spcBef>
                <a:spcPts val="0"/>
              </a:spcBef>
              <a:spcAft>
                <a:spcPts val="0"/>
              </a:spcAft>
              <a:buSzPct val="100000"/>
              <a:buChar char="●"/>
            </a:pPr>
            <a:r>
              <a:rPr lang="en" sz="1100"/>
              <a:t>Frappy#103 Database - Set Up Menu Model (dalyn) [depends on Frappy#97]</a:t>
            </a:r>
            <a:endParaRPr sz="1100"/>
          </a:p>
          <a:p>
            <a:pPr indent="-287972" lvl="0" marL="457200" rtl="0" algn="l">
              <a:spcBef>
                <a:spcPts val="0"/>
              </a:spcBef>
              <a:spcAft>
                <a:spcPts val="0"/>
              </a:spcAft>
              <a:buSzPct val="100000"/>
              <a:buChar char="●"/>
            </a:pPr>
            <a:r>
              <a:rPr lang="en" sz="1100"/>
              <a:t>Frappy#77 Design Page - Menu (spencer) [depends on Frappy#103]</a:t>
            </a:r>
            <a:endParaRPr sz="1100"/>
          </a:p>
          <a:p>
            <a:pPr indent="-287972" lvl="0" marL="457200" rtl="0" algn="l">
              <a:spcBef>
                <a:spcPts val="0"/>
              </a:spcBef>
              <a:spcAft>
                <a:spcPts val="0"/>
              </a:spcAft>
              <a:buSzPct val="100000"/>
              <a:buChar char="●"/>
            </a:pPr>
            <a:r>
              <a:rPr lang="en" sz="1100"/>
              <a:t>Frappy#78 Design Customer Page - Make An Order (Drink Customization Page) (spencer) [depends on Frappy#77]</a:t>
            </a:r>
            <a:endParaRPr sz="1100"/>
          </a:p>
          <a:p>
            <a:pPr indent="-287972" lvl="0" marL="457200" rtl="0" algn="l">
              <a:spcBef>
                <a:spcPts val="0"/>
              </a:spcBef>
              <a:spcAft>
                <a:spcPts val="0"/>
              </a:spcAft>
              <a:buSzPct val="100000"/>
              <a:buChar char="●"/>
            </a:pPr>
            <a:r>
              <a:rPr lang="en" sz="1100"/>
              <a:t>Frappy#94 Cart (spencer) [depends on Frappy#77]</a:t>
            </a:r>
            <a:endParaRPr sz="1100"/>
          </a:p>
          <a:p>
            <a:pPr indent="-287972" lvl="0" marL="457200" rtl="0" algn="l">
              <a:spcBef>
                <a:spcPts val="0"/>
              </a:spcBef>
              <a:spcAft>
                <a:spcPts val="0"/>
              </a:spcAft>
              <a:buSzPct val="100000"/>
              <a:buChar char="●"/>
            </a:pPr>
            <a:r>
              <a:rPr lang="en" sz="1100"/>
              <a:t>Frappy#109 Setup Account login and create new user on backend (dylan, dalyn) [depends on Frappy#98]</a:t>
            </a:r>
            <a:endParaRPr sz="1100"/>
          </a:p>
          <a:p>
            <a:pPr indent="-287972" lvl="0" marL="457200" rtl="0" algn="l">
              <a:spcBef>
                <a:spcPts val="0"/>
              </a:spcBef>
              <a:spcAft>
                <a:spcPts val="0"/>
              </a:spcAft>
              <a:buSzPct val="100000"/>
              <a:buChar char="●"/>
            </a:pPr>
            <a:r>
              <a:rPr lang="en" sz="1100"/>
              <a:t>Frappy#74 Style login page (create users) (dylan) [depends on Frappy#109]</a:t>
            </a:r>
            <a:endParaRPr sz="1100"/>
          </a:p>
          <a:p>
            <a:pPr indent="-287972" lvl="0" marL="457200" rtl="0" algn="l">
              <a:spcBef>
                <a:spcPts val="0"/>
              </a:spcBef>
              <a:spcAft>
                <a:spcPts val="0"/>
              </a:spcAft>
              <a:buSzPct val="100000"/>
              <a:buChar char="●"/>
            </a:pPr>
            <a:r>
              <a:rPr lang="en" sz="1100"/>
              <a:t>Frappy Database - Set Up Orders (dalyn) [depends on Frappy#103]</a:t>
            </a:r>
            <a:endParaRPr sz="1100"/>
          </a:p>
          <a:p>
            <a:pPr indent="-287972" lvl="0" marL="457200" rtl="0" algn="l">
              <a:spcBef>
                <a:spcPts val="0"/>
              </a:spcBef>
              <a:spcAft>
                <a:spcPts val="0"/>
              </a:spcAft>
              <a:buSzPct val="100000"/>
              <a:buChar char="●"/>
            </a:pPr>
            <a:r>
              <a:rPr lang="en" sz="1100"/>
              <a:t>Frappy#129 Backend - Submit Drink Orders (dalyn) [depends on Frappe Database - Set Up Orders]</a:t>
            </a:r>
            <a:endParaRPr sz="1100"/>
          </a:p>
          <a:p>
            <a:pPr indent="-287972" lvl="0" marL="457200" rtl="0" algn="l">
              <a:spcBef>
                <a:spcPts val="0"/>
              </a:spcBef>
              <a:spcAft>
                <a:spcPts val="0"/>
              </a:spcAft>
              <a:buSzPct val="100000"/>
              <a:buChar char="●"/>
            </a:pPr>
            <a:r>
              <a:rPr lang="en" sz="1100"/>
              <a:t>Frappy#138 Frontend - Submit Drink Order (spencer) [depends on Frappy#129, Frappy#94]</a:t>
            </a:r>
            <a:endParaRPr sz="1100"/>
          </a:p>
          <a:p>
            <a:pPr indent="-287972" lvl="0" marL="457200" rtl="0" algn="l">
              <a:spcBef>
                <a:spcPts val="0"/>
              </a:spcBef>
              <a:spcAft>
                <a:spcPts val="0"/>
              </a:spcAft>
              <a:buSzPct val="100000"/>
              <a:buChar char="●"/>
            </a:pPr>
            <a:r>
              <a:rPr lang="en" sz="1100"/>
              <a:t>Frappy#113 Barista Take Order Modal (spencer) [depends on Frappy#138, Frappy#94]</a:t>
            </a:r>
            <a:endParaRPr sz="1100"/>
          </a:p>
          <a:p>
            <a:pPr indent="-287972" lvl="0" marL="457200" rtl="0" algn="l">
              <a:spcBef>
                <a:spcPts val="0"/>
              </a:spcBef>
              <a:spcAft>
                <a:spcPts val="0"/>
              </a:spcAft>
              <a:buSzPct val="100000"/>
              <a:buChar char="●"/>
            </a:pPr>
            <a:r>
              <a:rPr lang="en" sz="1100"/>
              <a:t>Frappy#124 Barista - Hook Up Api (spencer) [depends on Frappy#113, Frappy#129, Frappy#103, Frappy - Set Up Orders]</a:t>
            </a:r>
            <a:endParaRPr sz="1100"/>
          </a:p>
          <a:p>
            <a:pPr indent="-287972" lvl="0" marL="457200" rtl="0" algn="l">
              <a:spcBef>
                <a:spcPts val="0"/>
              </a:spcBef>
              <a:spcAft>
                <a:spcPts val="0"/>
              </a:spcAft>
              <a:buSzPct val="100000"/>
              <a:buChar char="●"/>
            </a:pPr>
            <a:r>
              <a:rPr lang="en" sz="1100"/>
              <a:t>Frappy#128 Menu - Cashier Order For User (dylan) [depends on Frappy#113]</a:t>
            </a:r>
            <a:endParaRPr sz="1100"/>
          </a:p>
          <a:p>
            <a:pPr indent="-287972" lvl="0" marL="457200" rtl="0" algn="l">
              <a:spcBef>
                <a:spcPts val="0"/>
              </a:spcBef>
              <a:spcAft>
                <a:spcPts val="0"/>
              </a:spcAft>
              <a:buSzPct val="100000"/>
              <a:buChar char="●"/>
            </a:pPr>
            <a:r>
              <a:rPr lang="en" sz="1100"/>
              <a:t>Frappy#168 Order drink on behalf of user (spencer, dalyn) [depends on Frappy#74]</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 Cashier can customize and order drinks on behalf of user</a:t>
            </a:r>
            <a:endParaRPr/>
          </a:p>
        </p:txBody>
      </p:sp>
      <p:sp>
        <p:nvSpPr>
          <p:cNvPr id="180" name="Google Shape;180;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Testing Procedures:</a:t>
            </a:r>
            <a:endParaRPr/>
          </a:p>
          <a:p>
            <a:pPr indent="0" lvl="0" marL="0" rtl="0" algn="l">
              <a:spcBef>
                <a:spcPts val="1200"/>
              </a:spcBef>
              <a:spcAft>
                <a:spcPts val="0"/>
              </a:spcAft>
              <a:buNone/>
            </a:pPr>
            <a:r>
              <a:rPr lang="en"/>
              <a:t>Ordering on behalf of a user requires many working parts. A lot of testing was done by using the website and looking for bugs and edge cases (trying to order on behalf of a user who has no money, ordering on behalf of a user that doesn’t exist, ordering on behalf of a user who is also an employee, etc.) Of course one of the best actions to take is to write unit tests to test code for correctness before merging it into the main branch. In order to test the components that are involved in this process we have tests for both the frontend and backend.</a:t>
            </a:r>
            <a:endParaRPr/>
          </a:p>
          <a:p>
            <a:pPr indent="0" lvl="0" marL="0" rtl="0" algn="l">
              <a:spcBef>
                <a:spcPts val="1200"/>
              </a:spcBef>
              <a:spcAft>
                <a:spcPts val="0"/>
              </a:spcAft>
              <a:buNone/>
            </a:pPr>
            <a:r>
              <a:rPr lang="en"/>
              <a:t>Frontend:</a:t>
            </a:r>
            <a:endParaRPr/>
          </a:p>
          <a:p>
            <a:pPr indent="0" lvl="0" marL="0" rtl="0" algn="l">
              <a:spcBef>
                <a:spcPts val="1200"/>
              </a:spcBef>
              <a:spcAft>
                <a:spcPts val="0"/>
              </a:spcAft>
              <a:buNone/>
            </a:pPr>
            <a:r>
              <a:rPr lang="en"/>
              <a:t>	Navigate to the src/frontend/ folder and run ‘npm run test’</a:t>
            </a:r>
            <a:endParaRPr/>
          </a:p>
          <a:p>
            <a:pPr indent="0" lvl="0" marL="0" rtl="0" algn="l">
              <a:spcBef>
                <a:spcPts val="1200"/>
              </a:spcBef>
              <a:spcAft>
                <a:spcPts val="0"/>
              </a:spcAft>
              <a:buNone/>
            </a:pPr>
            <a:r>
              <a:rPr lang="en"/>
              <a:t>Backend:</a:t>
            </a:r>
            <a:endParaRPr/>
          </a:p>
          <a:p>
            <a:pPr indent="0" lvl="0" marL="0" rtl="0" algn="l">
              <a:spcBef>
                <a:spcPts val="1200"/>
              </a:spcBef>
              <a:spcAft>
                <a:spcPts val="1200"/>
              </a:spcAft>
              <a:buNone/>
            </a:pPr>
            <a:r>
              <a:rPr lang="en"/>
              <a:t>	Navigate to the src/server/frappe folder and run ‘python manage.py test’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Requirement: Manager can add to &amp; edit Menu Items</a:t>
            </a:r>
            <a:endParaRPr/>
          </a:p>
        </p:txBody>
      </p:sp>
      <p:sp>
        <p:nvSpPr>
          <p:cNvPr id="186" name="Google Shape;186;p28"/>
          <p:cNvSpPr txBox="1"/>
          <p:nvPr>
            <p:ph idx="1" type="body"/>
          </p:nvPr>
        </p:nvSpPr>
        <p:spPr>
          <a:xfrm>
            <a:off x="311700" y="1389600"/>
            <a:ext cx="3471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build our menu, the manager creates a dummy drink with the ingredients that they would like in their new drink.  They then submit this pseudo-order, alongside menu specific attributes such as the markup pricing, name, photo, and availability.  </a:t>
            </a:r>
            <a:endParaRPr/>
          </a:p>
          <a:p>
            <a:pPr indent="0" lvl="0" marL="0" rtl="0" algn="l">
              <a:spcBef>
                <a:spcPts val="1200"/>
              </a:spcBef>
              <a:spcAft>
                <a:spcPts val="1200"/>
              </a:spcAft>
              <a:buNone/>
            </a:pPr>
            <a:r>
              <a:rPr lang="en"/>
              <a:t>The database then takes the order, verifies the attributes, and then stores the menu item as specified as a Frappe order using the FrappAPI to communicate with the front-end.</a:t>
            </a:r>
            <a:endParaRPr/>
          </a:p>
        </p:txBody>
      </p:sp>
      <p:pic>
        <p:nvPicPr>
          <p:cNvPr id="187" name="Google Shape;187;p28"/>
          <p:cNvPicPr preferRelativeResize="0"/>
          <p:nvPr/>
        </p:nvPicPr>
        <p:blipFill rotWithShape="1">
          <a:blip r:embed="rId3">
            <a:alphaModFix/>
          </a:blip>
          <a:srcRect b="50065" l="1922" r="961" t="1604"/>
          <a:stretch/>
        </p:blipFill>
        <p:spPr>
          <a:xfrm>
            <a:off x="3782700" y="1081725"/>
            <a:ext cx="5298574" cy="266284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Requirement: Manager can add to &amp; edit Menu Items</a:t>
            </a:r>
            <a:endParaRPr/>
          </a:p>
        </p:txBody>
      </p:sp>
      <p:sp>
        <p:nvSpPr>
          <p:cNvPr id="193" name="Google Shape;193;p29"/>
          <p:cNvSpPr txBox="1"/>
          <p:nvPr>
            <p:ph idx="1" type="body"/>
          </p:nvPr>
        </p:nvSpPr>
        <p:spPr>
          <a:xfrm>
            <a:off x="311700" y="1389600"/>
            <a:ext cx="3471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main hurdle encountered when creating this feature was in the way that we </a:t>
            </a:r>
            <a:r>
              <a:rPr lang="en"/>
              <a:t>handled</a:t>
            </a:r>
            <a:r>
              <a:rPr lang="en"/>
              <a:t> our models.  </a:t>
            </a:r>
            <a:endParaRPr/>
          </a:p>
          <a:p>
            <a:pPr indent="0" lvl="0" marL="0" rtl="0" algn="l">
              <a:spcBef>
                <a:spcPts val="1200"/>
              </a:spcBef>
              <a:spcAft>
                <a:spcPts val="0"/>
              </a:spcAft>
              <a:buNone/>
            </a:pPr>
            <a:r>
              <a:rPr lang="en"/>
              <a:t>Because we chose a strict relational database (Postgres), our struggle was defining the Frappe object in a way that the menu can both reference and depend on its </a:t>
            </a:r>
            <a:r>
              <a:rPr lang="en"/>
              <a:t>creation. </a:t>
            </a:r>
            <a:endParaRPr/>
          </a:p>
          <a:p>
            <a:pPr indent="0" lvl="0" marL="0" rtl="0" algn="l">
              <a:spcBef>
                <a:spcPts val="1200"/>
              </a:spcBef>
              <a:spcAft>
                <a:spcPts val="1200"/>
              </a:spcAft>
              <a:buNone/>
            </a:pPr>
            <a:r>
              <a:rPr lang="en"/>
              <a:t>Our solution allows us to reuse the Frappe model to validate and customize our menu items, while still maintaining data safety.</a:t>
            </a:r>
            <a:endParaRPr/>
          </a:p>
        </p:txBody>
      </p:sp>
      <p:pic>
        <p:nvPicPr>
          <p:cNvPr id="194" name="Google Shape;194;p29"/>
          <p:cNvPicPr preferRelativeResize="0"/>
          <p:nvPr/>
        </p:nvPicPr>
        <p:blipFill rotWithShape="1">
          <a:blip r:embed="rId3">
            <a:alphaModFix/>
          </a:blip>
          <a:srcRect b="50065" l="1922" r="961" t="1604"/>
          <a:stretch/>
        </p:blipFill>
        <p:spPr>
          <a:xfrm>
            <a:off x="3782700" y="1081725"/>
            <a:ext cx="5298574" cy="266284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311700" y="562575"/>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Requirement: </a:t>
            </a:r>
            <a:r>
              <a:rPr lang="en"/>
              <a:t>Manager can add to &amp; edit Menu Items</a:t>
            </a:r>
            <a:endParaRPr/>
          </a:p>
        </p:txBody>
      </p:sp>
      <p:sp>
        <p:nvSpPr>
          <p:cNvPr id="200" name="Google Shape;200;p30"/>
          <p:cNvSpPr txBox="1"/>
          <p:nvPr>
            <p:ph idx="1" type="body"/>
          </p:nvPr>
        </p:nvSpPr>
        <p:spPr>
          <a:xfrm>
            <a:off x="311700" y="1389600"/>
            <a:ext cx="3471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of the key parts to getting this working</a:t>
            </a:r>
            <a:r>
              <a:rPr lang="en"/>
              <a:t>.</a:t>
            </a:r>
            <a:endParaRPr/>
          </a:p>
          <a:p>
            <a:pPr indent="-304800" lvl="0" marL="457200" rtl="0" algn="l">
              <a:spcBef>
                <a:spcPts val="1200"/>
              </a:spcBef>
              <a:spcAft>
                <a:spcPts val="0"/>
              </a:spcAft>
              <a:buSzPts val="1200"/>
              <a:buChar char="-"/>
            </a:pPr>
            <a:r>
              <a:rPr lang="en"/>
              <a:t>Scary Bugs and nice endpoints #152</a:t>
            </a:r>
            <a:endParaRPr/>
          </a:p>
          <a:p>
            <a:pPr indent="-304800" lvl="1" marL="914400" rtl="0" algn="l">
              <a:spcBef>
                <a:spcPts val="0"/>
              </a:spcBef>
              <a:spcAft>
                <a:spcPts val="0"/>
              </a:spcAft>
              <a:buSzPts val="1200"/>
              <a:buChar char="-"/>
            </a:pPr>
            <a:r>
              <a:rPr lang="en"/>
              <a:t>Dalyn</a:t>
            </a:r>
            <a:endParaRPr/>
          </a:p>
          <a:p>
            <a:pPr indent="-304800" lvl="0" marL="457200" rtl="0" algn="l">
              <a:spcBef>
                <a:spcPts val="0"/>
              </a:spcBef>
              <a:spcAft>
                <a:spcPts val="0"/>
              </a:spcAft>
              <a:buSzPts val="1200"/>
              <a:buChar char="-"/>
            </a:pPr>
            <a:r>
              <a:rPr lang="en"/>
              <a:t> Manager Edit Menu page #149</a:t>
            </a:r>
            <a:endParaRPr/>
          </a:p>
          <a:p>
            <a:pPr indent="-304800" lvl="1" marL="914400" rtl="0" algn="l">
              <a:spcBef>
                <a:spcPts val="0"/>
              </a:spcBef>
              <a:spcAft>
                <a:spcPts val="0"/>
              </a:spcAft>
              <a:buSzPts val="1200"/>
              <a:buChar char="-"/>
            </a:pPr>
            <a:r>
              <a:rPr lang="en"/>
              <a:t>Dylan &amp; Dalyn</a:t>
            </a:r>
            <a:endParaRPr/>
          </a:p>
          <a:p>
            <a:pPr indent="-304800" lvl="1" marL="914400" rtl="0" algn="l">
              <a:spcBef>
                <a:spcPts val="0"/>
              </a:spcBef>
              <a:spcAft>
                <a:spcPts val="0"/>
              </a:spcAft>
              <a:buSzPts val="1200"/>
              <a:buChar char="-"/>
            </a:pPr>
            <a:r>
              <a:t/>
            </a:r>
            <a:endParaRPr/>
          </a:p>
          <a:p>
            <a:pPr indent="-304800" lvl="0" marL="457200" rtl="0" algn="l">
              <a:spcBef>
                <a:spcPts val="0"/>
              </a:spcBef>
              <a:spcAft>
                <a:spcPts val="0"/>
              </a:spcAft>
              <a:buSzPts val="1200"/>
              <a:buChar char="-"/>
            </a:pPr>
            <a:r>
              <a:rPr lang="en"/>
              <a:t> Get menu information from dan, and design the menu #79</a:t>
            </a:r>
            <a:endParaRPr/>
          </a:p>
          <a:p>
            <a:pPr indent="-304800" lvl="1" marL="914400" rtl="0" algn="l">
              <a:spcBef>
                <a:spcPts val="0"/>
              </a:spcBef>
              <a:spcAft>
                <a:spcPts val="0"/>
              </a:spcAft>
              <a:buSzPts val="1200"/>
              <a:buChar char="-"/>
            </a:pPr>
            <a:r>
              <a:rPr lang="en"/>
              <a:t>Spencer &amp; Dalyn</a:t>
            </a:r>
            <a:endParaRPr/>
          </a:p>
          <a:p>
            <a:pPr indent="-304800" lvl="0" marL="457200" rtl="0" algn="l">
              <a:spcBef>
                <a:spcPts val="0"/>
              </a:spcBef>
              <a:spcAft>
                <a:spcPts val="0"/>
              </a:spcAft>
              <a:buSzPts val="1200"/>
              <a:buChar char="-"/>
            </a:pPr>
            <a:r>
              <a:rPr lang="en"/>
              <a:t> 77 design page menu #93</a:t>
            </a:r>
            <a:endParaRPr/>
          </a:p>
          <a:p>
            <a:pPr indent="-304800" lvl="1" marL="914400" rtl="0" algn="l">
              <a:spcBef>
                <a:spcPts val="0"/>
              </a:spcBef>
              <a:spcAft>
                <a:spcPts val="0"/>
              </a:spcAft>
              <a:buSzPts val="1200"/>
              <a:buChar char="-"/>
            </a:pPr>
            <a:r>
              <a:rPr lang="en"/>
              <a:t>Dalyn &amp; Spencer</a:t>
            </a:r>
            <a:endParaRPr/>
          </a:p>
        </p:txBody>
      </p:sp>
      <p:pic>
        <p:nvPicPr>
          <p:cNvPr id="201" name="Google Shape;201;p30"/>
          <p:cNvPicPr preferRelativeResize="0"/>
          <p:nvPr/>
        </p:nvPicPr>
        <p:blipFill rotWithShape="1">
          <a:blip r:embed="rId3">
            <a:alphaModFix/>
          </a:blip>
          <a:srcRect b="50065" l="1922" r="961" t="1604"/>
          <a:stretch/>
        </p:blipFill>
        <p:spPr>
          <a:xfrm>
            <a:off x="3782700" y="1081725"/>
            <a:ext cx="5298574" cy="266284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Manager Edits Accounts</a:t>
            </a:r>
            <a:endParaRPr/>
          </a:p>
        </p:txBody>
      </p:sp>
      <p:sp>
        <p:nvSpPr>
          <p:cNvPr id="207" name="Google Shape;207;p31"/>
          <p:cNvSpPr txBox="1"/>
          <p:nvPr>
            <p:ph idx="1" type="body"/>
          </p:nvPr>
        </p:nvSpPr>
        <p:spPr>
          <a:xfrm>
            <a:off x="311700" y="1152475"/>
            <a:ext cx="4260300" cy="22863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1200"/>
              </a:spcAft>
              <a:buNone/>
            </a:pPr>
            <a:r>
              <a:rPr lang="en"/>
              <a:t>Based on the requirements, our system has 4 different types of users: Customers, Baristas, Cashiers, and a single Manager. A user’s role can only be changed by the Manager, therefore the Manager must be able to edit all account roles. The manager must be able to hire employees and fire employees. The manager must not be able to create another manager.</a:t>
            </a:r>
            <a:endParaRPr/>
          </a:p>
        </p:txBody>
      </p:sp>
      <p:sp>
        <p:nvSpPr>
          <p:cNvPr id="208" name="Google Shape;208;p31"/>
          <p:cNvSpPr txBox="1"/>
          <p:nvPr>
            <p:ph idx="1" type="body"/>
          </p:nvPr>
        </p:nvSpPr>
        <p:spPr>
          <a:xfrm>
            <a:off x="311700" y="3209200"/>
            <a:ext cx="8704500" cy="1825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Life-Cycle: </a:t>
            </a:r>
            <a:endParaRPr/>
          </a:p>
          <a:p>
            <a:pPr indent="-317182" lvl="0" marL="457200" rtl="0" algn="l">
              <a:spcBef>
                <a:spcPts val="1200"/>
              </a:spcBef>
              <a:spcAft>
                <a:spcPts val="0"/>
              </a:spcAft>
              <a:buSzPct val="100000"/>
              <a:buAutoNum type="arabicPeriod"/>
            </a:pPr>
            <a:r>
              <a:rPr lang="en"/>
              <a:t>Designed a wireframe for the UI of the page to edit accounts</a:t>
            </a:r>
            <a:endParaRPr/>
          </a:p>
          <a:p>
            <a:pPr indent="-317182" lvl="0" marL="457200" rtl="0" algn="l">
              <a:spcBef>
                <a:spcPts val="0"/>
              </a:spcBef>
              <a:spcAft>
                <a:spcPts val="0"/>
              </a:spcAft>
              <a:buSzPct val="100000"/>
              <a:buAutoNum type="arabicPeriod"/>
            </a:pPr>
            <a:r>
              <a:rPr lang="en"/>
              <a:t>Created a database table of all user accounts with optional employee info</a:t>
            </a:r>
            <a:endParaRPr/>
          </a:p>
          <a:p>
            <a:pPr indent="-317182" lvl="0" marL="457200" rtl="0" algn="l">
              <a:spcBef>
                <a:spcPts val="0"/>
              </a:spcBef>
              <a:spcAft>
                <a:spcPts val="0"/>
              </a:spcAft>
              <a:buSzPct val="100000"/>
              <a:buAutoNum type="arabicPeriod"/>
            </a:pPr>
            <a:r>
              <a:rPr lang="en"/>
              <a:t>Created a database table of all employee accounts with boolean values for each role.</a:t>
            </a:r>
            <a:endParaRPr/>
          </a:p>
          <a:p>
            <a:pPr indent="-317182" lvl="0" marL="457200" rtl="0" algn="l">
              <a:spcBef>
                <a:spcPts val="0"/>
              </a:spcBef>
              <a:spcAft>
                <a:spcPts val="0"/>
              </a:spcAft>
              <a:buSzPct val="100000"/>
              <a:buAutoNum type="arabicPeriod"/>
            </a:pPr>
            <a:r>
              <a:rPr lang="en"/>
              <a:t>Designed the fronted with mock user data based on the database tables</a:t>
            </a:r>
            <a:endParaRPr/>
          </a:p>
          <a:p>
            <a:pPr indent="-317182" lvl="0" marL="457200" rtl="0" algn="l">
              <a:spcBef>
                <a:spcPts val="0"/>
              </a:spcBef>
              <a:spcAft>
                <a:spcPts val="0"/>
              </a:spcAft>
              <a:buSzPct val="100000"/>
              <a:buAutoNum type="arabicPeriod"/>
            </a:pPr>
            <a:r>
              <a:rPr lang="en"/>
              <a:t>Created an endpoint for the manager to change an account based on their ID</a:t>
            </a:r>
            <a:endParaRPr/>
          </a:p>
          <a:p>
            <a:pPr indent="-317182" lvl="0" marL="457200" rtl="0" algn="l">
              <a:spcBef>
                <a:spcPts val="0"/>
              </a:spcBef>
              <a:spcAft>
                <a:spcPts val="0"/>
              </a:spcAft>
              <a:buSzPct val="100000"/>
              <a:buAutoNum type="arabicPeriod"/>
            </a:pPr>
            <a:r>
              <a:rPr lang="en"/>
              <a:t>Connected frontend and backend, replacing mock data with database data. </a:t>
            </a:r>
            <a:endParaRPr/>
          </a:p>
        </p:txBody>
      </p:sp>
      <p:pic>
        <p:nvPicPr>
          <p:cNvPr id="209" name="Google Shape;209;p31"/>
          <p:cNvPicPr preferRelativeResize="0"/>
          <p:nvPr/>
        </p:nvPicPr>
        <p:blipFill>
          <a:blip r:embed="rId3">
            <a:alphaModFix/>
          </a:blip>
          <a:stretch>
            <a:fillRect/>
          </a:stretch>
        </p:blipFill>
        <p:spPr>
          <a:xfrm>
            <a:off x="4664875" y="0"/>
            <a:ext cx="4479125" cy="3602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Major Decisions</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System Model</a:t>
            </a:r>
            <a:endParaRPr/>
          </a:p>
          <a:p>
            <a:pPr indent="-342900" lvl="0" marL="457200" rtl="0" algn="l">
              <a:spcBef>
                <a:spcPts val="0"/>
              </a:spcBef>
              <a:spcAft>
                <a:spcPts val="0"/>
              </a:spcAft>
              <a:buSzPts val="1800"/>
              <a:buAutoNum type="arabicPeriod"/>
            </a:pPr>
            <a:r>
              <a:rPr lang="en"/>
              <a:t>Software Stack</a:t>
            </a:r>
            <a:endParaRPr/>
          </a:p>
          <a:p>
            <a:pPr indent="-342900" lvl="0" marL="457200" rtl="0" algn="l">
              <a:spcBef>
                <a:spcPts val="0"/>
              </a:spcBef>
              <a:spcAft>
                <a:spcPts val="0"/>
              </a:spcAft>
              <a:buSzPts val="1800"/>
              <a:buAutoNum type="arabicPeriod"/>
            </a:pPr>
            <a:r>
              <a:rPr lang="en"/>
              <a:t>Work Split</a:t>
            </a:r>
            <a:endParaRPr/>
          </a:p>
          <a:p>
            <a:pPr indent="-342900" lvl="0" marL="457200" rtl="0" algn="l">
              <a:spcBef>
                <a:spcPts val="0"/>
              </a:spcBef>
              <a:spcAft>
                <a:spcPts val="0"/>
              </a:spcAft>
              <a:buSzPts val="1800"/>
              <a:buAutoNum type="arabicPeriod"/>
            </a:pPr>
            <a:r>
              <a:rPr lang="en"/>
              <a:t>Meeting Times/Methods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Manager Edits Accounts</a:t>
            </a:r>
            <a:endParaRPr/>
          </a:p>
          <a:p>
            <a:pPr indent="0" lvl="0" marL="0" rtl="0" algn="l">
              <a:spcBef>
                <a:spcPts val="0"/>
              </a:spcBef>
              <a:spcAft>
                <a:spcPts val="0"/>
              </a:spcAft>
              <a:buNone/>
            </a:pPr>
            <a:r>
              <a:t/>
            </a:r>
            <a:endParaRPr/>
          </a:p>
        </p:txBody>
      </p:sp>
      <p:sp>
        <p:nvSpPr>
          <p:cNvPr id="215" name="Google Shape;215;p32"/>
          <p:cNvSpPr txBox="1"/>
          <p:nvPr>
            <p:ph idx="1" type="body"/>
          </p:nvPr>
        </p:nvSpPr>
        <p:spPr>
          <a:xfrm>
            <a:off x="311700" y="920550"/>
            <a:ext cx="8520600" cy="1712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935"/>
              <a:buNone/>
            </a:pPr>
            <a:r>
              <a:rPr b="1" lang="en" sz="1430"/>
              <a:t>Design Choices:</a:t>
            </a:r>
            <a:endParaRPr b="1" sz="1430"/>
          </a:p>
          <a:p>
            <a:pPr indent="-319405" lvl="0" marL="457200" rtl="0" algn="l">
              <a:lnSpc>
                <a:spcPct val="95000"/>
              </a:lnSpc>
              <a:spcBef>
                <a:spcPts val="1200"/>
              </a:spcBef>
              <a:spcAft>
                <a:spcPts val="0"/>
              </a:spcAft>
              <a:buSzPts val="1430"/>
              <a:buChar char="-"/>
            </a:pPr>
            <a:r>
              <a:rPr lang="en" sz="1430"/>
              <a:t>Chose to only have one manager, to keep their account as the shops account</a:t>
            </a:r>
            <a:endParaRPr sz="1430"/>
          </a:p>
          <a:p>
            <a:pPr indent="-319405" lvl="0" marL="457200" rtl="0" algn="l">
              <a:lnSpc>
                <a:spcPct val="95000"/>
              </a:lnSpc>
              <a:spcBef>
                <a:spcPts val="0"/>
              </a:spcBef>
              <a:spcAft>
                <a:spcPts val="0"/>
              </a:spcAft>
              <a:buSzPts val="1430"/>
              <a:buChar char="-"/>
            </a:pPr>
            <a:r>
              <a:rPr lang="en" sz="1430"/>
              <a:t>Chose to not allow manager to edit other account balances for security purposes.</a:t>
            </a:r>
            <a:endParaRPr sz="1430"/>
          </a:p>
          <a:p>
            <a:pPr indent="-319405" lvl="0" marL="457200" rtl="0" algn="l">
              <a:lnSpc>
                <a:spcPct val="95000"/>
              </a:lnSpc>
              <a:spcBef>
                <a:spcPts val="0"/>
              </a:spcBef>
              <a:spcAft>
                <a:spcPts val="0"/>
              </a:spcAft>
              <a:buSzPts val="1430"/>
              <a:buChar char="-"/>
            </a:pPr>
            <a:r>
              <a:rPr lang="en" sz="1430"/>
              <a:t>Chose to not allow the deletion of an </a:t>
            </a:r>
            <a:r>
              <a:rPr lang="en" sz="1430"/>
              <a:t>account</a:t>
            </a:r>
            <a:r>
              <a:rPr lang="en" sz="1430"/>
              <a:t>, but to transfer employees back to customers when fired. This will simplify transition from employees to non-employees and vice versa.</a:t>
            </a:r>
            <a:endParaRPr sz="1430"/>
          </a:p>
          <a:p>
            <a:pPr indent="-319405" lvl="0" marL="457200" rtl="0" algn="l">
              <a:lnSpc>
                <a:spcPct val="95000"/>
              </a:lnSpc>
              <a:spcBef>
                <a:spcPts val="0"/>
              </a:spcBef>
              <a:spcAft>
                <a:spcPts val="0"/>
              </a:spcAft>
              <a:buSzPts val="1430"/>
              <a:buChar char="-"/>
            </a:pPr>
            <a:r>
              <a:rPr lang="en" sz="1430"/>
              <a:t>Chose a simple UI and built in options for manager simplification. </a:t>
            </a:r>
            <a:endParaRPr sz="1430"/>
          </a:p>
        </p:txBody>
      </p:sp>
      <p:pic>
        <p:nvPicPr>
          <p:cNvPr id="216" name="Google Shape;216;p32"/>
          <p:cNvPicPr preferRelativeResize="0"/>
          <p:nvPr/>
        </p:nvPicPr>
        <p:blipFill>
          <a:blip r:embed="rId3">
            <a:alphaModFix/>
          </a:blip>
          <a:stretch>
            <a:fillRect/>
          </a:stretch>
        </p:blipFill>
        <p:spPr>
          <a:xfrm>
            <a:off x="599475" y="2434687"/>
            <a:ext cx="3543651" cy="2428374"/>
          </a:xfrm>
          <a:prstGeom prst="rect">
            <a:avLst/>
          </a:prstGeom>
          <a:noFill/>
          <a:ln>
            <a:noFill/>
          </a:ln>
        </p:spPr>
      </p:pic>
      <p:pic>
        <p:nvPicPr>
          <p:cNvPr id="217" name="Google Shape;217;p32"/>
          <p:cNvPicPr preferRelativeResize="0"/>
          <p:nvPr/>
        </p:nvPicPr>
        <p:blipFill>
          <a:blip r:embed="rId4">
            <a:alphaModFix/>
          </a:blip>
          <a:stretch>
            <a:fillRect/>
          </a:stretch>
        </p:blipFill>
        <p:spPr>
          <a:xfrm>
            <a:off x="4712375" y="2434675"/>
            <a:ext cx="3783880" cy="2428374"/>
          </a:xfrm>
          <a:prstGeom prst="rect">
            <a:avLst/>
          </a:prstGeom>
          <a:noFill/>
          <a:ln>
            <a:noFill/>
          </a:ln>
        </p:spPr>
      </p:pic>
      <p:sp>
        <p:nvSpPr>
          <p:cNvPr id="218" name="Google Shape;218;p32"/>
          <p:cNvSpPr txBox="1"/>
          <p:nvPr/>
        </p:nvSpPr>
        <p:spPr>
          <a:xfrm>
            <a:off x="974350" y="4771675"/>
            <a:ext cx="2793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Wireframe prototype</a:t>
            </a:r>
            <a:endParaRPr sz="800"/>
          </a:p>
        </p:txBody>
      </p:sp>
      <p:sp>
        <p:nvSpPr>
          <p:cNvPr id="219" name="Google Shape;219;p32"/>
          <p:cNvSpPr txBox="1"/>
          <p:nvPr/>
        </p:nvSpPr>
        <p:spPr>
          <a:xfrm>
            <a:off x="5207363" y="4771675"/>
            <a:ext cx="2793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Final product</a:t>
            </a:r>
            <a:endParaRPr sz="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Manager Edit Accounts</a:t>
            </a:r>
            <a:endParaRPr/>
          </a:p>
        </p:txBody>
      </p:sp>
      <p:sp>
        <p:nvSpPr>
          <p:cNvPr id="225" name="Google Shape;225;p33"/>
          <p:cNvSpPr txBox="1"/>
          <p:nvPr>
            <p:ph idx="1" type="body"/>
          </p:nvPr>
        </p:nvSpPr>
        <p:spPr>
          <a:xfrm>
            <a:off x="311700" y="120672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Scrum Task Breakdown:</a:t>
            </a:r>
            <a:endParaRPr/>
          </a:p>
          <a:p>
            <a:pPr indent="-342900" lvl="0" marL="457200" rtl="0" algn="l">
              <a:spcBef>
                <a:spcPts val="1200"/>
              </a:spcBef>
              <a:spcAft>
                <a:spcPts val="0"/>
              </a:spcAft>
              <a:buSzPts val="1800"/>
              <a:buChar char="-"/>
            </a:pPr>
            <a:r>
              <a:rPr lang="en" sz="1100"/>
              <a:t>Frappy #50 Class Diagram – Login dataflow (Dalyn) [depends on none]</a:t>
            </a:r>
            <a:endParaRPr sz="1100"/>
          </a:p>
          <a:p>
            <a:pPr indent="-342900" lvl="0" marL="457200" rtl="0" algn="l">
              <a:spcBef>
                <a:spcPts val="0"/>
              </a:spcBef>
              <a:spcAft>
                <a:spcPts val="0"/>
              </a:spcAft>
              <a:buSzPts val="1800"/>
              <a:buChar char="-"/>
            </a:pPr>
            <a:r>
              <a:rPr lang="en" sz="1100"/>
              <a:t>Frappy#52 Low-fidelity prototype 2 - Wireframe for Manager pages (Dylan and Jacob) [depends on none]</a:t>
            </a:r>
            <a:endParaRPr sz="1100"/>
          </a:p>
          <a:p>
            <a:pPr indent="-298450" lvl="0" marL="457200" rtl="0" algn="l">
              <a:spcBef>
                <a:spcPts val="0"/>
              </a:spcBef>
              <a:spcAft>
                <a:spcPts val="0"/>
              </a:spcAft>
              <a:buSzPts val="1100"/>
              <a:buChar char="-"/>
            </a:pPr>
            <a:r>
              <a:rPr lang="en" sz="1100"/>
              <a:t>Frappy#74 Login Page - Make login page with mock data (Dylan) [depends on #28 and demo]</a:t>
            </a:r>
            <a:endParaRPr sz="1100"/>
          </a:p>
          <a:p>
            <a:pPr indent="-298450" lvl="0" marL="457200" rtl="0" algn="l">
              <a:spcBef>
                <a:spcPts val="0"/>
              </a:spcBef>
              <a:spcAft>
                <a:spcPts val="0"/>
              </a:spcAft>
              <a:buSzPts val="1100"/>
              <a:buChar char="-"/>
            </a:pPr>
            <a:r>
              <a:rPr lang="en" sz="1100"/>
              <a:t>Frappy#90 Make NavBar for pages (Dylan) [depends on #52]</a:t>
            </a:r>
            <a:endParaRPr sz="1100"/>
          </a:p>
          <a:p>
            <a:pPr indent="-342900" lvl="0" marL="457200" rtl="0" algn="l">
              <a:spcBef>
                <a:spcPts val="0"/>
              </a:spcBef>
              <a:spcAft>
                <a:spcPts val="0"/>
              </a:spcAft>
              <a:buSzPts val="1800"/>
              <a:buChar char="-"/>
            </a:pPr>
            <a:r>
              <a:rPr lang="en" sz="1100"/>
              <a:t>Frappy#98 Database - Set Up User Accounts Model (dalyn) [depends on none]</a:t>
            </a:r>
            <a:endParaRPr sz="1100"/>
          </a:p>
          <a:p>
            <a:pPr indent="-298450" lvl="0" marL="457200" rtl="0" algn="l">
              <a:spcBef>
                <a:spcPts val="0"/>
              </a:spcBef>
              <a:spcAft>
                <a:spcPts val="0"/>
              </a:spcAft>
              <a:buSzPts val="1100"/>
              <a:buChar char="-"/>
            </a:pPr>
            <a:r>
              <a:rPr lang="en" sz="1100"/>
              <a:t>Frappy#109 Set up account login and Create new user with backend (Dalyn) [depends on #109]</a:t>
            </a:r>
            <a:endParaRPr sz="1100"/>
          </a:p>
          <a:p>
            <a:pPr indent="-298450" lvl="0" marL="457200" rtl="0" algn="l">
              <a:spcBef>
                <a:spcPts val="0"/>
              </a:spcBef>
              <a:spcAft>
                <a:spcPts val="0"/>
              </a:spcAft>
              <a:buSzPts val="1100"/>
              <a:buChar char="-"/>
            </a:pPr>
            <a:r>
              <a:rPr lang="en" sz="1100"/>
              <a:t>Frappy#116 Manager Edit Accounts page (Dylan) [depends on #109 and #52]</a:t>
            </a:r>
            <a:endParaRPr sz="1100"/>
          </a:p>
          <a:p>
            <a:pPr indent="-298450" lvl="0" marL="457200" rtl="0" algn="l">
              <a:spcBef>
                <a:spcPts val="0"/>
              </a:spcBef>
              <a:spcAft>
                <a:spcPts val="0"/>
              </a:spcAft>
              <a:buSzPts val="1100"/>
              <a:buChar char="-"/>
            </a:pPr>
            <a:r>
              <a:rPr lang="en" sz="1100"/>
              <a:t>Frappy#131 Backend - Display Account Type (Current_User) (Dalyn) [depends on #98]</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Manager Edit Accounts</a:t>
            </a:r>
            <a:endParaRPr/>
          </a:p>
        </p:txBody>
      </p:sp>
      <p:sp>
        <p:nvSpPr>
          <p:cNvPr id="231" name="Google Shape;231;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Testing Procedures:</a:t>
            </a:r>
            <a:endParaRPr/>
          </a:p>
          <a:p>
            <a:pPr indent="0" lvl="0" marL="0" rtl="0" algn="l">
              <a:spcBef>
                <a:spcPts val="1200"/>
              </a:spcBef>
              <a:spcAft>
                <a:spcPts val="0"/>
              </a:spcAft>
              <a:buNone/>
            </a:pPr>
            <a:r>
              <a:rPr lang="en"/>
              <a:t>The Manager Edit Accounts </a:t>
            </a:r>
            <a:r>
              <a:rPr lang="en"/>
              <a:t>requirement uses a lot of frontend and backend interaction. Everytime the page is loaded, all the account populate from the backend, and when an user’s “account role” is changed, things need to be updated, changed, or deleted from the database. Because of this we have frontend and backend tests for the entire application, including the manager edit accounts functionality. The tests can be run with the following instructions.</a:t>
            </a:r>
            <a:endParaRPr/>
          </a:p>
          <a:p>
            <a:pPr indent="0" lvl="0" marL="0" rtl="0" algn="l">
              <a:spcBef>
                <a:spcPts val="1200"/>
              </a:spcBef>
              <a:spcAft>
                <a:spcPts val="0"/>
              </a:spcAft>
              <a:buNone/>
            </a:pPr>
            <a:r>
              <a:rPr lang="en"/>
              <a:t>Frontend:</a:t>
            </a:r>
            <a:endParaRPr/>
          </a:p>
          <a:p>
            <a:pPr indent="0" lvl="0" marL="0" rtl="0" algn="l">
              <a:spcBef>
                <a:spcPts val="1200"/>
              </a:spcBef>
              <a:spcAft>
                <a:spcPts val="0"/>
              </a:spcAft>
              <a:buNone/>
            </a:pPr>
            <a:r>
              <a:rPr lang="en"/>
              <a:t>	Navigate to the src/frontend/ folder and run ‘npm run test’</a:t>
            </a:r>
            <a:endParaRPr/>
          </a:p>
          <a:p>
            <a:pPr indent="0" lvl="0" marL="0" rtl="0" algn="l">
              <a:spcBef>
                <a:spcPts val="1200"/>
              </a:spcBef>
              <a:spcAft>
                <a:spcPts val="0"/>
              </a:spcAft>
              <a:buNone/>
            </a:pPr>
            <a:r>
              <a:rPr lang="en"/>
              <a:t>Backend:</a:t>
            </a:r>
            <a:endParaRPr/>
          </a:p>
          <a:p>
            <a:pPr indent="0" lvl="0" marL="0" rtl="0" algn="l">
              <a:spcBef>
                <a:spcPts val="1200"/>
              </a:spcBef>
              <a:spcAft>
                <a:spcPts val="0"/>
              </a:spcAft>
              <a:buNone/>
            </a:pPr>
            <a:r>
              <a:rPr lang="en"/>
              <a:t>	Navigate to the src/server/frappe folder and run ‘python manage.py test’</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Video 1: User Orders a Drink</a:t>
            </a:r>
            <a:endParaRPr/>
          </a:p>
        </p:txBody>
      </p:sp>
      <p:pic>
        <p:nvPicPr>
          <p:cNvPr id="237" name="Google Shape;237;p35" title="User Orders Drink.mkv">
            <a:hlinkClick r:id="rId3"/>
          </p:cNvPr>
          <p:cNvPicPr preferRelativeResize="0"/>
          <p:nvPr/>
        </p:nvPicPr>
        <p:blipFill>
          <a:blip r:embed="rId4">
            <a:alphaModFix/>
          </a:blip>
          <a:stretch>
            <a:fillRect/>
          </a:stretch>
        </p:blipFill>
        <p:spPr>
          <a:xfrm>
            <a:off x="922700" y="1145825"/>
            <a:ext cx="6792710" cy="38208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Video 2: Manager Edits Inventory</a:t>
            </a:r>
            <a:endParaRPr/>
          </a:p>
        </p:txBody>
      </p:sp>
      <p:sp>
        <p:nvSpPr>
          <p:cNvPr id="243" name="Google Shape;243;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4" name="Google Shape;244;p36" title="ManagerEditAccounts.mp4">
            <a:hlinkClick r:id="rId3"/>
          </p:cNvPr>
          <p:cNvPicPr preferRelativeResize="0"/>
          <p:nvPr/>
        </p:nvPicPr>
        <p:blipFill>
          <a:blip r:embed="rId4">
            <a:alphaModFix/>
          </a:blip>
          <a:stretch>
            <a:fillRect/>
          </a:stretch>
        </p:blipFill>
        <p:spPr>
          <a:xfrm>
            <a:off x="1001875" y="1137575"/>
            <a:ext cx="6715801" cy="3783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Video 3: Cashier Orders for Customer </a:t>
            </a:r>
            <a:endParaRPr/>
          </a:p>
        </p:txBody>
      </p:sp>
      <p:sp>
        <p:nvSpPr>
          <p:cNvPr id="250" name="Google Shape;250;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1" name="Google Shape;251;p37" title="cashierOrdersForCustomer.mp4">
            <a:hlinkClick r:id="rId3"/>
          </p:cNvPr>
          <p:cNvPicPr preferRelativeResize="0"/>
          <p:nvPr/>
        </p:nvPicPr>
        <p:blipFill>
          <a:blip r:embed="rId4">
            <a:alphaModFix/>
          </a:blip>
          <a:stretch>
            <a:fillRect/>
          </a:stretch>
        </p:blipFill>
        <p:spPr>
          <a:xfrm>
            <a:off x="892575" y="1017800"/>
            <a:ext cx="7037827" cy="39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Video 4: Manger Creates Menu Item</a:t>
            </a:r>
            <a:endParaRPr/>
          </a:p>
        </p:txBody>
      </p:sp>
      <p:pic>
        <p:nvPicPr>
          <p:cNvPr id="257" name="Google Shape;257;p38" title="Unregistered Hypercam2">
            <a:hlinkClick r:id="rId3"/>
          </p:cNvPr>
          <p:cNvPicPr preferRelativeResize="0"/>
          <p:nvPr/>
        </p:nvPicPr>
        <p:blipFill>
          <a:blip r:embed="rId4">
            <a:alphaModFix/>
          </a:blip>
          <a:stretch>
            <a:fillRect/>
          </a:stretch>
        </p:blipFill>
        <p:spPr>
          <a:xfrm>
            <a:off x="1972675" y="12298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263" name="Google Shape;263;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https://www.django-rest-framework.org/</a:t>
            </a:r>
            <a:endParaRPr/>
          </a:p>
          <a:p>
            <a:pPr indent="-342900" lvl="0" marL="457200" rtl="0" algn="l">
              <a:spcBef>
                <a:spcPts val="0"/>
              </a:spcBef>
              <a:spcAft>
                <a:spcPts val="0"/>
              </a:spcAft>
              <a:buSzPts val="1800"/>
              <a:buChar char="-"/>
            </a:pPr>
            <a:r>
              <a:rPr lang="en" u="sng">
                <a:solidFill>
                  <a:schemeClr val="hlink"/>
                </a:solidFill>
                <a:hlinkClick r:id="rId4"/>
              </a:rPr>
              <a:t>https://reactjs.org/docs/hooks-intro.html</a:t>
            </a:r>
            <a:endParaRPr/>
          </a:p>
          <a:p>
            <a:pPr indent="-342900" lvl="0" marL="457200" rtl="0" algn="l">
              <a:spcBef>
                <a:spcPts val="0"/>
              </a:spcBef>
              <a:spcAft>
                <a:spcPts val="0"/>
              </a:spcAft>
              <a:buSzPts val="1800"/>
              <a:buChar char="-"/>
            </a:pPr>
            <a:r>
              <a:rPr lang="en" u="sng">
                <a:solidFill>
                  <a:schemeClr val="hlink"/>
                </a:solidFill>
                <a:hlinkClick r:id="rId5"/>
              </a:rPr>
              <a:t>https://www.robinwieruch.de/react-testing-library/</a:t>
            </a:r>
            <a:endParaRPr/>
          </a:p>
          <a:p>
            <a:pPr indent="-342900" lvl="0" marL="457200" rtl="0" algn="l">
              <a:spcBef>
                <a:spcPts val="0"/>
              </a:spcBef>
              <a:spcAft>
                <a:spcPts val="0"/>
              </a:spcAft>
              <a:buSzPts val="1800"/>
              <a:buChar char="-"/>
            </a:pPr>
            <a:r>
              <a:rPr lang="en" u="sng">
                <a:solidFill>
                  <a:schemeClr val="hlink"/>
                </a:solidFill>
                <a:hlinkClick r:id="rId6"/>
              </a:rPr>
              <a:t>https://css-tricks.com/snippets/css/a-guide-to-flexbox/</a:t>
            </a:r>
            <a:endParaRPr/>
          </a:p>
          <a:p>
            <a:pPr indent="-342900" lvl="0" marL="457200" rtl="0" algn="l">
              <a:spcBef>
                <a:spcPts val="0"/>
              </a:spcBef>
              <a:spcAft>
                <a:spcPts val="0"/>
              </a:spcAft>
              <a:buSzPts val="1800"/>
              <a:buChar char="-"/>
            </a:pPr>
            <a:r>
              <a:rPr lang="en" u="sng">
                <a:solidFill>
                  <a:schemeClr val="hlink"/>
                </a:solidFill>
                <a:hlinkClick r:id="rId7"/>
              </a:rPr>
              <a:t>https://reactjs.org/docs/hooks-effect.html</a:t>
            </a:r>
            <a:endParaRPr/>
          </a:p>
          <a:p>
            <a:pPr indent="-342900" lvl="0" marL="457200" rtl="0" algn="l">
              <a:spcBef>
                <a:spcPts val="0"/>
              </a:spcBef>
              <a:spcAft>
                <a:spcPts val="0"/>
              </a:spcAft>
              <a:buSzPts val="1800"/>
              <a:buChar char="-"/>
            </a:pPr>
            <a:r>
              <a:rPr lang="en" u="sng">
                <a:solidFill>
                  <a:schemeClr val="hlink"/>
                </a:solidFill>
                <a:hlinkClick r:id="rId8"/>
              </a:rPr>
              <a:t>https://reactcommunity.org/react-modal/</a:t>
            </a:r>
            <a:endParaRPr/>
          </a:p>
          <a:p>
            <a:pPr indent="0" lvl="0" marL="45720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269" name="Google Shape;269;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System Model</a:t>
            </a:r>
            <a:endParaRPr/>
          </a:p>
        </p:txBody>
      </p:sp>
      <p:sp>
        <p:nvSpPr>
          <p:cNvPr id="99" name="Google Shape;99;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Familiarity</a:t>
            </a:r>
            <a:endParaRPr/>
          </a:p>
          <a:p>
            <a:pPr indent="-342900" lvl="0" marL="457200" rtl="0" algn="l">
              <a:spcBef>
                <a:spcPts val="0"/>
              </a:spcBef>
              <a:spcAft>
                <a:spcPts val="0"/>
              </a:spcAft>
              <a:buSzPts val="1800"/>
              <a:buChar char="●"/>
            </a:pPr>
            <a:r>
              <a:rPr lang="en"/>
              <a:t>Ease of Design</a:t>
            </a:r>
            <a:endParaRPr/>
          </a:p>
          <a:p>
            <a:pPr indent="-342900" lvl="0" marL="457200" rtl="0" algn="l">
              <a:spcBef>
                <a:spcPts val="0"/>
              </a:spcBef>
              <a:spcAft>
                <a:spcPts val="0"/>
              </a:spcAft>
              <a:buSzPts val="1800"/>
              <a:buChar char="●"/>
            </a:pPr>
            <a:r>
              <a:rPr lang="en"/>
              <a:t>Ease of Development</a:t>
            </a:r>
            <a:endParaRPr/>
          </a:p>
          <a:p>
            <a:pPr indent="-342900" lvl="0" marL="457200" rtl="0" algn="l">
              <a:spcBef>
                <a:spcPts val="0"/>
              </a:spcBef>
              <a:spcAft>
                <a:spcPts val="0"/>
              </a:spcAft>
              <a:buSzPts val="1800"/>
              <a:buChar char="●"/>
            </a:pPr>
            <a:r>
              <a:rPr lang="en"/>
              <a:t>Skill Development</a:t>
            </a:r>
            <a:endParaRPr/>
          </a:p>
          <a:p>
            <a:pPr indent="-342900" lvl="0" marL="457200" rtl="0" algn="l">
              <a:spcBef>
                <a:spcPts val="0"/>
              </a:spcBef>
              <a:spcAft>
                <a:spcPts val="0"/>
              </a:spcAft>
              <a:buSzPts val="1800"/>
              <a:buChar char="●"/>
            </a:pPr>
            <a:r>
              <a:rPr lang="en"/>
              <a:t>Basically Our Only Choice</a:t>
            </a:r>
            <a:endParaRPr/>
          </a:p>
        </p:txBody>
      </p:sp>
      <p:sp>
        <p:nvSpPr>
          <p:cNvPr id="100" name="Google Shape;100;p15"/>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Two-Tier Client Server Architecture (WebApp)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Software Stack</a:t>
            </a:r>
            <a:endParaRPr/>
          </a:p>
        </p:txBody>
      </p:sp>
      <p:sp>
        <p:nvSpPr>
          <p:cNvPr id="106" name="Google Shape;106;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Multiple Options (Vue, React, etc.)</a:t>
            </a:r>
            <a:endParaRPr/>
          </a:p>
          <a:p>
            <a:pPr indent="-342900" lvl="0" marL="457200" rtl="0" algn="l">
              <a:spcBef>
                <a:spcPts val="0"/>
              </a:spcBef>
              <a:spcAft>
                <a:spcPts val="0"/>
              </a:spcAft>
              <a:buSzPts val="1800"/>
              <a:buChar char="●"/>
            </a:pPr>
            <a:r>
              <a:rPr lang="en"/>
              <a:t>Little Experience from Everyone</a:t>
            </a:r>
            <a:endParaRPr/>
          </a:p>
          <a:p>
            <a:pPr indent="-342900" lvl="0" marL="457200" rtl="0" algn="l">
              <a:spcBef>
                <a:spcPts val="0"/>
              </a:spcBef>
              <a:spcAft>
                <a:spcPts val="0"/>
              </a:spcAft>
              <a:buSzPts val="1800"/>
              <a:buChar char="●"/>
            </a:pPr>
            <a:r>
              <a:rPr lang="en"/>
              <a:t>Wanted to Try “Industry Standards”</a:t>
            </a:r>
            <a:endParaRPr/>
          </a:p>
          <a:p>
            <a:pPr indent="-342900" lvl="0" marL="457200" rtl="0" algn="l">
              <a:spcBef>
                <a:spcPts val="0"/>
              </a:spcBef>
              <a:spcAft>
                <a:spcPts val="0"/>
              </a:spcAft>
              <a:buSzPts val="1800"/>
              <a:buChar char="●"/>
            </a:pPr>
            <a:r>
              <a:rPr lang="en"/>
              <a:t>Thought Typescript Would be Better</a:t>
            </a:r>
            <a:endParaRPr/>
          </a:p>
          <a:p>
            <a:pPr indent="-342900" lvl="0" marL="457200" rtl="0" algn="l">
              <a:spcBef>
                <a:spcPts val="0"/>
              </a:spcBef>
              <a:spcAft>
                <a:spcPts val="0"/>
              </a:spcAft>
              <a:buSzPts val="1800"/>
              <a:buChar char="●"/>
            </a:pPr>
            <a:r>
              <a:rPr lang="en"/>
              <a:t>Familiar With Django</a:t>
            </a:r>
            <a:endParaRPr/>
          </a:p>
          <a:p>
            <a:pPr indent="-342900" lvl="0" marL="457200" rtl="0" algn="l">
              <a:spcBef>
                <a:spcPts val="0"/>
              </a:spcBef>
              <a:spcAft>
                <a:spcPts val="0"/>
              </a:spcAft>
              <a:buSzPts val="1800"/>
              <a:buChar char="●"/>
            </a:pPr>
            <a:r>
              <a:rPr lang="en"/>
              <a:t>Python is Easy</a:t>
            </a:r>
            <a:endParaRPr/>
          </a:p>
        </p:txBody>
      </p:sp>
      <p:sp>
        <p:nvSpPr>
          <p:cNvPr id="107" name="Google Shape;107;p16"/>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React, Typescript, Django, and Postgres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Work Split</a:t>
            </a:r>
            <a:endParaRPr/>
          </a:p>
        </p:txBody>
      </p:sp>
      <p:sp>
        <p:nvSpPr>
          <p:cNvPr id="113" name="Google Shape;113;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Never Explicitly Stated</a:t>
            </a:r>
            <a:endParaRPr/>
          </a:p>
          <a:p>
            <a:pPr indent="-342900" lvl="0" marL="457200" rtl="0" algn="l">
              <a:spcBef>
                <a:spcPts val="0"/>
              </a:spcBef>
              <a:spcAft>
                <a:spcPts val="0"/>
              </a:spcAft>
              <a:buSzPts val="1800"/>
              <a:buChar char="●"/>
            </a:pPr>
            <a:r>
              <a:rPr lang="en"/>
              <a:t>Meant to be More Flexible</a:t>
            </a:r>
            <a:endParaRPr/>
          </a:p>
          <a:p>
            <a:pPr indent="-342900" lvl="0" marL="457200" rtl="0" algn="l">
              <a:spcBef>
                <a:spcPts val="0"/>
              </a:spcBef>
              <a:spcAft>
                <a:spcPts val="0"/>
              </a:spcAft>
              <a:buSzPts val="1800"/>
              <a:buChar char="●"/>
            </a:pPr>
            <a:r>
              <a:rPr lang="en"/>
              <a:t>Team Experience</a:t>
            </a:r>
            <a:endParaRPr/>
          </a:p>
        </p:txBody>
      </p:sp>
      <p:sp>
        <p:nvSpPr>
          <p:cNvPr id="114" name="Google Shape;114;p17"/>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3 Frontend - 1 Backend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Meetings</a:t>
            </a:r>
            <a:endParaRPr/>
          </a:p>
        </p:txBody>
      </p:sp>
      <p:sp>
        <p:nvSpPr>
          <p:cNvPr id="120" name="Google Shape;120;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Followed the Class Suggestion</a:t>
            </a:r>
            <a:endParaRPr/>
          </a:p>
          <a:p>
            <a:pPr indent="-342900" lvl="0" marL="457200" rtl="0" algn="l">
              <a:spcBef>
                <a:spcPts val="0"/>
              </a:spcBef>
              <a:spcAft>
                <a:spcPts val="0"/>
              </a:spcAft>
              <a:buSzPts val="1800"/>
              <a:buChar char="●"/>
            </a:pPr>
            <a:r>
              <a:rPr lang="en"/>
              <a:t>Some Members Had Experience</a:t>
            </a:r>
            <a:endParaRPr/>
          </a:p>
          <a:p>
            <a:pPr indent="-342900" lvl="0" marL="457200" rtl="0" algn="l">
              <a:spcBef>
                <a:spcPts val="0"/>
              </a:spcBef>
              <a:spcAft>
                <a:spcPts val="0"/>
              </a:spcAft>
              <a:buSzPts val="1800"/>
              <a:buChar char="●"/>
            </a:pPr>
            <a:r>
              <a:rPr lang="en"/>
              <a:t>Everyone Familiar With Discord</a:t>
            </a:r>
            <a:endParaRPr/>
          </a:p>
          <a:p>
            <a:pPr indent="-342900" lvl="0" marL="457200" rtl="0" algn="l">
              <a:spcBef>
                <a:spcPts val="0"/>
              </a:spcBef>
              <a:spcAft>
                <a:spcPts val="0"/>
              </a:spcAft>
              <a:buSzPts val="1800"/>
              <a:buChar char="●"/>
            </a:pPr>
            <a:r>
              <a:rPr lang="en"/>
              <a:t>Discord Was Free</a:t>
            </a:r>
            <a:endParaRPr/>
          </a:p>
          <a:p>
            <a:pPr indent="-342900" lvl="0" marL="457200" rtl="0" algn="l">
              <a:spcBef>
                <a:spcPts val="0"/>
              </a:spcBef>
              <a:spcAft>
                <a:spcPts val="0"/>
              </a:spcAft>
              <a:buSzPts val="1800"/>
              <a:buChar char="●"/>
            </a:pPr>
            <a:r>
              <a:rPr lang="en"/>
              <a:t>Github Projects Was Free</a:t>
            </a:r>
            <a:endParaRPr/>
          </a:p>
        </p:txBody>
      </p:sp>
      <p:sp>
        <p:nvSpPr>
          <p:cNvPr id="121" name="Google Shape;121;p18"/>
          <p:cNvSpPr txBox="1"/>
          <p:nvPr>
            <p:ph idx="1" type="subTitle"/>
          </p:nvPr>
        </p:nvSpPr>
        <p:spPr>
          <a:xfrm>
            <a:off x="265500" y="2788450"/>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Bi-Daily Scrums</a:t>
            </a:r>
            <a:endParaRPr/>
          </a:p>
          <a:p>
            <a:pPr indent="0" lvl="0" marL="0" rtl="0" algn="ctr">
              <a:spcBef>
                <a:spcPts val="0"/>
              </a:spcBef>
              <a:spcAft>
                <a:spcPts val="0"/>
              </a:spcAft>
              <a:buNone/>
            </a:pPr>
            <a:r>
              <a:rPr lang="en"/>
              <a:t>Discord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Agile (SCRUM)</a:t>
            </a:r>
            <a:endParaRPr/>
          </a:p>
        </p:txBody>
      </p:sp>
      <p:sp>
        <p:nvSpPr>
          <p:cNvPr id="127" name="Google Shape;127;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Resolve Conflicts</a:t>
            </a:r>
            <a:endParaRPr/>
          </a:p>
          <a:p>
            <a:pPr indent="-342900" lvl="0" marL="457200" rtl="0" algn="l">
              <a:spcBef>
                <a:spcPts val="0"/>
              </a:spcBef>
              <a:spcAft>
                <a:spcPts val="0"/>
              </a:spcAft>
              <a:buSzPts val="1800"/>
              <a:buChar char="●"/>
            </a:pPr>
            <a:r>
              <a:rPr lang="en"/>
              <a:t>Increase Understanding</a:t>
            </a:r>
            <a:endParaRPr/>
          </a:p>
          <a:p>
            <a:pPr indent="-342900" lvl="0" marL="457200" rtl="0" algn="l">
              <a:spcBef>
                <a:spcPts val="0"/>
              </a:spcBef>
              <a:spcAft>
                <a:spcPts val="0"/>
              </a:spcAft>
              <a:buSzPts val="1800"/>
              <a:buChar char="●"/>
            </a:pPr>
            <a:r>
              <a:rPr lang="en"/>
              <a:t>Split Work</a:t>
            </a:r>
            <a:endParaRPr/>
          </a:p>
          <a:p>
            <a:pPr indent="-342900" lvl="0" marL="457200" rtl="0" algn="l">
              <a:spcBef>
                <a:spcPts val="0"/>
              </a:spcBef>
              <a:spcAft>
                <a:spcPts val="0"/>
              </a:spcAft>
              <a:buSzPts val="1800"/>
              <a:buChar char="●"/>
            </a:pPr>
            <a:r>
              <a:rPr lang="en"/>
              <a:t>Determine Direction</a:t>
            </a:r>
            <a:endParaRPr/>
          </a:p>
          <a:p>
            <a:pPr indent="-342900" lvl="0" marL="457200" rtl="0" algn="l">
              <a:spcBef>
                <a:spcPts val="0"/>
              </a:spcBef>
              <a:spcAft>
                <a:spcPts val="0"/>
              </a:spcAft>
              <a:buSzPts val="1800"/>
              <a:buChar char="●"/>
            </a:pPr>
            <a:r>
              <a:rPr lang="en"/>
              <a:t>Team Building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Burn Down Chart</a:t>
            </a:r>
            <a:endParaRPr/>
          </a:p>
        </p:txBody>
      </p:sp>
      <p:pic>
        <p:nvPicPr>
          <p:cNvPr id="133" name="Google Shape;133;p20"/>
          <p:cNvPicPr preferRelativeResize="0"/>
          <p:nvPr/>
        </p:nvPicPr>
        <p:blipFill>
          <a:blip r:embed="rId3">
            <a:alphaModFix/>
          </a:blip>
          <a:stretch>
            <a:fillRect/>
          </a:stretch>
        </p:blipFill>
        <p:spPr>
          <a:xfrm>
            <a:off x="1552551" y="909575"/>
            <a:ext cx="5736673" cy="3733876"/>
          </a:xfrm>
          <a:prstGeom prst="rect">
            <a:avLst/>
          </a:prstGeom>
          <a:noFill/>
          <a:ln>
            <a:noFill/>
          </a:ln>
        </p:spPr>
      </p:pic>
      <p:sp>
        <p:nvSpPr>
          <p:cNvPr id="134" name="Google Shape;134;p20"/>
          <p:cNvSpPr txBox="1"/>
          <p:nvPr/>
        </p:nvSpPr>
        <p:spPr>
          <a:xfrm>
            <a:off x="288625" y="1154450"/>
            <a:ext cx="12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5" name="Google Shape;135;p20"/>
          <p:cNvSpPr txBox="1"/>
          <p:nvPr/>
        </p:nvSpPr>
        <p:spPr>
          <a:xfrm>
            <a:off x="247375" y="1139000"/>
            <a:ext cx="2968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latin typeface="Roboto"/>
                <a:ea typeface="Roboto"/>
                <a:cs typeface="Roboto"/>
                <a:sym typeface="Roboto"/>
              </a:rPr>
              <a:t>Velocities</a:t>
            </a:r>
            <a:endParaRPr sz="1600" u="sng">
              <a:latin typeface="Roboto"/>
              <a:ea typeface="Roboto"/>
              <a:cs typeface="Roboto"/>
              <a:sym typeface="Roboto"/>
            </a:endParaRPr>
          </a:p>
        </p:txBody>
      </p:sp>
      <p:sp>
        <p:nvSpPr>
          <p:cNvPr id="136" name="Google Shape;136;p20"/>
          <p:cNvSpPr txBox="1"/>
          <p:nvPr/>
        </p:nvSpPr>
        <p:spPr>
          <a:xfrm>
            <a:off x="247375" y="1597675"/>
            <a:ext cx="2968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Sprint 0: 30 pts</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Sprint 1: 28 pts</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Sprint 2: 26 pts</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Sprint 3: 32 pts</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Sprint 4:  36</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Spring 5: 7</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Whole: 159</a:t>
            </a:r>
            <a:endParaRPr sz="12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 (</a:t>
            </a:r>
            <a:r>
              <a:rPr lang="en"/>
              <a:t>Correctness</a:t>
            </a:r>
            <a:r>
              <a:rPr lang="en"/>
              <a:t>)</a:t>
            </a:r>
            <a:endParaRPr/>
          </a:p>
        </p:txBody>
      </p:sp>
      <p:sp>
        <p:nvSpPr>
          <p:cNvPr id="142" name="Google Shape;142;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All In One App</a:t>
            </a:r>
            <a:endParaRPr/>
          </a:p>
          <a:p>
            <a:pPr indent="-325755" lvl="0" marL="457200" rtl="0" algn="l">
              <a:spcBef>
                <a:spcPts val="0"/>
              </a:spcBef>
              <a:spcAft>
                <a:spcPts val="0"/>
              </a:spcAft>
              <a:buSzPct val="100000"/>
              <a:buChar char="●"/>
            </a:pPr>
            <a:r>
              <a:rPr lang="en"/>
              <a:t>Manager</a:t>
            </a:r>
            <a:endParaRPr/>
          </a:p>
          <a:p>
            <a:pPr indent="-304165" lvl="1" marL="914400" rtl="0" algn="l">
              <a:spcBef>
                <a:spcPts val="0"/>
              </a:spcBef>
              <a:spcAft>
                <a:spcPts val="0"/>
              </a:spcAft>
              <a:buSzPct val="100000"/>
              <a:buChar char="○"/>
            </a:pPr>
            <a:r>
              <a:rPr lang="en"/>
              <a:t>Pay Employees</a:t>
            </a:r>
            <a:endParaRPr/>
          </a:p>
          <a:p>
            <a:pPr indent="-304165" lvl="1" marL="914400" rtl="0" algn="l">
              <a:spcBef>
                <a:spcPts val="0"/>
              </a:spcBef>
              <a:spcAft>
                <a:spcPts val="0"/>
              </a:spcAft>
              <a:buSzPct val="100000"/>
              <a:buChar char="○"/>
            </a:pPr>
            <a:r>
              <a:rPr lang="en"/>
              <a:t>Edit Menu</a:t>
            </a:r>
            <a:endParaRPr/>
          </a:p>
          <a:p>
            <a:pPr indent="-304165" lvl="1" marL="914400" rtl="0" algn="l">
              <a:spcBef>
                <a:spcPts val="0"/>
              </a:spcBef>
              <a:spcAft>
                <a:spcPts val="0"/>
              </a:spcAft>
              <a:buSzPct val="100000"/>
              <a:buChar char="○"/>
            </a:pPr>
            <a:r>
              <a:rPr lang="en"/>
              <a:t>Edit </a:t>
            </a:r>
            <a:r>
              <a:rPr lang="en"/>
              <a:t>Inventory</a:t>
            </a:r>
            <a:endParaRPr/>
          </a:p>
          <a:p>
            <a:pPr indent="-304165" lvl="1" marL="914400" rtl="0" algn="l">
              <a:spcBef>
                <a:spcPts val="0"/>
              </a:spcBef>
              <a:spcAft>
                <a:spcPts val="0"/>
              </a:spcAft>
              <a:buSzPct val="100000"/>
              <a:buChar char="○"/>
            </a:pPr>
            <a:r>
              <a:rPr lang="en"/>
              <a:t>Edit Accounts</a:t>
            </a:r>
            <a:endParaRPr/>
          </a:p>
          <a:p>
            <a:pPr indent="-325755" lvl="0" marL="457200" rtl="0" algn="l">
              <a:spcBef>
                <a:spcPts val="0"/>
              </a:spcBef>
              <a:spcAft>
                <a:spcPts val="0"/>
              </a:spcAft>
              <a:buSzPct val="100000"/>
              <a:buChar char="●"/>
            </a:pPr>
            <a:r>
              <a:rPr lang="en"/>
              <a:t>Employee</a:t>
            </a:r>
            <a:endParaRPr/>
          </a:p>
          <a:p>
            <a:pPr indent="-304165" lvl="1" marL="914400" rtl="0" algn="l">
              <a:spcBef>
                <a:spcPts val="0"/>
              </a:spcBef>
              <a:spcAft>
                <a:spcPts val="0"/>
              </a:spcAft>
              <a:buSzPct val="100000"/>
              <a:buChar char="○"/>
            </a:pPr>
            <a:r>
              <a:rPr lang="en"/>
              <a:t>Log hours</a:t>
            </a:r>
            <a:endParaRPr/>
          </a:p>
          <a:p>
            <a:pPr indent="-304165" lvl="1" marL="914400" rtl="0" algn="l">
              <a:spcBef>
                <a:spcPts val="0"/>
              </a:spcBef>
              <a:spcAft>
                <a:spcPts val="0"/>
              </a:spcAft>
              <a:buSzPct val="100000"/>
              <a:buChar char="○"/>
            </a:pPr>
            <a:r>
              <a:rPr lang="en"/>
              <a:t>Order For Customers</a:t>
            </a:r>
            <a:endParaRPr/>
          </a:p>
          <a:p>
            <a:pPr indent="-304165" lvl="1" marL="914400" rtl="0" algn="l">
              <a:spcBef>
                <a:spcPts val="0"/>
              </a:spcBef>
              <a:spcAft>
                <a:spcPts val="0"/>
              </a:spcAft>
              <a:buSzPct val="100000"/>
              <a:buChar char="○"/>
            </a:pPr>
            <a:r>
              <a:rPr lang="en"/>
              <a:t>Complete Orders</a:t>
            </a:r>
            <a:endParaRPr/>
          </a:p>
          <a:p>
            <a:pPr indent="-304165" lvl="1" marL="914400" rtl="0" algn="l">
              <a:spcBef>
                <a:spcPts val="0"/>
              </a:spcBef>
              <a:spcAft>
                <a:spcPts val="0"/>
              </a:spcAft>
              <a:buSzPct val="100000"/>
              <a:buChar char="○"/>
            </a:pPr>
            <a:r>
              <a:rPr lang="en"/>
              <a:t>View Orders in Progress</a:t>
            </a:r>
            <a:endParaRPr/>
          </a:p>
          <a:p>
            <a:pPr indent="-325755" lvl="0" marL="457200" rtl="0" algn="l">
              <a:spcBef>
                <a:spcPts val="0"/>
              </a:spcBef>
              <a:spcAft>
                <a:spcPts val="0"/>
              </a:spcAft>
              <a:buSzPct val="100000"/>
              <a:buChar char="●"/>
            </a:pPr>
            <a:r>
              <a:rPr lang="en"/>
              <a:t>Customers</a:t>
            </a:r>
            <a:endParaRPr/>
          </a:p>
          <a:p>
            <a:pPr indent="-304165" lvl="1" marL="914400" rtl="0" algn="l">
              <a:spcBef>
                <a:spcPts val="0"/>
              </a:spcBef>
              <a:spcAft>
                <a:spcPts val="0"/>
              </a:spcAft>
              <a:buSzPct val="100000"/>
              <a:buChar char="○"/>
            </a:pPr>
            <a:r>
              <a:rPr lang="en"/>
              <a:t>View and Edit Account</a:t>
            </a:r>
            <a:endParaRPr/>
          </a:p>
          <a:p>
            <a:pPr indent="-304165" lvl="1" marL="914400" rtl="0" algn="l">
              <a:spcBef>
                <a:spcPts val="0"/>
              </a:spcBef>
              <a:spcAft>
                <a:spcPts val="0"/>
              </a:spcAft>
              <a:buSzPct val="100000"/>
              <a:buChar char="○"/>
            </a:pPr>
            <a:r>
              <a:rPr lang="en"/>
              <a:t>Add to Balance</a:t>
            </a:r>
            <a:endParaRPr/>
          </a:p>
          <a:p>
            <a:pPr indent="-304165" lvl="1" marL="914400" rtl="0" algn="l">
              <a:spcBef>
                <a:spcPts val="0"/>
              </a:spcBef>
              <a:spcAft>
                <a:spcPts val="0"/>
              </a:spcAft>
              <a:buSzPct val="100000"/>
              <a:buChar char="○"/>
            </a:pPr>
            <a:r>
              <a:rPr lang="en"/>
              <a:t>Order Drinks</a:t>
            </a:r>
            <a:endParaRPr/>
          </a:p>
          <a:p>
            <a:pPr indent="-304165" lvl="1" marL="914400" rtl="0" algn="l">
              <a:spcBef>
                <a:spcPts val="0"/>
              </a:spcBef>
              <a:spcAft>
                <a:spcPts val="0"/>
              </a:spcAft>
              <a:buSzPct val="100000"/>
              <a:buChar char="○"/>
            </a:pPr>
            <a:r>
              <a:rPr lang="en"/>
              <a:t>View Order History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