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  <p:sldId id="263" r:id="rId7"/>
    <p:sldId id="264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55" autoAdjust="0"/>
    <p:restoredTop sz="94660"/>
  </p:normalViewPr>
  <p:slideViewPr>
    <p:cSldViewPr snapToGrid="0">
      <p:cViewPr varScale="1">
        <p:scale>
          <a:sx n="64" d="100"/>
          <a:sy n="64" d="100"/>
        </p:scale>
        <p:origin x="98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BB97C-7247-4465-A104-EBC781AC01DB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74220-1EA9-4EFA-9DF4-D37BCAF49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0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BB97C-7247-4465-A104-EBC781AC01DB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74220-1EA9-4EFA-9DF4-D37BCAF49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383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BB97C-7247-4465-A104-EBC781AC01DB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74220-1EA9-4EFA-9DF4-D37BCAF49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2924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BB97C-7247-4465-A104-EBC781AC01DB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74220-1EA9-4EFA-9DF4-D37BCAF49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6066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BB97C-7247-4465-A104-EBC781AC01DB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74220-1EA9-4EFA-9DF4-D37BCAF49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3960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BB97C-7247-4465-A104-EBC781AC01DB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74220-1EA9-4EFA-9DF4-D37BCAF49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6778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BB97C-7247-4465-A104-EBC781AC01DB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74220-1EA9-4EFA-9DF4-D37BCAF49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8379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BB97C-7247-4465-A104-EBC781AC01DB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74220-1EA9-4EFA-9DF4-D37BCAF49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5173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BB97C-7247-4465-A104-EBC781AC01DB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74220-1EA9-4EFA-9DF4-D37BCAF49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125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BB97C-7247-4465-A104-EBC781AC01DB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39A74220-1EA9-4EFA-9DF4-D37BCAF49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392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BB97C-7247-4465-A104-EBC781AC01DB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74220-1EA9-4EFA-9DF4-D37BCAF49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231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BB97C-7247-4465-A104-EBC781AC01DB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74220-1EA9-4EFA-9DF4-D37BCAF49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866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BB97C-7247-4465-A104-EBC781AC01DB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74220-1EA9-4EFA-9DF4-D37BCAF49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49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BB97C-7247-4465-A104-EBC781AC01DB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74220-1EA9-4EFA-9DF4-D37BCAF49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180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BB97C-7247-4465-A104-EBC781AC01DB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74220-1EA9-4EFA-9DF4-D37BCAF49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760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BB97C-7247-4465-A104-EBC781AC01DB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74220-1EA9-4EFA-9DF4-D37BCAF49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246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BB97C-7247-4465-A104-EBC781AC01DB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74220-1EA9-4EFA-9DF4-D37BCAF49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805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D2BB97C-7247-4465-A104-EBC781AC01DB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9A74220-1EA9-4EFA-9DF4-D37BCAF49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838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start.spring.io/" TargetMode="External"/><Relationship Id="rId13" Type="http://schemas.openxmlformats.org/officeDocument/2006/relationships/hyperlink" Target="https://spring.io/quickstart" TargetMode="External"/><Relationship Id="rId3" Type="http://schemas.openxmlformats.org/officeDocument/2006/relationships/hyperlink" Target="https://www.raspberrypi.com/documentation/computers/os.html" TargetMode="External"/><Relationship Id="rId7" Type="http://schemas.openxmlformats.org/officeDocument/2006/relationships/hyperlink" Target="https://www.raspberrypi.com/software/" TargetMode="External"/><Relationship Id="rId12" Type="http://schemas.openxmlformats.org/officeDocument/2006/relationships/hyperlink" Target="https://github.com/adafruit/Adafruit_BME680" TargetMode="External"/><Relationship Id="rId2" Type="http://schemas.openxmlformats.org/officeDocument/2006/relationships/hyperlink" Target="https://www.raspberrypi.com/products/raspberry-pi-3-model-b-plu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adafruit.com/product/4397" TargetMode="External"/><Relationship Id="rId11" Type="http://schemas.openxmlformats.org/officeDocument/2006/relationships/hyperlink" Target="https://learn.adafruit.com/adafruit-bme680-humidity-temperature-barometic-pressure-voc-gas/python-circuitpython" TargetMode="External"/><Relationship Id="rId5" Type="http://schemas.openxmlformats.org/officeDocument/2006/relationships/hyperlink" Target="https://cdn-shop.adafruit.com/product-files/3660/BME680.pdf" TargetMode="External"/><Relationship Id="rId10" Type="http://schemas.openxmlformats.org/officeDocument/2006/relationships/hyperlink" Target="https://www.pi4j.com/" TargetMode="External"/><Relationship Id="rId4" Type="http://schemas.openxmlformats.org/officeDocument/2006/relationships/hyperlink" Target="https://www.adafruit.com/product/5046" TargetMode="External"/><Relationship Id="rId9" Type="http://schemas.openxmlformats.org/officeDocument/2006/relationships/hyperlink" Target="https://www.youtube.com/watch?v=dq1z9t03mXI" TargetMode="External"/><Relationship Id="rId14" Type="http://schemas.openxmlformats.org/officeDocument/2006/relationships/hyperlink" Target="https://learn.adafruit.com/adafruit-bme680-humidity-temperature-barometic-pressure-voc-ga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EDF19-EFAA-318C-0A0D-ACF9B409CF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Team 8B Development Term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64D65B-169C-3587-A2DB-7C9BA450DC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Weather Project </a:t>
            </a:r>
          </a:p>
          <a:p>
            <a:r>
              <a:rPr lang="en-US" dirty="0"/>
              <a:t>Raspberry Pi and BME688 Sensor</a:t>
            </a:r>
          </a:p>
          <a:p>
            <a:r>
              <a:rPr lang="en-US" dirty="0"/>
              <a:t>John Maksuta, Ali Fayad, Matthew </a:t>
            </a:r>
            <a:r>
              <a:rPr lang="en-US" dirty="0" err="1"/>
              <a:t>Boin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7970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DD11E-1701-CF52-0A26-0B4F10FD2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2646E4-7236-DB96-5F9C-BFAB7A4233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Single board computer with </a:t>
            </a:r>
            <a:r>
              <a:rPr lang="en-US" dirty="0" err="1"/>
              <a:t>WiFi</a:t>
            </a:r>
            <a:r>
              <a:rPr lang="en-US" dirty="0"/>
              <a:t> and OS</a:t>
            </a:r>
          </a:p>
          <a:p>
            <a:r>
              <a:rPr lang="en-US"/>
              <a:t>Sensor, </a:t>
            </a:r>
            <a:r>
              <a:rPr lang="en-US" dirty="0"/>
              <a:t>Camera, or Computational device</a:t>
            </a:r>
          </a:p>
        </p:txBody>
      </p:sp>
    </p:spTree>
    <p:extLst>
      <p:ext uri="{BB962C8B-B14F-4D97-AF65-F5344CB8AC3E}">
        <p14:creationId xmlns:p14="http://schemas.microsoft.com/office/powerpoint/2010/main" val="1704634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2D0ED-D7B9-1903-611E-3706D01C5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Characterization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BC8AE1-397F-BE57-5CDB-6831988762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666999"/>
            <a:ext cx="10018713" cy="3505201"/>
          </a:xfrm>
        </p:spPr>
        <p:txBody>
          <a:bodyPr>
            <a:normAutofit/>
          </a:bodyPr>
          <a:lstStyle/>
          <a:p>
            <a:r>
              <a:rPr lang="en-US" dirty="0"/>
              <a:t>A Remote Sensor for Monitoring Environment</a:t>
            </a:r>
          </a:p>
          <a:p>
            <a:pPr lvl="1"/>
            <a:r>
              <a:rPr lang="en-US" dirty="0"/>
              <a:t>Environmental monitoring data is necessary for scientific study</a:t>
            </a:r>
          </a:p>
          <a:p>
            <a:pPr lvl="1"/>
            <a:r>
              <a:rPr lang="en-US" dirty="0"/>
              <a:t>Funding can be scarce and leads to uncovered areas of the map</a:t>
            </a:r>
          </a:p>
          <a:p>
            <a:pPr lvl="1"/>
            <a:r>
              <a:rPr lang="en-US" dirty="0"/>
              <a:t>There is a need for cheap remote monitoring equipment</a:t>
            </a:r>
          </a:p>
          <a:p>
            <a:r>
              <a:rPr lang="en-US" dirty="0"/>
              <a:t>Communicate with single-board computer device</a:t>
            </a:r>
          </a:p>
          <a:p>
            <a:pPr lvl="1"/>
            <a:r>
              <a:rPr lang="en-US" dirty="0"/>
              <a:t>Communication from remote host to device</a:t>
            </a:r>
          </a:p>
          <a:p>
            <a:pPr lvl="1"/>
            <a:r>
              <a:rPr lang="en-US" dirty="0"/>
              <a:t>Communication from device to sensor board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8543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55FCC-0600-C33E-8333-13D62FEE1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Solution and Implementation Strategy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C9C35F-DACB-2626-8D49-E85DD63881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Develop a web-based application running on Raspberry Pi Board</a:t>
            </a:r>
          </a:p>
          <a:p>
            <a:r>
              <a:rPr lang="en-US" dirty="0"/>
              <a:t>User can connect to the Pi over a web browser, and control the Pi Board</a:t>
            </a:r>
          </a:p>
          <a:p>
            <a:r>
              <a:rPr lang="en-US" dirty="0"/>
              <a:t>Client-side communicates with Server-side and receives data</a:t>
            </a:r>
          </a:p>
          <a:p>
            <a:r>
              <a:rPr lang="en-US" dirty="0"/>
              <a:t>Server-side communicates with the Sensor and obtains readings</a:t>
            </a:r>
          </a:p>
          <a:p>
            <a:r>
              <a:rPr lang="en-US" dirty="0"/>
              <a:t>Sensor communication is through the JAR interface for portability</a:t>
            </a:r>
          </a:p>
        </p:txBody>
      </p:sp>
    </p:spTree>
    <p:extLst>
      <p:ext uri="{BB962C8B-B14F-4D97-AF65-F5344CB8AC3E}">
        <p14:creationId xmlns:p14="http://schemas.microsoft.com/office/powerpoint/2010/main" val="1187471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E9297-AC36-9DD5-EF9B-E09F63CDC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01F47-7951-BD0D-E2FB-BF3DE2CF1F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Team operates individually, fully remote</a:t>
            </a:r>
          </a:p>
          <a:p>
            <a:r>
              <a:rPr lang="en-US" dirty="0"/>
              <a:t>Each member obtained the same primary equipment: single-board computer and sensor</a:t>
            </a:r>
          </a:p>
          <a:p>
            <a:r>
              <a:rPr lang="en-US" dirty="0"/>
              <a:t>Raspberry Pi 3 B+ and Adafruit BME688 sensor board</a:t>
            </a:r>
          </a:p>
        </p:txBody>
      </p:sp>
    </p:spTree>
    <p:extLst>
      <p:ext uri="{BB962C8B-B14F-4D97-AF65-F5344CB8AC3E}">
        <p14:creationId xmlns:p14="http://schemas.microsoft.com/office/powerpoint/2010/main" val="18098233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60D762-E0D2-C6F2-1248-A6479F49F2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6C073-3CB5-F16A-B486-5702AAF01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1120511"/>
            <a:ext cx="10018713" cy="1487776"/>
          </a:xfrm>
        </p:spPr>
        <p:txBody>
          <a:bodyPr/>
          <a:lstStyle/>
          <a:p>
            <a:r>
              <a:rPr lang="en-US" dirty="0"/>
              <a:t>Methodology</a:t>
            </a:r>
            <a:br>
              <a:rPr lang="en-US" dirty="0"/>
            </a:br>
            <a:r>
              <a:rPr lang="en-US" dirty="0"/>
              <a:t>Software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C188AB-21BE-FDFD-B176-64EE2C787E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VS Code</a:t>
            </a:r>
          </a:p>
          <a:p>
            <a:r>
              <a:rPr lang="en-US" dirty="0" err="1"/>
              <a:t>Github</a:t>
            </a:r>
            <a:r>
              <a:rPr lang="en-US" dirty="0"/>
              <a:t> Repository</a:t>
            </a:r>
          </a:p>
          <a:p>
            <a:r>
              <a:rPr lang="en-US" dirty="0"/>
              <a:t>Maven, NodeJS</a:t>
            </a:r>
          </a:p>
        </p:txBody>
      </p:sp>
    </p:spTree>
    <p:extLst>
      <p:ext uri="{BB962C8B-B14F-4D97-AF65-F5344CB8AC3E}">
        <p14:creationId xmlns:p14="http://schemas.microsoft.com/office/powerpoint/2010/main" val="4124340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8EB3EB-66B2-3CC8-F3E0-EEEFBE2598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A55DF-7496-59AA-ACF8-145ECB94E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1120511"/>
            <a:ext cx="10018713" cy="1487776"/>
          </a:xfrm>
        </p:spPr>
        <p:txBody>
          <a:bodyPr/>
          <a:lstStyle/>
          <a:p>
            <a:r>
              <a:rPr lang="en-US" dirty="0"/>
              <a:t>Methodology</a:t>
            </a:r>
            <a:br>
              <a:rPr lang="en-US" dirty="0"/>
            </a:br>
            <a:r>
              <a:rPr lang="en-US" dirty="0"/>
              <a:t>Project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7F8CD-F6D5-696D-E4FD-647B303952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Client Application</a:t>
            </a:r>
          </a:p>
          <a:p>
            <a:pPr lvl="1"/>
            <a:r>
              <a:rPr lang="en-US" dirty="0"/>
              <a:t>weather-client – (</a:t>
            </a:r>
            <a:r>
              <a:rPr lang="en-US" dirty="0" err="1"/>
              <a:t>Javascript</a:t>
            </a:r>
            <a:r>
              <a:rPr lang="en-US" dirty="0"/>
              <a:t>, </a:t>
            </a:r>
            <a:r>
              <a:rPr lang="en-US" dirty="0" err="1"/>
              <a:t>ReactApp</a:t>
            </a:r>
            <a:r>
              <a:rPr lang="en-US" dirty="0"/>
              <a:t>, NodeJS)</a:t>
            </a:r>
          </a:p>
          <a:p>
            <a:r>
              <a:rPr lang="en-US" dirty="0"/>
              <a:t>Server Application</a:t>
            </a:r>
          </a:p>
          <a:p>
            <a:pPr lvl="1"/>
            <a:r>
              <a:rPr lang="en-US" dirty="0"/>
              <a:t>weather – (Java, </a:t>
            </a:r>
            <a:r>
              <a:rPr lang="en-US" dirty="0" err="1"/>
              <a:t>Springboot</a:t>
            </a:r>
            <a:r>
              <a:rPr lang="en-US" dirty="0"/>
              <a:t>, Maven)</a:t>
            </a:r>
          </a:p>
          <a:p>
            <a:r>
              <a:rPr lang="en-US" dirty="0"/>
              <a:t>External Jar file for Sensor Interface</a:t>
            </a:r>
          </a:p>
          <a:p>
            <a:pPr lvl="1"/>
            <a:r>
              <a:rPr lang="en-US" dirty="0"/>
              <a:t>adafruit_bme680 – (Java, Maven)</a:t>
            </a:r>
          </a:p>
          <a:p>
            <a:r>
              <a:rPr lang="en-US" dirty="0"/>
              <a:t>Database service</a:t>
            </a:r>
          </a:p>
          <a:p>
            <a:pPr lvl="1"/>
            <a:r>
              <a:rPr lang="en-US" dirty="0"/>
              <a:t>sensor2db.py – (Python, </a:t>
            </a:r>
            <a:r>
              <a:rPr lang="en-US" dirty="0" err="1"/>
              <a:t>systemd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0114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8338E-BE52-EEB0-84E5-7518E460E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57D1F36-3CFA-DC65-B8F6-9E17BF8B653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Successfully communicate with device and displays live readings</a:t>
                </a:r>
              </a:p>
              <a:p>
                <a:r>
                  <a:rPr lang="en-US" dirty="0"/>
                  <a:t>Power consumption </a:t>
                </a:r>
                <a14:m>
                  <m:oMath xmlns:m="http://schemas.openxmlformats.org/officeDocument/2006/math">
                    <m:r>
                      <a:rPr lang="x-none" sz="1800" i="1" spc="-5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≈</m:t>
                    </m:r>
                    <m:r>
                      <a:rPr lang="x-none" sz="1800" i="1" spc="-5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530</m:t>
                    </m:r>
                    <m:r>
                      <a:rPr lang="x-none" sz="1800" i="1" spc="-5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𝑚𝐴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Total cost for Hardware components 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$54.95 retail</a:t>
                </a:r>
              </a:p>
              <a:p>
                <a:r>
                  <a:rPr lang="en-US" dirty="0"/>
                  <a:t>Modular design allows for portability and improvement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57D1F36-3CFA-DC65-B8F6-9E17BF8B653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24592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9CD73-1420-5AAA-B7C9-F975A4CF9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8957" y="685800"/>
            <a:ext cx="9914067" cy="723275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610B07-E681-94CF-38DC-19AEF3104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8761" y="1633928"/>
            <a:ext cx="9024078" cy="5096657"/>
          </a:xfrm>
        </p:spPr>
        <p:txBody>
          <a:bodyPr>
            <a:normAutofit/>
          </a:bodyPr>
          <a:lstStyle/>
          <a:p>
            <a:pPr marL="342900" marR="0" lvl="0" indent="-342900" algn="just">
              <a:spcAft>
                <a:spcPts val="250"/>
              </a:spcAft>
              <a:buSzPts val="800"/>
              <a:buFont typeface="+mj-lt"/>
              <a:buAutoNum type="arabicPeriod"/>
              <a:tabLst>
                <a:tab pos="228600" algn="l"/>
              </a:tabLst>
            </a:pPr>
            <a:r>
              <a:rPr lang="en-US" sz="1100" dirty="0">
                <a:effectLst/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</a:rPr>
              <a:t>Raspberry Pi, “Raspberry Pi 3 Model B+,” [Online] Available: </a:t>
            </a:r>
            <a:r>
              <a:rPr lang="en-US" sz="11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  <a:hlinkClick r:id="rId2"/>
              </a:rPr>
              <a:t>https://www.raspberrypi.com/products/raspberry-pi-3-model-b-plus/</a:t>
            </a:r>
            <a:endParaRPr lang="en-US" sz="1100" dirty="0">
              <a:effectLst/>
              <a:latin typeface="Times New Roman" panose="02020603050405020304" pitchFamily="18" charset="0"/>
              <a:ea typeface="MS Mincho"/>
              <a:cs typeface="Times New Roman" panose="02020603050405020304" pitchFamily="18" charset="0"/>
            </a:endParaRPr>
          </a:p>
          <a:p>
            <a:pPr marL="342900" marR="0" lvl="0" indent="-342900" algn="just">
              <a:spcAft>
                <a:spcPts val="250"/>
              </a:spcAft>
              <a:buSzPts val="800"/>
              <a:buFont typeface="+mj-lt"/>
              <a:buAutoNum type="arabicPeriod"/>
              <a:tabLst>
                <a:tab pos="228600" algn="l"/>
              </a:tabLst>
            </a:pPr>
            <a:r>
              <a:rPr lang="en-US" sz="1100" dirty="0">
                <a:effectLst/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</a:rPr>
              <a:t>Raspberry Pi OS. n.d. September 2024. </a:t>
            </a:r>
            <a:r>
              <a:rPr lang="en-US" sz="11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  <a:hlinkClick r:id="rId3"/>
              </a:rPr>
              <a:t>https://www.raspberrypi.com/documentation/computers/os.html</a:t>
            </a:r>
            <a:endParaRPr lang="en-US" sz="1100" dirty="0">
              <a:effectLst/>
              <a:latin typeface="Times New Roman" panose="02020603050405020304" pitchFamily="18" charset="0"/>
              <a:ea typeface="MS Mincho"/>
              <a:cs typeface="Times New Roman" panose="02020603050405020304" pitchFamily="18" charset="0"/>
            </a:endParaRPr>
          </a:p>
          <a:p>
            <a:pPr marL="342900" marR="0" lvl="0" indent="-342900" algn="just">
              <a:spcAft>
                <a:spcPts val="250"/>
              </a:spcAft>
              <a:buSzPts val="800"/>
              <a:buFont typeface="+mj-lt"/>
              <a:buAutoNum type="arabicPeriod"/>
              <a:tabLst>
                <a:tab pos="228600" algn="l"/>
              </a:tabLst>
            </a:pPr>
            <a:r>
              <a:rPr lang="en-US" sz="11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</a:rPr>
              <a:t>Adafruit, “Adafruit BME688 – Temperature, Humidity, Pressure and Gas Sensor,” Adafruit, September 2024, </a:t>
            </a:r>
            <a:r>
              <a:rPr lang="en-US" sz="11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  <a:hlinkClick r:id="rId4"/>
              </a:rPr>
              <a:t>https://www.adafruit.com/product/5046</a:t>
            </a:r>
            <a:endParaRPr lang="en-US" sz="1100" dirty="0">
              <a:effectLst/>
              <a:latin typeface="Times New Roman" panose="02020603050405020304" pitchFamily="18" charset="0"/>
              <a:ea typeface="MS Mincho"/>
              <a:cs typeface="Times New Roman" panose="02020603050405020304" pitchFamily="18" charset="0"/>
            </a:endParaRPr>
          </a:p>
          <a:p>
            <a:pPr marL="342900" marR="0" lvl="0" indent="-342900" algn="just">
              <a:spcAft>
                <a:spcPts val="250"/>
              </a:spcAft>
              <a:buSzPts val="800"/>
              <a:buFont typeface="+mj-lt"/>
              <a:buAutoNum type="arabicPeriod"/>
              <a:tabLst>
                <a:tab pos="228600" algn="l"/>
              </a:tabLst>
            </a:pPr>
            <a:r>
              <a:rPr lang="en-US" sz="1100" dirty="0">
                <a:effectLst/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</a:rPr>
              <a:t>Bosch. "Bosch BME680 Low power gas, pressure, temperature &amp; humidity sensor datasheet." n.d. September 2024. </a:t>
            </a:r>
            <a:r>
              <a:rPr lang="en-US" sz="11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  <a:hlinkClick r:id="rId5"/>
              </a:rPr>
              <a:t>https://cdn-shop.adafruit.com/product-files/3660/BME680.pdf</a:t>
            </a:r>
            <a:r>
              <a:rPr lang="en-US" sz="1100" dirty="0">
                <a:effectLst/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</a:rPr>
              <a:t>.</a:t>
            </a:r>
          </a:p>
          <a:p>
            <a:pPr marL="342900" marR="0" lvl="0" indent="-342900" algn="just">
              <a:spcAft>
                <a:spcPts val="250"/>
              </a:spcAft>
              <a:buSzPts val="800"/>
              <a:buFont typeface="+mj-lt"/>
              <a:buAutoNum type="arabicPeriod"/>
              <a:tabLst>
                <a:tab pos="228600" algn="l"/>
              </a:tabLst>
            </a:pPr>
            <a:r>
              <a:rPr lang="en-US" sz="1100" dirty="0">
                <a:effectLst/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</a:rPr>
              <a:t>Adafruit, “</a:t>
            </a:r>
            <a:r>
              <a:rPr lang="en-US" sz="1100" dirty="0" err="1">
                <a:effectLst/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</a:rPr>
              <a:t>Qwiic</a:t>
            </a:r>
            <a:r>
              <a:rPr lang="en-US" sz="1100" dirty="0">
                <a:effectLst/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</a:rPr>
              <a:t> JST SH 4-pin Cable with Premium Female Sockets,” Adafruit stemma, </a:t>
            </a:r>
            <a:r>
              <a:rPr lang="en-US" sz="11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  <a:hlinkClick r:id="rId6"/>
              </a:rPr>
              <a:t>https://www.adafruit.com/product/4397</a:t>
            </a:r>
            <a:endParaRPr lang="en-US" sz="1100" dirty="0">
              <a:effectLst/>
              <a:latin typeface="Times New Roman" panose="02020603050405020304" pitchFamily="18" charset="0"/>
              <a:ea typeface="MS Mincho"/>
              <a:cs typeface="Times New Roman" panose="02020603050405020304" pitchFamily="18" charset="0"/>
            </a:endParaRPr>
          </a:p>
          <a:p>
            <a:pPr marL="342900" marR="0" lvl="0" indent="-342900" algn="just">
              <a:spcAft>
                <a:spcPts val="250"/>
              </a:spcAft>
              <a:buSzPts val="800"/>
              <a:buFont typeface="+mj-lt"/>
              <a:buAutoNum type="arabicPeriod"/>
              <a:tabLst>
                <a:tab pos="228600" algn="l"/>
              </a:tabLst>
            </a:pPr>
            <a:r>
              <a:rPr lang="en-US" sz="1100" dirty="0">
                <a:effectLst/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</a:rPr>
              <a:t>Raspberry Pi OS. n.d. September 2024. </a:t>
            </a:r>
            <a:r>
              <a:rPr lang="en-US" sz="11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  <a:hlinkClick r:id="rId7"/>
              </a:rPr>
              <a:t>https://www.raspberrypi.com/software/</a:t>
            </a:r>
            <a:r>
              <a:rPr lang="en-US" sz="1100" dirty="0">
                <a:effectLst/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</a:rPr>
              <a:t>.</a:t>
            </a:r>
          </a:p>
          <a:p>
            <a:pPr marL="342900" marR="0" lvl="0" indent="-342900" algn="just">
              <a:spcAft>
                <a:spcPts val="250"/>
              </a:spcAft>
              <a:buSzPts val="800"/>
              <a:buFont typeface="+mj-lt"/>
              <a:buAutoNum type="arabicPeriod"/>
              <a:tabLst>
                <a:tab pos="228600" algn="l"/>
              </a:tabLst>
            </a:pPr>
            <a:r>
              <a:rPr lang="en-US" sz="1100" dirty="0">
                <a:effectLst/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</a:rPr>
              <a:t>Broadcom, “Spring Initializer,” 2005-2024. [Online] Available: </a:t>
            </a:r>
            <a:r>
              <a:rPr lang="en-US" sz="11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  <a:hlinkClick r:id="rId8"/>
              </a:rPr>
              <a:t>https://start.spring.io/</a:t>
            </a:r>
            <a:endParaRPr lang="en-US" sz="1100" dirty="0">
              <a:effectLst/>
              <a:latin typeface="Times New Roman" panose="02020603050405020304" pitchFamily="18" charset="0"/>
              <a:ea typeface="MS Mincho"/>
              <a:cs typeface="Times New Roman" panose="02020603050405020304" pitchFamily="18" charset="0"/>
            </a:endParaRPr>
          </a:p>
          <a:p>
            <a:pPr marL="342900" marR="0" lvl="0" indent="-342900" algn="just">
              <a:spcAft>
                <a:spcPts val="250"/>
              </a:spcAft>
              <a:buSzPts val="800"/>
              <a:buFont typeface="+mj-lt"/>
              <a:buAutoNum type="arabicPeriod"/>
              <a:tabLst>
                <a:tab pos="228600" algn="l"/>
              </a:tabLst>
            </a:pPr>
            <a:r>
              <a:rPr lang="en-US" sz="1100" dirty="0" err="1">
                <a:effectLst/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</a:rPr>
              <a:t>Paraschiv</a:t>
            </a:r>
            <a:r>
              <a:rPr lang="en-US" sz="1100" dirty="0">
                <a:effectLst/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</a:rPr>
              <a:t>, Eugen, "Spring </a:t>
            </a:r>
            <a:r>
              <a:rPr lang="en-US" sz="1100" dirty="0" err="1">
                <a:effectLst/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</a:rPr>
              <a:t>RequestMapping</a:t>
            </a:r>
            <a:r>
              <a:rPr lang="en-US" sz="1100" dirty="0">
                <a:effectLst/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</a:rPr>
              <a:t>," </a:t>
            </a:r>
            <a:r>
              <a:rPr lang="en-US" sz="1100" dirty="0" err="1">
                <a:effectLst/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</a:rPr>
              <a:t>Baeldung</a:t>
            </a:r>
            <a:r>
              <a:rPr lang="en-US" sz="1100" dirty="0">
                <a:effectLst/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</a:rPr>
              <a:t>, May 11 2024, [Online] Available: https://www.baeldung.com/spring-requestmapping </a:t>
            </a:r>
          </a:p>
          <a:p>
            <a:pPr marL="342900" marR="0" lvl="0" indent="-342900" algn="just">
              <a:spcAft>
                <a:spcPts val="250"/>
              </a:spcAft>
              <a:buSzPts val="800"/>
              <a:buFont typeface="+mj-lt"/>
              <a:buAutoNum type="arabicPeriod"/>
              <a:tabLst>
                <a:tab pos="228600" algn="l"/>
              </a:tabLst>
            </a:pPr>
            <a:r>
              <a:rPr lang="en-US" sz="1100" dirty="0">
                <a:effectLst/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</a:rPr>
              <a:t>Code With Arjun, "Spring Boot Using </a:t>
            </a:r>
            <a:r>
              <a:rPr lang="en-US" sz="1100" dirty="0" err="1">
                <a:effectLst/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</a:rPr>
              <a:t>VSCode</a:t>
            </a:r>
            <a:r>
              <a:rPr lang="en-US" sz="1100" dirty="0">
                <a:effectLst/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</a:rPr>
              <a:t>," </a:t>
            </a:r>
            <a:r>
              <a:rPr lang="en-US" sz="1100" dirty="0" err="1">
                <a:effectLst/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</a:rPr>
              <a:t>Youtube</a:t>
            </a:r>
            <a:r>
              <a:rPr lang="en-US" sz="1100" dirty="0">
                <a:effectLst/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</a:rPr>
              <a:t>, </a:t>
            </a:r>
            <a:r>
              <a:rPr lang="en-US" sz="1100" dirty="0" err="1">
                <a:effectLst/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</a:rPr>
              <a:t>youtube</a:t>
            </a:r>
            <a:r>
              <a:rPr lang="en-US" sz="1100" dirty="0">
                <a:effectLst/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</a:rPr>
              <a:t> video, Aug 7, 2021, [Online] Available: </a:t>
            </a:r>
            <a:r>
              <a:rPr lang="en-US" sz="11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  <a:hlinkClick r:id="rId9"/>
              </a:rPr>
              <a:t>https://www.youtube.com/watch?v=dq1z9t03mXI</a:t>
            </a:r>
            <a:endParaRPr lang="en-US" sz="1100" dirty="0">
              <a:effectLst/>
              <a:latin typeface="Times New Roman" panose="02020603050405020304" pitchFamily="18" charset="0"/>
              <a:ea typeface="MS Mincho"/>
              <a:cs typeface="Times New Roman" panose="02020603050405020304" pitchFamily="18" charset="0"/>
            </a:endParaRPr>
          </a:p>
          <a:p>
            <a:pPr marL="342900" marR="0" lvl="0" indent="-342900" algn="just">
              <a:spcAft>
                <a:spcPts val="250"/>
              </a:spcAft>
              <a:buSzPts val="800"/>
              <a:buFont typeface="+mj-lt"/>
              <a:buAutoNum type="arabicPeriod"/>
              <a:tabLst>
                <a:tab pos="228600" algn="l"/>
              </a:tabLst>
            </a:pPr>
            <a:r>
              <a:rPr lang="en-US" sz="1100" dirty="0">
                <a:effectLst/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</a:rPr>
              <a:t>Pi4J, “Pi4J,” [Online] Available: </a:t>
            </a:r>
            <a:r>
              <a:rPr lang="en-US" sz="11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  <a:hlinkClick r:id="rId10"/>
              </a:rPr>
              <a:t>https://www.pi4j.com/</a:t>
            </a:r>
            <a:endParaRPr lang="en-US" sz="1100" dirty="0">
              <a:effectLst/>
              <a:latin typeface="Times New Roman" panose="02020603050405020304" pitchFamily="18" charset="0"/>
              <a:ea typeface="MS Mincho"/>
              <a:cs typeface="Times New Roman" panose="02020603050405020304" pitchFamily="18" charset="0"/>
            </a:endParaRPr>
          </a:p>
          <a:p>
            <a:pPr marL="342900" marR="0" lvl="0" indent="-342900" algn="just">
              <a:spcAft>
                <a:spcPts val="250"/>
              </a:spcAft>
              <a:buSzPts val="800"/>
              <a:buFont typeface="+mj-lt"/>
              <a:buAutoNum type="arabicPeriod"/>
              <a:tabLst>
                <a:tab pos="228600" algn="l"/>
              </a:tabLst>
            </a:pPr>
            <a:r>
              <a:rPr lang="en-US" sz="1100" dirty="0">
                <a:effectLst/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</a:rPr>
              <a:t>Maven, [Online] Available: https://maven.apache.org/download.cgi</a:t>
            </a:r>
          </a:p>
          <a:p>
            <a:pPr marL="342900" marR="0" lvl="0" indent="-342900" algn="just">
              <a:spcAft>
                <a:spcPts val="250"/>
              </a:spcAft>
              <a:buSzPts val="800"/>
              <a:buFont typeface="+mj-lt"/>
              <a:buAutoNum type="arabicPeriod"/>
              <a:tabLst>
                <a:tab pos="228600" algn="l"/>
              </a:tabLst>
            </a:pPr>
            <a:r>
              <a:rPr lang="en-US" sz="1100" dirty="0">
                <a:effectLst/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</a:rPr>
              <a:t>Adafruit, "Adafruit BME680 Humidity, Temperature, Barometric Pressure &amp; VOC Gas," Adafruit Learning System. [Online]. Available: </a:t>
            </a:r>
            <a:r>
              <a:rPr lang="en-US" sz="11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  <a:hlinkClick r:id="rId11"/>
              </a:rPr>
              <a:t>https://learn.adafruit.com/adafruit-bme680-humidity-temperature-barometic-pressure-voc-gas/python-circuitpython</a:t>
            </a:r>
            <a:endParaRPr lang="en-US" sz="1100" dirty="0">
              <a:effectLst/>
              <a:latin typeface="Times New Roman" panose="02020603050405020304" pitchFamily="18" charset="0"/>
              <a:ea typeface="MS Mincho"/>
              <a:cs typeface="Times New Roman" panose="02020603050405020304" pitchFamily="18" charset="0"/>
            </a:endParaRPr>
          </a:p>
          <a:p>
            <a:pPr marL="342900" marR="0" lvl="0" indent="-342900" algn="just">
              <a:spcAft>
                <a:spcPts val="250"/>
              </a:spcAft>
              <a:buSzPts val="800"/>
              <a:buFont typeface="+mj-lt"/>
              <a:buAutoNum type="arabicPeriod"/>
              <a:tabLst>
                <a:tab pos="228600" algn="l"/>
              </a:tabLst>
            </a:pPr>
            <a:r>
              <a:rPr lang="en-US" sz="1100" dirty="0">
                <a:effectLst/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</a:rPr>
              <a:t>Adafruit, “Adafruit_BME680,” </a:t>
            </a:r>
            <a:r>
              <a:rPr lang="en-US" sz="1100" dirty="0" err="1">
                <a:effectLst/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</a:rPr>
              <a:t>Github</a:t>
            </a:r>
            <a:r>
              <a:rPr lang="en-US" sz="1100" dirty="0">
                <a:effectLst/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</a:rPr>
              <a:t> repository, </a:t>
            </a:r>
            <a:r>
              <a:rPr lang="en-US" sz="11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  <a:hlinkClick r:id="rId12"/>
              </a:rPr>
              <a:t>https://github.com/adafruit/Adafruit_BME680</a:t>
            </a:r>
            <a:r>
              <a:rPr lang="en-US" sz="1100" dirty="0">
                <a:effectLst/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</a:rPr>
              <a:t> Broadcom, “Spring </a:t>
            </a:r>
            <a:r>
              <a:rPr lang="en-US" sz="1100" dirty="0" err="1">
                <a:effectLst/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</a:rPr>
              <a:t>Quickstart</a:t>
            </a:r>
            <a:r>
              <a:rPr lang="en-US" sz="1100" dirty="0">
                <a:effectLst/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</a:rPr>
              <a:t> Guide,” [Online] Available: </a:t>
            </a:r>
            <a:r>
              <a:rPr lang="en-US" sz="11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  <a:hlinkClick r:id="rId13"/>
              </a:rPr>
              <a:t>https://spring.io/quickstart</a:t>
            </a:r>
            <a:endParaRPr lang="en-US" sz="1100" dirty="0">
              <a:effectLst/>
              <a:latin typeface="Times New Roman" panose="02020603050405020304" pitchFamily="18" charset="0"/>
              <a:ea typeface="MS Mincho"/>
              <a:cs typeface="Times New Roman" panose="02020603050405020304" pitchFamily="18" charset="0"/>
            </a:endParaRPr>
          </a:p>
          <a:p>
            <a:pPr marL="342900" marR="0" lvl="0" indent="-342900" algn="just">
              <a:spcAft>
                <a:spcPts val="250"/>
              </a:spcAft>
              <a:buSzPts val="800"/>
              <a:buFont typeface="+mj-lt"/>
              <a:buAutoNum type="arabicPeriod"/>
              <a:tabLst>
                <a:tab pos="228600" algn="l"/>
              </a:tabLst>
            </a:pPr>
            <a:r>
              <a:rPr lang="en-US" sz="11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</a:rPr>
              <a:t>Adafruit, “</a:t>
            </a:r>
            <a:r>
              <a:rPr lang="en-US" sz="1100" dirty="0">
                <a:effectLst/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</a:rPr>
              <a:t>Adafruit BME680 detailed tutorial</a:t>
            </a:r>
            <a:r>
              <a:rPr lang="en-US" sz="11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</a:rPr>
              <a:t>,” [Online] Available: </a:t>
            </a:r>
            <a:r>
              <a:rPr lang="en-US" sz="11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  <a:hlinkClick r:id="rId14"/>
              </a:rPr>
              <a:t>https://learn.adafruit.com/adafruit-bme680-humidity-temperature-barometic-pressure-voc-gas</a:t>
            </a:r>
            <a:endParaRPr lang="en-US" sz="1100" dirty="0">
              <a:effectLst/>
              <a:latin typeface="Times New Roman" panose="02020603050405020304" pitchFamily="18" charset="0"/>
              <a:ea typeface="MS Mincho"/>
              <a:cs typeface="Times New Roman" panose="02020603050405020304" pitchFamily="18" charset="0"/>
            </a:endParaRPr>
          </a:p>
          <a:p>
            <a:pPr marL="342900" marR="0" lvl="0" indent="-342900" algn="just">
              <a:spcAft>
                <a:spcPts val="250"/>
              </a:spcAft>
              <a:buSzPts val="800"/>
              <a:buFont typeface="+mj-lt"/>
              <a:buAutoNum type="arabicPeriod"/>
              <a:tabLst>
                <a:tab pos="228600" algn="l"/>
              </a:tabLst>
            </a:pPr>
            <a:r>
              <a:rPr lang="en-US" sz="11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</a:rPr>
              <a:t>Adafruit, “Adafruit </a:t>
            </a:r>
            <a:r>
              <a:rPr lang="en-US" sz="1100" u="sng" dirty="0" err="1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</a:rPr>
              <a:t>CircuitPython</a:t>
            </a:r>
            <a:r>
              <a:rPr lang="en-US" sz="11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</a:rPr>
              <a:t> BME680,” [Online] Available: https://github.com/adafruit/Adafruit_CircuitPython_BME680</a:t>
            </a:r>
            <a:endParaRPr lang="en-US" sz="1100" dirty="0">
              <a:effectLst/>
              <a:latin typeface="Times New Roman" panose="02020603050405020304" pitchFamily="18" charset="0"/>
              <a:ea typeface="MS Mincho"/>
              <a:cs typeface="Times New Roman" panose="02020603050405020304" pitchFamily="18" charset="0"/>
            </a:endParaRPr>
          </a:p>
          <a:p>
            <a:pPr marL="342900" marR="0" lvl="0" indent="-342900" algn="just">
              <a:spcAft>
                <a:spcPts val="250"/>
              </a:spcAft>
              <a:buSzPts val="800"/>
              <a:buFont typeface="+mj-lt"/>
              <a:buAutoNum type="arabicPeriod"/>
              <a:tabLst>
                <a:tab pos="228600" algn="l"/>
              </a:tabLst>
            </a:pPr>
            <a:endParaRPr lang="en-US" sz="1100" dirty="0">
              <a:effectLst/>
              <a:latin typeface="Times New Roman" panose="02020603050405020304" pitchFamily="18" charset="0"/>
              <a:ea typeface="MS Mincho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82598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37</TotalTime>
  <Words>682</Words>
  <Application>Microsoft Office PowerPoint</Application>
  <PresentationFormat>Widescreen</PresentationFormat>
  <Paragraphs>59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Cambria Math</vt:lpstr>
      <vt:lpstr>Corbel</vt:lpstr>
      <vt:lpstr>Times New Roman</vt:lpstr>
      <vt:lpstr>Parallax</vt:lpstr>
      <vt:lpstr>Team 8B Development Term Project</vt:lpstr>
      <vt:lpstr>Introduction</vt:lpstr>
      <vt:lpstr>Problem Characterization</vt:lpstr>
      <vt:lpstr>Proposed Solution and Implementation Strategy</vt:lpstr>
      <vt:lpstr>Methodology</vt:lpstr>
      <vt:lpstr>Methodology Software Environment</vt:lpstr>
      <vt:lpstr>Methodology Project Design</vt:lpstr>
      <vt:lpstr>Conclusion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John Maksuta</dc:creator>
  <cp:lastModifiedBy>John Maksuta</cp:lastModifiedBy>
  <cp:revision>15</cp:revision>
  <dcterms:created xsi:type="dcterms:W3CDTF">2024-11-20T07:21:28Z</dcterms:created>
  <dcterms:modified xsi:type="dcterms:W3CDTF">2024-12-02T13:44:26Z</dcterms:modified>
</cp:coreProperties>
</file>