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Audiowide"/>
      <p:regular r:id="rId22"/>
    </p:embeddedFont>
    <p:embeddedFont>
      <p:font typeface="Karl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34E295-E1D3-4350-A2C1-BDA54E18C0CD}">
  <a:tblStyle styleId="{6134E295-E1D3-4350-A2C1-BDA54E18C0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udiowide-regular.fntdata"/><Relationship Id="rId21" Type="http://schemas.openxmlformats.org/officeDocument/2006/relationships/slide" Target="slides/slide15.xml"/><Relationship Id="rId24" Type="http://schemas.openxmlformats.org/officeDocument/2006/relationships/font" Target="fonts/Karla-bold.fntdata"/><Relationship Id="rId23" Type="http://schemas.openxmlformats.org/officeDocument/2006/relationships/font" Target="fonts/Karl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Karla-boldItalic.fntdata"/><Relationship Id="rId25" Type="http://schemas.openxmlformats.org/officeDocument/2006/relationships/font" Target="fonts/Karl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6271f15cd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6271f15cd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Tabitha 9:00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271f15cd0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6271f15cd0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Tabitha 10:00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9de57851b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9de57851b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Tisha 11:30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isha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9de57851b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9de57851b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Milan 13:00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Tisha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9de57851b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9de57851b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Milan 14:00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9ff46c9b99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9ff46c9b99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9de57851b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9de57851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1:00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de57851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9de57851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2:00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Tisha worked on it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Student pilots faced difficulties mastering the complex languages used in ATC communication requiring extensive training 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Existing tools like Lice ATC provide some assistance but do not fully bridge the learning gap understanding and contextualizing spoken aviation language.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RTube Web Application is developed to transcribe ATC transmissions into text in real time, facilities easier comprehension of aviation.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ASR model in RTube is built using the Kaldi ASR tool kit, designated to handle the nuance of ATC communication 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project encountered various challenges due to complexity of the Kaldi Toolkit, especially the intricate nature of the ATC speech and the limitation in computing power. 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9de57851b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9de57851b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Tisha 3:00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Tisha worked on it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Mastering complex aviation language 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AutoNum type="arabicPeriod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Real time conversion of speech to text.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AutoNum type="arabicPeriod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Understanding phrase usage in various scenarios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AutoNum type="arabicPeriod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User friendly and accessible learning tool.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AutoNum type="arabicPeriod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Precise recognition of diverse ATC communication 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AutoNum type="arabicPeriod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Affordable learning resource for student 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AutoNum type="arabicPeriod"/>
            </a:pPr>
            <a:r>
              <a:rPr lang="en" sz="12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Enhancing communication for safer flights  </a:t>
            </a:r>
            <a:endParaRPr sz="12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9de57851b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9de57851b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Milan 4:00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requirement plays a role in the overall functionality and </a:t>
            </a:r>
            <a:r>
              <a:rPr lang="en"/>
              <a:t>performance</a:t>
            </a:r>
            <a:r>
              <a:rPr lang="en"/>
              <a:t> of the system - Tisha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Karla"/>
              <a:buAutoNum type="arabicPeriod"/>
            </a:pPr>
            <a:r>
              <a:rPr lang="en" sz="13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Wav File Requirement </a:t>
            </a:r>
            <a:endParaRPr sz="13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Karla"/>
              <a:buAutoNum type="arabicPeriod"/>
            </a:pPr>
            <a:r>
              <a:rPr lang="en" sz="13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Fast Fourier Transform (FFT) Requirement </a:t>
            </a:r>
            <a:endParaRPr sz="13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Karla"/>
              <a:buAutoNum type="arabicPeriod"/>
            </a:pPr>
            <a:r>
              <a:rPr lang="en" sz="13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Mel - Frequency Cepstrum (MFC) &amp; and Mel - Frequency Cepstrum Coefficients (MFCCs)</a:t>
            </a:r>
            <a:endParaRPr sz="13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Karla"/>
              <a:buAutoNum type="arabicPeriod"/>
            </a:pPr>
            <a:r>
              <a:rPr lang="en" sz="13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Gaussian Mixture Model (GMM) &amp; Hidden Markov Model (HMM) requirement </a:t>
            </a:r>
            <a:endParaRPr sz="13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Karla"/>
              <a:buAutoNum type="arabicPeriod"/>
            </a:pPr>
            <a:r>
              <a:rPr lang="en" sz="13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Viterbi Decoder Requirement </a:t>
            </a:r>
            <a:endParaRPr sz="13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Karla"/>
              <a:buAutoNum type="arabicPeriod"/>
            </a:pPr>
            <a:r>
              <a:rPr lang="en" sz="13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Weighted Finite State Transducer (WFST) Requirement </a:t>
            </a:r>
            <a:endParaRPr sz="13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Karla"/>
              <a:buAutoNum type="arabicPeriod"/>
            </a:pPr>
            <a:r>
              <a:rPr lang="en" sz="13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Context- Dependency, Lexicon and Language model Requirement </a:t>
            </a:r>
            <a:endParaRPr sz="13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Karla"/>
              <a:buAutoNum type="arabicPeriod"/>
            </a:pPr>
            <a:r>
              <a:rPr lang="en" sz="13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Output Requirement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de57851b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9de57851b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5:00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9fd9b233ac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9fd9b233ac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6:00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9fd9b233ac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9fd9b233ac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7:00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271f15cd0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6271f15cd0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Tabitha 8:00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882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882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882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882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1"/>
          <p:cNvSpPr txBox="1"/>
          <p:nvPr>
            <p:ph hasCustomPrompt="1" type="title"/>
          </p:nvPr>
        </p:nvSpPr>
        <p:spPr>
          <a:xfrm rot="186">
            <a:off x="977258" y="1686338"/>
            <a:ext cx="5538000" cy="123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1"/>
          <p:cNvSpPr txBox="1"/>
          <p:nvPr>
            <p:ph idx="1" type="subTitle"/>
          </p:nvPr>
        </p:nvSpPr>
        <p:spPr>
          <a:xfrm>
            <a:off x="977225" y="2821638"/>
            <a:ext cx="55380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93" name="Google Shape;93;p11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6015032">
            <a:off x="3802653" y="445902"/>
            <a:ext cx="7113000" cy="440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5399997">
            <a:off x="-1590800" y="1404054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882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882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2" type="title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" name="Google Shape;104;p13"/>
          <p:cNvSpPr txBox="1"/>
          <p:nvPr>
            <p:ph idx="3" type="subTitle"/>
          </p:nvPr>
        </p:nvSpPr>
        <p:spPr>
          <a:xfrm>
            <a:off x="713224" y="4114613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4" type="title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6" name="Google Shape;106;p13"/>
          <p:cNvSpPr txBox="1"/>
          <p:nvPr>
            <p:ph idx="5" type="subTitle"/>
          </p:nvPr>
        </p:nvSpPr>
        <p:spPr>
          <a:xfrm>
            <a:off x="3419251" y="4114613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6" type="title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8" name="Google Shape;108;p13"/>
          <p:cNvSpPr txBox="1"/>
          <p:nvPr>
            <p:ph idx="7" type="subTitle"/>
          </p:nvPr>
        </p:nvSpPr>
        <p:spPr>
          <a:xfrm>
            <a:off x="3419251" y="22693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8" type="title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0" name="Google Shape;110;p13"/>
          <p:cNvSpPr txBox="1"/>
          <p:nvPr>
            <p:ph idx="9" type="title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13"/>
          <p:cNvSpPr txBox="1"/>
          <p:nvPr>
            <p:ph idx="13" type="title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13"/>
          <p:cNvSpPr txBox="1"/>
          <p:nvPr>
            <p:ph idx="14" type="title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13"/>
          <p:cNvSpPr txBox="1"/>
          <p:nvPr>
            <p:ph idx="15" type="title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4" name="Google Shape;114;p13"/>
          <p:cNvSpPr txBox="1"/>
          <p:nvPr>
            <p:ph idx="16" type="subTitle"/>
          </p:nvPr>
        </p:nvSpPr>
        <p:spPr>
          <a:xfrm>
            <a:off x="6125276" y="4114613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17" type="title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6" name="Google Shape;116;p13"/>
          <p:cNvSpPr txBox="1"/>
          <p:nvPr>
            <p:ph idx="18" type="subTitle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9" type="title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13"/>
          <p:cNvSpPr txBox="1"/>
          <p:nvPr>
            <p:ph idx="20" type="title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pic>
        <p:nvPicPr>
          <p:cNvPr id="119" name="Google Shape;119;p13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-5400000">
            <a:off x="-1377750" y="2269750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5400000">
            <a:off x="5366340" y="829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>
            <p:ph idx="21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882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882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4"/>
          <p:cNvSpPr txBox="1"/>
          <p:nvPr>
            <p:ph type="title"/>
          </p:nvPr>
        </p:nvSpPr>
        <p:spPr>
          <a:xfrm>
            <a:off x="1486024" y="3068248"/>
            <a:ext cx="6172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4"/>
          <p:cNvSpPr txBox="1"/>
          <p:nvPr>
            <p:ph idx="1" type="subTitle"/>
          </p:nvPr>
        </p:nvSpPr>
        <p:spPr>
          <a:xfrm>
            <a:off x="1485800" y="1628863"/>
            <a:ext cx="6172200" cy="14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29" name="Google Shape;129;p14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>
            <a:off x="-1436100" y="-758750"/>
            <a:ext cx="6816174" cy="422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10799997">
            <a:off x="4648077" y="187642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5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882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882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 txBox="1"/>
          <p:nvPr>
            <p:ph type="title"/>
          </p:nvPr>
        </p:nvSpPr>
        <p:spPr>
          <a:xfrm>
            <a:off x="964750" y="1536350"/>
            <a:ext cx="29475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1" type="subTitle"/>
          </p:nvPr>
        </p:nvSpPr>
        <p:spPr>
          <a:xfrm rot="350">
            <a:off x="964622" y="2381675"/>
            <a:ext cx="2947500" cy="1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 amt="75000"/>
          </a:blip>
          <a:srcRect b="0" l="20571" r="0" t="8874"/>
          <a:stretch/>
        </p:blipFill>
        <p:spPr>
          <a:xfrm rot="10800000">
            <a:off x="4713096" y="1967777"/>
            <a:ext cx="4497577" cy="3194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 amt="75000"/>
          </a:blip>
          <a:srcRect b="0" l="20886" r="0" t="8231"/>
          <a:stretch/>
        </p:blipFill>
        <p:spPr>
          <a:xfrm rot="4">
            <a:off x="-66675" y="-190497"/>
            <a:ext cx="4563850" cy="327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6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882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882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720000" y="1456400"/>
            <a:ext cx="7704000" cy="25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b="1"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6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5400000">
            <a:off x="5369415" y="-442041"/>
            <a:ext cx="5662423" cy="350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 amt="75000"/>
          </a:blip>
          <a:srcRect b="0" l="-60" r="0" t="537"/>
          <a:stretch/>
        </p:blipFill>
        <p:spPr>
          <a:xfrm rot="-5399997">
            <a:off x="-1828923" y="1781179"/>
            <a:ext cx="5772273" cy="355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882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882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7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713225" y="1475125"/>
            <a:ext cx="7717500" cy="31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 amt="75000"/>
          </a:blip>
          <a:srcRect b="73705" l="-60" r="0" t="535"/>
          <a:stretch/>
        </p:blipFill>
        <p:spPr>
          <a:xfrm rot="5400003">
            <a:off x="-2495438" y="2110890"/>
            <a:ext cx="5461376" cy="870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 rotWithShape="1">
          <a:blip r:embed="rId3">
            <a:alphaModFix amt="75000"/>
          </a:blip>
          <a:srcRect b="73705" l="-60" r="0" t="535"/>
          <a:stretch/>
        </p:blipFill>
        <p:spPr>
          <a:xfrm rot="-5399997">
            <a:off x="6178013" y="2110890"/>
            <a:ext cx="5461376" cy="870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8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882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882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 rot="-1114">
            <a:off x="726791" y="2183450"/>
            <a:ext cx="27783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2" name="Google Shape;162;p18"/>
          <p:cNvSpPr txBox="1"/>
          <p:nvPr>
            <p:ph idx="1" type="subTitle"/>
          </p:nvPr>
        </p:nvSpPr>
        <p:spPr>
          <a:xfrm rot="371">
            <a:off x="726801" y="2991552"/>
            <a:ext cx="2778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2" type="title"/>
          </p:nvPr>
        </p:nvSpPr>
        <p:spPr>
          <a:xfrm>
            <a:off x="3189587" y="3304275"/>
            <a:ext cx="27783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4" name="Google Shape;164;p18"/>
          <p:cNvSpPr txBox="1"/>
          <p:nvPr>
            <p:ph idx="3" type="subTitle"/>
          </p:nvPr>
        </p:nvSpPr>
        <p:spPr>
          <a:xfrm>
            <a:off x="3189587" y="4114925"/>
            <a:ext cx="27783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4" type="title"/>
          </p:nvPr>
        </p:nvSpPr>
        <p:spPr>
          <a:xfrm>
            <a:off x="5652399" y="2182150"/>
            <a:ext cx="27783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6" name="Google Shape;166;p18"/>
          <p:cNvSpPr txBox="1"/>
          <p:nvPr>
            <p:ph idx="5" type="subTitle"/>
          </p:nvPr>
        </p:nvSpPr>
        <p:spPr>
          <a:xfrm>
            <a:off x="5652399" y="2991875"/>
            <a:ext cx="27783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 amt="75000"/>
          </a:blip>
          <a:srcRect b="0" l="16597" r="0" t="23395"/>
          <a:stretch/>
        </p:blipFill>
        <p:spPr>
          <a:xfrm rot="-5400000">
            <a:off x="-1349762" y="941737"/>
            <a:ext cx="5684874" cy="323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 amt="75000"/>
          </a:blip>
          <a:srcRect b="0" l="23059" r="0" t="16268"/>
          <a:stretch/>
        </p:blipFill>
        <p:spPr>
          <a:xfrm rot="5400004">
            <a:off x="5600637" y="400113"/>
            <a:ext cx="4438774" cy="299084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>
            <p:ph idx="6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9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882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882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9"/>
          <p:cNvSpPr txBox="1"/>
          <p:nvPr>
            <p:ph type="title"/>
          </p:nvPr>
        </p:nvSpPr>
        <p:spPr>
          <a:xfrm>
            <a:off x="1600200" y="1345325"/>
            <a:ext cx="59436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" name="Google Shape;178;p19"/>
          <p:cNvSpPr txBox="1"/>
          <p:nvPr>
            <p:ph idx="1" type="subTitle"/>
          </p:nvPr>
        </p:nvSpPr>
        <p:spPr>
          <a:xfrm>
            <a:off x="1600200" y="1576824"/>
            <a:ext cx="59436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2" type="title"/>
          </p:nvPr>
        </p:nvSpPr>
        <p:spPr>
          <a:xfrm>
            <a:off x="1600200" y="2491787"/>
            <a:ext cx="59436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0" name="Google Shape;180;p19"/>
          <p:cNvSpPr txBox="1"/>
          <p:nvPr>
            <p:ph idx="3" type="subTitle"/>
          </p:nvPr>
        </p:nvSpPr>
        <p:spPr>
          <a:xfrm>
            <a:off x="1600200" y="2721226"/>
            <a:ext cx="59436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4" type="title"/>
          </p:nvPr>
        </p:nvSpPr>
        <p:spPr>
          <a:xfrm>
            <a:off x="1593425" y="3636142"/>
            <a:ext cx="59436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2" name="Google Shape;182;p19"/>
          <p:cNvSpPr txBox="1"/>
          <p:nvPr>
            <p:ph idx="5" type="subTitle"/>
          </p:nvPr>
        </p:nvSpPr>
        <p:spPr>
          <a:xfrm>
            <a:off x="1593425" y="3867801"/>
            <a:ext cx="59436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 amt="75000"/>
          </a:blip>
          <a:srcRect b="66797" l="-60" r="0" t="535"/>
          <a:stretch/>
        </p:blipFill>
        <p:spPr>
          <a:xfrm rot="-5399997">
            <a:off x="5922077" y="1921653"/>
            <a:ext cx="5772273" cy="116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 amt="75000"/>
          </a:blip>
          <a:srcRect b="66797" l="-60" r="0" t="535"/>
          <a:stretch/>
        </p:blipFill>
        <p:spPr>
          <a:xfrm rot="5400003">
            <a:off x="-2553948" y="1988317"/>
            <a:ext cx="5772273" cy="116687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>
            <p:ph idx="6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0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882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882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0"/>
          <p:cNvSpPr txBox="1"/>
          <p:nvPr>
            <p:ph idx="1" type="subTitle"/>
          </p:nvPr>
        </p:nvSpPr>
        <p:spPr>
          <a:xfrm>
            <a:off x="2109048" y="1553404"/>
            <a:ext cx="231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idx="2" type="subTitle"/>
          </p:nvPr>
        </p:nvSpPr>
        <p:spPr>
          <a:xfrm>
            <a:off x="2109047" y="1915655"/>
            <a:ext cx="23154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20"/>
          <p:cNvSpPr txBox="1"/>
          <p:nvPr>
            <p:ph idx="3" type="subTitle"/>
          </p:nvPr>
        </p:nvSpPr>
        <p:spPr>
          <a:xfrm>
            <a:off x="4708749" y="1553404"/>
            <a:ext cx="232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4" name="Google Shape;194;p20"/>
          <p:cNvSpPr txBox="1"/>
          <p:nvPr>
            <p:ph idx="4" type="subTitle"/>
          </p:nvPr>
        </p:nvSpPr>
        <p:spPr>
          <a:xfrm>
            <a:off x="4708753" y="1915655"/>
            <a:ext cx="2326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" name="Google Shape;195;p20"/>
          <p:cNvSpPr txBox="1"/>
          <p:nvPr>
            <p:ph idx="5" type="subTitle"/>
          </p:nvPr>
        </p:nvSpPr>
        <p:spPr>
          <a:xfrm>
            <a:off x="2109048" y="3102807"/>
            <a:ext cx="2313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6" name="Google Shape;196;p20"/>
          <p:cNvSpPr txBox="1"/>
          <p:nvPr>
            <p:ph idx="6" type="subTitle"/>
          </p:nvPr>
        </p:nvSpPr>
        <p:spPr>
          <a:xfrm>
            <a:off x="2109047" y="3462836"/>
            <a:ext cx="23133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" name="Google Shape;197;p20"/>
          <p:cNvSpPr txBox="1"/>
          <p:nvPr>
            <p:ph idx="7" type="subTitle"/>
          </p:nvPr>
        </p:nvSpPr>
        <p:spPr>
          <a:xfrm>
            <a:off x="4708750" y="3102806"/>
            <a:ext cx="232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198" name="Google Shape;198;p20"/>
          <p:cNvSpPr txBox="1"/>
          <p:nvPr>
            <p:ph idx="8" type="subTitle"/>
          </p:nvPr>
        </p:nvSpPr>
        <p:spPr>
          <a:xfrm>
            <a:off x="4708753" y="3462836"/>
            <a:ext cx="23262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20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 amt="75000"/>
          </a:blip>
          <a:srcRect b="0" l="23664" r="0" t="13299"/>
          <a:stretch/>
        </p:blipFill>
        <p:spPr>
          <a:xfrm>
            <a:off x="-142875" y="-3086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 amt="75000"/>
          </a:blip>
          <a:srcRect b="0" l="21333" r="0" t="3882"/>
          <a:stretch/>
        </p:blipFill>
        <p:spPr>
          <a:xfrm rot="-10799995">
            <a:off x="5587300" y="24513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882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882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720000" y="116846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>
            <a:off x="-825300" y="-371475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10800000">
            <a:off x="5048253" y="23982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1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1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882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882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1"/>
          <p:cNvSpPr txBox="1"/>
          <p:nvPr>
            <p:ph type="title"/>
          </p:nvPr>
        </p:nvSpPr>
        <p:spPr>
          <a:xfrm>
            <a:off x="720000" y="1748246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8" name="Google Shape;208;p21"/>
          <p:cNvSpPr txBox="1"/>
          <p:nvPr>
            <p:ph idx="1" type="subTitle"/>
          </p:nvPr>
        </p:nvSpPr>
        <p:spPr>
          <a:xfrm>
            <a:off x="720204" y="2019748"/>
            <a:ext cx="2423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2" type="title"/>
          </p:nvPr>
        </p:nvSpPr>
        <p:spPr>
          <a:xfrm>
            <a:off x="3368276" y="1748246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0" name="Google Shape;210;p21"/>
          <p:cNvSpPr txBox="1"/>
          <p:nvPr>
            <p:ph idx="3" type="subTitle"/>
          </p:nvPr>
        </p:nvSpPr>
        <p:spPr>
          <a:xfrm>
            <a:off x="3368275" y="2019748"/>
            <a:ext cx="2423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4" type="title"/>
          </p:nvPr>
        </p:nvSpPr>
        <p:spPr>
          <a:xfrm>
            <a:off x="720204" y="3237376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2" name="Google Shape;212;p21"/>
          <p:cNvSpPr txBox="1"/>
          <p:nvPr>
            <p:ph idx="5" type="subTitle"/>
          </p:nvPr>
        </p:nvSpPr>
        <p:spPr>
          <a:xfrm>
            <a:off x="720204" y="3509446"/>
            <a:ext cx="2423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1"/>
          <p:cNvSpPr txBox="1"/>
          <p:nvPr>
            <p:ph idx="6" type="title"/>
          </p:nvPr>
        </p:nvSpPr>
        <p:spPr>
          <a:xfrm>
            <a:off x="3368276" y="3237376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4" name="Google Shape;214;p21"/>
          <p:cNvSpPr txBox="1"/>
          <p:nvPr>
            <p:ph idx="7" type="subTitle"/>
          </p:nvPr>
        </p:nvSpPr>
        <p:spPr>
          <a:xfrm>
            <a:off x="3368275" y="3509446"/>
            <a:ext cx="2423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1"/>
          <p:cNvSpPr txBox="1"/>
          <p:nvPr>
            <p:ph idx="8" type="title"/>
          </p:nvPr>
        </p:nvSpPr>
        <p:spPr>
          <a:xfrm>
            <a:off x="6000876" y="1748246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6" name="Google Shape;216;p21"/>
          <p:cNvSpPr txBox="1"/>
          <p:nvPr>
            <p:ph idx="9" type="subTitle"/>
          </p:nvPr>
        </p:nvSpPr>
        <p:spPr>
          <a:xfrm>
            <a:off x="6000875" y="2019748"/>
            <a:ext cx="2423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1"/>
          <p:cNvSpPr txBox="1"/>
          <p:nvPr>
            <p:ph idx="13" type="title"/>
          </p:nvPr>
        </p:nvSpPr>
        <p:spPr>
          <a:xfrm>
            <a:off x="6000876" y="3237376"/>
            <a:ext cx="24231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18" name="Google Shape;218;p21"/>
          <p:cNvSpPr txBox="1"/>
          <p:nvPr>
            <p:ph idx="14" type="subTitle"/>
          </p:nvPr>
        </p:nvSpPr>
        <p:spPr>
          <a:xfrm>
            <a:off x="6000875" y="3509446"/>
            <a:ext cx="2423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idx="15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 amt="75000"/>
          </a:blip>
          <a:srcRect b="0" l="23147" r="0" t="15754"/>
          <a:stretch/>
        </p:blipFill>
        <p:spPr>
          <a:xfrm rot="5400000">
            <a:off x="5748539" y="489536"/>
            <a:ext cx="4351724" cy="295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 amt="75000"/>
          </a:blip>
          <a:srcRect b="0" l="19672" r="0" t="17471"/>
          <a:stretch/>
        </p:blipFill>
        <p:spPr>
          <a:xfrm rot="-5399996">
            <a:off x="-957325" y="1514479"/>
            <a:ext cx="4633974" cy="2947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2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882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882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2"/>
          <p:cNvSpPr txBox="1"/>
          <p:nvPr>
            <p:ph type="title"/>
          </p:nvPr>
        </p:nvSpPr>
        <p:spPr>
          <a:xfrm>
            <a:off x="867750" y="3269200"/>
            <a:ext cx="184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8" name="Google Shape;228;p22"/>
          <p:cNvSpPr txBox="1"/>
          <p:nvPr>
            <p:ph idx="1" type="subTitle"/>
          </p:nvPr>
        </p:nvSpPr>
        <p:spPr>
          <a:xfrm>
            <a:off x="867750" y="3500976"/>
            <a:ext cx="184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2"/>
          <p:cNvSpPr txBox="1"/>
          <p:nvPr>
            <p:ph idx="2" type="title"/>
          </p:nvPr>
        </p:nvSpPr>
        <p:spPr>
          <a:xfrm>
            <a:off x="3651596" y="3269200"/>
            <a:ext cx="184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0" name="Google Shape;230;p22"/>
          <p:cNvSpPr txBox="1"/>
          <p:nvPr>
            <p:ph idx="3" type="subTitle"/>
          </p:nvPr>
        </p:nvSpPr>
        <p:spPr>
          <a:xfrm>
            <a:off x="3651596" y="3500976"/>
            <a:ext cx="184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idx="4" type="title"/>
          </p:nvPr>
        </p:nvSpPr>
        <p:spPr>
          <a:xfrm>
            <a:off x="6434843" y="3269200"/>
            <a:ext cx="18414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2" name="Google Shape;232;p22"/>
          <p:cNvSpPr txBox="1"/>
          <p:nvPr>
            <p:ph idx="5" type="subTitle"/>
          </p:nvPr>
        </p:nvSpPr>
        <p:spPr>
          <a:xfrm>
            <a:off x="6434843" y="3500976"/>
            <a:ext cx="184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idx="6" type="title"/>
          </p:nvPr>
        </p:nvSpPr>
        <p:spPr>
          <a:xfrm>
            <a:off x="1316850" y="1989375"/>
            <a:ext cx="943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4" name="Google Shape;234;p22"/>
          <p:cNvSpPr txBox="1"/>
          <p:nvPr>
            <p:ph idx="7" type="title"/>
          </p:nvPr>
        </p:nvSpPr>
        <p:spPr>
          <a:xfrm>
            <a:off x="4100400" y="1989375"/>
            <a:ext cx="943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5" name="Google Shape;235;p22"/>
          <p:cNvSpPr txBox="1"/>
          <p:nvPr>
            <p:ph idx="8" type="title"/>
          </p:nvPr>
        </p:nvSpPr>
        <p:spPr>
          <a:xfrm>
            <a:off x="6883943" y="1989375"/>
            <a:ext cx="9432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6" name="Google Shape;236;p22"/>
          <p:cNvSpPr txBox="1"/>
          <p:nvPr>
            <p:ph idx="9"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 amt="75000"/>
          </a:blip>
          <a:srcRect b="0" l="23312" r="0" t="17389"/>
          <a:stretch/>
        </p:blipFill>
        <p:spPr>
          <a:xfrm rot="5400000">
            <a:off x="5724725" y="522874"/>
            <a:ext cx="4342200" cy="289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 amt="75000"/>
          </a:blip>
          <a:srcRect b="0" l="21488" r="0" t="20407"/>
          <a:stretch/>
        </p:blipFill>
        <p:spPr>
          <a:xfrm rot="-5399996">
            <a:off x="-852549" y="1514479"/>
            <a:ext cx="4529198" cy="2843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3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882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882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3"/>
          <p:cNvSpPr txBox="1"/>
          <p:nvPr>
            <p:ph type="title"/>
          </p:nvPr>
        </p:nvSpPr>
        <p:spPr>
          <a:xfrm>
            <a:off x="721575" y="5407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45" name="Google Shape;245;p23"/>
          <p:cNvPicPr preferRelativeResize="0"/>
          <p:nvPr/>
        </p:nvPicPr>
        <p:blipFill rotWithShape="1">
          <a:blip r:embed="rId3">
            <a:alphaModFix amt="75000"/>
          </a:blip>
          <a:srcRect b="0" l="26204" r="0" t="0"/>
          <a:stretch/>
        </p:blipFill>
        <p:spPr>
          <a:xfrm rot="-5400000">
            <a:off x="-785911" y="1937192"/>
            <a:ext cx="3611223" cy="30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 amt="75000"/>
          </a:blip>
          <a:srcRect b="0" l="26335" r="0" t="537"/>
          <a:stretch/>
        </p:blipFill>
        <p:spPr>
          <a:xfrm rot="5400005">
            <a:off x="6372987" y="109689"/>
            <a:ext cx="3429100" cy="2866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8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2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882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882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4"/>
          <p:cNvSpPr txBox="1"/>
          <p:nvPr>
            <p:ph type="ctrTitle"/>
          </p:nvPr>
        </p:nvSpPr>
        <p:spPr>
          <a:xfrm>
            <a:off x="2243613" y="573100"/>
            <a:ext cx="46617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3" name="Google Shape;253;p24"/>
          <p:cNvSpPr txBox="1"/>
          <p:nvPr>
            <p:ph idx="1" type="subTitle"/>
          </p:nvPr>
        </p:nvSpPr>
        <p:spPr>
          <a:xfrm>
            <a:off x="2243625" y="1723300"/>
            <a:ext cx="4661700" cy="11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24"/>
          <p:cNvSpPr txBox="1"/>
          <p:nvPr/>
        </p:nvSpPr>
        <p:spPr>
          <a:xfrm>
            <a:off x="2072100" y="4182850"/>
            <a:ext cx="4999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, and includes icons by </a:t>
            </a: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rPr>
              <a:t> and infographics &amp; images by </a:t>
            </a: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255" name="Google Shape;255;p24"/>
          <p:cNvPicPr preferRelativeResize="0"/>
          <p:nvPr/>
        </p:nvPicPr>
        <p:blipFill rotWithShape="1">
          <a:blip r:embed="rId6">
            <a:alphaModFix amt="75000"/>
          </a:blip>
          <a:srcRect b="0" l="18320" r="0" t="0"/>
          <a:stretch/>
        </p:blipFill>
        <p:spPr>
          <a:xfrm rot="5400000">
            <a:off x="5077976" y="347474"/>
            <a:ext cx="5076823" cy="384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4"/>
          <p:cNvPicPr preferRelativeResize="0"/>
          <p:nvPr/>
        </p:nvPicPr>
        <p:blipFill rotWithShape="1">
          <a:blip r:embed="rId6">
            <a:alphaModFix amt="75000"/>
          </a:blip>
          <a:srcRect b="0" l="14258" r="0" t="537"/>
          <a:stretch/>
        </p:blipFill>
        <p:spPr>
          <a:xfrm rot="-5399997">
            <a:off x="-1076912" y="756716"/>
            <a:ext cx="5372099" cy="3858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5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882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882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25"/>
          <p:cNvPicPr preferRelativeResize="0"/>
          <p:nvPr/>
        </p:nvPicPr>
        <p:blipFill rotWithShape="1">
          <a:blip r:embed="rId3">
            <a:alphaModFix amt="75000"/>
          </a:blip>
          <a:srcRect b="0" l="23664" r="0" t="13299"/>
          <a:stretch/>
        </p:blipFill>
        <p:spPr>
          <a:xfrm>
            <a:off x="9525" y="-156200"/>
            <a:ext cx="4171950" cy="2933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5"/>
          <p:cNvPicPr preferRelativeResize="0"/>
          <p:nvPr/>
        </p:nvPicPr>
        <p:blipFill rotWithShape="1">
          <a:blip r:embed="rId3">
            <a:alphaModFix amt="75000"/>
          </a:blip>
          <a:srcRect b="0" l="21333" r="0" t="3882"/>
          <a:stretch/>
        </p:blipFill>
        <p:spPr>
          <a:xfrm rot="-10799995">
            <a:off x="5739700" y="2603702"/>
            <a:ext cx="3747200" cy="283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882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882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b="0" l="20356" r="0" t="0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b="0" l="16645" r="0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882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882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2005350" y="1506750"/>
            <a:ext cx="51333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5400000">
            <a:off x="4270575" y="37800"/>
            <a:ext cx="6816287" cy="4220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-5399997">
            <a:off x="-1890149" y="942974"/>
            <a:ext cx="6692275" cy="41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882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882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2" type="title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pic>
        <p:nvPicPr>
          <p:cNvPr id="42" name="Google Shape;42;p5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>
            <a:off x="-1015800" y="-419100"/>
            <a:ext cx="6190054" cy="38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5"/>
          <p:cNvPicPr preferRelativeResize="0"/>
          <p:nvPr/>
        </p:nvPicPr>
        <p:blipFill rotWithShape="1">
          <a:blip r:embed="rId3">
            <a:alphaModFix amt="75000"/>
          </a:blip>
          <a:srcRect b="0" l="0" r="0" t="0"/>
          <a:stretch/>
        </p:blipFill>
        <p:spPr>
          <a:xfrm rot="10800000">
            <a:off x="4352926" y="1967775"/>
            <a:ext cx="5790899" cy="3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"/>
          <p:cNvPicPr preferRelativeResize="0"/>
          <p:nvPr/>
        </p:nvPicPr>
        <p:blipFill rotWithShape="1">
          <a:blip r:embed="rId2">
            <a:alphaModFix amt="75000"/>
          </a:blip>
          <a:srcRect b="0" l="17266" r="0" t="16652"/>
          <a:stretch/>
        </p:blipFill>
        <p:spPr>
          <a:xfrm rot="10800000">
            <a:off x="4688049" y="2278552"/>
            <a:ext cx="4684549" cy="29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6"/>
          <p:cNvPicPr preferRelativeResize="0"/>
          <p:nvPr/>
        </p:nvPicPr>
        <p:blipFill rotWithShape="1">
          <a:blip r:embed="rId2">
            <a:alphaModFix amt="75000"/>
          </a:blip>
          <a:srcRect b="0" l="16618" r="0" t="14667"/>
          <a:stretch/>
        </p:blipFill>
        <p:spPr>
          <a:xfrm rot="4">
            <a:off x="-57150" y="-190497"/>
            <a:ext cx="4810127" cy="304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6"/>
          <p:cNvPicPr preferRelativeResize="0"/>
          <p:nvPr/>
        </p:nvPicPr>
        <p:blipFill rotWithShape="1">
          <a:blip r:embed="rId3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882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882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 txBox="1"/>
          <p:nvPr>
            <p:ph type="title"/>
          </p:nvPr>
        </p:nvSpPr>
        <p:spPr>
          <a:xfrm>
            <a:off x="720000" y="540000"/>
            <a:ext cx="770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subTitle"/>
          </p:nvPr>
        </p:nvSpPr>
        <p:spPr>
          <a:xfrm>
            <a:off x="1605775" y="3703499"/>
            <a:ext cx="28467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2" type="subTitle"/>
          </p:nvPr>
        </p:nvSpPr>
        <p:spPr>
          <a:xfrm>
            <a:off x="4688050" y="3703499"/>
            <a:ext cx="28467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3" type="subTitle"/>
          </p:nvPr>
        </p:nvSpPr>
        <p:spPr>
          <a:xfrm>
            <a:off x="1605779" y="3328943"/>
            <a:ext cx="284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6"/>
          <p:cNvSpPr txBox="1"/>
          <p:nvPr>
            <p:ph idx="4" type="subTitle"/>
          </p:nvPr>
        </p:nvSpPr>
        <p:spPr>
          <a:xfrm>
            <a:off x="4688055" y="3328943"/>
            <a:ext cx="284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882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882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3">
            <a:alphaModFix amt="75000"/>
          </a:blip>
          <a:srcRect b="0" l="24087" r="0" t="19903"/>
          <a:stretch/>
        </p:blipFill>
        <p:spPr>
          <a:xfrm>
            <a:off x="-104775" y="-85500"/>
            <a:ext cx="3714749" cy="242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7"/>
          <p:cNvPicPr preferRelativeResize="0"/>
          <p:nvPr/>
        </p:nvPicPr>
        <p:blipFill rotWithShape="1">
          <a:blip r:embed="rId3">
            <a:alphaModFix amt="75000"/>
          </a:blip>
          <a:srcRect b="0" l="22039" r="0" t="14089"/>
          <a:stretch/>
        </p:blipFill>
        <p:spPr>
          <a:xfrm rot="-10799995">
            <a:off x="5705475" y="2752926"/>
            <a:ext cx="3629025" cy="247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882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882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4381506" y="887025"/>
            <a:ext cx="40386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4381500" y="1843575"/>
            <a:ext cx="4038600" cy="2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pic>
        <p:nvPicPr>
          <p:cNvPr id="71" name="Google Shape;71;p8"/>
          <p:cNvPicPr preferRelativeResize="0"/>
          <p:nvPr/>
        </p:nvPicPr>
        <p:blipFill rotWithShape="1">
          <a:blip r:embed="rId3">
            <a:alphaModFix amt="75000"/>
          </a:blip>
          <a:srcRect b="0" l="24155" r="0" t="16302"/>
          <a:stretch/>
        </p:blipFill>
        <p:spPr>
          <a:xfrm rot="5400000">
            <a:off x="5767588" y="527636"/>
            <a:ext cx="4294574" cy="293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882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882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9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/>
          <p:nvPr>
            <p:ph type="title"/>
          </p:nvPr>
        </p:nvSpPr>
        <p:spPr>
          <a:xfrm>
            <a:off x="970400" y="1168075"/>
            <a:ext cx="3133800" cy="18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970400" y="3167250"/>
            <a:ext cx="31338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9" name="Google Shape;79;p9"/>
          <p:cNvPicPr preferRelativeResize="0"/>
          <p:nvPr/>
        </p:nvPicPr>
        <p:blipFill rotWithShape="1">
          <a:blip r:embed="rId3">
            <a:alphaModFix amt="75000"/>
          </a:blip>
          <a:srcRect b="0" l="19106" r="0" t="4942"/>
          <a:stretch/>
        </p:blipFill>
        <p:spPr>
          <a:xfrm rot="-5400000">
            <a:off x="-727588" y="1263239"/>
            <a:ext cx="4580326" cy="33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b="17753" l="0" r="0" t="1620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8823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8823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0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 txBox="1"/>
          <p:nvPr>
            <p:ph type="title"/>
          </p:nvPr>
        </p:nvSpPr>
        <p:spPr>
          <a:xfrm rot="300">
            <a:off x="720053" y="3295650"/>
            <a:ext cx="3433500" cy="12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b="0" i="0" sz="2800" u="none" cap="none" strike="noStrik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 b="0" i="0" sz="14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 b="0" i="0" sz="14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 b="0" i="0" sz="14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 b="0" i="0" sz="14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 b="0" i="0" sz="14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 b="0" i="0" sz="14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 b="0" i="0" sz="14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 b="0" i="0" sz="14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 b="0" i="0" sz="1400" u="none" cap="none" strike="noStrike"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ctrTitle"/>
          </p:nvPr>
        </p:nvSpPr>
        <p:spPr>
          <a:xfrm>
            <a:off x="636150" y="380150"/>
            <a:ext cx="8076000" cy="30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Kaldi ASR Research Team</a:t>
            </a:r>
            <a:endParaRPr sz="6500"/>
          </a:p>
        </p:txBody>
      </p:sp>
      <p:sp>
        <p:nvSpPr>
          <p:cNvPr id="276" name="Google Shape;276;p27"/>
          <p:cNvSpPr txBox="1"/>
          <p:nvPr>
            <p:ph idx="1" type="subTitle"/>
          </p:nvPr>
        </p:nvSpPr>
        <p:spPr>
          <a:xfrm>
            <a:off x="311700" y="3475575"/>
            <a:ext cx="8520600" cy="6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Tabitha O’Malley, Tamina Tisha, David Serfaty, Milan Haruyama, Adam Gallub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Customer: Dr. Jianhua Liu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Diagram: Training Process</a:t>
            </a:r>
            <a:endParaRPr/>
          </a:p>
        </p:txBody>
      </p:sp>
      <p:pic>
        <p:nvPicPr>
          <p:cNvPr id="337" name="Google Shape;3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1397813"/>
            <a:ext cx="485775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7"/>
          <p:cNvSpPr txBox="1"/>
          <p:nvPr>
            <p:ph type="title"/>
          </p:nvPr>
        </p:nvSpPr>
        <p:spPr>
          <a:xfrm>
            <a:off x="4641450" y="394050"/>
            <a:ext cx="4502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343" name="Google Shape;34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"/>
            <a:ext cx="46414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Testing</a:t>
            </a:r>
            <a:endParaRPr/>
          </a:p>
        </p:txBody>
      </p:sp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720000" y="1168500"/>
            <a:ext cx="7704000" cy="33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Input Testing </a:t>
            </a:r>
            <a:endParaRPr b="1" sz="17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“The system shall return </a:t>
            </a:r>
            <a:r>
              <a:rPr lang="en" sz="1600"/>
              <a:t>exceptions/errors</a:t>
            </a:r>
            <a:r>
              <a:rPr lang="en" sz="1600"/>
              <a:t> if the input is a non-WAV file.”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“The system shall return exceptions/errors if there are </a:t>
            </a:r>
            <a:r>
              <a:rPr lang="en" sz="1600"/>
              <a:t>multiple inputs.”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Accuracy Testing</a:t>
            </a:r>
            <a:endParaRPr b="1" sz="17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Assess transcription accuracy of ASR model using predefined benchmarks (e.g., a minimum transcription accuracy of 80%)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Runtime Testing</a:t>
            </a:r>
            <a:endParaRPr b="1" sz="17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Evaluate efficiency of ASR model based on processing time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Measure time taken by ASR model to process standard WAV file and produce output text file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355" name="Google Shape;355;p39"/>
          <p:cNvSpPr txBox="1"/>
          <p:nvPr>
            <p:ph idx="1" type="body"/>
          </p:nvPr>
        </p:nvSpPr>
        <p:spPr>
          <a:xfrm>
            <a:off x="720000" y="1168495"/>
            <a:ext cx="7704000" cy="3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</a:t>
            </a:r>
            <a:r>
              <a:rPr b="1" lang="en" sz="1700"/>
              <a:t>omplexity</a:t>
            </a:r>
            <a:r>
              <a:rPr b="1" lang="en" sz="1700"/>
              <a:t> of Speech R</a:t>
            </a:r>
            <a:r>
              <a:rPr b="1" lang="en" sz="1700"/>
              <a:t>ecognition</a:t>
            </a:r>
            <a:endParaRPr b="1" sz="1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Black box that became slightly more </a:t>
            </a:r>
            <a:r>
              <a:rPr lang="en" sz="1600"/>
              <a:t>translucent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Spaghetti code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Bad documentation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Nuances in human speech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Pronunciation (e.g., regional accents)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Articulation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Volume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Pace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Hardware </a:t>
            </a:r>
            <a:r>
              <a:rPr b="1" lang="en" sz="1700"/>
              <a:t>Limitations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 performance requirements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Training speed dependent on GPU speed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/>
          <p:nvPr>
            <p:ph type="title"/>
          </p:nvPr>
        </p:nvSpPr>
        <p:spPr>
          <a:xfrm>
            <a:off x="719100" y="10674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graphicFrame>
        <p:nvGraphicFramePr>
          <p:cNvPr id="361" name="Google Shape;361;p40"/>
          <p:cNvGraphicFramePr/>
          <p:nvPr/>
        </p:nvGraphicFramePr>
        <p:xfrm>
          <a:off x="147825" y="209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{6134E295-E1D3-4350-A2C1-BDA54E18C0CD}</a:tableStyleId>
              </a:tblPr>
              <a:tblGrid>
                <a:gridCol w="1474725"/>
                <a:gridCol w="1474725"/>
                <a:gridCol w="1474725"/>
                <a:gridCol w="1474725"/>
                <a:gridCol w="1474725"/>
                <a:gridCol w="1474725"/>
              </a:tblGrid>
              <a:tr h="456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Fall 2023</a:t>
                      </a:r>
                      <a:endParaRPr sz="16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Spring 2024</a:t>
                      </a:r>
                      <a:endParaRPr sz="16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202X</a:t>
                      </a:r>
                      <a:endParaRPr sz="16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202X</a:t>
                      </a:r>
                      <a:endParaRPr sz="16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202X</a:t>
                      </a:r>
                      <a:endParaRPr sz="16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202X</a:t>
                      </a:r>
                      <a:endParaRPr sz="1600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7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Understand current ASR model (on going process)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Adjust the model using the 30-hour ATC dataset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Compare the performance of trained models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Experiment with other models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Apply the best trained model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Experiment with callsign and frequency identification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/>
          <p:nvPr>
            <p:ph type="title"/>
          </p:nvPr>
        </p:nvSpPr>
        <p:spPr>
          <a:xfrm>
            <a:off x="719100" y="2176500"/>
            <a:ext cx="7705800" cy="7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Questions?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3583875" y="662375"/>
            <a:ext cx="5318400" cy="108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Kaldi ASR Toolkit? </a:t>
            </a:r>
            <a:endParaRPr/>
          </a:p>
        </p:txBody>
      </p:sp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3583700" y="1956800"/>
            <a:ext cx="53187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Kaldi ASR Toolkit </a:t>
            </a:r>
            <a:endParaRPr b="1" sz="17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Builds automatic speech recognition models</a:t>
            </a:r>
            <a:endParaRPr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Automatic Speech Recognition</a:t>
            </a:r>
            <a:endParaRPr b="1" sz="17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Conversion of speech to text</a:t>
            </a:r>
            <a:endParaRPr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Training Data </a:t>
            </a:r>
            <a:endParaRPr b="1" sz="17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30-hour ATC dataset</a:t>
            </a:r>
            <a:endParaRPr sz="16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500"/>
              <a:t>ASR Model</a:t>
            </a:r>
            <a:endParaRPr b="1" sz="15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Speech recognition for ATC applications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28"/>
          <p:cNvGrpSpPr/>
          <p:nvPr/>
        </p:nvGrpSpPr>
        <p:grpSpPr>
          <a:xfrm>
            <a:off x="152171" y="821826"/>
            <a:ext cx="3431757" cy="3713476"/>
            <a:chOff x="333975" y="2281950"/>
            <a:chExt cx="3469575" cy="2451625"/>
          </a:xfrm>
        </p:grpSpPr>
        <p:sp>
          <p:nvSpPr>
            <p:cNvPr id="284" name="Google Shape;284;p28"/>
            <p:cNvSpPr/>
            <p:nvPr/>
          </p:nvSpPr>
          <p:spPr>
            <a:xfrm>
              <a:off x="333975" y="2281950"/>
              <a:ext cx="1419300" cy="900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udiowide"/>
                  <a:ea typeface="Audiowide"/>
                  <a:cs typeface="Audiowide"/>
                  <a:sym typeface="Audiowide"/>
                </a:rPr>
                <a:t>Kaldi ASR Toolkit</a:t>
              </a:r>
              <a:endParaRPr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1381975" y="3833575"/>
              <a:ext cx="1515600" cy="900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udiowide"/>
                  <a:ea typeface="Audiowide"/>
                  <a:cs typeface="Audiowide"/>
                  <a:sym typeface="Audiowide"/>
                </a:rPr>
                <a:t>ASR Model</a:t>
              </a:r>
              <a:endParaRPr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2384250" y="2281950"/>
              <a:ext cx="1419300" cy="900000"/>
            </a:xfrm>
            <a:prstGeom prst="ellipse">
              <a:avLst/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Audiowide"/>
                  <a:ea typeface="Audiowide"/>
                  <a:cs typeface="Audiowide"/>
                  <a:sym typeface="Audiowide"/>
                </a:rPr>
                <a:t>ATC Training Data</a:t>
              </a:r>
              <a:endParaRPr>
                <a:latin typeface="Audiowide"/>
                <a:ea typeface="Audiowide"/>
                <a:cs typeface="Audiowide"/>
                <a:sym typeface="Audiowide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 rot="4587361">
              <a:off x="1281671" y="3325237"/>
              <a:ext cx="762196" cy="294983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 rot="6475713">
              <a:off x="2195596" y="3360335"/>
              <a:ext cx="762107" cy="29486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Karla"/>
                <a:ea typeface="Karla"/>
                <a:cs typeface="Karla"/>
                <a:sym typeface="Karla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294" name="Google Shape;294;p29"/>
          <p:cNvSpPr txBox="1"/>
          <p:nvPr>
            <p:ph idx="1" type="body"/>
          </p:nvPr>
        </p:nvSpPr>
        <p:spPr>
          <a:xfrm>
            <a:off x="720000" y="1168498"/>
            <a:ext cx="7704000" cy="17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700"/>
              <a:t>Complexities in ATC </a:t>
            </a:r>
            <a:r>
              <a:rPr lang="en" sz="1700"/>
              <a:t>communication</a:t>
            </a:r>
            <a:r>
              <a:rPr lang="en" sz="1700"/>
              <a:t> requires ex</a:t>
            </a:r>
            <a:r>
              <a:rPr lang="en" sz="1700"/>
              <a:t>tensive</a:t>
            </a:r>
            <a:r>
              <a:rPr lang="en" sz="1700"/>
              <a:t> training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Instructor time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Lack of existing resources for students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RTube Web Application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Transcribe live ATC </a:t>
            </a:r>
            <a:r>
              <a:rPr lang="en" sz="1700"/>
              <a:t>transmissions in real time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625" y="2850776"/>
            <a:ext cx="4926826" cy="187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Needs</a:t>
            </a:r>
            <a:endParaRPr/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720000" y="1168526"/>
            <a:ext cx="7704000" cy="31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In Progress</a:t>
            </a:r>
            <a:endParaRPr b="1"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/>
              <a:t>Understanding current sample ASR model provided by Kaldi ASR Toolkit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Future Iterations</a:t>
            </a:r>
            <a:endParaRPr b="1"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/>
              <a:t>Adjust the sample ASR model using the 30-hour ATC dataset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/>
              <a:t>Compare the performance of the trained models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/>
              <a:t>Experiment with other models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/>
              <a:t>Apply the best trained model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600"/>
              <a:t>Experiment with callsign and frequency identification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Requirements </a:t>
            </a:r>
            <a:endParaRPr/>
          </a:p>
        </p:txBody>
      </p:sp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720000" y="1168500"/>
            <a:ext cx="7704000" cy="30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Computer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Windows Subsystem for Linux (WSL)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Kaldi ASR Toolkit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Sufficiently powerful GPU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Sufficient amount of memory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WAV file as input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Contains spoken speech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Convert non-WAV files using FFMPEG utility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TXT file as output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Contains words transcribed from the WAV file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DFD Level 0: Context Diagram</a:t>
            </a:r>
            <a:endParaRPr/>
          </a:p>
        </p:txBody>
      </p:sp>
      <p:pic>
        <p:nvPicPr>
          <p:cNvPr id="313" name="Google Shape;3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275" y="1343327"/>
            <a:ext cx="6954375" cy="2890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>
            <p:ph type="title"/>
          </p:nvPr>
        </p:nvSpPr>
        <p:spPr>
          <a:xfrm>
            <a:off x="0" y="1597950"/>
            <a:ext cx="3572700" cy="19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DFD Level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ASR Model</a:t>
            </a:r>
            <a:endParaRPr/>
          </a:p>
        </p:txBody>
      </p:sp>
      <p:pic>
        <p:nvPicPr>
          <p:cNvPr id="319" name="Google Shape;3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622" y="0"/>
            <a:ext cx="557137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type="title"/>
          </p:nvPr>
        </p:nvSpPr>
        <p:spPr>
          <a:xfrm>
            <a:off x="718138" y="246625"/>
            <a:ext cx="7705800" cy="9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DFD Level 1 ASR Training</a:t>
            </a:r>
            <a:endParaRPr/>
          </a:p>
        </p:txBody>
      </p:sp>
      <p:pic>
        <p:nvPicPr>
          <p:cNvPr id="325" name="Google Shape;3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76" y="1328675"/>
            <a:ext cx="7187850" cy="29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/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Diagram: Sample ASR</a:t>
            </a:r>
            <a:endParaRPr/>
          </a:p>
        </p:txBody>
      </p:sp>
      <p:pic>
        <p:nvPicPr>
          <p:cNvPr id="331" name="Google Shape;331;p35"/>
          <p:cNvPicPr preferRelativeResize="0"/>
          <p:nvPr/>
        </p:nvPicPr>
        <p:blipFill rotWithShape="1">
          <a:blip r:embed="rId3">
            <a:alphaModFix/>
          </a:blip>
          <a:srcRect b="0" l="0" r="-1317" t="0"/>
          <a:stretch/>
        </p:blipFill>
        <p:spPr>
          <a:xfrm>
            <a:off x="2229250" y="1335850"/>
            <a:ext cx="4745125" cy="30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C1DBF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