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76" r:id="rId6"/>
    <p:sldId id="270" r:id="rId7"/>
    <p:sldId id="260" r:id="rId8"/>
    <p:sldId id="264" r:id="rId9"/>
    <p:sldId id="266" r:id="rId10"/>
    <p:sldId id="275" r:id="rId11"/>
    <p:sldId id="261" r:id="rId12"/>
    <p:sldId id="274" r:id="rId13"/>
    <p:sldId id="267" r:id="rId14"/>
    <p:sldId id="268" r:id="rId15"/>
    <p:sldId id="269" r:id="rId16"/>
    <p:sldId id="271" r:id="rId17"/>
    <p:sldId id="272" r:id="rId18"/>
    <p:sldId id="273" r:id="rId19"/>
    <p:sldId id="278" r:id="rId20"/>
    <p:sldId id="277"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14804\Documents\Vanderbilt\Distributed%20Systems\Final%20Analytics\Finallll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Writer 10</a:t>
            </a:r>
            <a:r>
              <a:rPr lang="en-US" baseline="0"/>
              <a:t> Readers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Sheet1!$A$1:$J$1</c:f>
              <c:strCache>
                <c:ptCount val="10"/>
                <c:pt idx="0">
                  <c:v>1writer10reader1</c:v>
                </c:pt>
                <c:pt idx="1">
                  <c:v>1writer10reader2</c:v>
                </c:pt>
                <c:pt idx="2">
                  <c:v>1writer10reader3</c:v>
                </c:pt>
                <c:pt idx="3">
                  <c:v>1writer10reader4</c:v>
                </c:pt>
                <c:pt idx="4">
                  <c:v>1writer10reader5</c:v>
                </c:pt>
                <c:pt idx="5">
                  <c:v>1writer10reader6</c:v>
                </c:pt>
                <c:pt idx="6">
                  <c:v>1writer10reader7</c:v>
                </c:pt>
                <c:pt idx="7">
                  <c:v>1writer10reader8</c:v>
                </c:pt>
                <c:pt idx="8">
                  <c:v>1writer10reader9</c:v>
                </c:pt>
                <c:pt idx="9">
                  <c:v>1writer10reader10</c:v>
                </c:pt>
              </c:strCache>
            </c:strRef>
          </c:cat>
          <c:val>
            <c:numRef>
              <c:f>Sheet1!$A$2:$J$2</c:f>
              <c:numCache>
                <c:formatCode>General</c:formatCode>
                <c:ptCount val="10"/>
                <c:pt idx="0">
                  <c:v>18771.015838383839</c:v>
                </c:pt>
                <c:pt idx="1">
                  <c:v>19194.236848484848</c:v>
                </c:pt>
                <c:pt idx="2">
                  <c:v>18789.682666666668</c:v>
                </c:pt>
                <c:pt idx="3">
                  <c:v>18821.659070707072</c:v>
                </c:pt>
                <c:pt idx="4">
                  <c:v>18598.818747474746</c:v>
                </c:pt>
                <c:pt idx="5">
                  <c:v>18206.214787878787</c:v>
                </c:pt>
                <c:pt idx="6">
                  <c:v>18483.327676767676</c:v>
                </c:pt>
                <c:pt idx="7">
                  <c:v>18720.565010101011</c:v>
                </c:pt>
                <c:pt idx="8">
                  <c:v>18057.201454545455</c:v>
                </c:pt>
                <c:pt idx="9">
                  <c:v>18427.306424242423</c:v>
                </c:pt>
              </c:numCache>
            </c:numRef>
          </c:val>
          <c:extLst>
            <c:ext xmlns:c16="http://schemas.microsoft.com/office/drawing/2014/chart" uri="{C3380CC4-5D6E-409C-BE32-E72D297353CC}">
              <c16:uniqueId val="{00000000-4F38-4154-8008-B0C4E6C3959E}"/>
            </c:ext>
          </c:extLst>
        </c:ser>
        <c:dLbls>
          <c:showLegendKey val="0"/>
          <c:showVal val="0"/>
          <c:showCatName val="0"/>
          <c:showSerName val="0"/>
          <c:showPercent val="0"/>
          <c:showBubbleSize val="0"/>
        </c:dLbls>
        <c:gapWidth val="182"/>
        <c:axId val="690583632"/>
        <c:axId val="690602832"/>
      </c:barChart>
      <c:catAx>
        <c:axId val="690583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602832"/>
        <c:crosses val="autoZero"/>
        <c:auto val="1"/>
        <c:lblAlgn val="ctr"/>
        <c:lblOffset val="100"/>
        <c:noMultiLvlLbl val="0"/>
      </c:catAx>
      <c:valAx>
        <c:axId val="690602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583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10 Writers 1 Reader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Sheet1!$A$5:$I$5</c:f>
              <c:strCache>
                <c:ptCount val="9"/>
                <c:pt idx="0">
                  <c:v>10writer1reader1</c:v>
                </c:pt>
                <c:pt idx="1">
                  <c:v>10writer1reader2</c:v>
                </c:pt>
                <c:pt idx="2">
                  <c:v>10writer1reader3</c:v>
                </c:pt>
                <c:pt idx="3">
                  <c:v>10writer1reader4</c:v>
                </c:pt>
                <c:pt idx="4">
                  <c:v>10writer1reader5</c:v>
                </c:pt>
                <c:pt idx="5">
                  <c:v>10writer1reader6</c:v>
                </c:pt>
                <c:pt idx="6">
                  <c:v>10writer1reader7</c:v>
                </c:pt>
                <c:pt idx="7">
                  <c:v>10writer1reader8</c:v>
                </c:pt>
                <c:pt idx="8">
                  <c:v>10writer1reader9</c:v>
                </c:pt>
              </c:strCache>
            </c:strRef>
          </c:cat>
          <c:val>
            <c:numRef>
              <c:f>Sheet1!$A$6:$I$6</c:f>
              <c:numCache>
                <c:formatCode>General</c:formatCode>
                <c:ptCount val="9"/>
                <c:pt idx="0">
                  <c:v>21363.258426966291</c:v>
                </c:pt>
                <c:pt idx="1">
                  <c:v>22306.426966292136</c:v>
                </c:pt>
                <c:pt idx="2">
                  <c:v>21280.432584269663</c:v>
                </c:pt>
                <c:pt idx="3">
                  <c:v>24154.331460674159</c:v>
                </c:pt>
                <c:pt idx="4">
                  <c:v>22620.483146067414</c:v>
                </c:pt>
                <c:pt idx="5">
                  <c:v>20710.528089887641</c:v>
                </c:pt>
                <c:pt idx="6">
                  <c:v>22066.196629213482</c:v>
                </c:pt>
                <c:pt idx="7">
                  <c:v>22277.528089887641</c:v>
                </c:pt>
                <c:pt idx="8">
                  <c:v>21023.573033707864</c:v>
                </c:pt>
              </c:numCache>
            </c:numRef>
          </c:val>
          <c:extLst>
            <c:ext xmlns:c16="http://schemas.microsoft.com/office/drawing/2014/chart" uri="{C3380CC4-5D6E-409C-BE32-E72D297353CC}">
              <c16:uniqueId val="{00000000-6E26-4B37-B265-0EF11128E8E7}"/>
            </c:ext>
          </c:extLst>
        </c:ser>
        <c:dLbls>
          <c:showLegendKey val="0"/>
          <c:showVal val="0"/>
          <c:showCatName val="0"/>
          <c:showSerName val="0"/>
          <c:showPercent val="0"/>
          <c:showBubbleSize val="0"/>
        </c:dLbls>
        <c:gapWidth val="182"/>
        <c:axId val="735764624"/>
        <c:axId val="735761104"/>
      </c:barChart>
      <c:catAx>
        <c:axId val="735764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1104"/>
        <c:crosses val="autoZero"/>
        <c:auto val="1"/>
        <c:lblAlgn val="ctr"/>
        <c:lblOffset val="100"/>
        <c:noMultiLvlLbl val="0"/>
      </c:catAx>
      <c:valAx>
        <c:axId val="735761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4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25 Writer 25 Readers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Sheet1!$A$9:$E$9</c:f>
              <c:strCache>
                <c:ptCount val="5"/>
                <c:pt idx="0">
                  <c:v>25writer25reader1</c:v>
                </c:pt>
                <c:pt idx="1">
                  <c:v>25writer25reader2</c:v>
                </c:pt>
                <c:pt idx="2">
                  <c:v>25writer25reader3</c:v>
                </c:pt>
                <c:pt idx="3">
                  <c:v>25writer25reader4</c:v>
                </c:pt>
                <c:pt idx="4">
                  <c:v>25writer25reader5</c:v>
                </c:pt>
              </c:strCache>
            </c:strRef>
          </c:cat>
          <c:val>
            <c:numRef>
              <c:f>Sheet1!$A$10:$E$10</c:f>
              <c:numCache>
                <c:formatCode>General</c:formatCode>
                <c:ptCount val="5"/>
                <c:pt idx="0">
                  <c:v>18399.550802139038</c:v>
                </c:pt>
                <c:pt idx="1">
                  <c:v>18850.213903743315</c:v>
                </c:pt>
                <c:pt idx="2">
                  <c:v>18732.203208556151</c:v>
                </c:pt>
                <c:pt idx="3">
                  <c:v>19719.957219251337</c:v>
                </c:pt>
                <c:pt idx="4">
                  <c:v>18800.534759358288</c:v>
                </c:pt>
              </c:numCache>
            </c:numRef>
          </c:val>
          <c:extLst>
            <c:ext xmlns:c16="http://schemas.microsoft.com/office/drawing/2014/chart" uri="{C3380CC4-5D6E-409C-BE32-E72D297353CC}">
              <c16:uniqueId val="{00000000-4752-4808-A10C-8B82348AA2A5}"/>
            </c:ext>
          </c:extLst>
        </c:ser>
        <c:dLbls>
          <c:showLegendKey val="0"/>
          <c:showVal val="0"/>
          <c:showCatName val="0"/>
          <c:showSerName val="0"/>
          <c:showPercent val="0"/>
          <c:showBubbleSize val="0"/>
        </c:dLbls>
        <c:gapWidth val="182"/>
        <c:axId val="735767824"/>
        <c:axId val="735766224"/>
      </c:barChart>
      <c:catAx>
        <c:axId val="73576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6224"/>
        <c:crosses val="autoZero"/>
        <c:auto val="1"/>
        <c:lblAlgn val="ctr"/>
        <c:lblOffset val="100"/>
        <c:noMultiLvlLbl val="0"/>
      </c:catAx>
      <c:valAx>
        <c:axId val="735766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CAP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Sheet5!$A$2</c:f>
              <c:strCache>
                <c:ptCount val="1"/>
                <c:pt idx="0">
                  <c:v>SRAW</c:v>
                </c:pt>
              </c:strCache>
            </c:strRef>
          </c:tx>
          <c:spPr>
            <a:ln w="28575" cap="rnd">
              <a:solidFill>
                <a:schemeClr val="accent1"/>
              </a:solidFill>
              <a:round/>
            </a:ln>
            <a:effectLst/>
          </c:spPr>
          <c:marker>
            <c:symbol val="none"/>
          </c:marker>
          <c:cat>
            <c:strRef>
              <c:f>Sheet5!$B$1:$I$1</c:f>
              <c:strCache>
                <c:ptCount val="8"/>
                <c:pt idx="0">
                  <c:v>Cap Time 1</c:v>
                </c:pt>
                <c:pt idx="1">
                  <c:v>Cap Time 2</c:v>
                </c:pt>
                <c:pt idx="2">
                  <c:v>Cap Time 3</c:v>
                </c:pt>
                <c:pt idx="3">
                  <c:v>Cap Time 4</c:v>
                </c:pt>
                <c:pt idx="4">
                  <c:v>Cap Time 5</c:v>
                </c:pt>
                <c:pt idx="5">
                  <c:v>Cap Time 6</c:v>
                </c:pt>
                <c:pt idx="6">
                  <c:v>Cap Time 7</c:v>
                </c:pt>
                <c:pt idx="7">
                  <c:v>Cap Time 8</c:v>
                </c:pt>
              </c:strCache>
            </c:strRef>
          </c:cat>
          <c:val>
            <c:numRef>
              <c:f>Sheet5!$B$2:$I$2</c:f>
              <c:numCache>
                <c:formatCode>General</c:formatCode>
                <c:ptCount val="8"/>
                <c:pt idx="0">
                  <c:v>1.2</c:v>
                </c:pt>
                <c:pt idx="1">
                  <c:v>1.7</c:v>
                </c:pt>
                <c:pt idx="2">
                  <c:v>1.7</c:v>
                </c:pt>
                <c:pt idx="3">
                  <c:v>4.01</c:v>
                </c:pt>
                <c:pt idx="4">
                  <c:v>6.6</c:v>
                </c:pt>
                <c:pt idx="5">
                  <c:v>3.64</c:v>
                </c:pt>
                <c:pt idx="6">
                  <c:v>7.83</c:v>
                </c:pt>
                <c:pt idx="7">
                  <c:v>5.51</c:v>
                </c:pt>
              </c:numCache>
            </c:numRef>
          </c:val>
          <c:smooth val="0"/>
          <c:extLst>
            <c:ext xmlns:c16="http://schemas.microsoft.com/office/drawing/2014/chart" uri="{C3380CC4-5D6E-409C-BE32-E72D297353CC}">
              <c16:uniqueId val="{00000000-A60F-485E-ABD1-1824E14F58C9}"/>
            </c:ext>
          </c:extLst>
        </c:ser>
        <c:ser>
          <c:idx val="1"/>
          <c:order val="1"/>
          <c:tx>
            <c:strRef>
              <c:f>Sheet5!$A$3</c:f>
              <c:strCache>
                <c:ptCount val="1"/>
                <c:pt idx="0">
                  <c:v>RAW:</c:v>
                </c:pt>
              </c:strCache>
            </c:strRef>
          </c:tx>
          <c:spPr>
            <a:ln w="28575" cap="rnd">
              <a:solidFill>
                <a:schemeClr val="accent2"/>
              </a:solidFill>
              <a:round/>
            </a:ln>
            <a:effectLst/>
          </c:spPr>
          <c:marker>
            <c:symbol val="none"/>
          </c:marker>
          <c:cat>
            <c:strRef>
              <c:f>Sheet5!$B$1:$I$1</c:f>
              <c:strCache>
                <c:ptCount val="8"/>
                <c:pt idx="0">
                  <c:v>Cap Time 1</c:v>
                </c:pt>
                <c:pt idx="1">
                  <c:v>Cap Time 2</c:v>
                </c:pt>
                <c:pt idx="2">
                  <c:v>Cap Time 3</c:v>
                </c:pt>
                <c:pt idx="3">
                  <c:v>Cap Time 4</c:v>
                </c:pt>
                <c:pt idx="4">
                  <c:v>Cap Time 5</c:v>
                </c:pt>
                <c:pt idx="5">
                  <c:v>Cap Time 6</c:v>
                </c:pt>
                <c:pt idx="6">
                  <c:v>Cap Time 7</c:v>
                </c:pt>
                <c:pt idx="7">
                  <c:v>Cap Time 8</c:v>
                </c:pt>
              </c:strCache>
            </c:strRef>
          </c:cat>
          <c:val>
            <c:numRef>
              <c:f>Sheet5!$B$3:$I$3</c:f>
              <c:numCache>
                <c:formatCode>General</c:formatCode>
                <c:ptCount val="8"/>
                <c:pt idx="0">
                  <c:v>4.8</c:v>
                </c:pt>
                <c:pt idx="1">
                  <c:v>1.4</c:v>
                </c:pt>
                <c:pt idx="2">
                  <c:v>1.8</c:v>
                </c:pt>
                <c:pt idx="3">
                  <c:v>5.0199999999999996</c:v>
                </c:pt>
                <c:pt idx="4">
                  <c:v>5.04</c:v>
                </c:pt>
                <c:pt idx="5">
                  <c:v>4.99</c:v>
                </c:pt>
                <c:pt idx="6">
                  <c:v>4.9400000000000004</c:v>
                </c:pt>
                <c:pt idx="7">
                  <c:v>5.19</c:v>
                </c:pt>
              </c:numCache>
            </c:numRef>
          </c:val>
          <c:smooth val="0"/>
          <c:extLst>
            <c:ext xmlns:c16="http://schemas.microsoft.com/office/drawing/2014/chart" uri="{C3380CC4-5D6E-409C-BE32-E72D297353CC}">
              <c16:uniqueId val="{00000001-A60F-485E-ABD1-1824E14F58C9}"/>
            </c:ext>
          </c:extLst>
        </c:ser>
        <c:dLbls>
          <c:showLegendKey val="0"/>
          <c:showVal val="0"/>
          <c:showCatName val="0"/>
          <c:showSerName val="0"/>
          <c:showPercent val="0"/>
          <c:showBubbleSize val="0"/>
        </c:dLbls>
        <c:smooth val="0"/>
        <c:axId val="605070096"/>
        <c:axId val="605067216"/>
      </c:lineChart>
      <c:catAx>
        <c:axId val="60507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067216"/>
        <c:crosses val="autoZero"/>
        <c:auto val="1"/>
        <c:lblAlgn val="ctr"/>
        <c:lblOffset val="100"/>
        <c:noMultiLvlLbl val="0"/>
      </c:catAx>
      <c:valAx>
        <c:axId val="605067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07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Sheet3!$A$1:$O$1</cx:f>
        <cx:lvl ptCount="15">
          <cx:pt idx="0">1writer10reader1</cx:pt>
          <cx:pt idx="1">1writer10reader2</cx:pt>
          <cx:pt idx="2">1writer10reader3</cx:pt>
          <cx:pt idx="3">1writer10reader4</cx:pt>
          <cx:pt idx="4">1writer10reader5</cx:pt>
          <cx:pt idx="5">10writer1reader1</cx:pt>
          <cx:pt idx="6">10writer1reader2</cx:pt>
          <cx:pt idx="7">10writer1reader3</cx:pt>
          <cx:pt idx="8">10writer1reader4</cx:pt>
          <cx:pt idx="9">10writer1reader5</cx:pt>
          <cx:pt idx="10">25writer25reader1</cx:pt>
          <cx:pt idx="11">25writer25reader2</cx:pt>
          <cx:pt idx="12">25writer25reader3</cx:pt>
          <cx:pt idx="13">25writer25reader4</cx:pt>
          <cx:pt idx="14">25writer25reader5</cx:pt>
        </cx:lvl>
      </cx:strDim>
      <cx:numDim type="val">
        <cx:f dir="row">Sheet3!$A$2:$O$2</cx:f>
        <cx:lvl ptCount="15" formatCode="General">
          <cx:pt idx="0">18771.015838383839</cx:pt>
          <cx:pt idx="1">19194.236848484848</cx:pt>
          <cx:pt idx="2">18789.682666666668</cx:pt>
          <cx:pt idx="3">18821.659070707072</cx:pt>
          <cx:pt idx="4">18598.818747474746</cx:pt>
          <cx:pt idx="5">21363.258426966291</cx:pt>
          <cx:pt idx="6">22306.426966292136</cx:pt>
          <cx:pt idx="7">21280.432584269663</cx:pt>
          <cx:pt idx="8">24154.331460674159</cx:pt>
          <cx:pt idx="9">22620.483146067414</cx:pt>
          <cx:pt idx="10">18399.550802139038</cx:pt>
          <cx:pt idx="11">18850.213903743315</cx:pt>
          <cx:pt idx="12">18732.203208556151</cx:pt>
          <cx:pt idx="13">19719.957219251337</cx:pt>
          <cx:pt idx="14">18800.534759358288</cx:pt>
        </cx:lvl>
      </cx:numDim>
    </cx:data>
  </cx:chartData>
  <cx:chart>
    <cx:title pos="t" align="ctr" overlay="0">
      <cx:tx>
        <cx:txData>
          <cx:v>Full Comparison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Full Comparison</a:t>
          </a:r>
        </a:p>
      </cx:txPr>
    </cx:title>
    <cx:plotArea>
      <cx:plotAreaRegion>
        <cx:series layoutId="clusteredColumn" uniqueId="{FA7F6CE7-9FB8-46DA-8C8A-021627A3CDC8}">
          <cx:dataId val="0"/>
          <cx:layoutPr>
            <cx:aggregation/>
          </cx:layoutPr>
          <cx:axisId val="1"/>
        </cx:series>
        <cx:series layoutId="paretoLine" ownerIdx="0" uniqueId="{72E6440D-986B-4297-A5D7-3BE68A7DC493}">
          <cx:axisId val="2"/>
        </cx:series>
      </cx:plotAreaRegion>
      <cx:axis id="0">
        <cx:catScaling gapWidth="0"/>
        <cx:tickLabels/>
      </cx:axis>
      <cx:axis id="1">
        <cx:valScaling/>
        <cx:majorGridlines/>
        <cx:tickLabels/>
      </cx:axis>
      <cx:axis id="2" hidden="1">
        <cx:valScaling max="1" min="0"/>
        <cx:units unit="percentage"/>
        <cx:tickLabels/>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C313-3A9F-40A3-88E9-954E29D73C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F6C5C1-DB2C-45FD-8ACD-BFC86CD95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1C22E-BB43-4A9E-A471-3078F97DD288}"/>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5" name="Footer Placeholder 4">
            <a:extLst>
              <a:ext uri="{FF2B5EF4-FFF2-40B4-BE49-F238E27FC236}">
                <a16:creationId xmlns:a16="http://schemas.microsoft.com/office/drawing/2014/main" id="{106CD60B-7E50-4DF8-8FBB-99B36B3D1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B665A-CB01-4DA6-BC00-36EA9715D238}"/>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19197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8465-34E0-448A-8F19-E5B3270C2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43E34-8D5F-4B54-822A-7C7FB4545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D20C9-6191-4209-B166-C860BAC34403}"/>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5" name="Footer Placeholder 4">
            <a:extLst>
              <a:ext uri="{FF2B5EF4-FFF2-40B4-BE49-F238E27FC236}">
                <a16:creationId xmlns:a16="http://schemas.microsoft.com/office/drawing/2014/main" id="{11B9EDE9-FEFF-40A1-827D-348DA8C0C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A69F3-9EB1-439B-B670-E5265C864417}"/>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85615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7FD7C-AC39-4929-BDF8-DD5BFB832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9E4FC-4134-4E14-AA4E-6703EF706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4DE15-E87C-4B5C-9034-E9C9F25F7FDA}"/>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5" name="Footer Placeholder 4">
            <a:extLst>
              <a:ext uri="{FF2B5EF4-FFF2-40B4-BE49-F238E27FC236}">
                <a16:creationId xmlns:a16="http://schemas.microsoft.com/office/drawing/2014/main" id="{6DB91944-973F-40F4-B86E-C72F147C7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0D99F-E37E-4E94-928B-BFE1012CABD7}"/>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57137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E4CC-486B-4419-B494-6335D4474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55200-7A55-46C7-BFED-E83D2119E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6099-83EF-4863-AF84-757686679772}"/>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5" name="Footer Placeholder 4">
            <a:extLst>
              <a:ext uri="{FF2B5EF4-FFF2-40B4-BE49-F238E27FC236}">
                <a16:creationId xmlns:a16="http://schemas.microsoft.com/office/drawing/2014/main" id="{FCFC0645-D2B3-4CC8-9DD3-FB8DE6781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86A85-D8F5-4723-9D72-303F163A89FC}"/>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381248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5AEC-1521-456A-BE64-71F61B701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62D93-A60A-4A3C-8D63-B67D0491A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23B0D-1416-432C-9148-5B73DE78C9DD}"/>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5" name="Footer Placeholder 4">
            <a:extLst>
              <a:ext uri="{FF2B5EF4-FFF2-40B4-BE49-F238E27FC236}">
                <a16:creationId xmlns:a16="http://schemas.microsoft.com/office/drawing/2014/main" id="{935909CF-26A2-4C52-B9CD-CD5EB538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DB511-EAE4-4520-B997-24CD000C29D4}"/>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321081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D743-EB63-4E0A-A769-0E6110649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9418B5-7371-4A91-84D1-D503122A4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1F602B-E394-431F-9811-A2BB64FC6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8BCEF-6374-49FC-B369-A627496E3997}"/>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6" name="Footer Placeholder 5">
            <a:extLst>
              <a:ext uri="{FF2B5EF4-FFF2-40B4-BE49-F238E27FC236}">
                <a16:creationId xmlns:a16="http://schemas.microsoft.com/office/drawing/2014/main" id="{64932D8A-503C-40CC-9BF7-E3B482D31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C3F03-4152-4089-81DF-F815480AE6C7}"/>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1896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5E80-4EBB-42C6-9FE3-5C4031B5FE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BD10E-C3D3-45D3-BF9E-22D9FDC1B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43E6E-4AE1-4BF4-8D01-80FBAD15E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209C7-5FD3-4E77-8642-8D0458BBD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98425-BF82-4432-9617-1CFDFA5680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F4D27-4AD7-4DEE-8C3D-5F22B3BEF417}"/>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8" name="Footer Placeholder 7">
            <a:extLst>
              <a:ext uri="{FF2B5EF4-FFF2-40B4-BE49-F238E27FC236}">
                <a16:creationId xmlns:a16="http://schemas.microsoft.com/office/drawing/2014/main" id="{A860923F-AF5E-4122-83E7-D90A0362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1C4CBB-9254-450C-A560-5DE784608B46}"/>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4273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DDFD-F239-47EF-8244-34EAF790E0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648B43-9792-4001-8ADF-4103AEFAD21C}"/>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4" name="Footer Placeholder 3">
            <a:extLst>
              <a:ext uri="{FF2B5EF4-FFF2-40B4-BE49-F238E27FC236}">
                <a16:creationId xmlns:a16="http://schemas.microsoft.com/office/drawing/2014/main" id="{2C37BFF0-B049-4E07-8849-C24AF59B52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48BD08-1D0D-4625-93D0-2126A17ECB43}"/>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421641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DCD14-CB38-40E2-B8AE-94672623F0DE}"/>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3" name="Footer Placeholder 2">
            <a:extLst>
              <a:ext uri="{FF2B5EF4-FFF2-40B4-BE49-F238E27FC236}">
                <a16:creationId xmlns:a16="http://schemas.microsoft.com/office/drawing/2014/main" id="{6E61F23D-33F8-48F1-92EE-7386DFD76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785EE-EA79-4B6B-900D-67305BE33566}"/>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72651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3EDB-CBF5-4BE5-9612-AC1DB41A7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AE826-F6D4-4162-9A8A-311C8B703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2B6D2-416F-4BA5-B6A2-E92975C9F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DC959-7842-4836-AA4C-5A2F9179419A}"/>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6" name="Footer Placeholder 5">
            <a:extLst>
              <a:ext uri="{FF2B5EF4-FFF2-40B4-BE49-F238E27FC236}">
                <a16:creationId xmlns:a16="http://schemas.microsoft.com/office/drawing/2014/main" id="{5D1CF61C-332C-40A0-B7F1-7E5B999F8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417A9-F734-4500-B412-6B7E8275017A}"/>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78320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AC00-B14E-4877-871A-9CE87DBCE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8DF1DD-CD1E-41B8-9CCE-7CE9DFB39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BBC49B-CB15-409D-844A-57832C569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7491A-CDD2-462A-AD64-E2FE5B6BD32C}"/>
              </a:ext>
            </a:extLst>
          </p:cNvPr>
          <p:cNvSpPr>
            <a:spLocks noGrp="1"/>
          </p:cNvSpPr>
          <p:nvPr>
            <p:ph type="dt" sz="half" idx="10"/>
          </p:nvPr>
        </p:nvSpPr>
        <p:spPr/>
        <p:txBody>
          <a:bodyPr/>
          <a:lstStyle/>
          <a:p>
            <a:fld id="{DC0A1ED1-FB4A-4ACA-AA64-FE97D580FD2C}" type="datetimeFigureOut">
              <a:rPr lang="en-US" smtClean="0"/>
              <a:t>4/19/2021</a:t>
            </a:fld>
            <a:endParaRPr lang="en-US"/>
          </a:p>
        </p:txBody>
      </p:sp>
      <p:sp>
        <p:nvSpPr>
          <p:cNvPr id="6" name="Footer Placeholder 5">
            <a:extLst>
              <a:ext uri="{FF2B5EF4-FFF2-40B4-BE49-F238E27FC236}">
                <a16:creationId xmlns:a16="http://schemas.microsoft.com/office/drawing/2014/main" id="{A3734E5E-A5B8-499C-B144-2AA241771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A837D-7B98-48BA-89AA-BA16E08C0E8C}"/>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06563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EE644-E70F-4184-A24A-E704BBCF4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E78E83-AD76-4FBE-91A0-F5A231165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E1F0-4AB6-4F89-A24B-A0B51A4E5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A1ED1-FB4A-4ACA-AA64-FE97D580FD2C}" type="datetimeFigureOut">
              <a:rPr lang="en-US" smtClean="0"/>
              <a:t>4/19/2021</a:t>
            </a:fld>
            <a:endParaRPr lang="en-US"/>
          </a:p>
        </p:txBody>
      </p:sp>
      <p:sp>
        <p:nvSpPr>
          <p:cNvPr id="5" name="Footer Placeholder 4">
            <a:extLst>
              <a:ext uri="{FF2B5EF4-FFF2-40B4-BE49-F238E27FC236}">
                <a16:creationId xmlns:a16="http://schemas.microsoft.com/office/drawing/2014/main" id="{BB0C06D4-9A66-41BB-982A-EC9AA11B5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0C3656-AC4C-4EBB-AB4C-53BE5781C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7A090-8A62-46A0-9ECC-8DF8956E3EB2}" type="slidenum">
              <a:rPr lang="en-US" smtClean="0"/>
              <a:t>‹#›</a:t>
            </a:fld>
            <a:endParaRPr lang="en-US"/>
          </a:p>
        </p:txBody>
      </p:sp>
    </p:spTree>
    <p:extLst>
      <p:ext uri="{BB962C8B-B14F-4D97-AF65-F5344CB8AC3E}">
        <p14:creationId xmlns:p14="http://schemas.microsoft.com/office/powerpoint/2010/main" val="226138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mesvu1/cs6381finalprojectapachecassandr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CE14-FF9D-4FBA-988F-ED854075A3EA}"/>
              </a:ext>
            </a:extLst>
          </p:cNvPr>
          <p:cNvSpPr>
            <a:spLocks noGrp="1"/>
          </p:cNvSpPr>
          <p:nvPr>
            <p:ph type="ctrTitle"/>
          </p:nvPr>
        </p:nvSpPr>
        <p:spPr/>
        <p:txBody>
          <a:bodyPr/>
          <a:lstStyle/>
          <a:p>
            <a:r>
              <a:rPr lang="en-US" dirty="0"/>
              <a:t>CS 6381 Final Project</a:t>
            </a:r>
          </a:p>
        </p:txBody>
      </p:sp>
      <p:sp>
        <p:nvSpPr>
          <p:cNvPr id="3" name="Subtitle 2">
            <a:extLst>
              <a:ext uri="{FF2B5EF4-FFF2-40B4-BE49-F238E27FC236}">
                <a16:creationId xmlns:a16="http://schemas.microsoft.com/office/drawing/2014/main" id="{56538B74-0767-4B48-9AFE-8DA4FF805609}"/>
              </a:ext>
            </a:extLst>
          </p:cNvPr>
          <p:cNvSpPr>
            <a:spLocks noGrp="1"/>
          </p:cNvSpPr>
          <p:nvPr>
            <p:ph type="subTitle" idx="1"/>
          </p:nvPr>
        </p:nvSpPr>
        <p:spPr/>
        <p:txBody>
          <a:bodyPr/>
          <a:lstStyle/>
          <a:p>
            <a:r>
              <a:rPr lang="en-US" dirty="0"/>
              <a:t>Apache Cassandra</a:t>
            </a:r>
          </a:p>
          <a:p>
            <a:r>
              <a:rPr lang="en-US" dirty="0"/>
              <a:t>James Vu | Craig </a:t>
            </a:r>
            <a:r>
              <a:rPr lang="en-US" dirty="0" err="1"/>
              <a:t>Topham</a:t>
            </a:r>
            <a:r>
              <a:rPr lang="en-US" dirty="0"/>
              <a:t> | Thomas Boudreau</a:t>
            </a:r>
          </a:p>
        </p:txBody>
      </p:sp>
    </p:spTree>
    <p:extLst>
      <p:ext uri="{BB962C8B-B14F-4D97-AF65-F5344CB8AC3E}">
        <p14:creationId xmlns:p14="http://schemas.microsoft.com/office/powerpoint/2010/main" val="336066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DD61-26B8-4731-86F2-B7D17FDF23F8}"/>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78514918-1329-4499-9D99-E77DC70D503A}"/>
              </a:ext>
            </a:extLst>
          </p:cNvPr>
          <p:cNvSpPr>
            <a:spLocks noGrp="1"/>
          </p:cNvSpPr>
          <p:nvPr>
            <p:ph idx="1"/>
          </p:nvPr>
        </p:nvSpPr>
        <p:spPr/>
        <p:txBody>
          <a:bodyPr>
            <a:normAutofit lnSpcReduction="10000"/>
          </a:bodyPr>
          <a:lstStyle/>
          <a:p>
            <a:pPr>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capAnalysis.py (readers not ran concurrently due </a:t>
            </a:r>
            <a:r>
              <a:rPr lang="en-US">
                <a:effectLst/>
                <a:latin typeface="Calibri" panose="020F0502020204030204" pitchFamily="34" charset="0"/>
                <a:ea typeface="Calibri" panose="020F0502020204030204" pitchFamily="34" charset="0"/>
                <a:cs typeface="Times New Roman" panose="02020603050405020304" pitchFamily="18" charset="0"/>
              </a:rPr>
              <a:t>to seemingly unstable </a:t>
            </a:r>
            <a:r>
              <a:rPr lang="en-US" dirty="0">
                <a:effectLst/>
                <a:latin typeface="Calibri" panose="020F0502020204030204" pitchFamily="34" charset="0"/>
                <a:ea typeface="Calibri" panose="020F0502020204030204" pitchFamily="34" charset="0"/>
                <a:cs typeface="Times New Roman" panose="02020603050405020304" pitchFamily="18" charset="0"/>
              </a:rPr>
              <a:t>connection issues)</a:t>
            </a:r>
          </a:p>
          <a:p>
            <a:pPr lvl="1">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Run test in 1 of the following ways.</a:t>
            </a:r>
          </a:p>
          <a:p>
            <a:pPr lvl="2">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Way 1</a:t>
            </a:r>
          </a:p>
          <a:p>
            <a:pPr lvl="3">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Create table, run server, insert, and continuously update.</a:t>
            </a:r>
          </a:p>
          <a:p>
            <a:pPr lvl="3">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On each of 10 VM’s: Run readIteration.py with a parameter of 10 for 10 iterations.</a:t>
            </a:r>
          </a:p>
          <a:p>
            <a:pPr lvl="2">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Way 2</a:t>
            </a:r>
          </a:p>
          <a:p>
            <a:pPr lvl="3">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10 VM x 1insert1write10readTest</a:t>
            </a:r>
          </a:p>
          <a:p>
            <a:pPr lvl="1">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1000 not 10000 iterations for time purposes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81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F655-FEF5-44D1-86E3-4106A29AA161}"/>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5C6D7C08-72E5-4E46-B9B9-2565E8BB6B40}"/>
              </a:ext>
            </a:extLst>
          </p:cNvPr>
          <p:cNvSpPr>
            <a:spLocks noGrp="1"/>
          </p:cNvSpPr>
          <p:nvPr>
            <p:ph idx="1"/>
          </p:nvPr>
        </p:nvSpPr>
        <p:spPr>
          <a:xfrm>
            <a:off x="7544176" y="1395531"/>
            <a:ext cx="3927764" cy="4351338"/>
          </a:xfrm>
        </p:spPr>
        <p:txBody>
          <a:bodyPr/>
          <a:lstStyle/>
          <a:p>
            <a:pPr marL="0" indent="0">
              <a:buNone/>
            </a:pPr>
            <a:r>
              <a:rPr lang="en-US" dirty="0"/>
              <a:t>Calculations CSV</a:t>
            </a:r>
          </a:p>
          <a:p>
            <a:endParaRPr lang="en-US" dirty="0"/>
          </a:p>
          <a:p>
            <a:endParaRPr lang="en-US" dirty="0"/>
          </a:p>
        </p:txBody>
      </p:sp>
      <p:sp>
        <p:nvSpPr>
          <p:cNvPr id="8" name="Content Placeholder 2">
            <a:extLst>
              <a:ext uri="{FF2B5EF4-FFF2-40B4-BE49-F238E27FC236}">
                <a16:creationId xmlns:a16="http://schemas.microsoft.com/office/drawing/2014/main" id="{07E721D5-840F-426D-860A-C2D3BA5A2716}"/>
              </a:ext>
            </a:extLst>
          </p:cNvPr>
          <p:cNvSpPr txBox="1">
            <a:spLocks/>
          </p:cNvSpPr>
          <p:nvPr/>
        </p:nvSpPr>
        <p:spPr>
          <a:xfrm>
            <a:off x="760848" y="1395531"/>
            <a:ext cx="52335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Time Differences CSV for Reader</a:t>
            </a:r>
          </a:p>
          <a:p>
            <a:endParaRPr lang="en-US" dirty="0"/>
          </a:p>
          <a:p>
            <a:endParaRPr lang="en-US" dirty="0"/>
          </a:p>
        </p:txBody>
      </p:sp>
      <p:pic>
        <p:nvPicPr>
          <p:cNvPr id="5" name="Picture 4">
            <a:extLst>
              <a:ext uri="{FF2B5EF4-FFF2-40B4-BE49-F238E27FC236}">
                <a16:creationId xmlns:a16="http://schemas.microsoft.com/office/drawing/2014/main" id="{91B19F6E-BA1A-4CED-8555-482EAF8B5DB2}"/>
              </a:ext>
            </a:extLst>
          </p:cNvPr>
          <p:cNvPicPr>
            <a:picLocks noChangeAspect="1"/>
          </p:cNvPicPr>
          <p:nvPr/>
        </p:nvPicPr>
        <p:blipFill>
          <a:blip r:embed="rId2"/>
          <a:stretch>
            <a:fillRect/>
          </a:stretch>
        </p:blipFill>
        <p:spPr>
          <a:xfrm>
            <a:off x="7672176" y="1914513"/>
            <a:ext cx="2873913" cy="4355575"/>
          </a:xfrm>
          <a:prstGeom prst="rect">
            <a:avLst/>
          </a:prstGeom>
        </p:spPr>
      </p:pic>
      <p:pic>
        <p:nvPicPr>
          <p:cNvPr id="9" name="Picture 8">
            <a:extLst>
              <a:ext uri="{FF2B5EF4-FFF2-40B4-BE49-F238E27FC236}">
                <a16:creationId xmlns:a16="http://schemas.microsoft.com/office/drawing/2014/main" id="{452ABC41-27D4-4173-96CE-2223DFA45C8F}"/>
              </a:ext>
            </a:extLst>
          </p:cNvPr>
          <p:cNvPicPr>
            <a:picLocks noChangeAspect="1"/>
          </p:cNvPicPr>
          <p:nvPr/>
        </p:nvPicPr>
        <p:blipFill>
          <a:blip r:embed="rId3"/>
          <a:stretch>
            <a:fillRect/>
          </a:stretch>
        </p:blipFill>
        <p:spPr>
          <a:xfrm>
            <a:off x="838200" y="1858719"/>
            <a:ext cx="4766365" cy="1668488"/>
          </a:xfrm>
          <a:prstGeom prst="rect">
            <a:avLst/>
          </a:prstGeom>
        </p:spPr>
      </p:pic>
      <p:pic>
        <p:nvPicPr>
          <p:cNvPr id="12" name="Picture 11">
            <a:extLst>
              <a:ext uri="{FF2B5EF4-FFF2-40B4-BE49-F238E27FC236}">
                <a16:creationId xmlns:a16="http://schemas.microsoft.com/office/drawing/2014/main" id="{5CF6F285-DDE6-462C-8180-A567F3AE6E0B}"/>
              </a:ext>
            </a:extLst>
          </p:cNvPr>
          <p:cNvPicPr>
            <a:picLocks noChangeAspect="1"/>
          </p:cNvPicPr>
          <p:nvPr/>
        </p:nvPicPr>
        <p:blipFill>
          <a:blip r:embed="rId4"/>
          <a:stretch>
            <a:fillRect/>
          </a:stretch>
        </p:blipFill>
        <p:spPr>
          <a:xfrm>
            <a:off x="838200" y="4212819"/>
            <a:ext cx="4770163" cy="1534050"/>
          </a:xfrm>
          <a:prstGeom prst="rect">
            <a:avLst/>
          </a:prstGeom>
        </p:spPr>
      </p:pic>
      <p:sp>
        <p:nvSpPr>
          <p:cNvPr id="13" name="TextBox 12">
            <a:extLst>
              <a:ext uri="{FF2B5EF4-FFF2-40B4-BE49-F238E27FC236}">
                <a16:creationId xmlns:a16="http://schemas.microsoft.com/office/drawing/2014/main" id="{32E6D669-270B-43A4-AFB4-0BC6389FF205}"/>
              </a:ext>
            </a:extLst>
          </p:cNvPr>
          <p:cNvSpPr txBox="1"/>
          <p:nvPr/>
        </p:nvSpPr>
        <p:spPr>
          <a:xfrm>
            <a:off x="760848" y="3689599"/>
            <a:ext cx="4855817" cy="523220"/>
          </a:xfrm>
          <a:prstGeom prst="rect">
            <a:avLst/>
          </a:prstGeom>
          <a:noFill/>
        </p:spPr>
        <p:txBody>
          <a:bodyPr wrap="square" rtlCol="0">
            <a:spAutoFit/>
          </a:bodyPr>
          <a:lstStyle/>
          <a:p>
            <a:r>
              <a:rPr lang="en-US" sz="2800" dirty="0"/>
              <a:t>Time Differences CSV for Writer</a:t>
            </a:r>
          </a:p>
        </p:txBody>
      </p:sp>
      <p:sp>
        <p:nvSpPr>
          <p:cNvPr id="14" name="TextBox 13">
            <a:extLst>
              <a:ext uri="{FF2B5EF4-FFF2-40B4-BE49-F238E27FC236}">
                <a16:creationId xmlns:a16="http://schemas.microsoft.com/office/drawing/2014/main" id="{F748CF94-BC6E-42BB-9E09-6EF2B09E331B}"/>
              </a:ext>
            </a:extLst>
          </p:cNvPr>
          <p:cNvSpPr txBox="1"/>
          <p:nvPr/>
        </p:nvSpPr>
        <p:spPr>
          <a:xfrm>
            <a:off x="384313" y="5946923"/>
            <a:ext cx="7023652" cy="646331"/>
          </a:xfrm>
          <a:prstGeom prst="rect">
            <a:avLst/>
          </a:prstGeom>
          <a:noFill/>
        </p:spPr>
        <p:txBody>
          <a:bodyPr wrap="square" rtlCol="0">
            <a:spAutoFit/>
          </a:bodyPr>
          <a:lstStyle/>
          <a:p>
            <a:r>
              <a:rPr lang="en-US" dirty="0"/>
              <a:t>* All </a:t>
            </a:r>
            <a:r>
              <a:rPr lang="en-US" dirty="0" err="1"/>
              <a:t>timeDifference</a:t>
            </a:r>
            <a:r>
              <a:rPr lang="en-US" dirty="0"/>
              <a:t> digits seem to be displayed in CSV file (e. g. on GitHub repo) but rounded in Excel.</a:t>
            </a:r>
          </a:p>
        </p:txBody>
      </p:sp>
    </p:spTree>
    <p:extLst>
      <p:ext uri="{BB962C8B-B14F-4D97-AF65-F5344CB8AC3E}">
        <p14:creationId xmlns:p14="http://schemas.microsoft.com/office/powerpoint/2010/main" val="92180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A6D9-7F05-4E00-9F94-9916A58EA2B0}"/>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C1657DFD-B58C-45E2-98D8-EFCD5E255E97}"/>
              </a:ext>
            </a:extLst>
          </p:cNvPr>
          <p:cNvSpPr>
            <a:spLocks noGrp="1"/>
          </p:cNvSpPr>
          <p:nvPr>
            <p:ph idx="1"/>
          </p:nvPr>
        </p:nvSpPr>
        <p:spPr/>
        <p:txBody>
          <a:bodyPr/>
          <a:lstStyle/>
          <a:p>
            <a:r>
              <a:rPr lang="en-US" dirty="0"/>
              <a:t>Times for CAP Analysis</a:t>
            </a:r>
          </a:p>
          <a:p>
            <a:pPr marL="0" indent="0">
              <a:buNone/>
            </a:pPr>
            <a:endParaRPr lang="en-US" dirty="0"/>
          </a:p>
        </p:txBody>
      </p:sp>
      <p:pic>
        <p:nvPicPr>
          <p:cNvPr id="7" name="Picture 6">
            <a:extLst>
              <a:ext uri="{FF2B5EF4-FFF2-40B4-BE49-F238E27FC236}">
                <a16:creationId xmlns:a16="http://schemas.microsoft.com/office/drawing/2014/main" id="{CB90979D-DF47-47CF-81F9-B5D6B157CDAD}"/>
              </a:ext>
            </a:extLst>
          </p:cNvPr>
          <p:cNvPicPr>
            <a:picLocks noChangeAspect="1"/>
          </p:cNvPicPr>
          <p:nvPr/>
        </p:nvPicPr>
        <p:blipFill>
          <a:blip r:embed="rId2"/>
          <a:stretch>
            <a:fillRect/>
          </a:stretch>
        </p:blipFill>
        <p:spPr>
          <a:xfrm>
            <a:off x="4709472" y="339425"/>
            <a:ext cx="4245183" cy="5781109"/>
          </a:xfrm>
          <a:prstGeom prst="rect">
            <a:avLst/>
          </a:prstGeom>
        </p:spPr>
      </p:pic>
    </p:spTree>
    <p:extLst>
      <p:ext uri="{BB962C8B-B14F-4D97-AF65-F5344CB8AC3E}">
        <p14:creationId xmlns:p14="http://schemas.microsoft.com/office/powerpoint/2010/main" val="311569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Basics</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How many individual actors can connect to this system at one time?</a:t>
            </a:r>
            <a:r>
              <a:rPr lang="en-US" sz="2400" dirty="0">
                <a:solidFill>
                  <a:srgbClr val="4472C4"/>
                </a:solidFill>
                <a:effectLst/>
                <a:ea typeface="Times New Roman" panose="02020603050405020304" pitchFamily="18" charset="0"/>
                <a:cs typeface="Times New Roman" panose="02020603050405020304" pitchFamily="18" charset="0"/>
              </a:rPr>
              <a:t> In our experiment trials, ~ 5 instances.</a:t>
            </a:r>
            <a:endParaRPr lang="en-US" sz="24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What license does it operate under? </a:t>
            </a:r>
            <a:r>
              <a:rPr lang="en-US" sz="2400" dirty="0">
                <a:solidFill>
                  <a:srgbClr val="4472C4"/>
                </a:solidFill>
                <a:effectLst/>
                <a:ea typeface="Times New Roman" panose="02020603050405020304" pitchFamily="18" charset="0"/>
                <a:cs typeface="Times New Roman" panose="02020603050405020304" pitchFamily="18" charset="0"/>
              </a:rPr>
              <a:t>Apache License 2.0</a:t>
            </a:r>
            <a:endParaRPr lang="en-US" sz="2400" dirty="0">
              <a:solidFill>
                <a:srgbClr val="4472C4"/>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How much must be paid to use this technology? </a:t>
            </a:r>
            <a:r>
              <a:rPr lang="en-US" sz="2400" dirty="0">
                <a:solidFill>
                  <a:srgbClr val="4472C4"/>
                </a:solidFill>
                <a:effectLst/>
                <a:ea typeface="Times New Roman" panose="02020603050405020304" pitchFamily="18" charset="0"/>
                <a:cs typeface="Times New Roman" panose="02020603050405020304" pitchFamily="18" charset="0"/>
              </a:rPr>
              <a:t>Free</a:t>
            </a:r>
            <a:endParaRPr lang="en-US" sz="24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Does it have explicit enterprise support? </a:t>
            </a:r>
            <a:r>
              <a:rPr lang="en-US" sz="2400" dirty="0">
                <a:solidFill>
                  <a:srgbClr val="4472C4"/>
                </a:solidFill>
                <a:effectLst/>
                <a:ea typeface="Times New Roman" panose="02020603050405020304" pitchFamily="18" charset="0"/>
                <a:cs typeface="Times New Roman" panose="02020603050405020304" pitchFamily="18" charset="0"/>
              </a:rPr>
              <a:t>DataStax uses Apache Cassandra and </a:t>
            </a:r>
            <a:r>
              <a:rPr lang="en-US" sz="2400">
                <a:solidFill>
                  <a:srgbClr val="4472C4"/>
                </a:solidFill>
                <a:effectLst/>
                <a:ea typeface="Times New Roman" panose="02020603050405020304" pitchFamily="18" charset="0"/>
                <a:cs typeface="Times New Roman" panose="02020603050405020304" pitchFamily="18" charset="0"/>
              </a:rPr>
              <a:t>offers support.</a:t>
            </a:r>
            <a:endParaRPr lang="en-US" sz="2400" dirty="0">
              <a:solidFill>
                <a:srgbClr val="24292E"/>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03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Compatibility</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a:xfrm>
            <a:off x="838200" y="1825625"/>
            <a:ext cx="2541104"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OS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Ubuntu</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Calibri" panose="020F0502020204030204" pitchFamily="34" charset="0"/>
                <a:cs typeface="Times New Roman" panose="02020603050405020304" pitchFamily="18" charset="0"/>
              </a:rPr>
              <a:t>Windows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Mac</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Calibri" panose="020F0502020204030204" pitchFamily="34" charset="0"/>
                <a:cs typeface="Times New Roman" panose="02020603050405020304" pitchFamily="18" charset="0"/>
              </a:rPr>
              <a:t>Docker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Raspbian</a:t>
            </a:r>
            <a:endParaRPr lang="en-US" sz="1600" dirty="0">
              <a:solidFill>
                <a:srgbClr val="24292E"/>
              </a:solidFill>
              <a:effectLs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56E3359-430A-4659-A4CE-6BFE91725B34}"/>
              </a:ext>
            </a:extLst>
          </p:cNvPr>
          <p:cNvSpPr txBox="1">
            <a:spLocks/>
          </p:cNvSpPr>
          <p:nvPr/>
        </p:nvSpPr>
        <p:spPr>
          <a:xfrm>
            <a:off x="3764721" y="1825625"/>
            <a:ext cx="25411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CPU</a:t>
            </a: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Intel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AMD</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ARM</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err="1">
                <a:solidFill>
                  <a:srgbClr val="24292E"/>
                </a:solidFill>
                <a:ea typeface="Calibri" panose="020F0502020204030204" pitchFamily="34" charset="0"/>
                <a:cs typeface="Times New Roman" panose="02020603050405020304" pitchFamily="18" charset="0"/>
              </a:rPr>
              <a:t>Eiger</a:t>
            </a:r>
            <a:endParaRPr lang="en-US" sz="1600" dirty="0">
              <a:solidFill>
                <a:srgbClr val="24292E"/>
              </a:solidFill>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3CBC37E-25D5-493D-BD90-91A13663D71D}"/>
              </a:ext>
            </a:extLst>
          </p:cNvPr>
          <p:cNvSpPr txBox="1">
            <a:spLocks/>
          </p:cNvSpPr>
          <p:nvPr/>
        </p:nvSpPr>
        <p:spPr>
          <a:xfrm>
            <a:off x="6867938" y="1770407"/>
            <a:ext cx="254110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Language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Python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JavaScript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Kotlin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Go</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Ruby</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Perl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Rust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Elixir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PowerShell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55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80B-150A-47BD-8DB0-4A04325F0BE2}"/>
              </a:ext>
            </a:extLst>
          </p:cNvPr>
          <p:cNvSpPr>
            <a:spLocks noGrp="1"/>
          </p:cNvSpPr>
          <p:nvPr>
            <p:ph type="title"/>
          </p:nvPr>
        </p:nvSpPr>
        <p:spPr/>
        <p:txBody>
          <a:bodyPr/>
          <a:lstStyle/>
          <a:p>
            <a:r>
              <a:rPr lang="en-US" dirty="0"/>
              <a:t>Base File - Hardware Needs</a:t>
            </a:r>
          </a:p>
        </p:txBody>
      </p:sp>
      <p:graphicFrame>
        <p:nvGraphicFramePr>
          <p:cNvPr id="6" name="Content Placeholder 5">
            <a:extLst>
              <a:ext uri="{FF2B5EF4-FFF2-40B4-BE49-F238E27FC236}">
                <a16:creationId xmlns:a16="http://schemas.microsoft.com/office/drawing/2014/main" id="{166A1AF1-0218-4BB9-A33F-A885BF47E7F9}"/>
              </a:ext>
            </a:extLst>
          </p:cNvPr>
          <p:cNvGraphicFramePr>
            <a:graphicFrameLocks noGrp="1"/>
          </p:cNvGraphicFramePr>
          <p:nvPr>
            <p:ph idx="1"/>
            <p:extLst>
              <p:ext uri="{D42A27DB-BD31-4B8C-83A1-F6EECF244321}">
                <p14:modId xmlns:p14="http://schemas.microsoft.com/office/powerpoint/2010/main" val="950245123"/>
              </p:ext>
            </p:extLst>
          </p:nvPr>
        </p:nvGraphicFramePr>
        <p:xfrm>
          <a:off x="838200" y="1943442"/>
          <a:ext cx="10515600" cy="3548761"/>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339659844"/>
                    </a:ext>
                  </a:extLst>
                </a:gridCol>
                <a:gridCol w="2628900">
                  <a:extLst>
                    <a:ext uri="{9D8B030D-6E8A-4147-A177-3AD203B41FA5}">
                      <a16:colId xmlns:a16="http://schemas.microsoft.com/office/drawing/2014/main" val="693043879"/>
                    </a:ext>
                  </a:extLst>
                </a:gridCol>
                <a:gridCol w="2628900">
                  <a:extLst>
                    <a:ext uri="{9D8B030D-6E8A-4147-A177-3AD203B41FA5}">
                      <a16:colId xmlns:a16="http://schemas.microsoft.com/office/drawing/2014/main" val="1348360038"/>
                    </a:ext>
                  </a:extLst>
                </a:gridCol>
                <a:gridCol w="2628900">
                  <a:extLst>
                    <a:ext uri="{9D8B030D-6E8A-4147-A177-3AD203B41FA5}">
                      <a16:colId xmlns:a16="http://schemas.microsoft.com/office/drawing/2014/main" val="1311692519"/>
                    </a:ext>
                  </a:extLst>
                </a:gridCol>
              </a:tblGrid>
              <a:tr h="0">
                <a:tc>
                  <a:txBody>
                    <a:bodyPr/>
                    <a:lstStyle/>
                    <a:p>
                      <a:pPr>
                        <a:lnSpc>
                          <a:spcPct val="107000"/>
                        </a:lnSpc>
                      </a:pPr>
                      <a:endParaRPr lang="en-US" sz="1200" dirty="0">
                        <a:effectLst/>
                        <a:latin typeface="+mn-lt"/>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dirty="0">
                          <a:effectLst/>
                          <a:latin typeface="+mn-lt"/>
                        </a:rPr>
                        <a:t>CPU</a:t>
                      </a: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latin typeface="+mn-lt"/>
                        </a:rPr>
                        <a:t>RAM</a:t>
                      </a: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latin typeface="+mn-lt"/>
                        </a:rPr>
                        <a:t>Hard Disk Memory</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666694532"/>
                  </a:ext>
                </a:extLst>
              </a:tr>
              <a:tr h="0">
                <a:tc>
                  <a:txBody>
                    <a:bodyPr/>
                    <a:lstStyle/>
                    <a:p>
                      <a:pPr marL="0" marR="0">
                        <a:lnSpc>
                          <a:spcPct val="107000"/>
                        </a:lnSpc>
                        <a:spcBef>
                          <a:spcPts val="0"/>
                        </a:spcBef>
                        <a:spcAft>
                          <a:spcPts val="1200"/>
                        </a:spcAft>
                      </a:pPr>
                      <a:r>
                        <a:rPr lang="en-US" sz="1200" dirty="0">
                          <a:effectLst/>
                          <a:latin typeface="+mn-lt"/>
                        </a:rPr>
                        <a:t>Idle</a:t>
                      </a: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0.17142857142857143</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93.39999999999999</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10374848512.0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534050983"/>
                  </a:ext>
                </a:extLst>
              </a:tr>
              <a:tr h="0">
                <a:tc>
                  <a:txBody>
                    <a:bodyPr/>
                    <a:lstStyle/>
                    <a:p>
                      <a:pPr marL="0" marR="0">
                        <a:lnSpc>
                          <a:spcPct val="107000"/>
                        </a:lnSpc>
                        <a:spcBef>
                          <a:spcPts val="0"/>
                        </a:spcBef>
                        <a:spcAft>
                          <a:spcPts val="1200"/>
                        </a:spcAft>
                      </a:pPr>
                      <a:r>
                        <a:rPr lang="en-US" sz="1200">
                          <a:effectLst/>
                          <a:latin typeface="+mn-lt"/>
                        </a:rPr>
                        <a:t>Max Observed Under Load A</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r>
                        <a:rPr lang="en-US" sz="1200" b="0" kern="1200" dirty="0">
                          <a:solidFill>
                            <a:schemeClr val="dk1"/>
                          </a:solidFill>
                          <a:effectLst/>
                          <a:latin typeface="+mn-lt"/>
                          <a:ea typeface="+mn-ea"/>
                          <a:cs typeface="+mn-cs"/>
                        </a:rPr>
                        <a:t>21.3</a:t>
                      </a:r>
                    </a:p>
                  </a:txBody>
                  <a:tcPr marL="123825" marR="123825" marT="57150" marB="57150" anchor="ctr"/>
                </a:tc>
                <a:tc>
                  <a:txBody>
                    <a:bodyPr/>
                    <a:lstStyle/>
                    <a:p>
                      <a:r>
                        <a:rPr lang="en-US" sz="1200" b="0" kern="1200" dirty="0">
                          <a:solidFill>
                            <a:schemeClr val="dk1"/>
                          </a:solidFill>
                          <a:effectLst/>
                          <a:latin typeface="+mn-lt"/>
                          <a:ea typeface="+mn-ea"/>
                          <a:cs typeface="+mn-cs"/>
                        </a:rPr>
                        <a:t>96.3</a:t>
                      </a: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10375655424</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314206293"/>
                  </a:ext>
                </a:extLst>
              </a:tr>
              <a:tr h="0">
                <a:tc>
                  <a:txBody>
                    <a:bodyPr/>
                    <a:lstStyle/>
                    <a:p>
                      <a:pPr marL="0" marR="0">
                        <a:lnSpc>
                          <a:spcPct val="107000"/>
                        </a:lnSpc>
                        <a:spcBef>
                          <a:spcPts val="0"/>
                        </a:spcBef>
                        <a:spcAft>
                          <a:spcPts val="1200"/>
                        </a:spcAft>
                      </a:pPr>
                      <a:r>
                        <a:rPr lang="en-US" sz="1200">
                          <a:effectLst/>
                          <a:latin typeface="+mn-lt"/>
                        </a:rPr>
                        <a:t>Average Observed Under Load A</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7.466666666666666</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94.08749999999999</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10368999594.666666</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108099798"/>
                  </a:ext>
                </a:extLst>
              </a:tr>
              <a:tr h="0">
                <a:tc>
                  <a:txBody>
                    <a:bodyPr/>
                    <a:lstStyle/>
                    <a:p>
                      <a:pPr marL="0" marR="0">
                        <a:lnSpc>
                          <a:spcPct val="107000"/>
                        </a:lnSpc>
                        <a:spcBef>
                          <a:spcPts val="0"/>
                        </a:spcBef>
                        <a:spcAft>
                          <a:spcPts val="1200"/>
                        </a:spcAft>
                      </a:pPr>
                      <a:r>
                        <a:rPr lang="en-US" sz="1200">
                          <a:effectLst/>
                          <a:latin typeface="+mn-lt"/>
                        </a:rPr>
                        <a:t>Max Observed Under Load B</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19.0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95.7</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10379653120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282321141"/>
                  </a:ext>
                </a:extLst>
              </a:tr>
              <a:tr h="0">
                <a:tc>
                  <a:txBody>
                    <a:bodyPr/>
                    <a:lstStyle/>
                    <a:p>
                      <a:pPr marL="0" marR="0">
                        <a:lnSpc>
                          <a:spcPct val="107000"/>
                        </a:lnSpc>
                        <a:spcBef>
                          <a:spcPts val="0"/>
                        </a:spcBef>
                        <a:spcAft>
                          <a:spcPts val="1200"/>
                        </a:spcAft>
                      </a:pPr>
                      <a:r>
                        <a:rPr lang="en-US" sz="1200">
                          <a:effectLst/>
                          <a:latin typeface="+mn-lt"/>
                        </a:rPr>
                        <a:t>Average Observed Under Load B</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11.285714285714286</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95.10000000000001</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10376818688.0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30450008"/>
                  </a:ext>
                </a:extLst>
              </a:tr>
            </a:tbl>
          </a:graphicData>
        </a:graphic>
      </p:graphicFrame>
    </p:spTree>
    <p:extLst>
      <p:ext uri="{BB962C8B-B14F-4D97-AF65-F5344CB8AC3E}">
        <p14:creationId xmlns:p14="http://schemas.microsoft.com/office/powerpoint/2010/main" val="233839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1D2-42B0-4FD8-BAD1-8436B23475AD}"/>
              </a:ext>
            </a:extLst>
          </p:cNvPr>
          <p:cNvSpPr>
            <a:spLocks noGrp="1"/>
          </p:cNvSpPr>
          <p:nvPr>
            <p:ph type="title"/>
          </p:nvPr>
        </p:nvSpPr>
        <p:spPr/>
        <p:txBody>
          <a:bodyPr/>
          <a:lstStyle/>
          <a:p>
            <a:r>
              <a:rPr lang="en-US" dirty="0"/>
              <a:t>Qualitative Data</a:t>
            </a:r>
          </a:p>
        </p:txBody>
      </p:sp>
      <p:graphicFrame>
        <p:nvGraphicFramePr>
          <p:cNvPr id="4" name="Content Placeholder 3">
            <a:extLst>
              <a:ext uri="{FF2B5EF4-FFF2-40B4-BE49-F238E27FC236}">
                <a16:creationId xmlns:a16="http://schemas.microsoft.com/office/drawing/2014/main" id="{A4559FE8-3479-4A10-BC48-00518C8E18B5}"/>
              </a:ext>
            </a:extLst>
          </p:cNvPr>
          <p:cNvGraphicFramePr>
            <a:graphicFrameLocks noGrp="1"/>
          </p:cNvGraphicFramePr>
          <p:nvPr>
            <p:ph idx="1"/>
            <p:extLst>
              <p:ext uri="{D42A27DB-BD31-4B8C-83A1-F6EECF244321}">
                <p14:modId xmlns:p14="http://schemas.microsoft.com/office/powerpoint/2010/main" val="3887678915"/>
              </p:ext>
            </p:extLst>
          </p:nvPr>
        </p:nvGraphicFramePr>
        <p:xfrm>
          <a:off x="838200" y="2078608"/>
          <a:ext cx="10515600" cy="439039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816784354"/>
                    </a:ext>
                  </a:extLst>
                </a:gridCol>
                <a:gridCol w="5257800">
                  <a:extLst>
                    <a:ext uri="{9D8B030D-6E8A-4147-A177-3AD203B41FA5}">
                      <a16:colId xmlns:a16="http://schemas.microsoft.com/office/drawing/2014/main" val="2451273585"/>
                    </a:ext>
                  </a:extLst>
                </a:gridCol>
              </a:tblGrid>
              <a:tr h="0">
                <a:tc>
                  <a:txBody>
                    <a:bodyPr/>
                    <a:lstStyle/>
                    <a:p>
                      <a:pPr marL="0" marR="0" algn="ctr">
                        <a:lnSpc>
                          <a:spcPct val="107000"/>
                        </a:lnSpc>
                        <a:spcBef>
                          <a:spcPts val="0"/>
                        </a:spcBef>
                        <a:spcAft>
                          <a:spcPts val="0"/>
                        </a:spcAft>
                      </a:pPr>
                      <a:r>
                        <a:rPr lang="en-US" sz="1200" dirty="0">
                          <a:effectLst/>
                        </a:rPr>
                        <a:t>Metric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0"/>
                        </a:spcAft>
                      </a:pPr>
                      <a:r>
                        <a:rPr lang="en-US"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275268073"/>
                  </a:ext>
                </a:extLst>
              </a:tr>
              <a:tr h="0">
                <a:tc>
                  <a:txBody>
                    <a:bodyPr/>
                    <a:lstStyle/>
                    <a:p>
                      <a:pPr marL="0" marR="0">
                        <a:lnSpc>
                          <a:spcPct val="107000"/>
                        </a:lnSpc>
                        <a:spcBef>
                          <a:spcPts val="0"/>
                        </a:spcBef>
                        <a:spcAft>
                          <a:spcPts val="0"/>
                        </a:spcAft>
                      </a:pPr>
                      <a:r>
                        <a:rPr lang="en-US" sz="1200" dirty="0">
                          <a:effectLst/>
                        </a:rPr>
                        <a:t>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For apps where data loss is unaffordable</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Write-heavy workloads</a:t>
                      </a:r>
                    </a:p>
                  </a:txBody>
                  <a:tcPr marL="123825" marR="123825" marT="57150" marB="57150" anchor="ctr"/>
                </a:tc>
                <a:extLst>
                  <a:ext uri="{0D108BD9-81ED-4DB2-BD59-A6C34878D82A}">
                    <a16:rowId xmlns:a16="http://schemas.microsoft.com/office/drawing/2014/main" val="2070582850"/>
                  </a:ext>
                </a:extLst>
              </a:tr>
              <a:tr h="0">
                <a:tc>
                  <a:txBody>
                    <a:bodyPr/>
                    <a:lstStyle/>
                    <a:p>
                      <a:pPr marL="0" marR="0">
                        <a:lnSpc>
                          <a:spcPct val="107000"/>
                        </a:lnSpc>
                        <a:spcBef>
                          <a:spcPts val="0"/>
                        </a:spcBef>
                        <a:spcAft>
                          <a:spcPts val="0"/>
                        </a:spcAft>
                      </a:pPr>
                      <a:r>
                        <a:rPr lang="en-US" sz="1200" dirty="0">
                          <a:effectLst/>
                        </a:rPr>
                        <a:t>CAP Theorem Evaluation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Prioritizes Availability and Partitioning over Consistency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59336791"/>
                  </a:ext>
                </a:extLst>
              </a:tr>
              <a:tr h="0">
                <a:tc>
                  <a:txBody>
                    <a:bodyPr/>
                    <a:lstStyle/>
                    <a:p>
                      <a:pPr marL="0" marR="0">
                        <a:lnSpc>
                          <a:spcPct val="107000"/>
                        </a:lnSpc>
                        <a:spcBef>
                          <a:spcPts val="0"/>
                        </a:spcBef>
                        <a:spcAft>
                          <a:spcPts val="0"/>
                        </a:spcAft>
                      </a:pPr>
                      <a:r>
                        <a:rPr lang="en-US" sz="1200" dirty="0">
                          <a:effectLst/>
                        </a:rPr>
                        <a:t>Database/Structure 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Table, column, primary key.</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Open-source, distributed NoSQL database management system</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sz="1100" dirty="0">
                          <a:effectLst/>
                          <a:latin typeface="Calibri" panose="020F0502020204030204" pitchFamily="34" charset="0"/>
                          <a:ea typeface="Calibri" panose="020F0502020204030204" pitchFamily="34" charset="0"/>
                          <a:cs typeface="Times New Roman" panose="02020603050405020304" pitchFamily="18" charset="0"/>
                        </a:rPr>
                        <a:t>, Partition, Table, Row, Column</a:t>
                      </a:r>
                    </a:p>
                  </a:txBody>
                  <a:tcPr marL="123825" marR="123825" marT="57150" marB="57150" anchor="ctr"/>
                </a:tc>
                <a:extLst>
                  <a:ext uri="{0D108BD9-81ED-4DB2-BD59-A6C34878D82A}">
                    <a16:rowId xmlns:a16="http://schemas.microsoft.com/office/drawing/2014/main" val="1176915610"/>
                  </a:ext>
                </a:extLst>
              </a:tr>
              <a:tr h="0">
                <a:tc>
                  <a:txBody>
                    <a:bodyPr/>
                    <a:lstStyle/>
                    <a:p>
                      <a:pPr marL="0" marR="0">
                        <a:lnSpc>
                          <a:spcPct val="107000"/>
                        </a:lnSpc>
                        <a:spcBef>
                          <a:spcPts val="0"/>
                        </a:spcBef>
                        <a:spcAft>
                          <a:spcPts val="0"/>
                        </a:spcAft>
                      </a:pPr>
                      <a:r>
                        <a:rPr lang="en-US" sz="1200">
                          <a:effectLst/>
                        </a:rPr>
                        <a:t>Replication / Clustering Availability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Data replicated to nodes, across data centers. Nodes that fail get replaced fast. Linear scalability (add more nodes), synchronous/asynchronous replication.</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Multi-master Replication</a:t>
                      </a:r>
                    </a:p>
                  </a:txBody>
                  <a:tcPr marL="123825" marR="123825" marT="57150" marB="57150" anchor="ctr"/>
                </a:tc>
                <a:extLst>
                  <a:ext uri="{0D108BD9-81ED-4DB2-BD59-A6C34878D82A}">
                    <a16:rowId xmlns:a16="http://schemas.microsoft.com/office/drawing/2014/main" val="3087251841"/>
                  </a:ext>
                </a:extLst>
              </a:tr>
              <a:tr h="0">
                <a:tc>
                  <a:txBody>
                    <a:bodyPr/>
                    <a:lstStyle/>
                    <a:p>
                      <a:pPr marL="0" marR="0">
                        <a:lnSpc>
                          <a:spcPct val="107000"/>
                        </a:lnSpc>
                        <a:spcBef>
                          <a:spcPts val="0"/>
                        </a:spcBef>
                        <a:spcAft>
                          <a:spcPts val="0"/>
                        </a:spcAft>
                      </a:pPr>
                      <a:r>
                        <a:rPr lang="en-US" sz="1200">
                          <a:effectLst/>
                        </a:rPr>
                        <a:t>Syntax/Query Language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Similar to MySQL (e. g. CREATE, INSERT, SELECT).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Java, Python, Node, Go, C++</a:t>
                      </a:r>
                    </a:p>
                    <a:p>
                      <a:pPr marL="0" marR="0">
                        <a:lnSpc>
                          <a:spcPct val="107000"/>
                        </a:lnSpc>
                        <a:spcBef>
                          <a:spcPts val="0"/>
                        </a:spcBef>
                        <a:spcAft>
                          <a:spcPts val="0"/>
                        </a:spcAft>
                      </a:pPr>
                      <a:endParaRPr lang="en-US" sz="1200" dirty="0">
                        <a:effectLst/>
                      </a:endParaRPr>
                    </a:p>
                    <a:p>
                      <a:pPr marL="0" marR="0">
                        <a:lnSpc>
                          <a:spcPct val="107000"/>
                        </a:lnSpc>
                        <a:spcBef>
                          <a:spcPts val="0"/>
                        </a:spcBef>
                        <a:spcAft>
                          <a:spcPts val="0"/>
                        </a:spcAft>
                      </a:pPr>
                      <a:r>
                        <a:rPr lang="en-US" sz="1200" dirty="0">
                          <a:effectLst/>
                        </a:rPr>
                        <a:t>CQL (Cassandra </a:t>
                      </a:r>
                      <a:r>
                        <a:rPr lang="en-US" sz="1200">
                          <a:effectLst/>
                        </a:rPr>
                        <a:t>Query Language)</a:t>
                      </a:r>
                      <a:br>
                        <a:rPr lang="en-US" sz="1200" dirty="0">
                          <a:effectLst/>
                        </a:rPr>
                      </a:b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1022065"/>
                  </a:ext>
                </a:extLst>
              </a:tr>
            </a:tbl>
          </a:graphicData>
        </a:graphic>
      </p:graphicFrame>
    </p:spTree>
    <p:extLst>
      <p:ext uri="{BB962C8B-B14F-4D97-AF65-F5344CB8AC3E}">
        <p14:creationId xmlns:p14="http://schemas.microsoft.com/office/powerpoint/2010/main" val="114170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5461-4CC9-41BD-8B9C-FECF1BB538C2}"/>
              </a:ext>
            </a:extLst>
          </p:cNvPr>
          <p:cNvSpPr>
            <a:spLocks noGrp="1"/>
          </p:cNvSpPr>
          <p:nvPr>
            <p:ph type="title"/>
          </p:nvPr>
        </p:nvSpPr>
        <p:spPr/>
        <p:txBody>
          <a:bodyPr/>
          <a:lstStyle/>
          <a:p>
            <a:r>
              <a:rPr lang="en-US" dirty="0"/>
              <a:t>Qualitative Data</a:t>
            </a:r>
          </a:p>
        </p:txBody>
      </p:sp>
      <p:graphicFrame>
        <p:nvGraphicFramePr>
          <p:cNvPr id="4" name="Content Placeholder 3">
            <a:extLst>
              <a:ext uri="{FF2B5EF4-FFF2-40B4-BE49-F238E27FC236}">
                <a16:creationId xmlns:a16="http://schemas.microsoft.com/office/drawing/2014/main" id="{4C631A4E-10AB-4EBB-9809-BFEE791178C6}"/>
              </a:ext>
            </a:extLst>
          </p:cNvPr>
          <p:cNvGraphicFramePr>
            <a:graphicFrameLocks noGrp="1"/>
          </p:cNvGraphicFramePr>
          <p:nvPr>
            <p:ph idx="1"/>
            <p:extLst>
              <p:ext uri="{D42A27DB-BD31-4B8C-83A1-F6EECF244321}">
                <p14:modId xmlns:p14="http://schemas.microsoft.com/office/powerpoint/2010/main" val="2750790594"/>
              </p:ext>
            </p:extLst>
          </p:nvPr>
        </p:nvGraphicFramePr>
        <p:xfrm>
          <a:off x="946727" y="1708509"/>
          <a:ext cx="10515599" cy="4359337"/>
        </p:xfrm>
        <a:graphic>
          <a:graphicData uri="http://schemas.openxmlformats.org/drawingml/2006/table">
            <a:tbl>
              <a:tblPr firstRow="1" firstCol="1" bandRow="1">
                <a:tableStyleId>{5C22544A-7EE6-4342-B048-85BDC9FD1C3A}</a:tableStyleId>
              </a:tblPr>
              <a:tblGrid>
                <a:gridCol w="3330504">
                  <a:extLst>
                    <a:ext uri="{9D8B030D-6E8A-4147-A177-3AD203B41FA5}">
                      <a16:colId xmlns:a16="http://schemas.microsoft.com/office/drawing/2014/main" val="2535217951"/>
                    </a:ext>
                  </a:extLst>
                </a:gridCol>
                <a:gridCol w="7185095">
                  <a:extLst>
                    <a:ext uri="{9D8B030D-6E8A-4147-A177-3AD203B41FA5}">
                      <a16:colId xmlns:a16="http://schemas.microsoft.com/office/drawing/2014/main" val="1899483458"/>
                    </a:ext>
                  </a:extLst>
                </a:gridCol>
              </a:tblGrid>
              <a:tr h="194849">
                <a:tc>
                  <a:txBody>
                    <a:bodyPr/>
                    <a:lstStyle/>
                    <a:p>
                      <a:pPr marL="0" marR="0" algn="ctr">
                        <a:lnSpc>
                          <a:spcPct val="107000"/>
                        </a:lnSpc>
                        <a:spcBef>
                          <a:spcPts val="0"/>
                        </a:spcBef>
                        <a:spcAft>
                          <a:spcPts val="0"/>
                        </a:spcAft>
                      </a:pPr>
                      <a:r>
                        <a:rPr lang="en-US" sz="800">
                          <a:effectLst/>
                        </a:rPr>
                        <a:t>Metric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gn="ctr">
                        <a:lnSpc>
                          <a:spcPct val="107000"/>
                        </a:lnSpc>
                        <a:spcBef>
                          <a:spcPts val="0"/>
                        </a:spcBef>
                        <a:spcAft>
                          <a:spcPts val="0"/>
                        </a:spcAft>
                      </a:pPr>
                      <a:r>
                        <a:rPr lang="en-US" sz="800">
                          <a:effectLst/>
                        </a:rPr>
                        <a:t>Value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2773779003"/>
                  </a:ext>
                </a:extLst>
              </a:tr>
              <a:tr h="321783">
                <a:tc>
                  <a:txBody>
                    <a:bodyPr/>
                    <a:lstStyle/>
                    <a:p>
                      <a:pPr marL="0" marR="0">
                        <a:lnSpc>
                          <a:spcPct val="107000"/>
                        </a:lnSpc>
                        <a:spcBef>
                          <a:spcPts val="0"/>
                        </a:spcBef>
                        <a:spcAft>
                          <a:spcPts val="0"/>
                        </a:spcAft>
                      </a:pPr>
                      <a:r>
                        <a:rPr lang="en-US" sz="800">
                          <a:effectLst/>
                        </a:rPr>
                        <a:t>Centricity (data-centric or message-centric)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Data-centric (stores data)</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4095268533"/>
                  </a:ext>
                </a:extLst>
              </a:tr>
              <a:tr h="702585">
                <a:tc>
                  <a:txBody>
                    <a:bodyPr/>
                    <a:lstStyle/>
                    <a:p>
                      <a:pPr marL="0" marR="0">
                        <a:lnSpc>
                          <a:spcPct val="107000"/>
                        </a:lnSpc>
                        <a:spcBef>
                          <a:spcPts val="0"/>
                        </a:spcBef>
                        <a:spcAft>
                          <a:spcPts val="0"/>
                        </a:spcAft>
                      </a:pPr>
                      <a:r>
                        <a:rPr lang="en-US" sz="800">
                          <a:effectLst/>
                        </a:rPr>
                        <a:t>Connection (machine-to-machine or point-to-point)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Point-to-point. Data replicated to nodes.</a:t>
                      </a:r>
                      <a:endParaRPr lang="en-US" sz="700" dirty="0">
                        <a:effectLst/>
                      </a:endParaRPr>
                    </a:p>
                    <a:p>
                      <a:pPr marL="0" marR="0">
                        <a:lnSpc>
                          <a:spcPct val="107000"/>
                        </a:lnSpc>
                        <a:spcBef>
                          <a:spcPts val="0"/>
                        </a:spcBef>
                        <a:spcAft>
                          <a:spcPts val="0"/>
                        </a:spcAft>
                      </a:pPr>
                      <a:r>
                        <a:rPr lang="en-US" sz="800" dirty="0">
                          <a:effectLst/>
                        </a:rPr>
                        <a:t> </a:t>
                      </a:r>
                      <a:endParaRPr lang="en-US" sz="700" dirty="0">
                        <a:effectLst/>
                      </a:endParaRPr>
                    </a:p>
                    <a:p>
                      <a:pPr marL="0" marR="0">
                        <a:lnSpc>
                          <a:spcPct val="107000"/>
                        </a:lnSpc>
                        <a:spcBef>
                          <a:spcPts val="0"/>
                        </a:spcBef>
                        <a:spcAft>
                          <a:spcPts val="0"/>
                        </a:spcAft>
                      </a:pPr>
                      <a:r>
                        <a:rPr lang="en-US" sz="800" dirty="0">
                          <a:effectLst/>
                        </a:rPr>
                        <a:t>Database can be used on the same computer.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1441149554"/>
                  </a:ext>
                </a:extLst>
              </a:tr>
              <a:tr h="448717">
                <a:tc>
                  <a:txBody>
                    <a:bodyPr/>
                    <a:lstStyle/>
                    <a:p>
                      <a:pPr marL="0" marR="0">
                        <a:lnSpc>
                          <a:spcPct val="107000"/>
                        </a:lnSpc>
                        <a:spcBef>
                          <a:spcPts val="0"/>
                        </a:spcBef>
                        <a:spcAft>
                          <a:spcPts val="0"/>
                        </a:spcAft>
                      </a:pPr>
                      <a:r>
                        <a:rPr lang="en-US" sz="800">
                          <a:effectLst/>
                        </a:rPr>
                        <a:t>Underlying Architecture (decentralized or hub-and-spoke)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Decentralized, no single place of failure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1627513601"/>
                  </a:ext>
                </a:extLst>
              </a:tr>
              <a:tr h="702585">
                <a:tc>
                  <a:txBody>
                    <a:bodyPr/>
                    <a:lstStyle/>
                    <a:p>
                      <a:pPr marL="0" marR="0">
                        <a:lnSpc>
                          <a:spcPct val="107000"/>
                        </a:lnSpc>
                        <a:spcBef>
                          <a:spcPts val="0"/>
                        </a:spcBef>
                        <a:spcAft>
                          <a:spcPts val="0"/>
                        </a:spcAft>
                      </a:pPr>
                      <a:r>
                        <a:rPr lang="en-US" sz="800">
                          <a:effectLst/>
                        </a:rPr>
                        <a:t>Protocol</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Gossip</a:t>
                      </a:r>
                      <a:endParaRPr lang="en-US" sz="700" dirty="0">
                        <a:effectLst/>
                      </a:endParaRPr>
                    </a:p>
                    <a:p>
                      <a:pPr marL="0" marR="0">
                        <a:lnSpc>
                          <a:spcPct val="107000"/>
                        </a:lnSpc>
                        <a:spcBef>
                          <a:spcPts val="0"/>
                        </a:spcBef>
                        <a:spcAft>
                          <a:spcPts val="0"/>
                        </a:spcAft>
                      </a:pPr>
                      <a:r>
                        <a:rPr lang="en-US" sz="800" dirty="0">
                          <a:effectLst/>
                        </a:rPr>
                        <a:t> </a:t>
                      </a:r>
                      <a:endParaRPr lang="en-US" sz="700" dirty="0">
                        <a:effectLst/>
                      </a:endParaRPr>
                    </a:p>
                    <a:p>
                      <a:pPr marL="0" marR="0">
                        <a:lnSpc>
                          <a:spcPct val="107000"/>
                        </a:lnSpc>
                        <a:spcBef>
                          <a:spcPts val="0"/>
                        </a:spcBef>
                        <a:spcAft>
                          <a:spcPts val="0"/>
                        </a:spcAft>
                      </a:pPr>
                      <a:r>
                        <a:rPr lang="en-US" sz="800" dirty="0">
                          <a:effectLst/>
                        </a:rPr>
                        <a:t>Gossip allows data to spread to all group members.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3066802284"/>
                  </a:ext>
                </a:extLst>
              </a:tr>
              <a:tr h="194849">
                <a:tc>
                  <a:txBody>
                    <a:bodyPr/>
                    <a:lstStyle/>
                    <a:p>
                      <a:pPr marL="0" marR="0">
                        <a:lnSpc>
                          <a:spcPct val="107000"/>
                        </a:lnSpc>
                        <a:spcBef>
                          <a:spcPts val="0"/>
                        </a:spcBef>
                        <a:spcAft>
                          <a:spcPts val="0"/>
                        </a:spcAft>
                      </a:pPr>
                      <a:r>
                        <a:rPr lang="en-US" sz="800">
                          <a:effectLst/>
                        </a:rPr>
                        <a:t>Transport(s)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Ports are TCP.</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3797866766"/>
                  </a:ext>
                </a:extLst>
              </a:tr>
              <a:tr h="1210320">
                <a:tc>
                  <a:txBody>
                    <a:bodyPr/>
                    <a:lstStyle/>
                    <a:p>
                      <a:pPr marL="0" marR="0">
                        <a:lnSpc>
                          <a:spcPct val="107000"/>
                        </a:lnSpc>
                        <a:spcBef>
                          <a:spcPts val="0"/>
                        </a:spcBef>
                        <a:spcAft>
                          <a:spcPts val="0"/>
                        </a:spcAft>
                      </a:pPr>
                      <a:r>
                        <a:rPr lang="en-US" sz="800">
                          <a:effectLst/>
                        </a:rPr>
                        <a:t>Data Serialization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SQL is limited by table format and the need to change table rules when changing data structure. Data serialization alleviates this issue by treating the database as a file storage system that stores data in binary form in columns with unique ID’s. This allows queries to read fewer columns, thus dropping overhead. Apache Avro, a serialization library, allows the user to define JSON-based data structures in serialization.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1838947900"/>
                  </a:ext>
                </a:extLst>
              </a:tr>
              <a:tr h="575651">
                <a:tc>
                  <a:txBody>
                    <a:bodyPr/>
                    <a:lstStyle/>
                    <a:p>
                      <a:pPr marL="0" marR="0">
                        <a:lnSpc>
                          <a:spcPct val="107000"/>
                        </a:lnSpc>
                        <a:spcBef>
                          <a:spcPts val="0"/>
                        </a:spcBef>
                        <a:spcAft>
                          <a:spcPts val="0"/>
                        </a:spcAft>
                      </a:pPr>
                      <a:r>
                        <a:rPr lang="en-US" sz="800">
                          <a:effectLst/>
                        </a:rPr>
                        <a:t>Supports Queuing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Clustering order feature allows queries to be sorted according to their given parameter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3761317370"/>
                  </a:ext>
                </a:extLst>
              </a:tr>
            </a:tbl>
          </a:graphicData>
        </a:graphic>
      </p:graphicFrame>
    </p:spTree>
    <p:extLst>
      <p:ext uri="{BB962C8B-B14F-4D97-AF65-F5344CB8AC3E}">
        <p14:creationId xmlns:p14="http://schemas.microsoft.com/office/powerpoint/2010/main" val="121279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DEB0-FCCB-4DFF-8B47-385508520A1A}"/>
              </a:ext>
            </a:extLst>
          </p:cNvPr>
          <p:cNvSpPr>
            <a:spLocks noGrp="1"/>
          </p:cNvSpPr>
          <p:nvPr>
            <p:ph type="title"/>
          </p:nvPr>
        </p:nvSpPr>
        <p:spPr/>
        <p:txBody>
          <a:bodyPr/>
          <a:lstStyle/>
          <a:p>
            <a:r>
              <a:rPr lang="en-US" dirty="0"/>
              <a:t>Qualitative Data</a:t>
            </a:r>
          </a:p>
        </p:txBody>
      </p:sp>
      <p:graphicFrame>
        <p:nvGraphicFramePr>
          <p:cNvPr id="5" name="Content Placeholder 4">
            <a:extLst>
              <a:ext uri="{FF2B5EF4-FFF2-40B4-BE49-F238E27FC236}">
                <a16:creationId xmlns:a16="http://schemas.microsoft.com/office/drawing/2014/main" id="{57C66415-C7E2-431C-8957-A2346FE983CB}"/>
              </a:ext>
            </a:extLst>
          </p:cNvPr>
          <p:cNvGraphicFramePr>
            <a:graphicFrameLocks noGrp="1"/>
          </p:cNvGraphicFramePr>
          <p:nvPr>
            <p:ph idx="1"/>
            <p:extLst>
              <p:ext uri="{D42A27DB-BD31-4B8C-83A1-F6EECF244321}">
                <p14:modId xmlns:p14="http://schemas.microsoft.com/office/powerpoint/2010/main" val="2729879037"/>
              </p:ext>
            </p:extLst>
          </p:nvPr>
        </p:nvGraphicFramePr>
        <p:xfrm>
          <a:off x="905164" y="1416388"/>
          <a:ext cx="10921999" cy="4502466"/>
        </p:xfrm>
        <a:graphic>
          <a:graphicData uri="http://schemas.openxmlformats.org/drawingml/2006/table">
            <a:tbl>
              <a:tblPr firstRow="1" firstCol="1" bandRow="1">
                <a:tableStyleId>{5C22544A-7EE6-4342-B048-85BDC9FD1C3A}</a:tableStyleId>
              </a:tblPr>
              <a:tblGrid>
                <a:gridCol w="3459219">
                  <a:extLst>
                    <a:ext uri="{9D8B030D-6E8A-4147-A177-3AD203B41FA5}">
                      <a16:colId xmlns:a16="http://schemas.microsoft.com/office/drawing/2014/main" val="4294198396"/>
                    </a:ext>
                  </a:extLst>
                </a:gridCol>
                <a:gridCol w="7462780">
                  <a:extLst>
                    <a:ext uri="{9D8B030D-6E8A-4147-A177-3AD203B41FA5}">
                      <a16:colId xmlns:a16="http://schemas.microsoft.com/office/drawing/2014/main" val="2133703753"/>
                    </a:ext>
                  </a:extLst>
                </a:gridCol>
              </a:tblGrid>
              <a:tr h="113609">
                <a:tc>
                  <a:txBody>
                    <a:bodyPr/>
                    <a:lstStyle/>
                    <a:p>
                      <a:pPr marL="0" marR="0" algn="ctr">
                        <a:lnSpc>
                          <a:spcPct val="107000"/>
                        </a:lnSpc>
                        <a:spcBef>
                          <a:spcPts val="0"/>
                        </a:spcBef>
                        <a:spcAft>
                          <a:spcPts val="0"/>
                        </a:spcAft>
                      </a:pPr>
                      <a:r>
                        <a:rPr lang="en-US" sz="800">
                          <a:effectLst/>
                        </a:rPr>
                        <a:t>Metric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gn="ctr">
                        <a:lnSpc>
                          <a:spcPct val="107000"/>
                        </a:lnSpc>
                        <a:spcBef>
                          <a:spcPts val="0"/>
                        </a:spcBef>
                        <a:spcAft>
                          <a:spcPts val="0"/>
                        </a:spcAft>
                      </a:pPr>
                      <a:r>
                        <a:rPr lang="en-US" sz="800">
                          <a:effectLst/>
                        </a:rPr>
                        <a:t>Value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2061935115"/>
                  </a:ext>
                </a:extLst>
              </a:tr>
              <a:tr h="335640">
                <a:tc>
                  <a:txBody>
                    <a:bodyPr/>
                    <a:lstStyle/>
                    <a:p>
                      <a:pPr marL="0" marR="0">
                        <a:lnSpc>
                          <a:spcPct val="107000"/>
                        </a:lnSpc>
                        <a:spcBef>
                          <a:spcPts val="0"/>
                        </a:spcBef>
                        <a:spcAft>
                          <a:spcPts val="0"/>
                        </a:spcAft>
                      </a:pPr>
                      <a:r>
                        <a:rPr lang="en-US" sz="800">
                          <a:effectLst/>
                        </a:rPr>
                        <a:t>Data Type Representation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CQL (Cassandra Query Language) supports many native types (e. g. BLOB, BOOLEAN, DATE, FLOAT, INT, TEXT, TIMESTAMP, UUID, VARCHAR, etc.).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653852166"/>
                  </a:ext>
                </a:extLst>
              </a:tr>
              <a:tr h="335640">
                <a:tc>
                  <a:txBody>
                    <a:bodyPr/>
                    <a:lstStyle/>
                    <a:p>
                      <a:pPr marL="0" marR="0">
                        <a:lnSpc>
                          <a:spcPct val="107000"/>
                        </a:lnSpc>
                        <a:spcBef>
                          <a:spcPts val="0"/>
                        </a:spcBef>
                        <a:spcAft>
                          <a:spcPts val="0"/>
                        </a:spcAft>
                      </a:pPr>
                      <a:r>
                        <a:rPr lang="en-US" sz="800">
                          <a:effectLst/>
                        </a:rPr>
                        <a:t>QoS Parameters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You can set the LIMIT or PARTITION LIMIT parameter to control how much data you get back with a SELECT query.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794831268"/>
                  </a:ext>
                </a:extLst>
              </a:tr>
              <a:tr h="261630">
                <a:tc>
                  <a:txBody>
                    <a:bodyPr/>
                    <a:lstStyle/>
                    <a:p>
                      <a:pPr marL="0" marR="0">
                        <a:lnSpc>
                          <a:spcPct val="107000"/>
                        </a:lnSpc>
                        <a:spcBef>
                          <a:spcPts val="0"/>
                        </a:spcBef>
                        <a:spcAft>
                          <a:spcPts val="0"/>
                        </a:spcAft>
                      </a:pPr>
                      <a:r>
                        <a:rPr lang="en-US" sz="800">
                          <a:effectLst/>
                        </a:rPr>
                        <a:t>Supports Dynamic Discovery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Cassandra’s writing performance is greater than its reading performance.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1913853037"/>
                  </a:ext>
                </a:extLst>
              </a:tr>
              <a:tr h="557671">
                <a:tc>
                  <a:txBody>
                    <a:bodyPr/>
                    <a:lstStyle/>
                    <a:p>
                      <a:pPr marL="0" marR="0">
                        <a:lnSpc>
                          <a:spcPct val="107000"/>
                        </a:lnSpc>
                        <a:spcBef>
                          <a:spcPts val="0"/>
                        </a:spcBef>
                        <a:spcAft>
                          <a:spcPts val="0"/>
                        </a:spcAft>
                      </a:pPr>
                      <a:r>
                        <a:rPr lang="en-US" sz="800">
                          <a:effectLst/>
                        </a:rPr>
                        <a:t>Communication Patterns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Cassandra uses 7000 for cluster communication, 9042 for native protocol clients, and 7199 for JMX. Configure native </a:t>
                      </a:r>
                      <a:r>
                        <a:rPr lang="en-US" sz="800" dirty="0" err="1">
                          <a:effectLst/>
                        </a:rPr>
                        <a:t>procol</a:t>
                      </a:r>
                      <a:r>
                        <a:rPr lang="en-US" sz="800" dirty="0">
                          <a:effectLst/>
                        </a:rPr>
                        <a:t> and internode communication ports in Cassandra Configure File and JMX port in cassandra-env.sh. Ports are TCP.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2015197533"/>
                  </a:ext>
                </a:extLst>
              </a:tr>
              <a:tr h="779702">
                <a:tc>
                  <a:txBody>
                    <a:bodyPr/>
                    <a:lstStyle/>
                    <a:p>
                      <a:pPr marL="0" marR="0">
                        <a:lnSpc>
                          <a:spcPct val="107000"/>
                        </a:lnSpc>
                        <a:spcBef>
                          <a:spcPts val="0"/>
                        </a:spcBef>
                        <a:spcAft>
                          <a:spcPts val="0"/>
                        </a:spcAft>
                      </a:pPr>
                      <a:r>
                        <a:rPr lang="en-US" sz="800">
                          <a:effectLst/>
                        </a:rPr>
                        <a:t>Abstraction Layer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Cassandra uses CQL, which provides an abstraction layer to hide structure implementation.</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err="1">
                          <a:effectLst/>
                        </a:rPr>
                        <a:t>Casquatch</a:t>
                      </a:r>
                      <a:r>
                        <a:rPr lang="en-US" sz="800" dirty="0">
                          <a:effectLst/>
                        </a:rPr>
                        <a:t> is a database abstraction layer with code for streamlining Cassandra works that includes load balancing, connection pooling, and geo-redundancy and uses the concept of POJO instead of CQL.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4093658599"/>
                  </a:ext>
                </a:extLst>
              </a:tr>
              <a:tr h="853712">
                <a:tc>
                  <a:txBody>
                    <a:bodyPr/>
                    <a:lstStyle/>
                    <a:p>
                      <a:pPr marL="0" marR="0">
                        <a:lnSpc>
                          <a:spcPct val="107000"/>
                        </a:lnSpc>
                        <a:spcBef>
                          <a:spcPts val="0"/>
                        </a:spcBef>
                        <a:spcAft>
                          <a:spcPts val="0"/>
                        </a:spcAft>
                      </a:pPr>
                      <a:r>
                        <a:rPr lang="en-US" sz="800">
                          <a:effectLst/>
                        </a:rPr>
                        <a:t>Up-front Complexity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Decentralized. Data replicated to nodes.</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Setup not too difficult. The focus is on your project database design.</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Free, open source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Setup can be not too difficult (e. g. on Ubuntu).</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2269560040"/>
                  </a:ext>
                </a:extLst>
              </a:tr>
              <a:tr h="1113733">
                <a:tc>
                  <a:txBody>
                    <a:bodyPr/>
                    <a:lstStyle/>
                    <a:p>
                      <a:pPr marL="0" marR="0">
                        <a:lnSpc>
                          <a:spcPct val="107000"/>
                        </a:lnSpc>
                        <a:spcBef>
                          <a:spcPts val="0"/>
                        </a:spcBef>
                        <a:spcAft>
                          <a:spcPts val="0"/>
                        </a:spcAft>
                      </a:pPr>
                      <a:r>
                        <a:rPr lang="en-US" sz="800">
                          <a:effectLst/>
                        </a:rPr>
                        <a:t>Large Implementations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Under 1 TB per node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A row must fit 1 node.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CQL has some limits: 2 GB max per column or blob, 48 characters max per table name, 65535 parameters max per query, etc.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02" marR="3602" marT="3602" marB="3602" anchor="ctr"/>
                </a:tc>
                <a:extLst>
                  <a:ext uri="{0D108BD9-81ED-4DB2-BD59-A6C34878D82A}">
                    <a16:rowId xmlns:a16="http://schemas.microsoft.com/office/drawing/2014/main" val="2168541847"/>
                  </a:ext>
                </a:extLst>
              </a:tr>
            </a:tbl>
          </a:graphicData>
        </a:graphic>
      </p:graphicFrame>
      <p:sp>
        <p:nvSpPr>
          <p:cNvPr id="6" name="Rectangle 1">
            <a:extLst>
              <a:ext uri="{FF2B5EF4-FFF2-40B4-BE49-F238E27FC236}">
                <a16:creationId xmlns:a16="http://schemas.microsoft.com/office/drawing/2014/main" id="{05109F2C-4409-4770-AFB0-88C07E243F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3267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6460A8-E8D3-49F0-BDAF-93E704D97DCD}"/>
              </a:ext>
            </a:extLst>
          </p:cNvPr>
          <p:cNvPicPr>
            <a:picLocks noChangeAspect="1"/>
          </p:cNvPicPr>
          <p:nvPr/>
        </p:nvPicPr>
        <p:blipFill>
          <a:blip r:embed="rId2"/>
          <a:stretch>
            <a:fillRect/>
          </a:stretch>
        </p:blipFill>
        <p:spPr>
          <a:xfrm>
            <a:off x="0" y="119062"/>
            <a:ext cx="5724525" cy="1914525"/>
          </a:xfrm>
          <a:prstGeom prst="rect">
            <a:avLst/>
          </a:prstGeom>
        </p:spPr>
      </p:pic>
      <p:cxnSp>
        <p:nvCxnSpPr>
          <p:cNvPr id="9" name="Straight Arrow Connector 8">
            <a:extLst>
              <a:ext uri="{FF2B5EF4-FFF2-40B4-BE49-F238E27FC236}">
                <a16:creationId xmlns:a16="http://schemas.microsoft.com/office/drawing/2014/main" id="{0979731A-BAC8-45B3-B57F-A64D98AF67C1}"/>
              </a:ext>
            </a:extLst>
          </p:cNvPr>
          <p:cNvCxnSpPr/>
          <p:nvPr/>
        </p:nvCxnSpPr>
        <p:spPr>
          <a:xfrm>
            <a:off x="2724150" y="2247900"/>
            <a:ext cx="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8C79CE2-F3B3-461F-A077-902BC0C76FDD}"/>
              </a:ext>
            </a:extLst>
          </p:cNvPr>
          <p:cNvPicPr>
            <a:picLocks noChangeAspect="1"/>
          </p:cNvPicPr>
          <p:nvPr/>
        </p:nvPicPr>
        <p:blipFill>
          <a:blip r:embed="rId3"/>
          <a:stretch>
            <a:fillRect/>
          </a:stretch>
        </p:blipFill>
        <p:spPr>
          <a:xfrm>
            <a:off x="90487" y="2566988"/>
            <a:ext cx="5543550" cy="1447800"/>
          </a:xfrm>
          <a:prstGeom prst="rect">
            <a:avLst/>
          </a:prstGeom>
        </p:spPr>
      </p:pic>
      <p:pic>
        <p:nvPicPr>
          <p:cNvPr id="13" name="Picture 12">
            <a:extLst>
              <a:ext uri="{FF2B5EF4-FFF2-40B4-BE49-F238E27FC236}">
                <a16:creationId xmlns:a16="http://schemas.microsoft.com/office/drawing/2014/main" id="{D9614DC2-58BF-4375-9E9D-64036A707E66}"/>
              </a:ext>
            </a:extLst>
          </p:cNvPr>
          <p:cNvPicPr>
            <a:picLocks noChangeAspect="1"/>
          </p:cNvPicPr>
          <p:nvPr/>
        </p:nvPicPr>
        <p:blipFill>
          <a:blip r:embed="rId4"/>
          <a:stretch>
            <a:fillRect/>
          </a:stretch>
        </p:blipFill>
        <p:spPr>
          <a:xfrm>
            <a:off x="195262" y="5017726"/>
            <a:ext cx="5900738" cy="1035412"/>
          </a:xfrm>
          <a:prstGeom prst="rect">
            <a:avLst/>
          </a:prstGeom>
        </p:spPr>
      </p:pic>
      <p:cxnSp>
        <p:nvCxnSpPr>
          <p:cNvPr id="14" name="Straight Arrow Connector 13">
            <a:extLst>
              <a:ext uri="{FF2B5EF4-FFF2-40B4-BE49-F238E27FC236}">
                <a16:creationId xmlns:a16="http://schemas.microsoft.com/office/drawing/2014/main" id="{1AA98F46-4CED-4BE0-AB44-B774B96C9659}"/>
              </a:ext>
            </a:extLst>
          </p:cNvPr>
          <p:cNvCxnSpPr/>
          <p:nvPr/>
        </p:nvCxnSpPr>
        <p:spPr>
          <a:xfrm>
            <a:off x="2724150" y="4457700"/>
            <a:ext cx="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0D12E15-E906-48D6-B743-F61BA8F40592}"/>
              </a:ext>
            </a:extLst>
          </p:cNvPr>
          <p:cNvPicPr>
            <a:picLocks noChangeAspect="1"/>
          </p:cNvPicPr>
          <p:nvPr/>
        </p:nvPicPr>
        <p:blipFill>
          <a:blip r:embed="rId5"/>
          <a:stretch>
            <a:fillRect/>
          </a:stretch>
        </p:blipFill>
        <p:spPr>
          <a:xfrm>
            <a:off x="6840855" y="2466975"/>
            <a:ext cx="4968239" cy="3887404"/>
          </a:xfrm>
          <a:prstGeom prst="rect">
            <a:avLst/>
          </a:prstGeom>
        </p:spPr>
      </p:pic>
      <p:sp>
        <p:nvSpPr>
          <p:cNvPr id="16" name="TextBox 15">
            <a:extLst>
              <a:ext uri="{FF2B5EF4-FFF2-40B4-BE49-F238E27FC236}">
                <a16:creationId xmlns:a16="http://schemas.microsoft.com/office/drawing/2014/main" id="{79F5B62C-CBB5-4A81-98D9-C04EE6BB56F9}"/>
              </a:ext>
            </a:extLst>
          </p:cNvPr>
          <p:cNvSpPr txBox="1"/>
          <p:nvPr/>
        </p:nvSpPr>
        <p:spPr>
          <a:xfrm>
            <a:off x="6581775" y="514350"/>
            <a:ext cx="4857750" cy="1323439"/>
          </a:xfrm>
          <a:prstGeom prst="rect">
            <a:avLst/>
          </a:prstGeom>
          <a:noFill/>
        </p:spPr>
        <p:txBody>
          <a:bodyPr wrap="square" rtlCol="0">
            <a:spAutoFit/>
          </a:bodyPr>
          <a:lstStyle/>
          <a:p>
            <a:r>
              <a:rPr lang="en-US" sz="4000" dirty="0"/>
              <a:t>Collating Results in Python</a:t>
            </a:r>
          </a:p>
        </p:txBody>
      </p:sp>
    </p:spTree>
    <p:extLst>
      <p:ext uri="{BB962C8B-B14F-4D97-AF65-F5344CB8AC3E}">
        <p14:creationId xmlns:p14="http://schemas.microsoft.com/office/powerpoint/2010/main" val="127085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5B6-3EF7-4046-924B-B4A3EB8F9F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08C25C-5BA2-4F83-8D14-E9137917745D}"/>
              </a:ext>
            </a:extLst>
          </p:cNvPr>
          <p:cNvSpPr>
            <a:spLocks noGrp="1"/>
          </p:cNvSpPr>
          <p:nvPr>
            <p:ph idx="1"/>
          </p:nvPr>
        </p:nvSpPr>
        <p:spPr/>
        <p:txBody>
          <a:bodyPr/>
          <a:lstStyle/>
          <a:p>
            <a:r>
              <a:rPr lang="en-US" dirty="0"/>
              <a:t>Code, documentation, data, references, etc. at: </a:t>
            </a:r>
            <a:r>
              <a:rPr lang="en-US" dirty="0">
                <a:hlinkClick r:id="rId2"/>
              </a:rPr>
              <a:t>https://github.com/jamesvu1/cs6381finalprojectapachecassandra</a:t>
            </a:r>
            <a:endParaRPr lang="en-US" dirty="0"/>
          </a:p>
          <a:p>
            <a:r>
              <a:rPr lang="en-US" dirty="0"/>
              <a:t>Disclaimer: This repository was completed based on our overall understanding of the experiment instructions and what we knew/found through our efforts/attempts given the time we have had.</a:t>
            </a:r>
          </a:p>
        </p:txBody>
      </p:sp>
    </p:spTree>
    <p:extLst>
      <p:ext uri="{BB962C8B-B14F-4D97-AF65-F5344CB8AC3E}">
        <p14:creationId xmlns:p14="http://schemas.microsoft.com/office/powerpoint/2010/main" val="216740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96CFDE-B983-49A3-A207-2EB0FF71962D}"/>
              </a:ext>
            </a:extLst>
          </p:cNvPr>
          <p:cNvGraphicFramePr>
            <a:graphicFrameLocks/>
          </p:cNvGraphicFramePr>
          <p:nvPr>
            <p:extLst>
              <p:ext uri="{D42A27DB-BD31-4B8C-83A1-F6EECF244321}">
                <p14:modId xmlns:p14="http://schemas.microsoft.com/office/powerpoint/2010/main" val="2825018769"/>
              </p:ext>
            </p:extLst>
          </p:nvPr>
        </p:nvGraphicFramePr>
        <p:xfrm>
          <a:off x="408817" y="2612360"/>
          <a:ext cx="3610734" cy="4142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0678787-EB29-46F1-B6E4-52DCB8A40923}"/>
              </a:ext>
            </a:extLst>
          </p:cNvPr>
          <p:cNvGraphicFramePr>
            <a:graphicFrameLocks/>
          </p:cNvGraphicFramePr>
          <p:nvPr>
            <p:extLst>
              <p:ext uri="{D42A27DB-BD31-4B8C-83A1-F6EECF244321}">
                <p14:modId xmlns:p14="http://schemas.microsoft.com/office/powerpoint/2010/main" val="3457232071"/>
              </p:ext>
            </p:extLst>
          </p:nvPr>
        </p:nvGraphicFramePr>
        <p:xfrm>
          <a:off x="4583431" y="2571751"/>
          <a:ext cx="3179444" cy="40614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9197945-DA1D-448B-94C0-4829616C407A}"/>
              </a:ext>
            </a:extLst>
          </p:cNvPr>
          <p:cNvGraphicFramePr>
            <a:graphicFrameLocks/>
          </p:cNvGraphicFramePr>
          <p:nvPr>
            <p:extLst>
              <p:ext uri="{D42A27DB-BD31-4B8C-83A1-F6EECF244321}">
                <p14:modId xmlns:p14="http://schemas.microsoft.com/office/powerpoint/2010/main" val="4230120392"/>
              </p:ext>
            </p:extLst>
          </p:nvPr>
        </p:nvGraphicFramePr>
        <p:xfrm>
          <a:off x="8326755" y="2571749"/>
          <a:ext cx="3504053" cy="414268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4231C28-CBDD-4ECF-B5F4-4773B28BEE8A}"/>
              </a:ext>
            </a:extLst>
          </p:cNvPr>
          <p:cNvSpPr txBox="1"/>
          <p:nvPr/>
        </p:nvSpPr>
        <p:spPr>
          <a:xfrm>
            <a:off x="1419225" y="628650"/>
            <a:ext cx="9296400" cy="1477328"/>
          </a:xfrm>
          <a:prstGeom prst="rect">
            <a:avLst/>
          </a:prstGeom>
          <a:noFill/>
        </p:spPr>
        <p:txBody>
          <a:bodyPr wrap="square" rtlCol="0">
            <a:spAutoFit/>
          </a:bodyPr>
          <a:lstStyle/>
          <a:p>
            <a:r>
              <a:rPr lang="en-US" dirty="0"/>
              <a:t>Taking the average of each category of measurements. As seen below 9 iterations were benchmarked to obtain a sample size that would suffice. Each iterations ran multiple times. The results seen below are averages of the time difference notices when an action was taken in the Cassandra Database and a response was received. The data is in </a:t>
            </a:r>
            <a:r>
              <a:rPr lang="en-US" dirty="0" err="1"/>
              <a:t>ms</a:t>
            </a:r>
            <a:r>
              <a:rPr lang="en-US" dirty="0"/>
              <a:t>, </a:t>
            </a:r>
            <a:r>
              <a:rPr lang="en-US" dirty="0" err="1"/>
              <a:t>eg</a:t>
            </a:r>
            <a:r>
              <a:rPr lang="en-US" dirty="0"/>
              <a:t> 1800 is equivalent to 1.8 </a:t>
            </a:r>
            <a:r>
              <a:rPr lang="en-US" dirty="0" err="1"/>
              <a:t>ms.</a:t>
            </a:r>
            <a:endParaRPr lang="en-US" dirty="0"/>
          </a:p>
        </p:txBody>
      </p:sp>
    </p:spTree>
    <p:extLst>
      <p:ext uri="{BB962C8B-B14F-4D97-AF65-F5344CB8AC3E}">
        <p14:creationId xmlns:p14="http://schemas.microsoft.com/office/powerpoint/2010/main" val="288303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568-0259-41E0-A7DE-82B0166B1785}"/>
              </a:ext>
            </a:extLst>
          </p:cNvPr>
          <p:cNvSpPr>
            <a:spLocks noGrp="1"/>
          </p:cNvSpPr>
          <p:nvPr>
            <p:ph type="title"/>
          </p:nvPr>
        </p:nvSpPr>
        <p:spPr/>
        <p:txBody>
          <a:bodyPr/>
          <a:lstStyle/>
          <a:p>
            <a:r>
              <a:rPr lang="en-US" dirty="0"/>
              <a:t>Story of the data.</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583EC025-F85E-4DB5-889C-7EDEC369A36E}"/>
                  </a:ext>
                </a:extLst>
              </p:cNvPr>
              <p:cNvGraphicFramePr/>
              <p:nvPr>
                <p:extLst>
                  <p:ext uri="{D42A27DB-BD31-4B8C-83A1-F6EECF244321}">
                    <p14:modId xmlns:p14="http://schemas.microsoft.com/office/powerpoint/2010/main" val="3116375690"/>
                  </p:ext>
                </p:extLst>
              </p:nvPr>
            </p:nvGraphicFramePr>
            <p:xfrm>
              <a:off x="1809750" y="2250758"/>
              <a:ext cx="6976110" cy="460724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583EC025-F85E-4DB5-889C-7EDEC369A36E}"/>
                  </a:ext>
                </a:extLst>
              </p:cNvPr>
              <p:cNvPicPr>
                <a:picLocks noGrp="1" noRot="1" noChangeAspect="1" noMove="1" noResize="1" noEditPoints="1" noAdjustHandles="1" noChangeArrowheads="1" noChangeShapeType="1"/>
              </p:cNvPicPr>
              <p:nvPr/>
            </p:nvPicPr>
            <p:blipFill>
              <a:blip r:embed="rId3"/>
              <a:stretch>
                <a:fillRect/>
              </a:stretch>
            </p:blipFill>
            <p:spPr>
              <a:xfrm>
                <a:off x="1809750" y="2250758"/>
                <a:ext cx="6976110" cy="4607242"/>
              </a:xfrm>
              <a:prstGeom prst="rect">
                <a:avLst/>
              </a:prstGeom>
            </p:spPr>
          </p:pic>
        </mc:Fallback>
      </mc:AlternateContent>
      <p:sp>
        <p:nvSpPr>
          <p:cNvPr id="5" name="TextBox 4">
            <a:extLst>
              <a:ext uri="{FF2B5EF4-FFF2-40B4-BE49-F238E27FC236}">
                <a16:creationId xmlns:a16="http://schemas.microsoft.com/office/drawing/2014/main" id="{2408EA25-6D97-4607-AA2E-7B93F5F744FA}"/>
              </a:ext>
            </a:extLst>
          </p:cNvPr>
          <p:cNvSpPr txBox="1"/>
          <p:nvPr/>
        </p:nvSpPr>
        <p:spPr>
          <a:xfrm>
            <a:off x="6362700" y="1104900"/>
            <a:ext cx="4448175" cy="1200329"/>
          </a:xfrm>
          <a:prstGeom prst="rect">
            <a:avLst/>
          </a:prstGeom>
          <a:noFill/>
        </p:spPr>
        <p:txBody>
          <a:bodyPr wrap="square" rtlCol="0">
            <a:spAutoFit/>
          </a:bodyPr>
          <a:lstStyle/>
          <a:p>
            <a:r>
              <a:rPr lang="en-US" dirty="0"/>
              <a:t>Write operation response </a:t>
            </a:r>
            <a:r>
              <a:rPr lang="en-US" dirty="0" err="1"/>
              <a:t>ms</a:t>
            </a:r>
            <a:r>
              <a:rPr lang="en-US" dirty="0"/>
              <a:t> increase is negligible, the take away from this is that Cassandra is a great </a:t>
            </a:r>
            <a:r>
              <a:rPr lang="en-US" dirty="0" err="1"/>
              <a:t>noSQL</a:t>
            </a:r>
            <a:r>
              <a:rPr lang="en-US" dirty="0"/>
              <a:t> database for ‘write’ heavy applications.</a:t>
            </a:r>
          </a:p>
        </p:txBody>
      </p:sp>
    </p:spTree>
    <p:extLst>
      <p:ext uri="{BB962C8B-B14F-4D97-AF65-F5344CB8AC3E}">
        <p14:creationId xmlns:p14="http://schemas.microsoft.com/office/powerpoint/2010/main" val="838075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ECA-32E5-4D2E-B368-F871D93B83A0}"/>
              </a:ext>
            </a:extLst>
          </p:cNvPr>
          <p:cNvSpPr>
            <a:spLocks noGrp="1"/>
          </p:cNvSpPr>
          <p:nvPr>
            <p:ph type="title"/>
          </p:nvPr>
        </p:nvSpPr>
        <p:spPr/>
        <p:txBody>
          <a:bodyPr/>
          <a:lstStyle/>
          <a:p>
            <a:r>
              <a:rPr lang="en-US" dirty="0"/>
              <a:t>CAP Times</a:t>
            </a:r>
          </a:p>
        </p:txBody>
      </p:sp>
      <p:sp>
        <p:nvSpPr>
          <p:cNvPr id="3" name="Content Placeholder 2">
            <a:extLst>
              <a:ext uri="{FF2B5EF4-FFF2-40B4-BE49-F238E27FC236}">
                <a16:creationId xmlns:a16="http://schemas.microsoft.com/office/drawing/2014/main" id="{D3549663-1AF9-4753-BE25-2C13758698E8}"/>
              </a:ext>
            </a:extLst>
          </p:cNvPr>
          <p:cNvSpPr>
            <a:spLocks noGrp="1"/>
          </p:cNvSpPr>
          <p:nvPr>
            <p:ph idx="1"/>
          </p:nvPr>
        </p:nvSpPr>
        <p:spPr/>
        <p:txBody>
          <a:bodyPr/>
          <a:lstStyle/>
          <a:p>
            <a:r>
              <a:rPr lang="en-US" dirty="0"/>
              <a:t>Start read after write - Read after  write</a:t>
            </a:r>
          </a:p>
        </p:txBody>
      </p:sp>
      <p:graphicFrame>
        <p:nvGraphicFramePr>
          <p:cNvPr id="4" name="Chart 3">
            <a:extLst>
              <a:ext uri="{FF2B5EF4-FFF2-40B4-BE49-F238E27FC236}">
                <a16:creationId xmlns:a16="http://schemas.microsoft.com/office/drawing/2014/main" id="{A8127892-0E5F-41EA-90CC-940583FD0668}"/>
              </a:ext>
            </a:extLst>
          </p:cNvPr>
          <p:cNvGraphicFramePr>
            <a:graphicFrameLocks/>
          </p:cNvGraphicFramePr>
          <p:nvPr/>
        </p:nvGraphicFramePr>
        <p:xfrm>
          <a:off x="1523999" y="2521258"/>
          <a:ext cx="9040427" cy="37906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AFBAA60-E2FB-4799-9629-F47312328569}"/>
              </a:ext>
            </a:extLst>
          </p:cNvPr>
          <p:cNvSpPr txBox="1"/>
          <p:nvPr/>
        </p:nvSpPr>
        <p:spPr>
          <a:xfrm>
            <a:off x="8300621" y="568171"/>
            <a:ext cx="3053179" cy="369332"/>
          </a:xfrm>
          <a:prstGeom prst="rect">
            <a:avLst/>
          </a:prstGeom>
          <a:noFill/>
        </p:spPr>
        <p:txBody>
          <a:bodyPr wrap="square" rtlCol="0">
            <a:spAutoFit/>
          </a:bodyPr>
          <a:lstStyle/>
          <a:p>
            <a:r>
              <a:rPr lang="en-US" dirty="0"/>
              <a:t>Positive Regression line</a:t>
            </a:r>
          </a:p>
        </p:txBody>
      </p:sp>
    </p:spTree>
    <p:extLst>
      <p:ext uri="{BB962C8B-B14F-4D97-AF65-F5344CB8AC3E}">
        <p14:creationId xmlns:p14="http://schemas.microsoft.com/office/powerpoint/2010/main" val="336855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5385-D608-4FF7-9F36-44E574B18B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84E088-07B3-4EDF-9BB6-3A046BE72866}"/>
              </a:ext>
            </a:extLst>
          </p:cNvPr>
          <p:cNvSpPr>
            <a:spLocks noGrp="1"/>
          </p:cNvSpPr>
          <p:nvPr>
            <p:ph idx="1"/>
          </p:nvPr>
        </p:nvSpPr>
        <p:spPr/>
        <p:txBody>
          <a:bodyPr>
            <a:normAutofit fontScale="92500" lnSpcReduction="20000"/>
          </a:bodyPr>
          <a:lstStyle/>
          <a:p>
            <a:r>
              <a:rPr lang="en-US" dirty="0"/>
              <a:t>Built a write-read type of app implementing Apache Cassandra and Python</a:t>
            </a:r>
          </a:p>
          <a:p>
            <a:r>
              <a:rPr lang="en-US" dirty="0"/>
              <a:t>Data flow:</a:t>
            </a:r>
          </a:p>
          <a:p>
            <a:pPr lvl="1"/>
            <a:r>
              <a:rPr lang="en-US" dirty="0"/>
              <a:t>cassandraRW.py</a:t>
            </a:r>
          </a:p>
          <a:p>
            <a:pPr lvl="2"/>
            <a:r>
              <a:rPr lang="en-US" dirty="0"/>
              <a:t>Writer argument: Insert length-specified strings of random characters into the database.</a:t>
            </a:r>
          </a:p>
          <a:p>
            <a:pPr lvl="2"/>
            <a:r>
              <a:rPr lang="en-US" dirty="0"/>
              <a:t>Reader argument: Select a record from the database.</a:t>
            </a:r>
          </a:p>
          <a:p>
            <a:pPr lvl="2"/>
            <a:r>
              <a:rPr lang="en-US" dirty="0"/>
              <a:t>Time is measured during each of these queries independently and saved into CSV.</a:t>
            </a:r>
          </a:p>
          <a:p>
            <a:pPr lvl="1"/>
            <a:r>
              <a:rPr lang="en-US" dirty="0"/>
              <a:t>calculateStatistics.py: Read the data from “</a:t>
            </a:r>
            <a:r>
              <a:rPr lang="en-US" dirty="0" err="1"/>
              <a:t>timeDifferences</a:t>
            </a:r>
            <a:r>
              <a:rPr lang="en-US" dirty="0"/>
              <a:t>” CSV files and save a CSV filled with statistics (e. g. min, max, average, standard deviation)</a:t>
            </a:r>
          </a:p>
          <a:p>
            <a:pPr lvl="1"/>
            <a:r>
              <a:rPr lang="en-US" dirty="0"/>
              <a:t>capAnalysis.py</a:t>
            </a:r>
          </a:p>
          <a:p>
            <a:pPr lvl="2"/>
            <a:r>
              <a:rPr lang="en-US" dirty="0"/>
              <a:t>Insert argument: Insert a record into the database based on a sample file index.</a:t>
            </a:r>
          </a:p>
          <a:p>
            <a:pPr lvl="2"/>
            <a:r>
              <a:rPr lang="en-US" dirty="0"/>
              <a:t>Update argument: Update a record in the database based on a sample file index.</a:t>
            </a:r>
          </a:p>
          <a:p>
            <a:pPr lvl="2"/>
            <a:r>
              <a:rPr lang="en-US" dirty="0"/>
              <a:t>Read argument: Select for a record in the database based on a sample file index.</a:t>
            </a:r>
          </a:p>
          <a:p>
            <a:pPr lvl="1"/>
            <a:r>
              <a:rPr lang="en-US" dirty="0"/>
              <a:t>Table.py: Create or drop table.</a:t>
            </a:r>
          </a:p>
          <a:p>
            <a:pPr lvl="1"/>
            <a:r>
              <a:rPr lang="en-US" dirty="0"/>
              <a:t>hardwareMeasure.py: Continuously see the latest hardware statistics (CPU, RAM, storage)</a:t>
            </a:r>
          </a:p>
        </p:txBody>
      </p:sp>
    </p:spTree>
    <p:extLst>
      <p:ext uri="{BB962C8B-B14F-4D97-AF65-F5344CB8AC3E}">
        <p14:creationId xmlns:p14="http://schemas.microsoft.com/office/powerpoint/2010/main" val="17660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49CC-D9B7-4F36-BD3C-198F94B45345}"/>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A6E11C6-160E-426E-AC3A-51359A25A2BE}"/>
              </a:ext>
            </a:extLst>
          </p:cNvPr>
          <p:cNvSpPr>
            <a:spLocks noGrp="1"/>
          </p:cNvSpPr>
          <p:nvPr>
            <p:ph idx="1"/>
          </p:nvPr>
        </p:nvSpPr>
        <p:spPr/>
        <p:txBody>
          <a:bodyPr>
            <a:noAutofit/>
          </a:bodyPr>
          <a:lstStyle/>
          <a:p>
            <a:r>
              <a:rPr lang="en-US" sz="1800" dirty="0"/>
              <a:t>Spin up a Ubuntu VM (e. g. 18.04) and install Cassandra.</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 install openjdk-8-jre-headless</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cd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usr</a:t>
            </a:r>
            <a:r>
              <a:rPr lang="en-US" sz="1800" dirty="0">
                <a:effectLst/>
                <a:latin typeface="Calibri" panose="020F0502020204030204" pitchFamily="34" charset="0"/>
                <a:ea typeface="Calibri" panose="020F0502020204030204" pitchFamily="34" charset="0"/>
                <a:cs typeface="Times New Roman" panose="02020603050405020304" pitchFamily="18" charset="0"/>
              </a:rPr>
              <a:t>/lib/</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jvm</a:t>
            </a:r>
            <a:r>
              <a:rPr lang="en-US" sz="1800" dirty="0">
                <a:effectLst/>
                <a:latin typeface="Calibri" panose="020F0502020204030204" pitchFamily="34" charset="0"/>
                <a:ea typeface="Calibri" panose="020F0502020204030204" pitchFamily="34" charset="0"/>
                <a:cs typeface="Times New Roman" panose="02020603050405020304" pitchFamily="18" charset="0"/>
              </a:rPr>
              <a:t>/java-8-openjdk-amd64</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nano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bashrc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Scroll to bottom of page and add in “JAVA_HOME=/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usr</a:t>
            </a:r>
            <a:r>
              <a:rPr lang="en-US" sz="1800" dirty="0">
                <a:effectLst/>
                <a:latin typeface="Calibri" panose="020F0502020204030204" pitchFamily="34" charset="0"/>
                <a:ea typeface="Calibri" panose="020F0502020204030204" pitchFamily="34" charset="0"/>
                <a:cs typeface="Times New Roman" panose="02020603050405020304" pitchFamily="18" charset="0"/>
              </a:rPr>
              <a:t>/lib/</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jvm</a:t>
            </a:r>
            <a:r>
              <a:rPr lang="en-US" sz="1800" dirty="0">
                <a:effectLst/>
                <a:latin typeface="Calibri" panose="020F0502020204030204" pitchFamily="34" charset="0"/>
                <a:ea typeface="Calibri" panose="020F0502020204030204" pitchFamily="34" charset="0"/>
                <a:cs typeface="Times New Roman" panose="02020603050405020304" pitchFamily="18" charset="0"/>
              </a:rPr>
              <a:t>/java-8-openjdk-amd64”</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Save the file using Ctrl + S on Windows or Command + S on Mac and then exit out using Ctrl + X on Windows or Command + X on Mac.</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Reopen a new terminal.</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echo $JAVA_HOME = See if above setup works.</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 install curl</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echo "deb http://downloads.apache.org/cassandra/debian 39x main"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tee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/apt/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sources.list.d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cassandra.sources.list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curl https://downloads.apache.org/cassandra/KEYS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apt-key add -</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apt-get update</a:t>
            </a:r>
          </a:p>
          <a:p>
            <a:pPr lvl="1">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apt-get install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cassandra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2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F916-BE77-47B7-BB9E-489859516073}"/>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CB89611-3599-42B9-BC9D-EE01D6C7703C}"/>
              </a:ext>
            </a:extLst>
          </p:cNvPr>
          <p:cNvSpPr>
            <a:spLocks noGrp="1"/>
          </p:cNvSpPr>
          <p:nvPr>
            <p:ph idx="1"/>
          </p:nvPr>
        </p:nvSpPr>
        <p:spPr/>
        <p:txBody>
          <a:bodyPr>
            <a:normAutofit/>
          </a:bodyPr>
          <a:lstStyle/>
          <a:p>
            <a:pP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Run Cassandra.</a:t>
            </a:r>
            <a:endParaRPr lang="en-US" dirty="0">
              <a:ea typeface="Calibri" panose="020F0502020204030204" pitchFamily="34" charset="0"/>
              <a:cs typeface="Times New Roman" panose="02020603050405020304" pitchFamily="18" charset="0"/>
            </a:endParaRPr>
          </a:p>
          <a:p>
            <a:pPr lvl="1">
              <a:lnSpc>
                <a:spcPct val="107000"/>
              </a:lnSpc>
              <a:spcBef>
                <a:spcPts val="0"/>
              </a:spcBef>
            </a:pPr>
            <a:r>
              <a:rPr lang="en-US" sz="2800" dirty="0">
                <a:effectLst/>
                <a:ea typeface="Calibri" panose="020F0502020204030204" pitchFamily="34" charset="0"/>
                <a:cs typeface="Times New Roman" panose="02020603050405020304" pitchFamily="18" charset="0"/>
              </a:rPr>
              <a:t>Start: </a:t>
            </a:r>
            <a:r>
              <a:rPr lang="en-US" sz="2800" dirty="0" err="1">
                <a:effectLst/>
                <a:ea typeface="Calibri" panose="020F0502020204030204" pitchFamily="34" charset="0"/>
                <a:cs typeface="Times New Roman" panose="02020603050405020304" pitchFamily="18" charset="0"/>
              </a:rPr>
              <a:t>sudo</a:t>
            </a:r>
            <a:r>
              <a:rPr lang="en-US" sz="2800" dirty="0">
                <a:effectLst/>
                <a:ea typeface="Calibri" panose="020F0502020204030204" pitchFamily="34" charset="0"/>
                <a:cs typeface="Times New Roman" panose="02020603050405020304" pitchFamily="18" charset="0"/>
              </a:rPr>
              <a:t> service </a:t>
            </a:r>
            <a:r>
              <a:rPr lang="en-US" sz="2800" dirty="0" err="1">
                <a:effectLst/>
                <a:ea typeface="Calibri" panose="020F0502020204030204" pitchFamily="34" charset="0"/>
                <a:cs typeface="Times New Roman" panose="02020603050405020304" pitchFamily="18" charset="0"/>
              </a:rPr>
              <a:t>cassandra</a:t>
            </a:r>
            <a:r>
              <a:rPr lang="en-US" sz="2800" dirty="0">
                <a:effectLst/>
                <a:ea typeface="Calibri" panose="020F0502020204030204" pitchFamily="34" charset="0"/>
                <a:cs typeface="Times New Roman" panose="02020603050405020304" pitchFamily="18" charset="0"/>
              </a:rPr>
              <a:t> start</a:t>
            </a:r>
          </a:p>
          <a:p>
            <a:pPr lvl="1">
              <a:lnSpc>
                <a:spcPct val="107000"/>
              </a:lnSpc>
              <a:spcBef>
                <a:spcPts val="0"/>
              </a:spcBef>
            </a:pPr>
            <a:r>
              <a:rPr lang="en-US" sz="2800" dirty="0">
                <a:effectLst/>
                <a:ea typeface="Calibri" panose="020F0502020204030204" pitchFamily="34" charset="0"/>
                <a:cs typeface="Times New Roman" panose="02020603050405020304" pitchFamily="18" charset="0"/>
              </a:rPr>
              <a:t>Check status: </a:t>
            </a:r>
            <a:r>
              <a:rPr lang="en-US" sz="2800" dirty="0" err="1">
                <a:effectLst/>
                <a:ea typeface="Calibri" panose="020F0502020204030204" pitchFamily="34" charset="0"/>
                <a:cs typeface="Times New Roman" panose="02020603050405020304" pitchFamily="18" charset="0"/>
              </a:rPr>
              <a:t>sudo</a:t>
            </a:r>
            <a:r>
              <a:rPr lang="en-US" sz="2800" dirty="0">
                <a:effectLst/>
                <a:ea typeface="Calibri" panose="020F0502020204030204" pitchFamily="34" charset="0"/>
                <a:cs typeface="Times New Roman" panose="02020603050405020304" pitchFamily="18" charset="0"/>
              </a:rPr>
              <a:t> service </a:t>
            </a:r>
            <a:r>
              <a:rPr lang="en-US" sz="2800" dirty="0" err="1">
                <a:effectLst/>
                <a:ea typeface="Calibri" panose="020F0502020204030204" pitchFamily="34" charset="0"/>
                <a:cs typeface="Times New Roman" panose="02020603050405020304" pitchFamily="18" charset="0"/>
              </a:rPr>
              <a:t>cassandra</a:t>
            </a:r>
            <a:r>
              <a:rPr lang="en-US" sz="2800" dirty="0">
                <a:effectLst/>
                <a:ea typeface="Calibri" panose="020F0502020204030204" pitchFamily="34" charset="0"/>
                <a:cs typeface="Times New Roman" panose="02020603050405020304" pitchFamily="18" charset="0"/>
              </a:rPr>
              <a:t> status (should see “active (running)”)</a:t>
            </a:r>
          </a:p>
          <a:p>
            <a:pPr lvl="1">
              <a:lnSpc>
                <a:spcPct val="107000"/>
              </a:lnSpc>
              <a:spcBef>
                <a:spcPts val="0"/>
              </a:spcBef>
            </a:pPr>
            <a:r>
              <a:rPr lang="en-US" sz="2800" dirty="0">
                <a:effectLst/>
                <a:ea typeface="Calibri" panose="020F0502020204030204" pitchFamily="34" charset="0"/>
                <a:cs typeface="Times New Roman" panose="02020603050405020304" pitchFamily="18" charset="0"/>
              </a:rPr>
              <a:t>Stop: </a:t>
            </a:r>
            <a:r>
              <a:rPr lang="en-US" sz="2800" dirty="0" err="1">
                <a:effectLst/>
                <a:ea typeface="Calibri" panose="020F0502020204030204" pitchFamily="34" charset="0"/>
                <a:cs typeface="Times New Roman" panose="02020603050405020304" pitchFamily="18" charset="0"/>
              </a:rPr>
              <a:t>sudo</a:t>
            </a:r>
            <a:r>
              <a:rPr lang="en-US" sz="2800" dirty="0">
                <a:effectLst/>
                <a:ea typeface="Calibri" panose="020F0502020204030204" pitchFamily="34" charset="0"/>
                <a:cs typeface="Times New Roman" panose="02020603050405020304" pitchFamily="18" charset="0"/>
              </a:rPr>
              <a:t> service </a:t>
            </a:r>
            <a:r>
              <a:rPr lang="en-US" sz="2800" dirty="0" err="1">
                <a:effectLst/>
                <a:ea typeface="Calibri" panose="020F0502020204030204" pitchFamily="34" charset="0"/>
                <a:cs typeface="Times New Roman" panose="02020603050405020304" pitchFamily="18" charset="0"/>
              </a:rPr>
              <a:t>cassandra</a:t>
            </a:r>
            <a:r>
              <a:rPr lang="en-US" sz="2800" dirty="0">
                <a:effectLst/>
                <a:ea typeface="Calibri" panose="020F0502020204030204" pitchFamily="34" charset="0"/>
                <a:cs typeface="Times New Roman" panose="02020603050405020304" pitchFamily="18" charset="0"/>
              </a:rPr>
              <a:t> stop</a:t>
            </a:r>
          </a:p>
          <a:p>
            <a:pPr lvl="1">
              <a:lnSpc>
                <a:spcPct val="107000"/>
              </a:lnSpc>
              <a:spcBef>
                <a:spcPts val="0"/>
              </a:spcBef>
              <a:spcAft>
                <a:spcPts val="800"/>
              </a:spcAft>
            </a:pPr>
            <a:r>
              <a:rPr lang="en-US" sz="2800" dirty="0">
                <a:effectLst/>
                <a:ea typeface="Calibri" panose="020F0502020204030204" pitchFamily="34" charset="0"/>
                <a:cs typeface="Times New Roman" panose="02020603050405020304" pitchFamily="18" charset="0"/>
              </a:rPr>
              <a:t>If Cassandra stops after some time (e. g. Python application stops connecting to Cassandra), do the stop command then start command.</a:t>
            </a:r>
          </a:p>
        </p:txBody>
      </p:sp>
    </p:spTree>
    <p:extLst>
      <p:ext uri="{BB962C8B-B14F-4D97-AF65-F5344CB8AC3E}">
        <p14:creationId xmlns:p14="http://schemas.microsoft.com/office/powerpoint/2010/main" val="252894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9670-0FA0-416C-ADF5-88DB89773AA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904078A0-FD0A-48E3-BD84-8AED20FF4862}"/>
              </a:ext>
            </a:extLst>
          </p:cNvPr>
          <p:cNvSpPr>
            <a:spLocks noGrp="1"/>
          </p:cNvSpPr>
          <p:nvPr>
            <p:ph idx="1"/>
          </p:nvPr>
        </p:nvSpPr>
        <p:spPr/>
        <p:txBody>
          <a:bodyPr>
            <a:normAutofit/>
          </a:bodyPr>
          <a:lstStyle/>
          <a:p>
            <a:pPr>
              <a:lnSpc>
                <a:spcPct val="107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Create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table.</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Open Cassandra terminal: </a:t>
            </a:r>
            <a:r>
              <a:rPr lang="en-US" dirty="0" err="1">
                <a:effectLst/>
                <a:latin typeface="Calibri" panose="020F0502020204030204" pitchFamily="34" charset="0"/>
                <a:ea typeface="Calibri" panose="020F0502020204030204" pitchFamily="34" charset="0"/>
                <a:cs typeface="Times New Roman" panose="02020603050405020304" pitchFamily="18" charset="0"/>
              </a:rPr>
              <a:t>cqlsh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Create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(kind of like a schema): Create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name (e. g. cs6381finalprojectks1)}} with replication = {‘class’: ‘</a:t>
            </a:r>
            <a:r>
              <a:rPr lang="en-US" dirty="0" err="1">
                <a:effectLst/>
                <a:latin typeface="Calibri" panose="020F0502020204030204" pitchFamily="34" charset="0"/>
                <a:ea typeface="Calibri" panose="020F0502020204030204" pitchFamily="34" charset="0"/>
                <a:cs typeface="Times New Roman" panose="02020603050405020304" pitchFamily="18" charset="0"/>
              </a:rPr>
              <a:t>SimpleStrategy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replication_factor</a:t>
            </a:r>
            <a:r>
              <a:rPr lang="en-US" dirty="0">
                <a:effectLst/>
                <a:latin typeface="Calibri" panose="020F0502020204030204" pitchFamily="34" charset="0"/>
                <a:ea typeface="Calibri" panose="020F0502020204030204" pitchFamily="34" charset="0"/>
                <a:cs typeface="Times New Roman" panose="02020603050405020304" pitchFamily="18" charset="0"/>
              </a:rPr>
              <a:t>’: 3};</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Show all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keyspaces</a:t>
            </a:r>
            <a:r>
              <a:rPr lang="en-US" dirty="0">
                <a:effectLst/>
                <a:latin typeface="Calibri" panose="020F0502020204030204" pitchFamily="34" charset="0"/>
                <a:ea typeface="Calibri" panose="020F0502020204030204" pitchFamily="34" charset="0"/>
                <a:cs typeface="Times New Roman" panose="02020603050405020304" pitchFamily="18" charset="0"/>
              </a:rPr>
              <a:t>: SELECT * FROM </a:t>
            </a:r>
            <a:r>
              <a:rPr lang="en-US" dirty="0" err="1">
                <a:effectLst/>
                <a:latin typeface="Calibri" panose="020F0502020204030204" pitchFamily="34" charset="0"/>
                <a:ea typeface="Calibri" panose="020F0502020204030204" pitchFamily="34" charset="0"/>
                <a:cs typeface="Times New Roman" panose="02020603050405020304" pitchFamily="18" charset="0"/>
              </a:rPr>
              <a:t>system_schema.keyspaces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Select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use {{your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name}}</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Create table: Create Table table1(id </a:t>
            </a:r>
            <a:r>
              <a:rPr lang="en-US" dirty="0" err="1">
                <a:effectLst/>
                <a:latin typeface="Calibri" panose="020F0502020204030204" pitchFamily="34" charset="0"/>
                <a:ea typeface="Calibri" panose="020F0502020204030204" pitchFamily="34" charset="0"/>
                <a:cs typeface="Times New Roman" panose="02020603050405020304" pitchFamily="18" charset="0"/>
              </a:rPr>
              <a:t>uuid</a:t>
            </a:r>
            <a:r>
              <a:rPr lang="en-US" dirty="0">
                <a:effectLst/>
                <a:latin typeface="Calibri" panose="020F0502020204030204" pitchFamily="34" charset="0"/>
                <a:ea typeface="Calibri" panose="020F0502020204030204" pitchFamily="34" charset="0"/>
                <a:cs typeface="Times New Roman" panose="02020603050405020304" pitchFamily="18" charset="0"/>
              </a:rPr>
              <a:t> Primary Key, message text);</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Drop table: drop table {{table name (e. g. table1}}</a:t>
            </a:r>
          </a:p>
        </p:txBody>
      </p:sp>
    </p:spTree>
    <p:extLst>
      <p:ext uri="{BB962C8B-B14F-4D97-AF65-F5344CB8AC3E}">
        <p14:creationId xmlns:p14="http://schemas.microsoft.com/office/powerpoint/2010/main" val="85242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0A31-290F-4D4B-B33D-515EBCB59B1B}"/>
              </a:ext>
            </a:extLst>
          </p:cNvPr>
          <p:cNvSpPr>
            <a:spLocks noGrp="1"/>
          </p:cNvSpPr>
          <p:nvPr>
            <p:ph type="title"/>
          </p:nvPr>
        </p:nvSpPr>
        <p:spPr/>
        <p:txBody>
          <a:bodyPr/>
          <a:lstStyle/>
          <a:p>
            <a:r>
              <a:rPr lang="en-US" dirty="0"/>
              <a:t>Run Code to Get Time Differences CSV Data</a:t>
            </a:r>
          </a:p>
        </p:txBody>
      </p:sp>
      <p:sp>
        <p:nvSpPr>
          <p:cNvPr id="3" name="Content Placeholder 2">
            <a:extLst>
              <a:ext uri="{FF2B5EF4-FFF2-40B4-BE49-F238E27FC236}">
                <a16:creationId xmlns:a16="http://schemas.microsoft.com/office/drawing/2014/main" id="{0D568473-AFA6-4130-AE26-3AB7A66153DD}"/>
              </a:ext>
            </a:extLst>
          </p:cNvPr>
          <p:cNvSpPr>
            <a:spLocks noGrp="1"/>
          </p:cNvSpPr>
          <p:nvPr>
            <p:ph idx="1"/>
          </p:nvPr>
        </p:nvSpPr>
        <p:spPr/>
        <p:txBody>
          <a:bodyPr>
            <a:noAutofit/>
          </a:bodyPr>
          <a:lstStyle/>
          <a:p>
            <a:r>
              <a:rPr lang="en-US" sz="1800" dirty="0">
                <a:cs typeface="Arial" panose="020B0604020202020204" pitchFamily="34" charset="0"/>
              </a:rPr>
              <a:t>Automatically</a:t>
            </a:r>
          </a:p>
          <a:p>
            <a:pPr lvl="1"/>
            <a:r>
              <a:rPr lang="en-US" sz="1800" dirty="0">
                <a:effectLst/>
                <a:ea typeface="Calibri" panose="020F0502020204030204" pitchFamily="34" charset="0"/>
                <a:cs typeface="Arial" panose="020B0604020202020204" pitchFamily="34" charset="0"/>
              </a:rPr>
              <a:t>Navigate to the tests folder</a:t>
            </a:r>
          </a:p>
          <a:p>
            <a:pPr lvl="1"/>
            <a:r>
              <a:rPr lang="en-US" sz="1800" dirty="0">
                <a:ea typeface="Calibri" panose="020F0502020204030204" pitchFamily="34" charset="0"/>
                <a:cs typeface="Arial" panose="020B0604020202020204" pitchFamily="34" charset="0"/>
              </a:rPr>
              <a:t>R</a:t>
            </a:r>
            <a:r>
              <a:rPr lang="en-US" sz="1800" dirty="0">
                <a:effectLst/>
                <a:ea typeface="Calibri" panose="020F0502020204030204" pitchFamily="34" charset="0"/>
                <a:cs typeface="Arial" panose="020B0604020202020204" pitchFamily="34" charset="0"/>
              </a:rPr>
              <a:t>un a test using “./{{test name}}” (e. g. “./all.sh”).</a:t>
            </a:r>
          </a:p>
          <a:p>
            <a:r>
              <a:rPr lang="en-US" sz="1800" dirty="0">
                <a:cs typeface="Arial" panose="020B0604020202020204" pitchFamily="34" charset="0"/>
              </a:rPr>
              <a:t>Manually</a:t>
            </a:r>
          </a:p>
          <a:p>
            <a:pPr lvl="1">
              <a:lnSpc>
                <a:spcPct val="107000"/>
              </a:lnSpc>
              <a:spcBef>
                <a:spcPts val="0"/>
              </a:spcBef>
            </a:pPr>
            <a:r>
              <a:rPr lang="en-US" sz="1800" dirty="0">
                <a:effectLst/>
                <a:ea typeface="Calibri" panose="020F0502020204030204" pitchFamily="34" charset="0"/>
                <a:cs typeface="Times New Roman" panose="02020603050405020304" pitchFamily="18" charset="0"/>
              </a:rPr>
              <a:t>Navigate to Code folder and run python3 cassandraRW.py accordingly to run writers/readers.</a:t>
            </a:r>
          </a:p>
          <a:p>
            <a:pPr lvl="1">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Run python3 calculateStatistics.py to calculate statistics of time differences.</a:t>
            </a:r>
          </a:p>
        </p:txBody>
      </p:sp>
    </p:spTree>
    <p:extLst>
      <p:ext uri="{BB962C8B-B14F-4D97-AF65-F5344CB8AC3E}">
        <p14:creationId xmlns:p14="http://schemas.microsoft.com/office/powerpoint/2010/main" val="332196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ADD6-170F-401C-988F-0711A82C4FDA}"/>
              </a:ext>
            </a:extLst>
          </p:cNvPr>
          <p:cNvSpPr>
            <a:spLocks noGrp="1"/>
          </p:cNvSpPr>
          <p:nvPr>
            <p:ph type="title"/>
          </p:nvPr>
        </p:nvSpPr>
        <p:spPr/>
        <p:txBody>
          <a:bodyPr/>
          <a:lstStyle/>
          <a:p>
            <a:r>
              <a:rPr lang="en-US" dirty="0"/>
              <a:t>Run Code to Collect Statistics</a:t>
            </a:r>
          </a:p>
        </p:txBody>
      </p:sp>
      <p:sp>
        <p:nvSpPr>
          <p:cNvPr id="3" name="Content Placeholder 2">
            <a:extLst>
              <a:ext uri="{FF2B5EF4-FFF2-40B4-BE49-F238E27FC236}">
                <a16:creationId xmlns:a16="http://schemas.microsoft.com/office/drawing/2014/main" id="{7BE1789B-8738-4C09-A8F6-63C9734936F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Run calculateStatistics.py to calculate statistics of time measurements.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measure hardware performance continuously by running hardwareMeasure.py, which will print the latest information.</a:t>
            </a:r>
            <a:endParaRPr lang="en-US" dirty="0"/>
          </a:p>
        </p:txBody>
      </p:sp>
    </p:spTree>
    <p:extLst>
      <p:ext uri="{BB962C8B-B14F-4D97-AF65-F5344CB8AC3E}">
        <p14:creationId xmlns:p14="http://schemas.microsoft.com/office/powerpoint/2010/main" val="135365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41A3-1098-4890-9026-B4A319A3388D}"/>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B864DC10-6976-4355-9561-2E266CDAF092}"/>
              </a:ext>
            </a:extLst>
          </p:cNvPr>
          <p:cNvSpPr>
            <a:spLocks noGrp="1"/>
          </p:cNvSpPr>
          <p:nvPr>
            <p:ph idx="1"/>
          </p:nvPr>
        </p:nvSpPr>
        <p:spPr/>
        <p:txBody>
          <a:bodyPr>
            <a:norm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cassandraRW.py (only 10 iterations instead of 10000 for time purposes)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Each test with writers writes to the database based on the experiment-specified character lengths: 128, 254, 512, 1024, 10000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 VM x 1writerTest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 VM x 1readerTest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10 VM x 10writer1readerTest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10 VM x 1writer10readerTest</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5 VM x 25writer25readerTest</a:t>
            </a:r>
          </a:p>
        </p:txBody>
      </p:sp>
    </p:spTree>
    <p:extLst>
      <p:ext uri="{BB962C8B-B14F-4D97-AF65-F5344CB8AC3E}">
        <p14:creationId xmlns:p14="http://schemas.microsoft.com/office/powerpoint/2010/main" val="71368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1661</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Symbol</vt:lpstr>
      <vt:lpstr>Office Theme</vt:lpstr>
      <vt:lpstr>CS 6381 Final Project</vt:lpstr>
      <vt:lpstr>References</vt:lpstr>
      <vt:lpstr>Overview</vt:lpstr>
      <vt:lpstr>Setup</vt:lpstr>
      <vt:lpstr>Setup</vt:lpstr>
      <vt:lpstr>Setup</vt:lpstr>
      <vt:lpstr>Run Code to Get Time Differences CSV Data</vt:lpstr>
      <vt:lpstr>Run Code to Collect Statistics</vt:lpstr>
      <vt:lpstr>Conditions Tested</vt:lpstr>
      <vt:lpstr>Conditions Tested</vt:lpstr>
      <vt:lpstr>Result Format</vt:lpstr>
      <vt:lpstr>Result Format</vt:lpstr>
      <vt:lpstr>Base File - Basics</vt:lpstr>
      <vt:lpstr>Base File – Compatibility</vt:lpstr>
      <vt:lpstr>Base File - Hardware Needs</vt:lpstr>
      <vt:lpstr>Qualitative Data</vt:lpstr>
      <vt:lpstr>Qualitative Data</vt:lpstr>
      <vt:lpstr>Qualitative Data</vt:lpstr>
      <vt:lpstr>PowerPoint Presentation</vt:lpstr>
      <vt:lpstr>PowerPoint Presentation</vt:lpstr>
      <vt:lpstr>Story of the data.</vt:lpstr>
      <vt:lpstr>CAP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6381 Final Project</dc:title>
  <dc:creator>James Vu</dc:creator>
  <cp:lastModifiedBy> </cp:lastModifiedBy>
  <cp:revision>69</cp:revision>
  <dcterms:created xsi:type="dcterms:W3CDTF">2021-04-13T18:15:05Z</dcterms:created>
  <dcterms:modified xsi:type="dcterms:W3CDTF">2021-04-20T01:34:00Z</dcterms:modified>
</cp:coreProperties>
</file>