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76" r:id="rId6"/>
    <p:sldId id="270" r:id="rId7"/>
    <p:sldId id="260" r:id="rId8"/>
    <p:sldId id="264" r:id="rId9"/>
    <p:sldId id="266" r:id="rId10"/>
    <p:sldId id="275" r:id="rId11"/>
    <p:sldId id="261" r:id="rId12"/>
    <p:sldId id="274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C313-3A9F-40A3-88E9-954E29D73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C5C1-DB2C-45FD-8ACD-BFC86CD95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C22E-BB43-4A9E-A471-3078F97D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D60B-7E50-4DF8-8FBB-99B36B3D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665A-CB01-4DA6-BC00-36EA9715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8465-34E0-448A-8F19-E5B3270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43E34-8D5F-4B54-822A-7C7FB454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20C9-6191-4209-B166-C860BAC3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EDE9-FEFF-40A1-827D-348DA8C0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69F3-9EB1-439B-B670-E5265C86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5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7FD7C-AC39-4929-BDF8-DD5BFB83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9E4FC-4134-4E14-AA4E-6703EF706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DE15-E87C-4B5C-9034-E9C9F25F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1944-973F-40F4-B86E-C72F147C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D99F-E37E-4E94-928B-BFE1012C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E4CC-486B-4419-B494-6335D447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5200-7A55-46C7-BFED-E83D2119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96099-83EF-4863-AF84-75768667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0645-D2B3-4CC8-9DD3-FB8DE678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86A85-D8F5-4723-9D72-303F163A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5AEC-1521-456A-BE64-71F61B7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2D93-A60A-4A3C-8D63-B67D0491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3B0D-1416-432C-9148-5B73DE7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909CF-26A2-4C52-B9CD-CD5EB538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B511-EAE4-4520-B997-24CD000C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1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D743-EB63-4E0A-A769-0E611064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18B5-7371-4A91-84D1-D503122A4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F602B-E394-431F-9811-A2BB64FC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8BCEF-6374-49FC-B369-A627496E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2D8A-503C-40CC-9BF7-E3B482D3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C3F03-4152-4089-81DF-F815480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5E80-4EBB-42C6-9FE3-5C4031B5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BD10E-C3D3-45D3-BF9E-22D9FDC1B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43E6E-4AE1-4BF4-8D01-80FBAD15E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209C7-5FD3-4E77-8642-8D0458BBD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98425-BF82-4432-9617-1CFDFA568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4D27-4AD7-4DEE-8C3D-5F22B3BE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0923F-AF5E-4122-83E7-D90A0362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C4CBB-9254-450C-A560-5DE78460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DDFD-F239-47EF-8244-34EAF790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48B43-9792-4001-8ADF-4103AEFA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7BFF0-B049-4E07-8849-C24AF59B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8BD08-1D0D-4625-93D0-2126A17E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1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DCD14-CB38-40E2-B8AE-94672623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1F23D-33F8-48F1-92EE-7386DFD7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785EE-EA79-4B6B-900D-67305BE3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3EDB-CBF5-4BE5-9612-AC1DB41A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E826-F6D4-4162-9A8A-311C8B70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2B6D2-416F-4BA5-B6A2-E92975C9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DC959-7842-4836-AA4C-5A2F9179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CF61C-332C-40A0-B7F1-7E5B999F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417A9-F734-4500-B412-6B7E8275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AC00-B14E-4877-871A-9CE87DBC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DF1DD-CD1E-41B8-9CCE-7CE9DFB39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BC49B-CB15-409D-844A-57832C56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491A-CDD2-462A-AD64-E2FE5B6B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34E5E-A5B8-499C-B144-2AA24177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837D-7B98-48BA-89AA-BA16E08C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EE644-E70F-4184-A24A-E704BBCF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78E83-AD76-4FBE-91A0-F5A23116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E1F0-4AB6-4F89-A24B-A0B51A4E5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A1ED1-FB4A-4ACA-AA64-FE97D580FD2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06D4-9A66-41BB-982A-EC9AA11B5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3656-AC4C-4EBB-AB4C-53BE5781C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7A090-8A62-46A0-9ECC-8DF8956E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vu1/cs6381finalprojectapachecassandr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CE14-FF9D-4FBA-988F-ED854075A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6381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38B74-0767-4B48-9AFE-8DA4FF805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Apache Cassandra</a:t>
            </a:r>
          </a:p>
          <a:p>
            <a:r>
              <a:rPr lang="en-US" dirty="0"/>
              <a:t>James Vu | Craig </a:t>
            </a:r>
            <a:r>
              <a:rPr lang="en-US" dirty="0" err="1"/>
              <a:t>Topham</a:t>
            </a:r>
            <a:r>
              <a:rPr lang="en-US" dirty="0"/>
              <a:t> | Thomas Boudreau</a:t>
            </a:r>
          </a:p>
        </p:txBody>
      </p:sp>
    </p:spTree>
    <p:extLst>
      <p:ext uri="{BB962C8B-B14F-4D97-AF65-F5344CB8AC3E}">
        <p14:creationId xmlns:p14="http://schemas.microsoft.com/office/powerpoint/2010/main" val="33606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DD61-26B8-4731-86F2-B7D17FDF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4918-1329-4499-9D99-E77DC70D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capAnalysis.py (readers not ran concurrently due 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seemingly unstable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 issues)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test in 1 of the following ways.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 1</a:t>
            </a:r>
          </a:p>
          <a:p>
            <a:pPr lvl="3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table, run server, insert, and continuously update.</a:t>
            </a:r>
          </a:p>
          <a:p>
            <a:pPr lvl="3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each of 10 VM’s: Run readIteration.py with a parameter of 10 for 10 iterations.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 2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VM x 1insert1write10readTest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 not 10000 iterations for time purposes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1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F655-FEF5-44D1-86E3-4106A29A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7C08-72E5-4E46-B9B9-2565E8BB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176" y="1395531"/>
            <a:ext cx="39277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Calculations CSV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E721D5-840F-426D-860A-C2D3BA5A2716}"/>
              </a:ext>
            </a:extLst>
          </p:cNvPr>
          <p:cNvSpPr txBox="1">
            <a:spLocks/>
          </p:cNvSpPr>
          <p:nvPr/>
        </p:nvSpPr>
        <p:spPr>
          <a:xfrm>
            <a:off x="760848" y="1395531"/>
            <a:ext cx="52335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Time Differences CSV for Reader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19F6E-BA1A-4CED-8555-482EAF8B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176" y="1914513"/>
            <a:ext cx="2873913" cy="435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ABC41-27D4-4173-96CE-2223DFA4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8719"/>
            <a:ext cx="4766365" cy="1668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F6F285-DDE6-462C-8180-A567F3AE6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2819"/>
            <a:ext cx="4770163" cy="1534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E6D669-270B-43A4-AFB4-0BC6389FF205}"/>
              </a:ext>
            </a:extLst>
          </p:cNvPr>
          <p:cNvSpPr txBox="1"/>
          <p:nvPr/>
        </p:nvSpPr>
        <p:spPr>
          <a:xfrm>
            <a:off x="760848" y="3689599"/>
            <a:ext cx="48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Differences CSV for Writer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8CF94-BC6E-42BB-9E09-6EF2B09E331B}"/>
              </a:ext>
            </a:extLst>
          </p:cNvPr>
          <p:cNvSpPr txBox="1"/>
          <p:nvPr/>
        </p:nvSpPr>
        <p:spPr>
          <a:xfrm>
            <a:off x="384313" y="5946923"/>
            <a:ext cx="702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All </a:t>
            </a:r>
            <a:r>
              <a:rPr lang="en-US" dirty="0" err="1"/>
              <a:t>timeDifference</a:t>
            </a:r>
            <a:r>
              <a:rPr lang="en-US" dirty="0"/>
              <a:t> digits seem to be displayed in CSV file (e. g. on GitHub repo) but rounded in Excel.</a:t>
            </a:r>
          </a:p>
        </p:txBody>
      </p:sp>
    </p:spTree>
    <p:extLst>
      <p:ext uri="{BB962C8B-B14F-4D97-AF65-F5344CB8AC3E}">
        <p14:creationId xmlns:p14="http://schemas.microsoft.com/office/powerpoint/2010/main" val="92180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A6D9-7F05-4E00-9F94-9916A58E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7DFD-B58C-45E2-98D8-EFCD5E25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 for CAP Analysis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0979D-DF47-47CF-81F9-B5D6B157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72" y="339425"/>
            <a:ext cx="4245183" cy="57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9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BA26-C588-48FF-B175-155BD32E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File -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21AB-7D47-423D-A6DD-D762FBCC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4292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How many individual actors can connect to this system at one time?</a:t>
            </a:r>
            <a:r>
              <a:rPr lang="en-US" sz="2400" dirty="0">
                <a:solidFill>
                  <a:srgbClr val="4472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 our experiment trials, ~ 5 instances.</a:t>
            </a:r>
            <a:endParaRPr lang="en-US" sz="2400" dirty="0">
              <a:solidFill>
                <a:srgbClr val="24292E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4292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license does it operate under? </a:t>
            </a:r>
            <a:r>
              <a:rPr lang="en-US" sz="2400" dirty="0">
                <a:solidFill>
                  <a:srgbClr val="4472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Apache License 2.0</a:t>
            </a:r>
            <a:endParaRPr lang="en-US" sz="2400" dirty="0">
              <a:solidFill>
                <a:srgbClr val="4472C4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4292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How much must be paid to use this technology? </a:t>
            </a:r>
            <a:r>
              <a:rPr lang="en-US" sz="2400" dirty="0">
                <a:solidFill>
                  <a:srgbClr val="4472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lang="en-US" sz="2400" dirty="0">
              <a:solidFill>
                <a:srgbClr val="24292E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4292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Does it have explicit enterprise support? </a:t>
            </a:r>
            <a:r>
              <a:rPr lang="en-US" sz="2400" dirty="0">
                <a:solidFill>
                  <a:srgbClr val="4472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DataStax uses Apache Cassandra and </a:t>
            </a:r>
            <a:r>
              <a:rPr lang="en-US" sz="2400">
                <a:solidFill>
                  <a:srgbClr val="4472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offers support.</a:t>
            </a:r>
            <a:endParaRPr lang="en-US" sz="2400" dirty="0">
              <a:solidFill>
                <a:srgbClr val="24292E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3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BA26-C588-48FF-B175-155BD32E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File –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21AB-7D47-423D-A6DD-D762FBCC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41104" cy="435133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24292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Ubuntu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Mac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Raspbian</a:t>
            </a:r>
            <a:endParaRPr lang="en-US" sz="1600" dirty="0">
              <a:solidFill>
                <a:srgbClr val="24292E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E3359-430A-4659-A4CE-6BFE91725B34}"/>
              </a:ext>
            </a:extLst>
          </p:cNvPr>
          <p:cNvSpPr txBox="1">
            <a:spLocks/>
          </p:cNvSpPr>
          <p:nvPr/>
        </p:nvSpPr>
        <p:spPr>
          <a:xfrm>
            <a:off x="3764721" y="1825625"/>
            <a:ext cx="2541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sz="1600" dirty="0">
              <a:solidFill>
                <a:srgbClr val="24292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AMD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ARM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Eiger</a:t>
            </a:r>
            <a:endParaRPr lang="en-US" sz="1600" dirty="0">
              <a:solidFill>
                <a:srgbClr val="24292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CBC37E-25D5-493D-BD90-91A13663D71D}"/>
              </a:ext>
            </a:extLst>
          </p:cNvPr>
          <p:cNvSpPr txBox="1">
            <a:spLocks/>
          </p:cNvSpPr>
          <p:nvPr/>
        </p:nvSpPr>
        <p:spPr>
          <a:xfrm>
            <a:off x="6867938" y="1770407"/>
            <a:ext cx="2541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Ruby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Perl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Rust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Elixir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Maybe</a:t>
            </a: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24292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PowerShell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dirty="0">
              <a:solidFill>
                <a:srgbClr val="24292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dirty="0">
              <a:solidFill>
                <a:srgbClr val="24292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5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580B-150A-47BD-8DB0-4A04325F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File - Hardware Needs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6A1AF1-0218-4BB9-A33F-A885BF47E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245123"/>
              </p:ext>
            </p:extLst>
          </p:nvPr>
        </p:nvGraphicFramePr>
        <p:xfrm>
          <a:off x="838200" y="1943442"/>
          <a:ext cx="10515600" cy="3548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396598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930438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83600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11692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CPU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RAM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Hard Disk Memory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6669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Idle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0.17142857142857143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93.39999999999999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10374848512.0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3405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Max Observed Under Load A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10375655424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1420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Average Observed Under Load A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7.466666666666666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94.08749999999999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10368999594.666666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0809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Max Observed Under Load B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10379653120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232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Average Observed Under Load B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11.285714285714286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95.10000000000001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10376818688.0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045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9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D1D2-42B0-4FD8-BAD1-8436B234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559FE8-3479-4A10-BC48-00518C8E1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678915"/>
              </p:ext>
            </p:extLst>
          </p:nvPr>
        </p:nvGraphicFramePr>
        <p:xfrm>
          <a:off x="838200" y="2078608"/>
          <a:ext cx="10515600" cy="4390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167843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51273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Metric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75268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 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apps where data loss is unaffordable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Write-heavy workloads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70582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CAP Theorem Evaluation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Prioritizes Availability and Partitioning over Consistency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933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Database/Structure Hierarchy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Table, column, primary key.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Open-source, distributed NoSQL database management system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Keyspace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Partition, Table, Row, Column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7691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Replication / Clustering Availability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replicated to nodes, across data centers. Nodes that fail get replaced fast. Linear scalability (add more nodes), synchronous/asynchronous replication.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Multi-master Replication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8725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Syntax/Query Language Support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Similar to MySQL (e. g. CREATE, INSERT, SELECT).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Java, Python, Node, Go, C++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CQL (Cassandra </a:t>
                      </a:r>
                      <a:r>
                        <a:rPr lang="en-US" sz="1200">
                          <a:effectLst/>
                        </a:rPr>
                        <a:t>Query Language)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91022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0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5461-4CC9-41BD-8B9C-FECF1BB5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631A4E-10AB-4EBB-9809-BFEE79117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790594"/>
              </p:ext>
            </p:extLst>
          </p:nvPr>
        </p:nvGraphicFramePr>
        <p:xfrm>
          <a:off x="946727" y="1708509"/>
          <a:ext cx="10515599" cy="4359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0504">
                  <a:extLst>
                    <a:ext uri="{9D8B030D-6E8A-4147-A177-3AD203B41FA5}">
                      <a16:colId xmlns:a16="http://schemas.microsoft.com/office/drawing/2014/main" val="2535217951"/>
                    </a:ext>
                  </a:extLst>
                </a:gridCol>
                <a:gridCol w="7185095">
                  <a:extLst>
                    <a:ext uri="{9D8B030D-6E8A-4147-A177-3AD203B41FA5}">
                      <a16:colId xmlns:a16="http://schemas.microsoft.com/office/drawing/2014/main" val="1899483458"/>
                    </a:ext>
                  </a:extLst>
                </a:gridCol>
              </a:tblGrid>
              <a:tr h="1948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Metric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Value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extLst>
                  <a:ext uri="{0D108BD9-81ED-4DB2-BD59-A6C34878D82A}">
                    <a16:rowId xmlns:a16="http://schemas.microsoft.com/office/drawing/2014/main" val="2773779003"/>
                  </a:ext>
                </a:extLst>
              </a:tr>
              <a:tr h="3217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Centricity (data-centric or message-centric)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Data-centric (stores data)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extLst>
                  <a:ext uri="{0D108BD9-81ED-4DB2-BD59-A6C34878D82A}">
                    <a16:rowId xmlns:a16="http://schemas.microsoft.com/office/drawing/2014/main" val="4095268533"/>
                  </a:ext>
                </a:extLst>
              </a:tr>
              <a:tr h="702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Connection (machine-to-machine or point-to-point)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Point-to-point. Data replicated to nodes.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Database can be used on the same computer.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extLst>
                  <a:ext uri="{0D108BD9-81ED-4DB2-BD59-A6C34878D82A}">
                    <a16:rowId xmlns:a16="http://schemas.microsoft.com/office/drawing/2014/main" val="1441149554"/>
                  </a:ext>
                </a:extLst>
              </a:tr>
              <a:tr h="4487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Underlying Architecture (decentralized or hub-and-spoke)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Decentralized, no single place of failure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extLst>
                  <a:ext uri="{0D108BD9-81ED-4DB2-BD59-A6C34878D82A}">
                    <a16:rowId xmlns:a16="http://schemas.microsoft.com/office/drawing/2014/main" val="1627513601"/>
                  </a:ext>
                </a:extLst>
              </a:tr>
              <a:tr h="702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Protocol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Gossip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Gossip allows data to spread to all group members.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extLst>
                  <a:ext uri="{0D108BD9-81ED-4DB2-BD59-A6C34878D82A}">
                    <a16:rowId xmlns:a16="http://schemas.microsoft.com/office/drawing/2014/main" val="3066802284"/>
                  </a:ext>
                </a:extLst>
              </a:tr>
              <a:tr h="194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Transport(s)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Ports are TCP.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extLst>
                  <a:ext uri="{0D108BD9-81ED-4DB2-BD59-A6C34878D82A}">
                    <a16:rowId xmlns:a16="http://schemas.microsoft.com/office/drawing/2014/main" val="3797866766"/>
                  </a:ext>
                </a:extLst>
              </a:tr>
              <a:tr h="1210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 Serialization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SQL is limited by table format and the need to change table rules when changing data structure. Data serialization alleviates this issue by treating the database as a file storage system that stores data in binary form in columns with unique ID’s. This allows queries to read fewer columns, thus dropping overhead. Apache Avro, a serialization library, allows the user to define JSON-based data structures in serialization.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extLst>
                  <a:ext uri="{0D108BD9-81ED-4DB2-BD59-A6C34878D82A}">
                    <a16:rowId xmlns:a16="http://schemas.microsoft.com/office/drawing/2014/main" val="1838947900"/>
                  </a:ext>
                </a:extLst>
              </a:tr>
              <a:tr h="575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Supports Queuing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Clustering order feature allows queries to be sorted according to their given parameter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12" marR="80312" marT="37067" marB="37067" anchor="ctr"/>
                </a:tc>
                <a:extLst>
                  <a:ext uri="{0D108BD9-81ED-4DB2-BD59-A6C34878D82A}">
                    <a16:rowId xmlns:a16="http://schemas.microsoft.com/office/drawing/2014/main" val="376131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79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DEB0-FCCB-4DFF-8B47-38550852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C66415-C7E2-431C-8957-A2346FE98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879037"/>
              </p:ext>
            </p:extLst>
          </p:nvPr>
        </p:nvGraphicFramePr>
        <p:xfrm>
          <a:off x="905164" y="1416388"/>
          <a:ext cx="10921999" cy="4502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9219">
                  <a:extLst>
                    <a:ext uri="{9D8B030D-6E8A-4147-A177-3AD203B41FA5}">
                      <a16:colId xmlns:a16="http://schemas.microsoft.com/office/drawing/2014/main" val="4294198396"/>
                    </a:ext>
                  </a:extLst>
                </a:gridCol>
                <a:gridCol w="7462780">
                  <a:extLst>
                    <a:ext uri="{9D8B030D-6E8A-4147-A177-3AD203B41FA5}">
                      <a16:colId xmlns:a16="http://schemas.microsoft.com/office/drawing/2014/main" val="2133703753"/>
                    </a:ext>
                  </a:extLst>
                </a:gridCol>
              </a:tblGrid>
              <a:tr h="113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Metric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Value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extLst>
                  <a:ext uri="{0D108BD9-81ED-4DB2-BD59-A6C34878D82A}">
                    <a16:rowId xmlns:a16="http://schemas.microsoft.com/office/drawing/2014/main" val="2061935115"/>
                  </a:ext>
                </a:extLst>
              </a:tr>
              <a:tr h="335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 Type Representation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CQL (Cassandra Query Language) supports many native types (e. g. BLOB, BOOLEAN, DATE, FLOAT, INT, TEXT, TIMESTAMP, UUID, VARCHAR, etc.).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extLst>
                  <a:ext uri="{0D108BD9-81ED-4DB2-BD59-A6C34878D82A}">
                    <a16:rowId xmlns:a16="http://schemas.microsoft.com/office/drawing/2014/main" val="653852166"/>
                  </a:ext>
                </a:extLst>
              </a:tr>
              <a:tr h="335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QoS Parameters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You can set the LIMIT or PARTITION LIMIT parameter to control how much data you get back with a SELECT query.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extLst>
                  <a:ext uri="{0D108BD9-81ED-4DB2-BD59-A6C34878D82A}">
                    <a16:rowId xmlns:a16="http://schemas.microsoft.com/office/drawing/2014/main" val="794831268"/>
                  </a:ext>
                </a:extLst>
              </a:tr>
              <a:tr h="2616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Supports Dynamic Discovery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Cassandra’s writing performance is greater than its reading performance.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extLst>
                  <a:ext uri="{0D108BD9-81ED-4DB2-BD59-A6C34878D82A}">
                    <a16:rowId xmlns:a16="http://schemas.microsoft.com/office/drawing/2014/main" val="1913853037"/>
                  </a:ext>
                </a:extLst>
              </a:tr>
              <a:tr h="557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Communication Patterns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Cassandra uses 7000 for cluster communication, 9042 for native protocol clients, and 7199 for JMX. Configure native </a:t>
                      </a:r>
                      <a:r>
                        <a:rPr lang="en-US" sz="800" dirty="0" err="1">
                          <a:effectLst/>
                        </a:rPr>
                        <a:t>procol</a:t>
                      </a:r>
                      <a:r>
                        <a:rPr lang="en-US" sz="800" dirty="0">
                          <a:effectLst/>
                        </a:rPr>
                        <a:t> and internode communication ports in Cassandra Configure File and JMX port in cassandra-env.sh. Ports are TCP.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extLst>
                  <a:ext uri="{0D108BD9-81ED-4DB2-BD59-A6C34878D82A}">
                    <a16:rowId xmlns:a16="http://schemas.microsoft.com/office/drawing/2014/main" val="2015197533"/>
                  </a:ext>
                </a:extLst>
              </a:tr>
              <a:tr h="779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Abstraction Layer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Cassandra uses CQL, which provides an abstraction layer to hide structure implementation.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Casquatch</a:t>
                      </a:r>
                      <a:r>
                        <a:rPr lang="en-US" sz="800" dirty="0">
                          <a:effectLst/>
                        </a:rPr>
                        <a:t> is a database abstraction layer with code for streamlining Cassandra works that includes load balancing, connection pooling, and geo-redundancy and uses the concept of POJO instead of CQL.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extLst>
                  <a:ext uri="{0D108BD9-81ED-4DB2-BD59-A6C34878D82A}">
                    <a16:rowId xmlns:a16="http://schemas.microsoft.com/office/drawing/2014/main" val="4093658599"/>
                  </a:ext>
                </a:extLst>
              </a:tr>
              <a:tr h="8537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Up-front Complexity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Decentralized. Data replicated to nodes.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Setup not too difficult. The focus is on your project database design.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Free, open source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Setup can be not too difficult (e. g. on Ubuntu).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extLst>
                  <a:ext uri="{0D108BD9-81ED-4DB2-BD59-A6C34878D82A}">
                    <a16:rowId xmlns:a16="http://schemas.microsoft.com/office/drawing/2014/main" val="2269560040"/>
                  </a:ext>
                </a:extLst>
              </a:tr>
              <a:tr h="1113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Large Implementations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27" marR="46827" marT="21612" marB="2161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Under 1 TB per node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 row must fit 1 node.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CQL has some limits: 2 GB max per column or blob, 48 characters max per table name, 65535 parameters max per query, etc.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" marR="3602" marT="3602" marB="3602" anchor="ctr"/>
                </a:tc>
                <a:extLst>
                  <a:ext uri="{0D108BD9-81ED-4DB2-BD59-A6C34878D82A}">
                    <a16:rowId xmlns:a16="http://schemas.microsoft.com/office/drawing/2014/main" val="216854184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5109F2C-4409-4770-AFB0-88C07E24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65B6-3EF7-4046-924B-B4A3EB8F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C25C-5BA2-4F83-8D14-E9137917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Code, documentation, data, references, etc. at: </a:t>
            </a:r>
            <a:r>
              <a:rPr lang="en-US" dirty="0">
                <a:hlinkClick r:id="rId2"/>
              </a:rPr>
              <a:t>https://github.com/jamesvu1/cs6381finalprojectapachecassandra</a:t>
            </a:r>
            <a:endParaRPr lang="en-US" dirty="0"/>
          </a:p>
          <a:p>
            <a:r>
              <a:rPr lang="en-US" dirty="0"/>
              <a:t>Disclaimer: This repository was completed based on our overall understanding of the experiment instructions and what we knew/found through our efforts/attempts given the time we have had.</a:t>
            </a:r>
          </a:p>
        </p:txBody>
      </p:sp>
    </p:spTree>
    <p:extLst>
      <p:ext uri="{BB962C8B-B14F-4D97-AF65-F5344CB8AC3E}">
        <p14:creationId xmlns:p14="http://schemas.microsoft.com/office/powerpoint/2010/main" val="216740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5385-D608-4FF7-9F36-44E574B1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E088-07B3-4EDF-9BB6-3A046BE72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 a write-read type of app implementing Apache Cassandra and Python</a:t>
            </a:r>
          </a:p>
          <a:p>
            <a:r>
              <a:rPr lang="en-US" dirty="0"/>
              <a:t>Data flow:</a:t>
            </a:r>
          </a:p>
          <a:p>
            <a:pPr lvl="1"/>
            <a:r>
              <a:rPr lang="en-US" dirty="0"/>
              <a:t>cassandraRW.py</a:t>
            </a:r>
          </a:p>
          <a:p>
            <a:pPr lvl="2"/>
            <a:r>
              <a:rPr lang="en-US" dirty="0"/>
              <a:t>Writer argument: Insert length-specified strings of random characters into the database.</a:t>
            </a:r>
          </a:p>
          <a:p>
            <a:pPr lvl="2"/>
            <a:r>
              <a:rPr lang="en-US" dirty="0"/>
              <a:t>Reader argument: Select a record from the database.</a:t>
            </a:r>
          </a:p>
          <a:p>
            <a:pPr lvl="2"/>
            <a:r>
              <a:rPr lang="en-US" dirty="0"/>
              <a:t>Time is measured during each of these queries independently and saved into CSV.</a:t>
            </a:r>
          </a:p>
          <a:p>
            <a:pPr lvl="1"/>
            <a:r>
              <a:rPr lang="en-US" dirty="0"/>
              <a:t>calculateStatistics.py: Read the data from “</a:t>
            </a:r>
            <a:r>
              <a:rPr lang="en-US" dirty="0" err="1"/>
              <a:t>timeDifferences</a:t>
            </a:r>
            <a:r>
              <a:rPr lang="en-US" dirty="0"/>
              <a:t>” CSV files and save a CSV filled with statistics (e. g. min, max, average, standard deviation)</a:t>
            </a:r>
          </a:p>
          <a:p>
            <a:pPr lvl="1"/>
            <a:r>
              <a:rPr lang="en-US" dirty="0"/>
              <a:t>capAnalysis.py</a:t>
            </a:r>
          </a:p>
          <a:p>
            <a:pPr lvl="2"/>
            <a:r>
              <a:rPr lang="en-US" dirty="0"/>
              <a:t>Insert argument: Insert a record into the database based on a sample file index.</a:t>
            </a:r>
          </a:p>
          <a:p>
            <a:pPr lvl="2"/>
            <a:r>
              <a:rPr lang="en-US" dirty="0"/>
              <a:t>Update argument: Update a record in the database based on a sample file index.</a:t>
            </a:r>
          </a:p>
          <a:p>
            <a:pPr lvl="2"/>
            <a:r>
              <a:rPr lang="en-US" dirty="0"/>
              <a:t>Read argument: Select for a record in the database based on a sample file index.</a:t>
            </a:r>
          </a:p>
          <a:p>
            <a:pPr lvl="1"/>
            <a:r>
              <a:rPr lang="en-US" dirty="0"/>
              <a:t>Table.py: Create or drop table.</a:t>
            </a:r>
          </a:p>
          <a:p>
            <a:pPr lvl="1"/>
            <a:r>
              <a:rPr lang="en-US" dirty="0"/>
              <a:t>hardwareMeasure.py: Continuously see the latest hardware statistics (CPU, RAM, storage)</a:t>
            </a:r>
          </a:p>
        </p:txBody>
      </p:sp>
    </p:spTree>
    <p:extLst>
      <p:ext uri="{BB962C8B-B14F-4D97-AF65-F5344CB8AC3E}">
        <p14:creationId xmlns:p14="http://schemas.microsoft.com/office/powerpoint/2010/main" val="176600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49CC-D9B7-4F36-BD3C-198F94B4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11C6-160E-426E-AC3A-51359A25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Spin up a Ubuntu VM (e. g. 18.04) and install Cassandra.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 install openjdk-8-jre-headless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/lib/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jvm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/java-8-openjdk-amd64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nano ~/.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bashrc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to bottom of page and add in “JAVA_HOME=/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/lib/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jvm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/java-8-openjdk-amd64”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the file using Ctrl + S on Windows or Command + S on Mac and then exit out using Ctrl + X on Windows or Command + X on Mac.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Reopen a new terminal.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 $JAVA_HOME = See if above setup works.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 install curl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 "deb http://downloads.apache.org/cassandra/debian 39x main" |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tee -a 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/apt/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sources.list.d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cassandra.sources.list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 https://downloads.apache.org/cassandra/KEYS |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apt-key add -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apt-get update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apt-get install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cassandra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1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F916-BE77-47B7-BB9E-4898595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9611-3599-42B9-BC9D-EE01D6C7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 Cassandra.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Start: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service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cassandra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start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status: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service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cassandra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status (should see “active (running)”)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Stop: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service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cassandra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stop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Cassandra stops after some time (e. g. Python application stops connecting to Cassandra), do the stop command then start command.</a:t>
            </a:r>
          </a:p>
        </p:txBody>
      </p:sp>
    </p:spTree>
    <p:extLst>
      <p:ext uri="{BB962C8B-B14F-4D97-AF65-F5344CB8AC3E}">
        <p14:creationId xmlns:p14="http://schemas.microsoft.com/office/powerpoint/2010/main" val="252894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9670-0FA0-416C-ADF5-88DB8977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8A0-FD0A-48E3-BD84-8AED20FF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keyspace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table.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Cassandra terminal: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cqlsh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keyspace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(kind of like a schema): Create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KeySpace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{{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keyspace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 (e. g. cs6381finalprojectks1)}} with replication = {‘class’: ‘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SimpleStrategy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replication_factor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’: 3};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all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keyspaces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SELECT * FROM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system_schema.keyspaces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keyspace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 {{your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keyspace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name}}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table: Create Table table1(id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Primary Key, message text);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table: drop table {{table name (e. g. table1}}</a:t>
            </a:r>
          </a:p>
        </p:txBody>
      </p:sp>
    </p:spTree>
    <p:extLst>
      <p:ext uri="{BB962C8B-B14F-4D97-AF65-F5344CB8AC3E}">
        <p14:creationId xmlns:p14="http://schemas.microsoft.com/office/powerpoint/2010/main" val="85242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0A31-290F-4D4B-B33D-515EBCB5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 to Get Time Differences CSV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8473-AFA6-4130-AE26-3AB7A661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Automatically</a:t>
            </a:r>
          </a:p>
          <a:p>
            <a:pPr lvl="1"/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Navigate to the tests folder</a:t>
            </a:r>
          </a:p>
          <a:p>
            <a:pPr lvl="1"/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un a test using “./{{test name}}” (e. g. “./all.sh”).</a:t>
            </a:r>
          </a:p>
          <a:p>
            <a:r>
              <a:rPr lang="en-US" sz="1800" dirty="0">
                <a:cs typeface="Arial" panose="020B0604020202020204" pitchFamily="34" charset="0"/>
              </a:rPr>
              <a:t>Manually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Navigate to Code folder and run python3 cassandraRW.py accordingly to run writers/readers.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 python3 calculateStatistics.py to calculate statistics of time differences.</a:t>
            </a:r>
          </a:p>
        </p:txBody>
      </p:sp>
    </p:spTree>
    <p:extLst>
      <p:ext uri="{BB962C8B-B14F-4D97-AF65-F5344CB8AC3E}">
        <p14:creationId xmlns:p14="http://schemas.microsoft.com/office/powerpoint/2010/main" val="332196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ADD6-170F-401C-988F-0711A82C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 to Collect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789B-8738-4C09-A8F6-63C97349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calculateStatistics.py to calculate statistics of time measurements.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measure hardware performance continuously by running hardwareMeasure.py, which will print the latest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5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41A3-1098-4890-9026-B4A319A3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DC10-6976-4355-9561-2E266CDA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cassandraRW.py (only 10 iterations instead of 10000 for time purposes)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test with writers writes to the database based on the experiment-specified character lengths: 128, 254, 512, 1024, 10000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VM x 1writerTest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VM x 1readerTest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VM x 10writer1readerTest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VM x 1writer10readerTest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VM x 25writer25readerTest</a:t>
            </a:r>
          </a:p>
        </p:txBody>
      </p:sp>
    </p:spTree>
    <p:extLst>
      <p:ext uri="{BB962C8B-B14F-4D97-AF65-F5344CB8AC3E}">
        <p14:creationId xmlns:p14="http://schemas.microsoft.com/office/powerpoint/2010/main" val="71368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1524</Words>
  <Application>Microsoft Office PowerPoint</Application>
  <PresentationFormat>Widescreen</PresentationFormat>
  <Paragraphs>214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CS 6381 Final Project</vt:lpstr>
      <vt:lpstr>References</vt:lpstr>
      <vt:lpstr>Overview</vt:lpstr>
      <vt:lpstr>Setup</vt:lpstr>
      <vt:lpstr>Setup</vt:lpstr>
      <vt:lpstr>Setup</vt:lpstr>
      <vt:lpstr>Run Code to Get Time Differences CSV Data</vt:lpstr>
      <vt:lpstr>Run Code to Collect Statistics</vt:lpstr>
      <vt:lpstr>Conditions Tested</vt:lpstr>
      <vt:lpstr>Conditions Tested</vt:lpstr>
      <vt:lpstr>Result Format</vt:lpstr>
      <vt:lpstr>Result Format</vt:lpstr>
      <vt:lpstr>Base File - Basics</vt:lpstr>
      <vt:lpstr>Base File – Compatibility</vt:lpstr>
      <vt:lpstr>Base File - Hardware Needs</vt:lpstr>
      <vt:lpstr>Qualitative Data</vt:lpstr>
      <vt:lpstr>Qualitative Data</vt:lpstr>
      <vt:lpstr>Qualitative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6381 Final Project</dc:title>
  <dc:creator>James Vu</dc:creator>
  <cp:lastModifiedBy>James Vu</cp:lastModifiedBy>
  <cp:revision>63</cp:revision>
  <dcterms:created xsi:type="dcterms:W3CDTF">2021-04-13T18:15:05Z</dcterms:created>
  <dcterms:modified xsi:type="dcterms:W3CDTF">2021-04-18T20:37:50Z</dcterms:modified>
</cp:coreProperties>
</file>