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74" r:id="rId5"/>
    <p:sldId id="275" r:id="rId6"/>
    <p:sldId id="276" r:id="rId7"/>
    <p:sldId id="279" r:id="rId8"/>
    <p:sldId id="277" r:id="rId9"/>
    <p:sldId id="278" r:id="rId10"/>
    <p:sldId id="258" r:id="rId11"/>
    <p:sldId id="260" r:id="rId12"/>
    <p:sldId id="263" r:id="rId13"/>
    <p:sldId id="264" r:id="rId14"/>
    <p:sldId id="266" r:id="rId15"/>
    <p:sldId id="261" r:id="rId16"/>
    <p:sldId id="267" r:id="rId17"/>
    <p:sldId id="268" r:id="rId18"/>
    <p:sldId id="269"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96" d="100"/>
          <a:sy n="96"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A779-A140-4EF5-B776-0E4429F3A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7007F-F10D-4C31-887C-9102A589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49319-A278-4924-9452-725ECD5FD59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76D872D3-E765-4CF7-A1AB-89D4B7D8D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67EF8-43A7-4981-9F35-FBFAC64F3033}"/>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3904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992-1B59-4788-AB9E-3FD93F98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A070D7-BC2C-4AE5-A494-EB830C94E3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A7D22-984A-4B25-B224-CDBF7615914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14FE5F90-F63B-4CD9-8CF7-F4CF3D302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73D24-3130-4E4B-8D97-403AB16B51EE}"/>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192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C033C-3C92-424B-BD7C-5BC4654D67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86B205-77C9-4A13-BFF8-CB185381D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95210-B90A-411B-80E2-BF6ABDB1FD8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2F6D58CF-D3CC-4F84-A07B-BD7202029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0052-6BAF-4308-B70F-D7481E7DE4D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24644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A4CA-1A28-4335-B77C-02D6FF51A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E30ED-D2CD-43B3-9578-07D4F9A9F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F1A1-371D-4F1B-BB99-8E8BBD0701B5}"/>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546428C0-F31E-4800-A53C-DF6515BF0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1DCCB-92B4-49E5-A539-9253621A95C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1257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229E-ECC3-4539-AB0F-C8B7022D2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21B06-3492-4C22-8010-9981B2AA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28CC6-C6FD-4CFB-85C6-EF91C79FAE2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168899B1-2DFD-4879-9FB3-2F8534A99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723A-22DF-4201-AD35-5E00B0E6F0A5}"/>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2461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7957-B766-4F0C-88E3-BBF09B64B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66578-1069-4413-9FA4-8A96FEBAD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54730-1AB1-480D-BB8D-1A092CA1C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304BD3-3BD5-401B-BE79-C12807BEAB12}"/>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11962581-1D12-4922-8992-E5F9E944E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59369-7C4B-48F4-85F2-9648C29850B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7460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B995-8B15-4848-96E1-3FE98F3771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721FF2-AE01-4BB5-98C2-7DF4DD1A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EBA1-9198-472B-8806-3E927C18A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FFD9D0-AC8A-4896-A8F9-73833419A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7C713-D14C-4A4B-BC1C-686B2E6B7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53E3F-696A-4A88-8CE6-F8AD0E8DA710}"/>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8" name="Footer Placeholder 7">
            <a:extLst>
              <a:ext uri="{FF2B5EF4-FFF2-40B4-BE49-F238E27FC236}">
                <a16:creationId xmlns:a16="http://schemas.microsoft.com/office/drawing/2014/main" id="{A48D1962-5C70-4304-86A9-17F61B3873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02E16-46D8-4E8F-BEEE-27FD1DB24B5D}"/>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30785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419D-024D-4458-B871-1B6C4084D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84C3D-4291-40B6-A450-19709824F527}"/>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4" name="Footer Placeholder 3">
            <a:extLst>
              <a:ext uri="{FF2B5EF4-FFF2-40B4-BE49-F238E27FC236}">
                <a16:creationId xmlns:a16="http://schemas.microsoft.com/office/drawing/2014/main" id="{B6478414-D776-43B4-A9D7-6066DD35D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0564DA-CDF9-4E58-910B-FD288328198F}"/>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0094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0CC16-2563-4D57-AB45-896DD066255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3" name="Footer Placeholder 2">
            <a:extLst>
              <a:ext uri="{FF2B5EF4-FFF2-40B4-BE49-F238E27FC236}">
                <a16:creationId xmlns:a16="http://schemas.microsoft.com/office/drawing/2014/main" id="{5F7608EA-6CBF-4EEB-AB18-5E1CAB294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9A5A8E-09C8-4A7B-964F-7C201F46DB54}"/>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37145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19DB-B923-4F8E-892D-238CC7B41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55E343-7D91-4BE1-AB67-D326008333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D9A60-6FBF-4952-984C-167F3CF1C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BCB0-8C05-40D7-82D2-B6757F6F2E0F}"/>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9F44EECE-0A3A-437E-8C3B-083C0AA4B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B1856-7ED0-4526-A0F4-0FA3C122E45B}"/>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18455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3A7E-C5FD-49EE-8D7A-7D5468922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AA405-22E4-4828-A2E6-FCB04517E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DACF9-7E35-4562-9B35-B0DA1D182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C1E59-B661-4876-ACC4-31E11C6E4958}"/>
              </a:ext>
            </a:extLst>
          </p:cNvPr>
          <p:cNvSpPr>
            <a:spLocks noGrp="1"/>
          </p:cNvSpPr>
          <p:nvPr>
            <p:ph type="dt" sz="half" idx="10"/>
          </p:nvPr>
        </p:nvSpPr>
        <p:spPr/>
        <p:txBody>
          <a:bodyPr/>
          <a:lstStyle/>
          <a:p>
            <a:fld id="{780CB846-DDB1-470A-9108-12EFAE0D2C29}" type="datetimeFigureOut">
              <a:rPr lang="en-US" smtClean="0"/>
              <a:t>4/21/2021</a:t>
            </a:fld>
            <a:endParaRPr lang="en-US"/>
          </a:p>
        </p:txBody>
      </p:sp>
      <p:sp>
        <p:nvSpPr>
          <p:cNvPr id="6" name="Footer Placeholder 5">
            <a:extLst>
              <a:ext uri="{FF2B5EF4-FFF2-40B4-BE49-F238E27FC236}">
                <a16:creationId xmlns:a16="http://schemas.microsoft.com/office/drawing/2014/main" id="{60370D89-F640-4259-AD2C-9CDFDD5FE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79C88-6569-42FE-89B9-90A4EB40BF7C}"/>
              </a:ext>
            </a:extLst>
          </p:cNvPr>
          <p:cNvSpPr>
            <a:spLocks noGrp="1"/>
          </p:cNvSpPr>
          <p:nvPr>
            <p:ph type="sldNum" sz="quarter" idx="12"/>
          </p:nvPr>
        </p:nvSpPr>
        <p:spPr/>
        <p:txBody>
          <a:bodyPr/>
          <a:lstStyle/>
          <a:p>
            <a:fld id="{98C1C224-1951-4620-9B3F-FC07E8AA12F8}" type="slidenum">
              <a:rPr lang="en-US" smtClean="0"/>
              <a:t>‹#›</a:t>
            </a:fld>
            <a:endParaRPr lang="en-US"/>
          </a:p>
        </p:txBody>
      </p:sp>
    </p:spTree>
    <p:extLst>
      <p:ext uri="{BB962C8B-B14F-4D97-AF65-F5344CB8AC3E}">
        <p14:creationId xmlns:p14="http://schemas.microsoft.com/office/powerpoint/2010/main" val="85824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DCF8D-6FFC-40FD-A8BC-25E8ED823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71BC60-3EE3-4BEE-A48E-457BC8019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37EC2-39BD-4678-8B84-EE962C90B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B846-DDB1-470A-9108-12EFAE0D2C29}" type="datetimeFigureOut">
              <a:rPr lang="en-US" smtClean="0"/>
              <a:t>4/21/2021</a:t>
            </a:fld>
            <a:endParaRPr lang="en-US"/>
          </a:p>
        </p:txBody>
      </p:sp>
      <p:sp>
        <p:nvSpPr>
          <p:cNvPr id="5" name="Footer Placeholder 4">
            <a:extLst>
              <a:ext uri="{FF2B5EF4-FFF2-40B4-BE49-F238E27FC236}">
                <a16:creationId xmlns:a16="http://schemas.microsoft.com/office/drawing/2014/main" id="{49871C77-5F9F-4B8D-892B-F07C54EA1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3C4E1-FCE6-43FA-9BE1-205D56059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1C224-1951-4620-9B3F-FC07E8AA12F8}" type="slidenum">
              <a:rPr lang="en-US" smtClean="0"/>
              <a:t>‹#›</a:t>
            </a:fld>
            <a:endParaRPr lang="en-US"/>
          </a:p>
        </p:txBody>
      </p:sp>
    </p:spTree>
    <p:extLst>
      <p:ext uri="{BB962C8B-B14F-4D97-AF65-F5344CB8AC3E}">
        <p14:creationId xmlns:p14="http://schemas.microsoft.com/office/powerpoint/2010/main" val="176063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mesvu1/cs6381finalprojectgooglecloudpubsu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21A9-24F2-40CD-93D8-0284D4ED67F8}"/>
              </a:ext>
            </a:extLst>
          </p:cNvPr>
          <p:cNvSpPr>
            <a:spLocks noGrp="1"/>
          </p:cNvSpPr>
          <p:nvPr>
            <p:ph type="ctrTitle"/>
          </p:nvPr>
        </p:nvSpPr>
        <p:spPr/>
        <p:txBody>
          <a:bodyPr/>
          <a:lstStyle/>
          <a:p>
            <a:r>
              <a:rPr lang="en-US" dirty="0"/>
              <a:t>CS 6381 Final Project</a:t>
            </a:r>
          </a:p>
        </p:txBody>
      </p:sp>
      <p:sp>
        <p:nvSpPr>
          <p:cNvPr id="3" name="Subtitle 2">
            <a:extLst>
              <a:ext uri="{FF2B5EF4-FFF2-40B4-BE49-F238E27FC236}">
                <a16:creationId xmlns:a16="http://schemas.microsoft.com/office/drawing/2014/main" id="{B77565AA-60BC-4FE8-9A55-5918C387528E}"/>
              </a:ext>
            </a:extLst>
          </p:cNvPr>
          <p:cNvSpPr>
            <a:spLocks noGrp="1"/>
          </p:cNvSpPr>
          <p:nvPr>
            <p:ph type="subTitle" idx="1"/>
          </p:nvPr>
        </p:nvSpPr>
        <p:spPr/>
        <p:txBody>
          <a:bodyPr/>
          <a:lstStyle/>
          <a:p>
            <a:r>
              <a:rPr lang="en-US" dirty="0"/>
              <a:t>Google Cloud Pub Sub</a:t>
            </a:r>
          </a:p>
          <a:p>
            <a:r>
              <a:rPr lang="en-US" dirty="0"/>
              <a:t>James Vu | Jordan Smith | Brant Kyser</a:t>
            </a:r>
          </a:p>
        </p:txBody>
      </p:sp>
    </p:spTree>
    <p:extLst>
      <p:ext uri="{BB962C8B-B14F-4D97-AF65-F5344CB8AC3E}">
        <p14:creationId xmlns:p14="http://schemas.microsoft.com/office/powerpoint/2010/main" val="337947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49CC-D9B7-4F36-BD3C-198F94B45345}"/>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A6E11C6-160E-426E-AC3A-51359A25A2BE}"/>
              </a:ext>
            </a:extLst>
          </p:cNvPr>
          <p:cNvSpPr>
            <a:spLocks noGrp="1"/>
          </p:cNvSpPr>
          <p:nvPr>
            <p:ph idx="1"/>
          </p:nvPr>
        </p:nvSpPr>
        <p:spPr/>
        <p:txBody>
          <a:bodyPr>
            <a:normAutofit fontScale="92500" lnSpcReduction="20000"/>
          </a:bodyPr>
          <a:lstStyle/>
          <a:p>
            <a:r>
              <a:rPr lang="en-US" dirty="0"/>
              <a:t>Create Google Cloud publisher and subscriber topics on their UI.</a:t>
            </a:r>
          </a:p>
          <a:p>
            <a:r>
              <a:rPr lang="en-US" dirty="0"/>
              <a:t>Have a local setup for integrating Google Cloud with Python. For our demo, we used Ubuntu 18.04 and Python3.</a:t>
            </a:r>
          </a:p>
          <a:p>
            <a:r>
              <a:rPr lang="en-US" dirty="0"/>
              <a:t>Install Google Cloud SDK on Ubuntu.</a:t>
            </a:r>
          </a:p>
          <a:p>
            <a:r>
              <a:rPr lang="en-US" dirty="0"/>
              <a:t>Git clone the Google Cloud Pub Sub repository. The </a:t>
            </a:r>
            <a:r>
              <a:rPr lang="en-US" dirty="0" err="1"/>
              <a:t>quickstart</a:t>
            </a:r>
            <a:r>
              <a:rPr lang="en-US" dirty="0"/>
              <a:t> folder contains code for sending and receiving messages via Google Cloud Pub Sub.</a:t>
            </a:r>
          </a:p>
          <a:p>
            <a:pPr lvl="1"/>
            <a:r>
              <a:rPr lang="en-US" dirty="0"/>
              <a:t>Before running the code, put `` like where it shows export PROJECT=`</a:t>
            </a:r>
            <a:r>
              <a:rPr lang="en-US" dirty="0" err="1"/>
              <a:t>gcloud</a:t>
            </a:r>
            <a:r>
              <a:rPr lang="en-US" dirty="0"/>
              <a:t> config get-value project`</a:t>
            </a:r>
          </a:p>
          <a:p>
            <a:r>
              <a:rPr lang="en-US" dirty="0"/>
              <a:t>Rename your JSON key to something simple like </a:t>
            </a:r>
            <a:r>
              <a:rPr lang="en-US" dirty="0" err="1"/>
              <a:t>key.json</a:t>
            </a:r>
            <a:r>
              <a:rPr lang="en-US" dirty="0"/>
              <a:t> and put it somewhere simple to access like in the Downloads folder with respect to the root folder.</a:t>
            </a:r>
          </a:p>
        </p:txBody>
      </p:sp>
    </p:spTree>
    <p:extLst>
      <p:ext uri="{BB962C8B-B14F-4D97-AF65-F5344CB8AC3E}">
        <p14:creationId xmlns:p14="http://schemas.microsoft.com/office/powerpoint/2010/main" val="249021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0A31-290F-4D4B-B33D-515EBCB59B1B}"/>
              </a:ext>
            </a:extLst>
          </p:cNvPr>
          <p:cNvSpPr>
            <a:spLocks noGrp="1"/>
          </p:cNvSpPr>
          <p:nvPr>
            <p:ph type="title"/>
          </p:nvPr>
        </p:nvSpPr>
        <p:spPr/>
        <p:txBody>
          <a:bodyPr/>
          <a:lstStyle/>
          <a:p>
            <a:r>
              <a:rPr lang="en-US" dirty="0"/>
              <a:t>Run Code to Get Time Differences CSV Data</a:t>
            </a:r>
          </a:p>
        </p:txBody>
      </p:sp>
      <p:sp>
        <p:nvSpPr>
          <p:cNvPr id="3" name="Content Placeholder 2">
            <a:extLst>
              <a:ext uri="{FF2B5EF4-FFF2-40B4-BE49-F238E27FC236}">
                <a16:creationId xmlns:a16="http://schemas.microsoft.com/office/drawing/2014/main" id="{0D568473-AFA6-4130-AE26-3AB7A66153DD}"/>
              </a:ext>
            </a:extLst>
          </p:cNvPr>
          <p:cNvSpPr>
            <a:spLocks noGrp="1"/>
          </p:cNvSpPr>
          <p:nvPr>
            <p:ph idx="1"/>
          </p:nvPr>
        </p:nvSpPr>
        <p:spPr/>
        <p:txBody>
          <a:bodyPr>
            <a:noAutofit/>
          </a:bodyPr>
          <a:lstStyle/>
          <a:p>
            <a:r>
              <a:rPr lang="en-US" sz="1200" dirty="0">
                <a:cs typeface="Arial" panose="020B0604020202020204" pitchFamily="34" charset="0"/>
              </a:rPr>
              <a:t>Automatically</a:t>
            </a:r>
          </a:p>
          <a:p>
            <a:pPr lvl="1"/>
            <a:r>
              <a:rPr lang="en-US" sz="1200" dirty="0">
                <a:effectLst/>
                <a:ea typeface="Calibri" panose="020F0502020204030204" pitchFamily="34" charset="0"/>
                <a:cs typeface="Arial" panose="020B0604020202020204" pitchFamily="34" charset="0"/>
              </a:rPr>
              <a:t>Navigate to the tests folder</a:t>
            </a:r>
          </a:p>
          <a:p>
            <a:pPr lvl="1"/>
            <a:r>
              <a:rPr lang="en-US" sz="1200" dirty="0">
                <a:ea typeface="Calibri" panose="020F0502020204030204" pitchFamily="34" charset="0"/>
                <a:cs typeface="Arial" panose="020B0604020202020204" pitchFamily="34" charset="0"/>
              </a:rPr>
              <a:t>R</a:t>
            </a:r>
            <a:r>
              <a:rPr lang="en-US" sz="1200" dirty="0">
                <a:effectLst/>
                <a:ea typeface="Calibri" panose="020F0502020204030204" pitchFamily="34" charset="0"/>
                <a:cs typeface="Arial" panose="020B0604020202020204" pitchFamily="34" charset="0"/>
              </a:rPr>
              <a:t>un a test using “./{{test name}}” (e. g. “./1producer1consumerTest.sh”).</a:t>
            </a:r>
          </a:p>
          <a:p>
            <a:pPr lvl="1"/>
            <a:r>
              <a:rPr lang="en-US" sz="1200" dirty="0">
                <a:ea typeface="Calibri" panose="020F0502020204030204" pitchFamily="34" charset="0"/>
                <a:cs typeface="Arial" panose="020B0604020202020204" pitchFamily="34" charset="0"/>
              </a:rPr>
              <a:t>W</a:t>
            </a:r>
            <a:r>
              <a:rPr lang="en-US" sz="1200" dirty="0">
                <a:effectLst/>
                <a:ea typeface="Calibri" panose="020F0502020204030204" pitchFamily="34" charset="0"/>
                <a:cs typeface="Arial" panose="020B0604020202020204" pitchFamily="34" charset="0"/>
              </a:rPr>
              <a:t>ait until the test finishes (</a:t>
            </a:r>
            <a:r>
              <a:rPr lang="en-US" sz="1200" dirty="0" err="1">
                <a:effectLst/>
                <a:ea typeface="Calibri" panose="020F0502020204030204" pitchFamily="34" charset="0"/>
                <a:cs typeface="Arial" panose="020B0604020202020204" pitchFamily="34" charset="0"/>
              </a:rPr>
              <a:t>i</a:t>
            </a:r>
            <a:r>
              <a:rPr lang="en-US" sz="1200" dirty="0">
                <a:effectLst/>
                <a:ea typeface="Calibri" panose="020F0502020204030204" pitchFamily="34" charset="0"/>
                <a:cs typeface="Arial" panose="020B0604020202020204" pitchFamily="34" charset="0"/>
              </a:rPr>
              <a:t>. e. when all extra terminal tabs have closed [the last one takes a little while to show up]) and then check for results in the </a:t>
            </a:r>
            <a:r>
              <a:rPr lang="en-US" sz="1200" dirty="0" err="1">
                <a:effectLst/>
                <a:ea typeface="Calibri" panose="020F0502020204030204" pitchFamily="34" charset="0"/>
                <a:cs typeface="Arial" panose="020B0604020202020204" pitchFamily="34" charset="0"/>
              </a:rPr>
              <a:t>timeMeasurements</a:t>
            </a:r>
            <a:r>
              <a:rPr lang="en-US" sz="1200" dirty="0">
                <a:effectLst/>
                <a:ea typeface="Calibri" panose="020F0502020204030204" pitchFamily="34" charset="0"/>
                <a:cs typeface="Arial" panose="020B0604020202020204" pitchFamily="34" charset="0"/>
              </a:rPr>
              <a:t> folder.</a:t>
            </a:r>
          </a:p>
          <a:p>
            <a:r>
              <a:rPr lang="en-US" sz="1200" dirty="0">
                <a:cs typeface="Arial" panose="020B0604020202020204" pitchFamily="34" charset="0"/>
              </a:rPr>
              <a:t>Manually</a:t>
            </a:r>
          </a:p>
          <a:p>
            <a:pPr lvl="1"/>
            <a:r>
              <a:rPr lang="en-US" sz="1200" dirty="0">
                <a:effectLst/>
                <a:ea typeface="Calibri" panose="020F0502020204030204" pitchFamily="34" charset="0"/>
                <a:cs typeface="Arial" panose="020B0604020202020204" pitchFamily="34" charset="0"/>
              </a:rPr>
              <a:t>Open 3 separate terminals or tabs and run each of the following separately in this order, applying the “Connect to Google Cloud Project” step as follows at the start of all the subsequent steps (sub.py, pub.py, broker.py).</a:t>
            </a:r>
          </a:p>
          <a:p>
            <a:pPr lvl="2"/>
            <a:r>
              <a:rPr lang="en-US" sz="1200" dirty="0">
                <a:effectLst/>
                <a:ea typeface="Calibri" panose="020F0502020204030204" pitchFamily="34" charset="0"/>
                <a:cs typeface="Arial" panose="020B0604020202020204" pitchFamily="34" charset="0"/>
              </a:rPr>
              <a:t>Connect to Google Cloud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GOOGLE_APPLICATION_CREDENTIALS=~/Downloads/</a:t>
            </a:r>
            <a:r>
              <a:rPr lang="en-US" sz="1200" dirty="0" err="1">
                <a:effectLst/>
                <a:ea typeface="Calibri" panose="020F0502020204030204" pitchFamily="34" charset="0"/>
                <a:cs typeface="Arial" panose="020B0604020202020204" pitchFamily="34" charset="0"/>
              </a:rPr>
              <a:t>key.json</a:t>
            </a:r>
            <a:endParaRPr lang="en-US" sz="1200" dirty="0">
              <a:effectLst/>
              <a:ea typeface="Calibri" panose="020F0502020204030204" pitchFamily="34" charset="0"/>
              <a:cs typeface="Arial" panose="020B0604020202020204" pitchFamily="34" charset="0"/>
            </a:endParaRP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export PROJECT=`</a:t>
            </a:r>
            <a:r>
              <a:rPr lang="en-US" sz="1200" dirty="0" err="1">
                <a:effectLst/>
                <a:ea typeface="Calibri" panose="020F0502020204030204" pitchFamily="34" charset="0"/>
                <a:cs typeface="Arial" panose="020B0604020202020204" pitchFamily="34" charset="0"/>
              </a:rPr>
              <a:t>gcloud</a:t>
            </a:r>
            <a:r>
              <a:rPr lang="en-US" sz="1200" dirty="0">
                <a:effectLst/>
                <a:ea typeface="Calibri" panose="020F0502020204030204" pitchFamily="34" charset="0"/>
                <a:cs typeface="Arial" panose="020B0604020202020204" pitchFamily="34" charset="0"/>
              </a:rPr>
              <a:t> config get-value project`</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echo $PROJECT (make sure project ID shows up)</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sub.py: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sub.py $PROJECT {{Google Cloud-created subscription name (e. g. </a:t>
            </a:r>
            <a:r>
              <a:rPr lang="en-US" sz="1200" dirty="0" err="1">
                <a:effectLst/>
                <a:ea typeface="Calibri" panose="020F0502020204030204" pitchFamily="34" charset="0"/>
                <a:cs typeface="Arial" panose="020B0604020202020204" pitchFamily="34" charset="0"/>
              </a:rPr>
              <a:t>sub_one</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broker.py:</a:t>
            </a:r>
          </a:p>
          <a:p>
            <a:pPr lvl="3">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“python3 broker.py $PROJECT {{Google Cloud-created topic name (e. g. </a:t>
            </a:r>
            <a:r>
              <a:rPr lang="en-US" sz="1200" dirty="0" err="1">
                <a:effectLst/>
                <a:ea typeface="Calibri" panose="020F0502020204030204" pitchFamily="34" charset="0"/>
                <a:cs typeface="Arial" panose="020B0604020202020204" pitchFamily="34" charset="0"/>
              </a:rPr>
              <a:t>hello_topic</a:t>
            </a:r>
            <a:r>
              <a:rPr lang="en-US" sz="1200" dirty="0">
                <a:effectLst/>
                <a:ea typeface="Calibri" panose="020F0502020204030204" pitchFamily="34" charset="0"/>
                <a:cs typeface="Arial" panose="020B0604020202020204" pitchFamily="34" charset="0"/>
              </a:rPr>
              <a:t>}}”</a:t>
            </a:r>
          </a:p>
          <a:p>
            <a:pPr lvl="2">
              <a:lnSpc>
                <a:spcPct val="107000"/>
              </a:lnSpc>
              <a:spcBef>
                <a:spcPts val="0"/>
              </a:spcBef>
              <a:buFont typeface="+mj-lt"/>
              <a:buAutoNum type="arabicPeriod"/>
            </a:pPr>
            <a:r>
              <a:rPr lang="en-US" sz="1200" dirty="0">
                <a:effectLst/>
                <a:ea typeface="Calibri" panose="020F0502020204030204" pitchFamily="34" charset="0"/>
                <a:cs typeface="Arial" panose="020B0604020202020204" pitchFamily="34" charset="0"/>
              </a:rPr>
              <a:t>Run pub.py:</a:t>
            </a:r>
          </a:p>
          <a:p>
            <a:pPr lvl="3">
              <a:lnSpc>
                <a:spcPct val="107000"/>
              </a:lnSpc>
              <a:spcBef>
                <a:spcPts val="0"/>
              </a:spcBef>
              <a:spcAft>
                <a:spcPts val="800"/>
              </a:spcAft>
              <a:buFont typeface="+mj-lt"/>
              <a:buAutoNum type="arabicPeriod"/>
            </a:pPr>
            <a:r>
              <a:rPr lang="en-US" sz="1200" dirty="0">
                <a:effectLst/>
                <a:ea typeface="Calibri" panose="020F0502020204030204" pitchFamily="34" charset="0"/>
                <a:cs typeface="Arial" panose="020B0604020202020204" pitchFamily="34" charset="0"/>
              </a:rPr>
              <a:t>"python3 pub.py {{file name}}“</a:t>
            </a:r>
          </a:p>
          <a:p>
            <a:pPr lvl="1"/>
            <a:endParaRPr lang="en-US" sz="1200" dirty="0">
              <a:cs typeface="Arial" panose="020B0604020202020204" pitchFamily="34" charset="0"/>
            </a:endParaRPr>
          </a:p>
        </p:txBody>
      </p:sp>
    </p:spTree>
    <p:extLst>
      <p:ext uri="{BB962C8B-B14F-4D97-AF65-F5344CB8AC3E}">
        <p14:creationId xmlns:p14="http://schemas.microsoft.com/office/powerpoint/2010/main" val="332196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EF6F-0434-4616-81DB-C5FE6D7FE6F1}"/>
              </a:ext>
            </a:extLst>
          </p:cNvPr>
          <p:cNvSpPr>
            <a:spLocks noGrp="1"/>
          </p:cNvSpPr>
          <p:nvPr>
            <p:ph type="title"/>
          </p:nvPr>
        </p:nvSpPr>
        <p:spPr/>
        <p:txBody>
          <a:bodyPr/>
          <a:lstStyle/>
          <a:p>
            <a:r>
              <a:rPr lang="en-US" dirty="0"/>
              <a:t>Stop the Run</a:t>
            </a:r>
          </a:p>
        </p:txBody>
      </p:sp>
      <p:sp>
        <p:nvSpPr>
          <p:cNvPr id="3" name="Content Placeholder 2">
            <a:extLst>
              <a:ext uri="{FF2B5EF4-FFF2-40B4-BE49-F238E27FC236}">
                <a16:creationId xmlns:a16="http://schemas.microsoft.com/office/drawing/2014/main" id="{ADA6AFE3-CEC0-4F72-B3A7-C85B8D17BA72}"/>
              </a:ext>
            </a:extLst>
          </p:cNvPr>
          <p:cNvSpPr>
            <a:spLocks noGrp="1"/>
          </p:cNvSpPr>
          <p:nvPr>
            <p:ph idx="1"/>
          </p:nvPr>
        </p:nvSpPr>
        <p:spPr/>
        <p:txBody>
          <a:bodyPr>
            <a:normAutofit/>
          </a:bodyPr>
          <a:lstStyle/>
          <a:p>
            <a:pPr>
              <a:lnSpc>
                <a:spcPct val="107000"/>
              </a:lnSpc>
              <a:spcBef>
                <a:spcPts val="0"/>
              </a:spcBef>
            </a:pPr>
            <a:r>
              <a:rPr lang="en-US" sz="2400" dirty="0">
                <a:effectLst/>
                <a:ea typeface="Calibri" panose="020F0502020204030204" pitchFamily="34" charset="0"/>
                <a:cs typeface="Times New Roman" panose="02020603050405020304" pitchFamily="18" charset="0"/>
              </a:rPr>
              <a:t>To stop the code properly using Ctrl + C:</a:t>
            </a:r>
          </a:p>
          <a:p>
            <a:pPr lvl="1">
              <a:lnSpc>
                <a:spcPct val="107000"/>
              </a:lnSpc>
              <a:spcBef>
                <a:spcPts val="0"/>
              </a:spcBef>
            </a:pPr>
            <a:r>
              <a:rPr lang="en-US" dirty="0">
                <a:effectLst/>
                <a:ea typeface="Calibri" panose="020F0502020204030204" pitchFamily="34" charset="0"/>
                <a:cs typeface="Times New Roman" panose="02020603050405020304" pitchFamily="18" charset="0"/>
              </a:rPr>
              <a:t>Stop broker.py 1</a:t>
            </a:r>
            <a:r>
              <a:rPr lang="en-US" baseline="30000" dirty="0">
                <a:effectLst/>
                <a:ea typeface="Calibri" panose="020F0502020204030204" pitchFamily="34" charset="0"/>
                <a:cs typeface="Times New Roman" panose="02020603050405020304" pitchFamily="18" charset="0"/>
              </a:rPr>
              <a:t>st</a:t>
            </a:r>
            <a:r>
              <a:rPr lang="en-US" dirty="0">
                <a:effectLst/>
                <a:ea typeface="Calibri" panose="020F0502020204030204" pitchFamily="34" charset="0"/>
                <a:cs typeface="Times New Roman" panose="02020603050405020304" pitchFamily="18" charset="0"/>
              </a:rPr>
              <a:t> or else sub.py will receive old messages.</a:t>
            </a:r>
          </a:p>
          <a:p>
            <a:pPr lvl="1">
              <a:lnSpc>
                <a:spcPct val="107000"/>
              </a:lnSpc>
              <a:spcBef>
                <a:spcPts val="0"/>
              </a:spcBef>
            </a:pPr>
            <a:r>
              <a:rPr lang="en-US" dirty="0">
                <a:effectLst/>
                <a:ea typeface="Calibri" panose="020F0502020204030204" pitchFamily="34" charset="0"/>
                <a:cs typeface="Times New Roman" panose="02020603050405020304" pitchFamily="18" charset="0"/>
              </a:rPr>
              <a:t>Empty out old messages by 1 of the following ways:</a:t>
            </a:r>
          </a:p>
          <a:p>
            <a:pPr lvl="2">
              <a:lnSpc>
                <a:spcPct val="107000"/>
              </a:lnSpc>
              <a:spcBef>
                <a:spcPts val="0"/>
              </a:spcBef>
            </a:pPr>
            <a:r>
              <a:rPr lang="en-US" sz="2400" dirty="0">
                <a:effectLst/>
                <a:ea typeface="Calibri" panose="020F0502020204030204" pitchFamily="34" charset="0"/>
                <a:cs typeface="Times New Roman" panose="02020603050405020304" pitchFamily="18" charset="0"/>
              </a:rPr>
              <a:t>Run “python3 clear.py”.</a:t>
            </a:r>
          </a:p>
          <a:p>
            <a:pPr lvl="2">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Start sub.py and wait until all old messages are emptied out and then stop it before running the code again.</a:t>
            </a:r>
            <a:endParaRPr lang="en-US" sz="2400" dirty="0">
              <a:effectLst/>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04163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ADD6-170F-401C-988F-0711A82C4FDA}"/>
              </a:ext>
            </a:extLst>
          </p:cNvPr>
          <p:cNvSpPr>
            <a:spLocks noGrp="1"/>
          </p:cNvSpPr>
          <p:nvPr>
            <p:ph type="title"/>
          </p:nvPr>
        </p:nvSpPr>
        <p:spPr/>
        <p:txBody>
          <a:bodyPr/>
          <a:lstStyle/>
          <a:p>
            <a:r>
              <a:rPr lang="en-US" dirty="0"/>
              <a:t>Run Code to Collect Statistics</a:t>
            </a:r>
          </a:p>
        </p:txBody>
      </p:sp>
      <p:sp>
        <p:nvSpPr>
          <p:cNvPr id="3" name="Content Placeholder 2">
            <a:extLst>
              <a:ext uri="{FF2B5EF4-FFF2-40B4-BE49-F238E27FC236}">
                <a16:creationId xmlns:a16="http://schemas.microsoft.com/office/drawing/2014/main" id="{7BE1789B-8738-4C09-A8F6-63C9734936F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Run calculateStatistics.py to calculate statistics of time measurements.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measure hardware performance continuously by running hardwareMeasure.py, which will print the latest information.</a:t>
            </a:r>
            <a:endParaRPr lang="en-US" dirty="0"/>
          </a:p>
        </p:txBody>
      </p:sp>
    </p:spTree>
    <p:extLst>
      <p:ext uri="{BB962C8B-B14F-4D97-AF65-F5344CB8AC3E}">
        <p14:creationId xmlns:p14="http://schemas.microsoft.com/office/powerpoint/2010/main" val="135365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41A3-1098-4890-9026-B4A319A3388D}"/>
              </a:ext>
            </a:extLst>
          </p:cNvPr>
          <p:cNvSpPr>
            <a:spLocks noGrp="1"/>
          </p:cNvSpPr>
          <p:nvPr>
            <p:ph type="title"/>
          </p:nvPr>
        </p:nvSpPr>
        <p:spPr/>
        <p:txBody>
          <a:bodyPr/>
          <a:lstStyle/>
          <a:p>
            <a:r>
              <a:rPr lang="en-US" dirty="0"/>
              <a:t>Conditions Tested</a:t>
            </a:r>
          </a:p>
        </p:txBody>
      </p:sp>
      <p:sp>
        <p:nvSpPr>
          <p:cNvPr id="3" name="Content Placeholder 2">
            <a:extLst>
              <a:ext uri="{FF2B5EF4-FFF2-40B4-BE49-F238E27FC236}">
                <a16:creationId xmlns:a16="http://schemas.microsoft.com/office/drawing/2014/main" id="{B864DC10-6976-4355-9561-2E266CDAF092}"/>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Treated Google Cloud Pub Sub message sender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t>
            </a:r>
            <a:r>
              <a:rPr lang="en-US" sz="1800" dirty="0">
                <a:latin typeface="Calibri" panose="020F0502020204030204" pitchFamily="34" charset="0"/>
                <a:ea typeface="Calibri" panose="020F0502020204030204" pitchFamily="34" charset="0"/>
                <a:cs typeface="Times New Roman" panose="02020603050405020304" pitchFamily="18" charset="0"/>
              </a:rPr>
              <a:t>broker.py)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producer and Google Cloud Pub Sub message receiver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e. sub.py)</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consumer</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Tests accounted for messages of different lengths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1 producer vs. 5 consumers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5 producers vs. 1 consumer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3 x (8 producers vs. 8 consumers)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4 x (25 producers vs. 25 consumers)</a:t>
            </a:r>
          </a:p>
        </p:txBody>
      </p:sp>
    </p:spTree>
    <p:extLst>
      <p:ext uri="{BB962C8B-B14F-4D97-AF65-F5344CB8AC3E}">
        <p14:creationId xmlns:p14="http://schemas.microsoft.com/office/powerpoint/2010/main" val="713689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F655-FEF5-44D1-86E3-4106A29AA161}"/>
              </a:ext>
            </a:extLst>
          </p:cNvPr>
          <p:cNvSpPr>
            <a:spLocks noGrp="1"/>
          </p:cNvSpPr>
          <p:nvPr>
            <p:ph type="title"/>
          </p:nvPr>
        </p:nvSpPr>
        <p:spPr/>
        <p:txBody>
          <a:bodyPr/>
          <a:lstStyle/>
          <a:p>
            <a:r>
              <a:rPr lang="en-US" dirty="0"/>
              <a:t>Result Format</a:t>
            </a:r>
          </a:p>
        </p:txBody>
      </p:sp>
      <p:sp>
        <p:nvSpPr>
          <p:cNvPr id="3" name="Content Placeholder 2">
            <a:extLst>
              <a:ext uri="{FF2B5EF4-FFF2-40B4-BE49-F238E27FC236}">
                <a16:creationId xmlns:a16="http://schemas.microsoft.com/office/drawing/2014/main" id="{5C6D7C08-72E5-4E46-B9B9-2565E8BB6B40}"/>
              </a:ext>
            </a:extLst>
          </p:cNvPr>
          <p:cNvSpPr>
            <a:spLocks noGrp="1"/>
          </p:cNvSpPr>
          <p:nvPr>
            <p:ph idx="1"/>
          </p:nvPr>
        </p:nvSpPr>
        <p:spPr>
          <a:xfrm>
            <a:off x="7544176" y="1638084"/>
            <a:ext cx="3927764" cy="4351338"/>
          </a:xfrm>
        </p:spPr>
        <p:txBody>
          <a:bodyPr/>
          <a:lstStyle/>
          <a:p>
            <a:r>
              <a:rPr lang="en-US" dirty="0"/>
              <a:t>Calculations CSV</a:t>
            </a:r>
          </a:p>
          <a:p>
            <a:endParaRPr lang="en-US" dirty="0"/>
          </a:p>
          <a:p>
            <a:endParaRPr lang="en-US" dirty="0"/>
          </a:p>
        </p:txBody>
      </p:sp>
      <p:pic>
        <p:nvPicPr>
          <p:cNvPr id="7" name="Picture 6">
            <a:extLst>
              <a:ext uri="{FF2B5EF4-FFF2-40B4-BE49-F238E27FC236}">
                <a16:creationId xmlns:a16="http://schemas.microsoft.com/office/drawing/2014/main" id="{FEB64B53-CACD-4E8C-A5EF-4202D99D17C3}"/>
              </a:ext>
            </a:extLst>
          </p:cNvPr>
          <p:cNvPicPr>
            <a:picLocks noChangeAspect="1"/>
          </p:cNvPicPr>
          <p:nvPr/>
        </p:nvPicPr>
        <p:blipFill>
          <a:blip r:embed="rId2"/>
          <a:stretch>
            <a:fillRect/>
          </a:stretch>
        </p:blipFill>
        <p:spPr>
          <a:xfrm>
            <a:off x="7577379" y="2226118"/>
            <a:ext cx="3288417" cy="3962246"/>
          </a:xfrm>
          <a:prstGeom prst="rect">
            <a:avLst/>
          </a:prstGeom>
        </p:spPr>
      </p:pic>
      <p:sp>
        <p:nvSpPr>
          <p:cNvPr id="8" name="Content Placeholder 2">
            <a:extLst>
              <a:ext uri="{FF2B5EF4-FFF2-40B4-BE49-F238E27FC236}">
                <a16:creationId xmlns:a16="http://schemas.microsoft.com/office/drawing/2014/main" id="{07E721D5-840F-426D-860A-C2D3BA5A2716}"/>
              </a:ext>
            </a:extLst>
          </p:cNvPr>
          <p:cNvSpPr txBox="1">
            <a:spLocks/>
          </p:cNvSpPr>
          <p:nvPr/>
        </p:nvSpPr>
        <p:spPr>
          <a:xfrm>
            <a:off x="760848" y="1585479"/>
            <a:ext cx="484562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Time Measurements CSV</a:t>
            </a:r>
          </a:p>
          <a:p>
            <a:endParaRPr lang="en-US" dirty="0"/>
          </a:p>
          <a:p>
            <a:endParaRPr lang="en-US" dirty="0"/>
          </a:p>
        </p:txBody>
      </p:sp>
      <p:pic>
        <p:nvPicPr>
          <p:cNvPr id="10" name="Picture 9">
            <a:extLst>
              <a:ext uri="{FF2B5EF4-FFF2-40B4-BE49-F238E27FC236}">
                <a16:creationId xmlns:a16="http://schemas.microsoft.com/office/drawing/2014/main" id="{BAD97712-1869-49DD-A077-4E449D8630EA}"/>
              </a:ext>
            </a:extLst>
          </p:cNvPr>
          <p:cNvPicPr>
            <a:picLocks noChangeAspect="1"/>
          </p:cNvPicPr>
          <p:nvPr/>
        </p:nvPicPr>
        <p:blipFill>
          <a:blip r:embed="rId3"/>
          <a:stretch>
            <a:fillRect/>
          </a:stretch>
        </p:blipFill>
        <p:spPr>
          <a:xfrm>
            <a:off x="878988" y="2257075"/>
            <a:ext cx="5564286" cy="3058452"/>
          </a:xfrm>
          <a:prstGeom prst="rect">
            <a:avLst/>
          </a:prstGeom>
        </p:spPr>
      </p:pic>
    </p:spTree>
    <p:extLst>
      <p:ext uri="{BB962C8B-B14F-4D97-AF65-F5344CB8AC3E}">
        <p14:creationId xmlns:p14="http://schemas.microsoft.com/office/powerpoint/2010/main" val="92180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Basics</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many individual actors can connect to this system at one time?</a:t>
            </a:r>
            <a:r>
              <a:rPr lang="en-US" sz="2000" dirty="0">
                <a:solidFill>
                  <a:srgbClr val="4472C4"/>
                </a:solidFill>
                <a:effectLst/>
                <a:ea typeface="Times New Roman" panose="02020603050405020304" pitchFamily="18" charset="0"/>
                <a:cs typeface="Times New Roman" panose="02020603050405020304" pitchFamily="18" charset="0"/>
              </a:rPr>
              <a:t> One connection per subscription name. Multiple connections into a publication name is okay.</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What license does it operate under?</a:t>
            </a:r>
            <a:r>
              <a:rPr lang="en-US" sz="2000" dirty="0">
                <a:solidFill>
                  <a:srgbClr val="4472C4"/>
                </a:solidFill>
                <a:effectLst/>
                <a:ea typeface="Times New Roman" panose="02020603050405020304" pitchFamily="18" charset="0"/>
                <a:cs typeface="Times New Roman" panose="02020603050405020304" pitchFamily="18" charset="0"/>
              </a:rPr>
              <a:t> Creative Commons Attribution 4.0 License, Apache 2.0 License</a:t>
            </a:r>
            <a:endParaRPr lang="en-US" sz="2000" dirty="0">
              <a:solidFill>
                <a:srgbClr val="24292E"/>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How much must be paid to use this technology?</a:t>
            </a:r>
            <a:r>
              <a:rPr lang="en-US" sz="2000" dirty="0">
                <a:solidFill>
                  <a:srgbClr val="4472C4"/>
                </a:solidFill>
                <a:effectLst/>
                <a:ea typeface="Times New Roman" panose="02020603050405020304" pitchFamily="18" charset="0"/>
                <a:cs typeface="Times New Roman" panose="02020603050405020304" pitchFamily="18" charset="0"/>
              </a:rPr>
              <a:t> Need lots of requests to be expensive</a:t>
            </a:r>
            <a:endParaRPr lang="en-US" sz="2000" dirty="0">
              <a:solidFill>
                <a:srgbClr val="24292E"/>
              </a:solidFill>
              <a:ea typeface="Times New Roman" panose="02020603050405020304" pitchFamily="18"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Does it have explicit enterprise support?</a:t>
            </a:r>
            <a:r>
              <a:rPr lang="en-US" sz="2000" dirty="0">
                <a:solidFill>
                  <a:srgbClr val="4472C4"/>
                </a:solidFill>
                <a:effectLst/>
                <a:ea typeface="Times New Roman" panose="02020603050405020304" pitchFamily="18" charset="0"/>
                <a:cs typeface="Times New Roman" panose="02020603050405020304" pitchFamily="18" charset="0"/>
              </a:rPr>
              <a:t> A person may be able to contact Google Cloud.</a:t>
            </a:r>
            <a:endParaRPr lang="en-US" sz="2000" dirty="0">
              <a:solidFill>
                <a:srgbClr val="24292E"/>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03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BA26-C588-48FF-B175-155BD32E4DC5}"/>
              </a:ext>
            </a:extLst>
          </p:cNvPr>
          <p:cNvSpPr>
            <a:spLocks noGrp="1"/>
          </p:cNvSpPr>
          <p:nvPr>
            <p:ph type="title"/>
          </p:nvPr>
        </p:nvSpPr>
        <p:spPr/>
        <p:txBody>
          <a:bodyPr/>
          <a:lstStyle/>
          <a:p>
            <a:r>
              <a:rPr lang="en-US" dirty="0"/>
              <a:t>Base File – Compatibility</a:t>
            </a:r>
          </a:p>
        </p:txBody>
      </p:sp>
      <p:sp>
        <p:nvSpPr>
          <p:cNvPr id="3" name="Content Placeholder 2">
            <a:extLst>
              <a:ext uri="{FF2B5EF4-FFF2-40B4-BE49-F238E27FC236}">
                <a16:creationId xmlns:a16="http://schemas.microsoft.com/office/drawing/2014/main" id="{399621AB-7D47-423D-A6DD-D762FBCC2AE4}"/>
              </a:ext>
            </a:extLst>
          </p:cNvPr>
          <p:cNvSpPr>
            <a:spLocks noGrp="1"/>
          </p:cNvSpPr>
          <p:nvPr>
            <p:ph idx="1"/>
          </p:nvPr>
        </p:nvSpPr>
        <p:spPr>
          <a:xfrm>
            <a:off x="838200" y="1825625"/>
            <a:ext cx="2541104"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ffectLst/>
                <a:ea typeface="Times New Roman" panose="02020603050405020304" pitchFamily="18" charset="0"/>
                <a:cs typeface="Times New Roman" panose="02020603050405020304" pitchFamily="18" charset="0"/>
              </a:rPr>
              <a:t>OS</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ffectLst/>
                <a:ea typeface="Times New Roman" panose="02020603050405020304" pitchFamily="18"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Ubuntu</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Windows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Mac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Docker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ffectLst/>
                <a:ea typeface="Calibri" panose="020F0502020204030204" pitchFamily="34" charset="0"/>
                <a:cs typeface="Times New Roman" panose="02020603050405020304" pitchFamily="18" charset="0"/>
              </a:rPr>
              <a:t>Raspbian</a:t>
            </a:r>
            <a:endParaRPr lang="en-US" sz="1600" dirty="0">
              <a:solidFill>
                <a:srgbClr val="24292E"/>
              </a:solidFill>
              <a:effectLst/>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ffectLst/>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56E3359-430A-4659-A4CE-6BFE91725B34}"/>
              </a:ext>
            </a:extLst>
          </p:cNvPr>
          <p:cNvSpPr txBox="1">
            <a:spLocks/>
          </p:cNvSpPr>
          <p:nvPr/>
        </p:nvSpPr>
        <p:spPr>
          <a:xfrm>
            <a:off x="3764721" y="1825625"/>
            <a:ext cx="25411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CPU</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Intel</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AMD</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3CBC37E-25D5-493D-BD90-91A13663D71D}"/>
              </a:ext>
            </a:extLst>
          </p:cNvPr>
          <p:cNvSpPr txBox="1">
            <a:spLocks/>
          </p:cNvSpPr>
          <p:nvPr/>
        </p:nvSpPr>
        <p:spPr>
          <a:xfrm>
            <a:off x="6867938" y="1770407"/>
            <a:ext cx="254110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a:solidFill>
                  <a:srgbClr val="24292E"/>
                </a:solidFill>
                <a:ea typeface="Times New Roman" panose="02020603050405020304" pitchFamily="18" charset="0"/>
                <a:cs typeface="Times New Roman" panose="02020603050405020304" pitchFamily="18" charset="0"/>
              </a:rPr>
              <a:t>Language</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Yes</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Python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JavaScript</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C#</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Java</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Go</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Ruby</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PowerShell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Rust</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solidFill>
                  <a:srgbClr val="24292E"/>
                </a:solidFill>
                <a:ea typeface="Calibri" panose="020F0502020204030204" pitchFamily="34" charset="0"/>
                <a:cs typeface="Times New Roman" panose="02020603050405020304" pitchFamily="18" charset="0"/>
              </a:rPr>
              <a:t>Maybe</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Kotlin</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Perl</a:t>
            </a:r>
          </a:p>
          <a:p>
            <a:pPr marL="1257300" lvl="2"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solidFill>
                  <a:srgbClr val="24292E"/>
                </a:solidFill>
                <a:ea typeface="Calibri" panose="020F0502020204030204" pitchFamily="34" charset="0"/>
                <a:cs typeface="Times New Roman" panose="02020603050405020304" pitchFamily="18" charset="0"/>
              </a:rPr>
              <a:t>Elixir</a:t>
            </a: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600" dirty="0">
              <a:solidFill>
                <a:srgbClr val="24292E"/>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55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580B-150A-47BD-8DB0-4A04325F0BE2}"/>
              </a:ext>
            </a:extLst>
          </p:cNvPr>
          <p:cNvSpPr>
            <a:spLocks noGrp="1"/>
          </p:cNvSpPr>
          <p:nvPr>
            <p:ph type="title"/>
          </p:nvPr>
        </p:nvSpPr>
        <p:spPr/>
        <p:txBody>
          <a:bodyPr/>
          <a:lstStyle/>
          <a:p>
            <a:r>
              <a:rPr lang="en-US" dirty="0"/>
              <a:t>Base File - Hardware Needs</a:t>
            </a:r>
          </a:p>
        </p:txBody>
      </p:sp>
      <p:graphicFrame>
        <p:nvGraphicFramePr>
          <p:cNvPr id="6" name="Content Placeholder 5">
            <a:extLst>
              <a:ext uri="{FF2B5EF4-FFF2-40B4-BE49-F238E27FC236}">
                <a16:creationId xmlns:a16="http://schemas.microsoft.com/office/drawing/2014/main" id="{521A07D9-DC8E-479F-81CD-D12599109CD5}"/>
              </a:ext>
            </a:extLst>
          </p:cNvPr>
          <p:cNvGraphicFramePr>
            <a:graphicFrameLocks noGrp="1"/>
          </p:cNvGraphicFramePr>
          <p:nvPr>
            <p:ph idx="1"/>
          </p:nvPr>
        </p:nvGraphicFramePr>
        <p:xfrm>
          <a:off x="838200" y="3100799"/>
          <a:ext cx="10515600" cy="18082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056571804"/>
                    </a:ext>
                  </a:extLst>
                </a:gridCol>
                <a:gridCol w="2628900">
                  <a:extLst>
                    <a:ext uri="{9D8B030D-6E8A-4147-A177-3AD203B41FA5}">
                      <a16:colId xmlns:a16="http://schemas.microsoft.com/office/drawing/2014/main" val="2685977073"/>
                    </a:ext>
                  </a:extLst>
                </a:gridCol>
                <a:gridCol w="2628900">
                  <a:extLst>
                    <a:ext uri="{9D8B030D-6E8A-4147-A177-3AD203B41FA5}">
                      <a16:colId xmlns:a16="http://schemas.microsoft.com/office/drawing/2014/main" val="2897813302"/>
                    </a:ext>
                  </a:extLst>
                </a:gridCol>
                <a:gridCol w="2628900">
                  <a:extLst>
                    <a:ext uri="{9D8B030D-6E8A-4147-A177-3AD203B41FA5}">
                      <a16:colId xmlns:a16="http://schemas.microsoft.com/office/drawing/2014/main" val="4032549672"/>
                    </a:ext>
                  </a:extLst>
                </a:gridCol>
              </a:tblGrid>
              <a:tr h="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CPU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gn="ctr">
                        <a:lnSpc>
                          <a:spcPct val="107000"/>
                        </a:lnSpc>
                        <a:spcBef>
                          <a:spcPts val="0"/>
                        </a:spcBef>
                        <a:spcAft>
                          <a:spcPts val="1200"/>
                        </a:spcAft>
                      </a:pPr>
                      <a:r>
                        <a:rPr lang="en-US" sz="1200">
                          <a:effectLst/>
                        </a:rPr>
                        <a:t>Hard Disk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640389404"/>
                  </a:ext>
                </a:extLst>
              </a:tr>
              <a:tr h="0">
                <a:tc>
                  <a:txBody>
                    <a:bodyPr/>
                    <a:lstStyle/>
                    <a:p>
                      <a:pPr marL="0" marR="0">
                        <a:lnSpc>
                          <a:spcPct val="107000"/>
                        </a:lnSpc>
                        <a:spcBef>
                          <a:spcPts val="0"/>
                        </a:spcBef>
                        <a:spcAft>
                          <a:spcPts val="1200"/>
                        </a:spcAft>
                      </a:pPr>
                      <a:r>
                        <a:rPr lang="en-US" sz="1200">
                          <a:effectLst/>
                        </a:rPr>
                        <a:t>Idle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0.13999999999999999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10382614528.0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46577535"/>
                  </a:ext>
                </a:extLst>
              </a:tr>
              <a:tr h="0">
                <a:tc>
                  <a:txBody>
                    <a:bodyPr/>
                    <a:lstStyle/>
                    <a:p>
                      <a:pPr marL="0" marR="0">
                        <a:lnSpc>
                          <a:spcPct val="107000"/>
                        </a:lnSpc>
                        <a:spcBef>
                          <a:spcPts val="0"/>
                        </a:spcBef>
                        <a:spcAft>
                          <a:spcPts val="1200"/>
                        </a:spcAft>
                      </a:pPr>
                      <a:r>
                        <a:rPr lang="en-US" sz="1200">
                          <a:effectLst/>
                        </a:rPr>
                        <a:t>Max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10388865024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736514622"/>
                  </a:ext>
                </a:extLst>
              </a:tr>
              <a:tr h="0">
                <a:tc>
                  <a:txBody>
                    <a:bodyPr/>
                    <a:lstStyle/>
                    <a:p>
                      <a:pPr marL="0" marR="0">
                        <a:lnSpc>
                          <a:spcPct val="107000"/>
                        </a:lnSpc>
                        <a:spcBef>
                          <a:spcPts val="0"/>
                        </a:spcBef>
                        <a:spcAft>
                          <a:spcPts val="1200"/>
                        </a:spcAft>
                      </a:pPr>
                      <a:r>
                        <a:rPr lang="en-US" sz="1200">
                          <a:effectLst/>
                        </a:rPr>
                        <a:t>Average Observed Under Load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17.043999999999997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90.60399999999998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10382843412.48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032259478"/>
                  </a:ext>
                </a:extLst>
              </a:tr>
              <a:tr h="0">
                <a:tc>
                  <a:txBody>
                    <a:bodyPr/>
                    <a:lstStyle/>
                    <a:p>
                      <a:pPr marL="0" marR="0">
                        <a:lnSpc>
                          <a:spcPct val="107000"/>
                        </a:lnSpc>
                        <a:spcBef>
                          <a:spcPts val="0"/>
                        </a:spcBef>
                        <a:spcAft>
                          <a:spcPts val="1200"/>
                        </a:spcAft>
                      </a:pPr>
                      <a:r>
                        <a:rPr lang="en-US" sz="1200">
                          <a:effectLst/>
                        </a:rPr>
                        <a:t>Max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88.8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67.2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10389282816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028376572"/>
                  </a:ext>
                </a:extLst>
              </a:tr>
              <a:tr h="0">
                <a:tc>
                  <a:txBody>
                    <a:bodyPr/>
                    <a:lstStyle/>
                    <a:p>
                      <a:pPr marL="0" marR="0">
                        <a:lnSpc>
                          <a:spcPct val="107000"/>
                        </a:lnSpc>
                        <a:spcBef>
                          <a:spcPts val="0"/>
                        </a:spcBef>
                        <a:spcAft>
                          <a:spcPts val="1200"/>
                        </a:spcAft>
                      </a:pPr>
                      <a:r>
                        <a:rPr lang="en-US" sz="1200">
                          <a:effectLst/>
                        </a:rPr>
                        <a:t>Average Observed Under Load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200">
                          <a:effectLst/>
                        </a:rPr>
                        <a:t>38.15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a:effectLst/>
                        </a:rPr>
                        <a:t>44.731249999999996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marL="0" marR="0">
                        <a:lnSpc>
                          <a:spcPct val="107000"/>
                        </a:lnSpc>
                        <a:spcBef>
                          <a:spcPts val="0"/>
                        </a:spcBef>
                        <a:spcAft>
                          <a:spcPts val="1200"/>
                        </a:spcAft>
                      </a:pPr>
                      <a:r>
                        <a:rPr lang="en-US" sz="1000" dirty="0">
                          <a:effectLst/>
                        </a:rPr>
                        <a:t>10388794624.0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943507"/>
                  </a:ext>
                </a:extLst>
              </a:tr>
            </a:tbl>
          </a:graphicData>
        </a:graphic>
      </p:graphicFrame>
    </p:spTree>
    <p:extLst>
      <p:ext uri="{BB962C8B-B14F-4D97-AF65-F5344CB8AC3E}">
        <p14:creationId xmlns:p14="http://schemas.microsoft.com/office/powerpoint/2010/main" val="233839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1D2-42B0-4FD8-BAD1-8436B23475AD}"/>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CC537870-EC6D-46EA-A9D5-5E2B1BCA9464}"/>
              </a:ext>
            </a:extLst>
          </p:cNvPr>
          <p:cNvGraphicFramePr>
            <a:graphicFrameLocks noGrp="1"/>
          </p:cNvGraphicFramePr>
          <p:nvPr>
            <p:ph idx="1"/>
            <p:extLst>
              <p:ext uri="{D42A27DB-BD31-4B8C-83A1-F6EECF244321}">
                <p14:modId xmlns:p14="http://schemas.microsoft.com/office/powerpoint/2010/main" val="2874461650"/>
              </p:ext>
            </p:extLst>
          </p:nvPr>
        </p:nvGraphicFramePr>
        <p:xfrm>
          <a:off x="697949" y="1595921"/>
          <a:ext cx="10614990" cy="4351338"/>
        </p:xfrm>
        <a:graphic>
          <a:graphicData uri="http://schemas.openxmlformats.org/drawingml/2006/table">
            <a:tbl>
              <a:tblPr firstRow="1" firstCol="1" bandRow="1">
                <a:tableStyleId>{5C22544A-7EE6-4342-B048-85BDC9FD1C3A}</a:tableStyleId>
              </a:tblPr>
              <a:tblGrid>
                <a:gridCol w="2957439">
                  <a:extLst>
                    <a:ext uri="{9D8B030D-6E8A-4147-A177-3AD203B41FA5}">
                      <a16:colId xmlns:a16="http://schemas.microsoft.com/office/drawing/2014/main" val="3365063031"/>
                    </a:ext>
                  </a:extLst>
                </a:gridCol>
                <a:gridCol w="7657551">
                  <a:extLst>
                    <a:ext uri="{9D8B030D-6E8A-4147-A177-3AD203B41FA5}">
                      <a16:colId xmlns:a16="http://schemas.microsoft.com/office/drawing/2014/main" val="2768564175"/>
                    </a:ext>
                  </a:extLst>
                </a:gridCol>
              </a:tblGrid>
              <a:tr h="236641">
                <a:tc>
                  <a:txBody>
                    <a:bodyPr/>
                    <a:lstStyle/>
                    <a:p>
                      <a:pPr marL="0" marR="0" algn="ctr">
                        <a:lnSpc>
                          <a:spcPct val="107000"/>
                        </a:lnSpc>
                        <a:spcBef>
                          <a:spcPts val="0"/>
                        </a:spcBef>
                        <a:spcAft>
                          <a:spcPts val="0"/>
                        </a:spcAft>
                      </a:pPr>
                      <a:r>
                        <a:rPr lang="en-US" sz="9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gn="ctr">
                        <a:lnSpc>
                          <a:spcPct val="107000"/>
                        </a:lnSpc>
                        <a:spcBef>
                          <a:spcPts val="0"/>
                        </a:spcBef>
                        <a:spcAft>
                          <a:spcPts val="0"/>
                        </a:spcAft>
                      </a:pPr>
                      <a:r>
                        <a:rPr lang="en-US" sz="9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441727316"/>
                  </a:ext>
                </a:extLst>
              </a:tr>
              <a:tr h="545219">
                <a:tc>
                  <a:txBody>
                    <a:bodyPr/>
                    <a:lstStyle/>
                    <a:p>
                      <a:pPr marL="0" marR="0">
                        <a:lnSpc>
                          <a:spcPct val="107000"/>
                        </a:lnSpc>
                        <a:spcBef>
                          <a:spcPts val="0"/>
                        </a:spcBef>
                        <a:spcAft>
                          <a:spcPts val="0"/>
                        </a:spcAft>
                      </a:pPr>
                      <a:r>
                        <a:rPr lang="en-US" sz="900">
                          <a:effectLst/>
                        </a:rPr>
                        <a:t>Centricity (data-centric or message-centric)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Message-centric. Decoupled, asynchronous messaging service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04918218"/>
                  </a:ext>
                </a:extLst>
              </a:tr>
              <a:tr h="699508">
                <a:tc>
                  <a:txBody>
                    <a:bodyPr/>
                    <a:lstStyle/>
                    <a:p>
                      <a:pPr marL="0" marR="0">
                        <a:lnSpc>
                          <a:spcPct val="107000"/>
                        </a:lnSpc>
                        <a:spcBef>
                          <a:spcPts val="0"/>
                        </a:spcBef>
                        <a:spcAft>
                          <a:spcPts val="0"/>
                        </a:spcAft>
                      </a:pPr>
                      <a:r>
                        <a:rPr lang="en-US" sz="900" dirty="0">
                          <a:effectLst/>
                        </a:rPr>
                        <a:t>Connection (machine-to-machine or point-to-point)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Point to point since communicate using multiple terminals on the same computer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860058269"/>
                  </a:ext>
                </a:extLst>
              </a:tr>
              <a:tr h="699508">
                <a:tc>
                  <a:txBody>
                    <a:bodyPr/>
                    <a:lstStyle/>
                    <a:p>
                      <a:pPr marL="0" marR="0">
                        <a:lnSpc>
                          <a:spcPct val="107000"/>
                        </a:lnSpc>
                        <a:spcBef>
                          <a:spcPts val="0"/>
                        </a:spcBef>
                        <a:spcAft>
                          <a:spcPts val="0"/>
                        </a:spcAft>
                      </a:pPr>
                      <a:r>
                        <a:rPr lang="en-US" sz="900">
                          <a:effectLst/>
                        </a:rPr>
                        <a:t>Underlying Architecture (decentralized or hub-and-spoke)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Hub and spoke. You can make a VPC (Virtual Private Cloud) in Google Cloud and connect to other projects/resources.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927316699"/>
                  </a:ext>
                </a:extLst>
              </a:tr>
              <a:tr h="545219">
                <a:tc>
                  <a:txBody>
                    <a:bodyPr/>
                    <a:lstStyle/>
                    <a:p>
                      <a:pPr marL="0" marR="0">
                        <a:lnSpc>
                          <a:spcPct val="107000"/>
                        </a:lnSpc>
                        <a:spcBef>
                          <a:spcPts val="0"/>
                        </a:spcBef>
                        <a:spcAft>
                          <a:spcPts val="0"/>
                        </a:spcAft>
                      </a:pPr>
                      <a:r>
                        <a:rPr lang="en-US" sz="900">
                          <a:effectLst/>
                        </a:rPr>
                        <a:t>Protocol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3377215131"/>
                  </a:ext>
                </a:extLst>
              </a:tr>
              <a:tr h="1625243">
                <a:tc>
                  <a:txBody>
                    <a:bodyPr/>
                    <a:lstStyle/>
                    <a:p>
                      <a:pPr marL="0" marR="0">
                        <a:lnSpc>
                          <a:spcPct val="107000"/>
                        </a:lnSpc>
                        <a:spcBef>
                          <a:spcPts val="0"/>
                        </a:spcBef>
                        <a:spcAft>
                          <a:spcPts val="0"/>
                        </a:spcAft>
                      </a:pPr>
                      <a:r>
                        <a:rPr lang="en-US" sz="900">
                          <a:effectLst/>
                        </a:rPr>
                        <a:t>Transport(s)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tc>
                  <a:txBody>
                    <a:bodyPr/>
                    <a:lstStyle/>
                    <a:p>
                      <a:pPr marL="0" marR="0">
                        <a:lnSpc>
                          <a:spcPct val="107000"/>
                        </a:lnSpc>
                        <a:spcBef>
                          <a:spcPts val="0"/>
                        </a:spcBef>
                        <a:spcAft>
                          <a:spcPts val="0"/>
                        </a:spcAft>
                      </a:pPr>
                      <a:r>
                        <a:rPr lang="en-US" sz="900" dirty="0">
                          <a:effectLst/>
                        </a:rPr>
                        <a:t>Google Cloud Pub Sub handles TCP and UDP when it comes to load balancing. Messages received from Google Cloud Pub Sub can be sent to an application that utilizes a protocol like TCP or UDP (e. g. a Python message sending/listening application).</a:t>
                      </a:r>
                    </a:p>
                    <a:p>
                      <a:pPr marL="0" marR="0">
                        <a:lnSpc>
                          <a:spcPct val="107000"/>
                        </a:lnSpc>
                        <a:spcBef>
                          <a:spcPts val="0"/>
                        </a:spcBef>
                        <a:spcAft>
                          <a:spcPts val="0"/>
                        </a:spcAft>
                      </a:pPr>
                      <a:r>
                        <a:rPr lang="en-US" sz="900" dirty="0">
                          <a:effectLst/>
                        </a:rPr>
                        <a:t> </a:t>
                      </a:r>
                    </a:p>
                    <a:p>
                      <a:pPr marL="0" marR="0">
                        <a:lnSpc>
                          <a:spcPct val="107000"/>
                        </a:lnSpc>
                        <a:spcBef>
                          <a:spcPts val="0"/>
                        </a:spcBef>
                        <a:spcAft>
                          <a:spcPts val="0"/>
                        </a:spcAft>
                      </a:pPr>
                      <a:r>
                        <a:rPr lang="en-US" sz="900" dirty="0">
                          <a:effectLst/>
                        </a:rPr>
                        <a:t>HTTP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7620" marR="97620" marT="45055" marB="45055" anchor="ctr"/>
                </a:tc>
                <a:extLst>
                  <a:ext uri="{0D108BD9-81ED-4DB2-BD59-A6C34878D82A}">
                    <a16:rowId xmlns:a16="http://schemas.microsoft.com/office/drawing/2014/main" val="2952254173"/>
                  </a:ext>
                </a:extLst>
              </a:tr>
            </a:tbl>
          </a:graphicData>
        </a:graphic>
      </p:graphicFrame>
    </p:spTree>
    <p:extLst>
      <p:ext uri="{BB962C8B-B14F-4D97-AF65-F5344CB8AC3E}">
        <p14:creationId xmlns:p14="http://schemas.microsoft.com/office/powerpoint/2010/main" val="114170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65B6-3EF7-4046-924B-B4A3EB8F9F4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08C25C-5BA2-4F83-8D14-E9137917745D}"/>
              </a:ext>
            </a:extLst>
          </p:cNvPr>
          <p:cNvSpPr>
            <a:spLocks noGrp="1"/>
          </p:cNvSpPr>
          <p:nvPr>
            <p:ph idx="1"/>
          </p:nvPr>
        </p:nvSpPr>
        <p:spPr/>
        <p:txBody>
          <a:bodyPr/>
          <a:lstStyle/>
          <a:p>
            <a:r>
              <a:rPr lang="en-US" dirty="0"/>
              <a:t>Code, documentation, data, references, etc. at: </a:t>
            </a:r>
            <a:r>
              <a:rPr lang="en-US" dirty="0">
                <a:hlinkClick r:id="rId2"/>
              </a:rPr>
              <a:t>https://github.com/jamesvu1/cs6381finalprojectgooglecloudpubsub</a:t>
            </a:r>
            <a:endParaRPr lang="en-US" dirty="0"/>
          </a:p>
          <a:p>
            <a:r>
              <a:rPr lang="en-US"/>
              <a:t>Disclaimer: This repository was completed based on our overall understanding of the experiment instructions and what we knew/found through our efforts/attempts given the time we have had.</a:t>
            </a:r>
            <a:endParaRPr lang="en-US" dirty="0"/>
          </a:p>
        </p:txBody>
      </p:sp>
    </p:spTree>
    <p:extLst>
      <p:ext uri="{BB962C8B-B14F-4D97-AF65-F5344CB8AC3E}">
        <p14:creationId xmlns:p14="http://schemas.microsoft.com/office/powerpoint/2010/main" val="2167400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5461-4CC9-41BD-8B9C-FECF1BB538C2}"/>
              </a:ext>
            </a:extLst>
          </p:cNvPr>
          <p:cNvSpPr>
            <a:spLocks noGrp="1"/>
          </p:cNvSpPr>
          <p:nvPr>
            <p:ph type="title"/>
          </p:nvPr>
        </p:nvSpPr>
        <p:spPr/>
        <p:txBody>
          <a:bodyPr/>
          <a:lstStyle/>
          <a:p>
            <a:r>
              <a:rPr lang="en-US" dirty="0"/>
              <a:t>Qualitative Data</a:t>
            </a:r>
          </a:p>
        </p:txBody>
      </p:sp>
      <p:graphicFrame>
        <p:nvGraphicFramePr>
          <p:cNvPr id="6" name="Content Placeholder 5">
            <a:extLst>
              <a:ext uri="{FF2B5EF4-FFF2-40B4-BE49-F238E27FC236}">
                <a16:creationId xmlns:a16="http://schemas.microsoft.com/office/drawing/2014/main" id="{9DE5E0A3-B75D-4706-B6AB-F40D6647A567}"/>
              </a:ext>
            </a:extLst>
          </p:cNvPr>
          <p:cNvGraphicFramePr>
            <a:graphicFrameLocks noGrp="1"/>
          </p:cNvGraphicFramePr>
          <p:nvPr>
            <p:ph idx="1"/>
            <p:extLst>
              <p:ext uri="{D42A27DB-BD31-4B8C-83A1-F6EECF244321}">
                <p14:modId xmlns:p14="http://schemas.microsoft.com/office/powerpoint/2010/main" val="374048487"/>
              </p:ext>
            </p:extLst>
          </p:nvPr>
        </p:nvGraphicFramePr>
        <p:xfrm>
          <a:off x="954157" y="1589612"/>
          <a:ext cx="10557565" cy="4358174"/>
        </p:xfrm>
        <a:graphic>
          <a:graphicData uri="http://schemas.openxmlformats.org/drawingml/2006/table">
            <a:tbl>
              <a:tblPr firstRow="1" firstCol="1" bandRow="1">
                <a:tableStyleId>{5C22544A-7EE6-4342-B048-85BDC9FD1C3A}</a:tableStyleId>
              </a:tblPr>
              <a:tblGrid>
                <a:gridCol w="1694856">
                  <a:extLst>
                    <a:ext uri="{9D8B030D-6E8A-4147-A177-3AD203B41FA5}">
                      <a16:colId xmlns:a16="http://schemas.microsoft.com/office/drawing/2014/main" val="1202161678"/>
                    </a:ext>
                  </a:extLst>
                </a:gridCol>
                <a:gridCol w="8862709">
                  <a:extLst>
                    <a:ext uri="{9D8B030D-6E8A-4147-A177-3AD203B41FA5}">
                      <a16:colId xmlns:a16="http://schemas.microsoft.com/office/drawing/2014/main" val="3334718203"/>
                    </a:ext>
                  </a:extLst>
                </a:gridCol>
              </a:tblGrid>
              <a:tr h="240619">
                <a:tc>
                  <a:txBody>
                    <a:bodyPr/>
                    <a:lstStyle/>
                    <a:p>
                      <a:pPr marL="0" marR="0" algn="ctr">
                        <a:lnSpc>
                          <a:spcPct val="107000"/>
                        </a:lnSpc>
                        <a:spcBef>
                          <a:spcPts val="0"/>
                        </a:spcBef>
                        <a:spcAft>
                          <a:spcPts val="0"/>
                        </a:spcAft>
                      </a:pPr>
                      <a:r>
                        <a:rPr lang="en-US" sz="1000">
                          <a:effectLst/>
                        </a:rPr>
                        <a:t>Metric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gn="ctr">
                        <a:lnSpc>
                          <a:spcPct val="107000"/>
                        </a:lnSpc>
                        <a:spcBef>
                          <a:spcPts val="0"/>
                        </a:spcBef>
                        <a:spcAft>
                          <a:spcPts val="0"/>
                        </a:spcAft>
                      </a:pPr>
                      <a:r>
                        <a:rPr lang="en-US" sz="1000">
                          <a:effectLst/>
                        </a:rPr>
                        <a:t>Value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285114684"/>
                  </a:ext>
                </a:extLst>
              </a:tr>
              <a:tr h="554384">
                <a:tc>
                  <a:txBody>
                    <a:bodyPr/>
                    <a:lstStyle/>
                    <a:p>
                      <a:pPr marL="0" marR="0">
                        <a:lnSpc>
                          <a:spcPct val="107000"/>
                        </a:lnSpc>
                        <a:spcBef>
                          <a:spcPts val="0"/>
                        </a:spcBef>
                        <a:spcAft>
                          <a:spcPts val="0"/>
                        </a:spcAft>
                      </a:pPr>
                      <a:r>
                        <a:rPr lang="en-US" sz="1000">
                          <a:effectLst/>
                        </a:rPr>
                        <a:t>Data Serialization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Data input into Google Cloud Pub Sub must be in JSON format.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09524001"/>
                  </a:ext>
                </a:extLst>
              </a:tr>
              <a:tr h="1025033">
                <a:tc>
                  <a:txBody>
                    <a:bodyPr/>
                    <a:lstStyle/>
                    <a:p>
                      <a:pPr marL="0" marR="0">
                        <a:lnSpc>
                          <a:spcPct val="107000"/>
                        </a:lnSpc>
                        <a:spcBef>
                          <a:spcPts val="0"/>
                        </a:spcBef>
                        <a:spcAft>
                          <a:spcPts val="0"/>
                        </a:spcAft>
                      </a:pPr>
                      <a:r>
                        <a:rPr lang="en-US" sz="1000">
                          <a:effectLst/>
                        </a:rPr>
                        <a:t>Supports Queuing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Publisher makes and send messages to a topic with data, ordering key, and metadata.</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Subscribers have message ordering property option.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79914935"/>
                  </a:ext>
                </a:extLst>
              </a:tr>
              <a:tr h="554384">
                <a:tc>
                  <a:txBody>
                    <a:bodyPr/>
                    <a:lstStyle/>
                    <a:p>
                      <a:pPr marL="0" marR="0">
                        <a:lnSpc>
                          <a:spcPct val="107000"/>
                        </a:lnSpc>
                        <a:spcBef>
                          <a:spcPts val="0"/>
                        </a:spcBef>
                        <a:spcAft>
                          <a:spcPts val="0"/>
                        </a:spcAft>
                      </a:pPr>
                      <a:r>
                        <a:rPr lang="en-US" sz="1000">
                          <a:effectLst/>
                        </a:rPr>
                        <a:t>Data Type Representation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JSON that contains various data types such as string and </a:t>
                      </a:r>
                      <a:r>
                        <a:rPr lang="en-US" sz="1000" dirty="0" err="1">
                          <a:effectLst/>
                        </a:rPr>
                        <a:t>TimeStamp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989065633"/>
                  </a:ext>
                </a:extLst>
              </a:tr>
              <a:tr h="554384">
                <a:tc>
                  <a:txBody>
                    <a:bodyPr/>
                    <a:lstStyle/>
                    <a:p>
                      <a:pPr marL="0" marR="0">
                        <a:lnSpc>
                          <a:spcPct val="107000"/>
                        </a:lnSpc>
                        <a:spcBef>
                          <a:spcPts val="0"/>
                        </a:spcBef>
                        <a:spcAft>
                          <a:spcPts val="0"/>
                        </a:spcAft>
                      </a:pPr>
                      <a:r>
                        <a:rPr lang="en-US" sz="1000">
                          <a:effectLst/>
                        </a:rPr>
                        <a:t>QoS Parameters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You can send messages through MQTT bridge to Cloud IoT core, which supports multiple QOS levels.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150876715"/>
                  </a:ext>
                </a:extLst>
              </a:tr>
              <a:tr h="554384">
                <a:tc>
                  <a:txBody>
                    <a:bodyPr/>
                    <a:lstStyle/>
                    <a:p>
                      <a:pPr marL="0" marR="0">
                        <a:lnSpc>
                          <a:spcPct val="107000"/>
                        </a:lnSpc>
                        <a:spcBef>
                          <a:spcPts val="0"/>
                        </a:spcBef>
                        <a:spcAft>
                          <a:spcPts val="0"/>
                        </a:spcAft>
                      </a:pPr>
                      <a:r>
                        <a:rPr lang="en-US" sz="1000">
                          <a:effectLst/>
                        </a:rPr>
                        <a:t>Supports Dynamic Discovery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Google Cloud Pub/Sub dynamically tweaks publishers and subscribers based on message throughput.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1172578216"/>
                  </a:ext>
                </a:extLst>
              </a:tr>
              <a:tr h="868150">
                <a:tc>
                  <a:txBody>
                    <a:bodyPr/>
                    <a:lstStyle/>
                    <a:p>
                      <a:pPr marL="0" marR="0">
                        <a:lnSpc>
                          <a:spcPct val="107000"/>
                        </a:lnSpc>
                        <a:spcBef>
                          <a:spcPts val="0"/>
                        </a:spcBef>
                        <a:spcAft>
                          <a:spcPts val="0"/>
                        </a:spcAft>
                      </a:pPr>
                      <a:r>
                        <a:rPr lang="en-US" sz="1000">
                          <a:effectLst/>
                        </a:rPr>
                        <a:t>Communication Patterns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tc>
                  <a:txBody>
                    <a:bodyPr/>
                    <a:lstStyle/>
                    <a:p>
                      <a:pPr marL="0" marR="0">
                        <a:lnSpc>
                          <a:spcPct val="107000"/>
                        </a:lnSpc>
                        <a:spcBef>
                          <a:spcPts val="0"/>
                        </a:spcBef>
                        <a:spcAft>
                          <a:spcPts val="0"/>
                        </a:spcAft>
                      </a:pPr>
                      <a:r>
                        <a:rPr lang="en-US" sz="1000" dirty="0">
                          <a:effectLst/>
                        </a:rPr>
                        <a:t>Subscriber push/pull</a:t>
                      </a:r>
                      <a:endParaRPr lang="en-US" sz="900" dirty="0">
                        <a:effectLst/>
                      </a:endParaRPr>
                    </a:p>
                    <a:p>
                      <a:pPr marL="0" marR="0">
                        <a:lnSpc>
                          <a:spcPct val="107000"/>
                        </a:lnSpc>
                        <a:spcBef>
                          <a:spcPts val="0"/>
                        </a:spcBef>
                        <a:spcAft>
                          <a:spcPts val="0"/>
                        </a:spcAft>
                      </a:pPr>
                      <a:r>
                        <a:rPr lang="en-US" sz="1000" dirty="0">
                          <a:effectLst/>
                        </a:rPr>
                        <a:t> </a:t>
                      </a:r>
                      <a:endParaRPr lang="en-US" sz="900" dirty="0">
                        <a:effectLst/>
                      </a:endParaRPr>
                    </a:p>
                    <a:p>
                      <a:pPr marL="0" marR="0">
                        <a:lnSpc>
                          <a:spcPct val="107000"/>
                        </a:lnSpc>
                        <a:spcBef>
                          <a:spcPts val="0"/>
                        </a:spcBef>
                        <a:spcAft>
                          <a:spcPts val="0"/>
                        </a:spcAft>
                      </a:pPr>
                      <a:r>
                        <a:rPr lang="en-US" sz="1000" dirty="0">
                          <a:effectLst/>
                        </a:rPr>
                        <a:t>Streaming pull, push/pull</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99261" marR="99261" marT="45813" marB="45813" anchor="ctr"/>
                </a:tc>
                <a:extLst>
                  <a:ext uri="{0D108BD9-81ED-4DB2-BD59-A6C34878D82A}">
                    <a16:rowId xmlns:a16="http://schemas.microsoft.com/office/drawing/2014/main" val="3238079272"/>
                  </a:ext>
                </a:extLst>
              </a:tr>
            </a:tbl>
          </a:graphicData>
        </a:graphic>
      </p:graphicFrame>
    </p:spTree>
    <p:extLst>
      <p:ext uri="{BB962C8B-B14F-4D97-AF65-F5344CB8AC3E}">
        <p14:creationId xmlns:p14="http://schemas.microsoft.com/office/powerpoint/2010/main" val="121279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DEB0-FCCB-4DFF-8B47-385508520A1A}"/>
              </a:ext>
            </a:extLst>
          </p:cNvPr>
          <p:cNvSpPr>
            <a:spLocks noGrp="1"/>
          </p:cNvSpPr>
          <p:nvPr>
            <p:ph type="title"/>
          </p:nvPr>
        </p:nvSpPr>
        <p:spPr/>
        <p:txBody>
          <a:bodyPr/>
          <a:lstStyle/>
          <a:p>
            <a:r>
              <a:rPr lang="en-US" dirty="0"/>
              <a:t>Qualitative Data</a:t>
            </a:r>
          </a:p>
        </p:txBody>
      </p:sp>
      <p:sp>
        <p:nvSpPr>
          <p:cNvPr id="6" name="Rectangle 1">
            <a:extLst>
              <a:ext uri="{FF2B5EF4-FFF2-40B4-BE49-F238E27FC236}">
                <a16:creationId xmlns:a16="http://schemas.microsoft.com/office/drawing/2014/main" id="{05109F2C-4409-4770-AFB0-88C07E243F8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840F1124-80D6-4557-86BF-62ACCCEFC76E}"/>
              </a:ext>
            </a:extLst>
          </p:cNvPr>
          <p:cNvGraphicFramePr>
            <a:graphicFrameLocks noGrp="1"/>
          </p:cNvGraphicFramePr>
          <p:nvPr>
            <p:ph idx="1"/>
            <p:extLst>
              <p:ext uri="{D42A27DB-BD31-4B8C-83A1-F6EECF244321}">
                <p14:modId xmlns:p14="http://schemas.microsoft.com/office/powerpoint/2010/main" val="1100568458"/>
              </p:ext>
            </p:extLst>
          </p:nvPr>
        </p:nvGraphicFramePr>
        <p:xfrm>
          <a:off x="590826" y="1563610"/>
          <a:ext cx="10881139" cy="4451563"/>
        </p:xfrm>
        <a:graphic>
          <a:graphicData uri="http://schemas.openxmlformats.org/drawingml/2006/table">
            <a:tbl>
              <a:tblPr firstRow="1" firstCol="1" bandRow="1">
                <a:tableStyleId>{5C22544A-7EE6-4342-B048-85BDC9FD1C3A}</a:tableStyleId>
              </a:tblPr>
              <a:tblGrid>
                <a:gridCol w="1746801">
                  <a:extLst>
                    <a:ext uri="{9D8B030D-6E8A-4147-A177-3AD203B41FA5}">
                      <a16:colId xmlns:a16="http://schemas.microsoft.com/office/drawing/2014/main" val="1870454932"/>
                    </a:ext>
                  </a:extLst>
                </a:gridCol>
                <a:gridCol w="9134338">
                  <a:extLst>
                    <a:ext uri="{9D8B030D-6E8A-4147-A177-3AD203B41FA5}">
                      <a16:colId xmlns:a16="http://schemas.microsoft.com/office/drawing/2014/main" val="3851338642"/>
                    </a:ext>
                  </a:extLst>
                </a:gridCol>
              </a:tblGrid>
              <a:tr h="157074">
                <a:tc>
                  <a:txBody>
                    <a:bodyPr/>
                    <a:lstStyle/>
                    <a:p>
                      <a:pPr marL="0" marR="0" algn="ctr">
                        <a:lnSpc>
                          <a:spcPct val="107000"/>
                        </a:lnSpc>
                        <a:spcBef>
                          <a:spcPts val="0"/>
                        </a:spcBef>
                        <a:spcAft>
                          <a:spcPts val="0"/>
                        </a:spcAft>
                      </a:pPr>
                      <a:r>
                        <a:rPr lang="en-US" sz="800">
                          <a:effectLst/>
                        </a:rPr>
                        <a:t>Metric</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gn="ctr">
                        <a:lnSpc>
                          <a:spcPct val="107000"/>
                        </a:lnSpc>
                        <a:spcBef>
                          <a:spcPts val="0"/>
                        </a:spcBef>
                        <a:spcAft>
                          <a:spcPts val="0"/>
                        </a:spcAft>
                      </a:pPr>
                      <a:r>
                        <a:rPr lang="en-US" sz="800">
                          <a:effectLst/>
                        </a:rPr>
                        <a:t>Value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27259530"/>
                  </a:ext>
                </a:extLst>
              </a:tr>
              <a:tr h="669133">
                <a:tc>
                  <a:txBody>
                    <a:bodyPr/>
                    <a:lstStyle/>
                    <a:p>
                      <a:pPr marL="0" marR="0">
                        <a:lnSpc>
                          <a:spcPct val="107000"/>
                        </a:lnSpc>
                        <a:spcBef>
                          <a:spcPts val="0"/>
                        </a:spcBef>
                        <a:spcAft>
                          <a:spcPts val="0"/>
                        </a:spcAft>
                      </a:pPr>
                      <a:r>
                        <a:rPr lang="en-US" sz="800" dirty="0">
                          <a:effectLst/>
                        </a:rPr>
                        <a:t>Abstraction Layer</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For abstraction of implementation details, there exists a service proxy among clients and data senders that helps optimize connection for clients. The control plane assigns the publishers and subscribers to the servers. The data plane handles message transmission among publishers and subscribers.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306034740"/>
                  </a:ext>
                </a:extLst>
              </a:tr>
              <a:tr h="1898074">
                <a:tc>
                  <a:txBody>
                    <a:bodyPr/>
                    <a:lstStyle/>
                    <a:p>
                      <a:pPr marL="0" marR="0">
                        <a:lnSpc>
                          <a:spcPct val="107000"/>
                        </a:lnSpc>
                        <a:spcBef>
                          <a:spcPts val="0"/>
                        </a:spcBef>
                        <a:spcAft>
                          <a:spcPts val="0"/>
                        </a:spcAft>
                      </a:pPr>
                      <a:r>
                        <a:rPr lang="en-US" sz="800" dirty="0">
                          <a:effectLst/>
                        </a:rPr>
                        <a:t>Up-front Complexity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Option of Pub/Sub Lite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Quotas and usage</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Horizontal scalability (add more devices)</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Publish with error handling</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Redundancy, rollback, traffic limit, recovery, failure detection, incremental changes, coordinate/document emergency response, capacity management</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Failed publications are retried automatically.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extLst>
                  <a:ext uri="{0D108BD9-81ED-4DB2-BD59-A6C34878D82A}">
                    <a16:rowId xmlns:a16="http://schemas.microsoft.com/office/drawing/2014/main" val="256634646"/>
                  </a:ext>
                </a:extLst>
              </a:tr>
              <a:tr h="1627058">
                <a:tc>
                  <a:txBody>
                    <a:bodyPr/>
                    <a:lstStyle/>
                    <a:p>
                      <a:pPr marL="0" marR="0">
                        <a:lnSpc>
                          <a:spcPct val="107000"/>
                        </a:lnSpc>
                        <a:spcBef>
                          <a:spcPts val="0"/>
                        </a:spcBef>
                        <a:spcAft>
                          <a:spcPts val="0"/>
                        </a:spcAft>
                      </a:pPr>
                      <a:r>
                        <a:rPr lang="en-US" sz="800">
                          <a:effectLst/>
                        </a:rPr>
                        <a:t>Large Implementations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4797" marR="64797" marT="29906" marB="29906" anchor="ctr"/>
                </a:tc>
                <a:tc>
                  <a:txBody>
                    <a:bodyPr/>
                    <a:lstStyle/>
                    <a:p>
                      <a:pPr marL="0" marR="0">
                        <a:lnSpc>
                          <a:spcPct val="107000"/>
                        </a:lnSpc>
                        <a:spcBef>
                          <a:spcPts val="0"/>
                        </a:spcBef>
                        <a:spcAft>
                          <a:spcPts val="0"/>
                        </a:spcAft>
                      </a:pPr>
                      <a:r>
                        <a:rPr lang="en-US" sz="800" dirty="0">
                          <a:effectLst/>
                        </a:rPr>
                        <a:t>Google Cloud Pub Sub has certain max limits such as 10000 topics per project, 10 MB per message, 10 KB per schema, etc.</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Across a load-balanced set of subscribers, only 1 subscriber can be in a partition at a time. Thus, there is a limit on parallel processing. Possible solution: Put subscriber on topic with more shards but this means more topics to maintain and migration needs to be done more carefully.</a:t>
                      </a: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u="sng" dirty="0">
                          <a:effectLst/>
                        </a:rPr>
                        <a:t>Implementation</a:t>
                      </a:r>
                      <a:endParaRPr lang="en-US" sz="800" dirty="0">
                        <a:effectLst/>
                      </a:endParaRPr>
                    </a:p>
                    <a:p>
                      <a:pPr marL="0" marR="0">
                        <a:lnSpc>
                          <a:spcPct val="107000"/>
                        </a:lnSpc>
                        <a:spcBef>
                          <a:spcPts val="0"/>
                        </a:spcBef>
                        <a:spcAft>
                          <a:spcPts val="0"/>
                        </a:spcAft>
                      </a:pPr>
                      <a:r>
                        <a:rPr lang="en-US" sz="800" dirty="0">
                          <a:effectLst/>
                        </a:rPr>
                        <a:t> </a:t>
                      </a:r>
                    </a:p>
                    <a:p>
                      <a:pPr marL="0" marR="0">
                        <a:lnSpc>
                          <a:spcPct val="107000"/>
                        </a:lnSpc>
                        <a:spcBef>
                          <a:spcPts val="0"/>
                        </a:spcBef>
                        <a:spcAft>
                          <a:spcPts val="0"/>
                        </a:spcAft>
                      </a:pPr>
                      <a:r>
                        <a:rPr lang="en-US" sz="800" dirty="0">
                          <a:effectLst/>
                        </a:rPr>
                        <a:t>•	Create Google Cloud account and set up features using website UI.</a:t>
                      </a:r>
                    </a:p>
                    <a:p>
                      <a:pPr marL="0" marR="0">
                        <a:lnSpc>
                          <a:spcPct val="107000"/>
                        </a:lnSpc>
                        <a:spcBef>
                          <a:spcPts val="0"/>
                        </a:spcBef>
                        <a:spcAft>
                          <a:spcPts val="0"/>
                        </a:spcAft>
                      </a:pPr>
                      <a:r>
                        <a:rPr lang="en-US" sz="800" dirty="0">
                          <a:effectLst/>
                        </a:rPr>
                        <a:t>•	Set up topic, which 1 publisher detects.</a:t>
                      </a:r>
                    </a:p>
                    <a:p>
                      <a:pPr marL="0" marR="0">
                        <a:lnSpc>
                          <a:spcPct val="107000"/>
                        </a:lnSpc>
                        <a:spcBef>
                          <a:spcPts val="0"/>
                        </a:spcBef>
                        <a:spcAft>
                          <a:spcPts val="0"/>
                        </a:spcAft>
                      </a:pPr>
                      <a:r>
                        <a:rPr lang="en-US" sz="800" dirty="0">
                          <a:effectLst/>
                        </a:rPr>
                        <a:t>•	Set up 2 subscribers.</a:t>
                      </a:r>
                    </a:p>
                    <a:p>
                      <a:pPr marL="0" marR="0">
                        <a:lnSpc>
                          <a:spcPct val="107000"/>
                        </a:lnSpc>
                        <a:spcBef>
                          <a:spcPts val="0"/>
                        </a:spcBef>
                        <a:spcAft>
                          <a:spcPts val="0"/>
                        </a:spcAft>
                      </a:pPr>
                      <a:r>
                        <a:rPr lang="en-US" sz="800" dirty="0">
                          <a:effectLst/>
                        </a:rPr>
                        <a:t>•	Install Python and Google SDK.</a:t>
                      </a:r>
                    </a:p>
                    <a:p>
                      <a:pPr marL="0" marR="0">
                        <a:lnSpc>
                          <a:spcPct val="107000"/>
                        </a:lnSpc>
                        <a:spcBef>
                          <a:spcPts val="0"/>
                        </a:spcBef>
                        <a:spcAft>
                          <a:spcPts val="0"/>
                        </a:spcAft>
                      </a:pPr>
                      <a:r>
                        <a:rPr lang="en-US" sz="800" dirty="0">
                          <a:effectLst/>
                        </a:rPr>
                        <a:t>•	Open 3 terminals for 1 publisher and 2 subscribers.</a:t>
                      </a:r>
                    </a:p>
                    <a:p>
                      <a:pPr marL="0" marR="0">
                        <a:lnSpc>
                          <a:spcPct val="107000"/>
                        </a:lnSpc>
                        <a:spcBef>
                          <a:spcPts val="0"/>
                        </a:spcBef>
                        <a:spcAft>
                          <a:spcPts val="0"/>
                        </a:spcAft>
                      </a:pPr>
                      <a:r>
                        <a:rPr lang="en-US" sz="800" dirty="0">
                          <a:effectLst/>
                        </a:rPr>
                        <a:t>•	Messages are published and subscribed efficiently with little delay time in between.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84" marR="4984" marT="4984" marB="4984" anchor="ctr"/>
                </a:tc>
                <a:extLst>
                  <a:ext uri="{0D108BD9-81ED-4DB2-BD59-A6C34878D82A}">
                    <a16:rowId xmlns:a16="http://schemas.microsoft.com/office/drawing/2014/main" val="730391587"/>
                  </a:ext>
                </a:extLst>
              </a:tr>
            </a:tbl>
          </a:graphicData>
        </a:graphic>
      </p:graphicFrame>
    </p:spTree>
    <p:extLst>
      <p:ext uri="{BB962C8B-B14F-4D97-AF65-F5344CB8AC3E}">
        <p14:creationId xmlns:p14="http://schemas.microsoft.com/office/powerpoint/2010/main" val="173267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5385-D608-4FF7-9F36-44E574B18B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084E088-07B3-4EDF-9BB6-3A046BE72866}"/>
              </a:ext>
            </a:extLst>
          </p:cNvPr>
          <p:cNvSpPr>
            <a:spLocks noGrp="1"/>
          </p:cNvSpPr>
          <p:nvPr>
            <p:ph idx="1"/>
          </p:nvPr>
        </p:nvSpPr>
        <p:spPr/>
        <p:txBody>
          <a:bodyPr>
            <a:normAutofit fontScale="85000" lnSpcReduction="10000"/>
          </a:bodyPr>
          <a:lstStyle/>
          <a:p>
            <a:r>
              <a:rPr lang="en-US" dirty="0"/>
              <a:t>Built a Pub-Broker-Sub type of app implementing Google Cloud Pub Sub API-based code, Python, and ZMQ</a:t>
            </a:r>
          </a:p>
          <a:p>
            <a:r>
              <a:rPr lang="en-US" dirty="0"/>
              <a:t>Data flow:</a:t>
            </a:r>
          </a:p>
          <a:p>
            <a:pPr lvl="1"/>
            <a:r>
              <a:rPr lang="en-US" dirty="0"/>
              <a:t>p</a:t>
            </a:r>
            <a:r>
              <a:rPr lang="en-US"/>
              <a:t>ub</a:t>
            </a:r>
            <a:r>
              <a:rPr lang="en-US" dirty="0"/>
              <a:t>.py: Send messages to Broker via ZMQ continuously.</a:t>
            </a:r>
          </a:p>
          <a:p>
            <a:pPr lvl="1"/>
            <a:r>
              <a:rPr lang="en-US" dirty="0"/>
              <a:t>broker.py: Receive messages from Pub via ZMQ and send messages to Sub via Google Cloud Pub Sub continuously.</a:t>
            </a:r>
          </a:p>
          <a:p>
            <a:pPr lvl="1"/>
            <a:r>
              <a:rPr lang="en-US" dirty="0"/>
              <a:t>sub.py: Receive messages from Broker via Google Cloud Pub Sub and when a specified number of messages have been received, save the messages into CSV.</a:t>
            </a:r>
          </a:p>
          <a:p>
            <a:pPr lvl="2"/>
            <a:r>
              <a:rPr lang="en-US" dirty="0"/>
              <a:t>Message contains message ID and times it took to get from Pub to Broker and from Broker to Sub.</a:t>
            </a:r>
          </a:p>
          <a:p>
            <a:pPr lvl="1"/>
            <a:r>
              <a:rPr lang="en-US" dirty="0"/>
              <a:t>clear.py: Clears old messages that sub.py would have received via Google Cloud Pub on the next run.</a:t>
            </a:r>
          </a:p>
          <a:p>
            <a:pPr lvl="1"/>
            <a:r>
              <a:rPr lang="en-US" dirty="0"/>
              <a:t>calculateStatistics.py: Read the data from “tm” (time measurement) CSV files and save a CSV filled with statistics (e. g. min, max, average, standard deviation)</a:t>
            </a:r>
          </a:p>
          <a:p>
            <a:pPr lvl="1"/>
            <a:r>
              <a:rPr lang="en-US" dirty="0"/>
              <a:t>hardwareMeasure.py: Continuously see the latest hardware statistics (CPU, RAM, storage)</a:t>
            </a:r>
          </a:p>
        </p:txBody>
      </p:sp>
    </p:spTree>
    <p:extLst>
      <p:ext uri="{BB962C8B-B14F-4D97-AF65-F5344CB8AC3E}">
        <p14:creationId xmlns:p14="http://schemas.microsoft.com/office/powerpoint/2010/main" val="17660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8E56-D9C5-44E4-8B4A-2444F549C0C7}"/>
              </a:ext>
            </a:extLst>
          </p:cNvPr>
          <p:cNvSpPr>
            <a:spLocks noGrp="1"/>
          </p:cNvSpPr>
          <p:nvPr>
            <p:ph type="title"/>
          </p:nvPr>
        </p:nvSpPr>
        <p:spPr/>
        <p:txBody>
          <a:bodyPr/>
          <a:lstStyle/>
          <a:p>
            <a:r>
              <a:rPr lang="en-US" dirty="0"/>
              <a:t>Code – pub.py</a:t>
            </a:r>
          </a:p>
        </p:txBody>
      </p:sp>
      <p:pic>
        <p:nvPicPr>
          <p:cNvPr id="5" name="Content Placeholder 4">
            <a:extLst>
              <a:ext uri="{FF2B5EF4-FFF2-40B4-BE49-F238E27FC236}">
                <a16:creationId xmlns:a16="http://schemas.microsoft.com/office/drawing/2014/main" id="{851B4C85-0803-4A59-802D-AB85F96B0121}"/>
              </a:ext>
            </a:extLst>
          </p:cNvPr>
          <p:cNvPicPr>
            <a:picLocks noGrp="1" noChangeAspect="1"/>
          </p:cNvPicPr>
          <p:nvPr>
            <p:ph idx="1"/>
          </p:nvPr>
        </p:nvPicPr>
        <p:blipFill>
          <a:blip r:embed="rId2"/>
          <a:stretch>
            <a:fillRect/>
          </a:stretch>
        </p:blipFill>
        <p:spPr>
          <a:xfrm>
            <a:off x="1373206" y="1825625"/>
            <a:ext cx="9445587" cy="4351338"/>
          </a:xfrm>
        </p:spPr>
      </p:pic>
    </p:spTree>
    <p:extLst>
      <p:ext uri="{BB962C8B-B14F-4D97-AF65-F5344CB8AC3E}">
        <p14:creationId xmlns:p14="http://schemas.microsoft.com/office/powerpoint/2010/main" val="40628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C18A-8629-40DE-9CB3-C0C55B1B271D}"/>
              </a:ext>
            </a:extLst>
          </p:cNvPr>
          <p:cNvSpPr>
            <a:spLocks noGrp="1"/>
          </p:cNvSpPr>
          <p:nvPr>
            <p:ph type="title"/>
          </p:nvPr>
        </p:nvSpPr>
        <p:spPr/>
        <p:txBody>
          <a:bodyPr/>
          <a:lstStyle/>
          <a:p>
            <a:r>
              <a:rPr lang="en-US" dirty="0"/>
              <a:t>Code – broker.py</a:t>
            </a:r>
          </a:p>
        </p:txBody>
      </p:sp>
      <p:pic>
        <p:nvPicPr>
          <p:cNvPr id="5" name="Content Placeholder 4">
            <a:extLst>
              <a:ext uri="{FF2B5EF4-FFF2-40B4-BE49-F238E27FC236}">
                <a16:creationId xmlns:a16="http://schemas.microsoft.com/office/drawing/2014/main" id="{4C4BBFD0-2907-4B0A-BB5D-AA7346AEC084}"/>
              </a:ext>
            </a:extLst>
          </p:cNvPr>
          <p:cNvPicPr>
            <a:picLocks noGrp="1" noChangeAspect="1"/>
          </p:cNvPicPr>
          <p:nvPr>
            <p:ph idx="1"/>
          </p:nvPr>
        </p:nvPicPr>
        <p:blipFill>
          <a:blip r:embed="rId2"/>
          <a:stretch>
            <a:fillRect/>
          </a:stretch>
        </p:blipFill>
        <p:spPr>
          <a:xfrm>
            <a:off x="838200" y="1821007"/>
            <a:ext cx="4899016" cy="4351338"/>
          </a:xfrm>
        </p:spPr>
      </p:pic>
      <p:pic>
        <p:nvPicPr>
          <p:cNvPr id="7" name="Picture 6">
            <a:extLst>
              <a:ext uri="{FF2B5EF4-FFF2-40B4-BE49-F238E27FC236}">
                <a16:creationId xmlns:a16="http://schemas.microsoft.com/office/drawing/2014/main" id="{0B08CAC4-5BA6-410D-8744-5C57C08E3557}"/>
              </a:ext>
            </a:extLst>
          </p:cNvPr>
          <p:cNvPicPr>
            <a:picLocks noChangeAspect="1"/>
          </p:cNvPicPr>
          <p:nvPr/>
        </p:nvPicPr>
        <p:blipFill>
          <a:blip r:embed="rId3"/>
          <a:stretch>
            <a:fillRect/>
          </a:stretch>
        </p:blipFill>
        <p:spPr>
          <a:xfrm>
            <a:off x="6003636" y="1821007"/>
            <a:ext cx="5706770" cy="2539148"/>
          </a:xfrm>
          <a:prstGeom prst="rect">
            <a:avLst/>
          </a:prstGeom>
        </p:spPr>
      </p:pic>
      <p:sp>
        <p:nvSpPr>
          <p:cNvPr id="8" name="TextBox 7">
            <a:extLst>
              <a:ext uri="{FF2B5EF4-FFF2-40B4-BE49-F238E27FC236}">
                <a16:creationId xmlns:a16="http://schemas.microsoft.com/office/drawing/2014/main" id="{C378D65C-B44C-4A21-B29D-AF8ADDEF6469}"/>
              </a:ext>
            </a:extLst>
          </p:cNvPr>
          <p:cNvSpPr txBox="1"/>
          <p:nvPr/>
        </p:nvSpPr>
        <p:spPr>
          <a:xfrm>
            <a:off x="6059055" y="4687455"/>
            <a:ext cx="5651351" cy="923330"/>
          </a:xfrm>
          <a:prstGeom prst="rect">
            <a:avLst/>
          </a:prstGeom>
          <a:noFill/>
        </p:spPr>
        <p:txBody>
          <a:bodyPr wrap="square" rtlCol="0">
            <a:spAutoFit/>
          </a:bodyPr>
          <a:lstStyle/>
          <a:p>
            <a:r>
              <a:rPr lang="en-US" dirty="0"/>
              <a:t>* </a:t>
            </a:r>
            <a:r>
              <a:rPr lang="en-US" dirty="0" err="1"/>
              <a:t>newMessage</a:t>
            </a:r>
            <a:r>
              <a:rPr lang="en-US" dirty="0"/>
              <a:t> is converted into a form that can be sent via Google Cloud Pub Sub (code in repository as linked earlier due to copyright reasons).</a:t>
            </a:r>
          </a:p>
        </p:txBody>
      </p:sp>
    </p:spTree>
    <p:extLst>
      <p:ext uri="{BB962C8B-B14F-4D97-AF65-F5344CB8AC3E}">
        <p14:creationId xmlns:p14="http://schemas.microsoft.com/office/powerpoint/2010/main" val="37622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26AA-4CC5-49DE-8675-3CD3445687D9}"/>
              </a:ext>
            </a:extLst>
          </p:cNvPr>
          <p:cNvSpPr>
            <a:spLocks noGrp="1"/>
          </p:cNvSpPr>
          <p:nvPr>
            <p:ph type="title"/>
          </p:nvPr>
        </p:nvSpPr>
        <p:spPr/>
        <p:txBody>
          <a:bodyPr/>
          <a:lstStyle/>
          <a:p>
            <a:r>
              <a:rPr lang="en-US" dirty="0"/>
              <a:t>Code – sub.py</a:t>
            </a:r>
          </a:p>
        </p:txBody>
      </p:sp>
      <p:pic>
        <p:nvPicPr>
          <p:cNvPr id="5" name="Content Placeholder 4">
            <a:extLst>
              <a:ext uri="{FF2B5EF4-FFF2-40B4-BE49-F238E27FC236}">
                <a16:creationId xmlns:a16="http://schemas.microsoft.com/office/drawing/2014/main" id="{2492941E-F0AF-441C-8EAE-644784A107DC}"/>
              </a:ext>
            </a:extLst>
          </p:cNvPr>
          <p:cNvPicPr>
            <a:picLocks noGrp="1" noChangeAspect="1"/>
          </p:cNvPicPr>
          <p:nvPr>
            <p:ph idx="1"/>
          </p:nvPr>
        </p:nvPicPr>
        <p:blipFill>
          <a:blip r:embed="rId2"/>
          <a:stretch>
            <a:fillRect/>
          </a:stretch>
        </p:blipFill>
        <p:spPr>
          <a:xfrm>
            <a:off x="5827443" y="758119"/>
            <a:ext cx="5855543" cy="3157800"/>
          </a:xfrm>
        </p:spPr>
      </p:pic>
      <p:pic>
        <p:nvPicPr>
          <p:cNvPr id="7" name="Picture 6">
            <a:extLst>
              <a:ext uri="{FF2B5EF4-FFF2-40B4-BE49-F238E27FC236}">
                <a16:creationId xmlns:a16="http://schemas.microsoft.com/office/drawing/2014/main" id="{9F5186A0-58C3-4828-8A7C-F1A72CEC7BE5}"/>
              </a:ext>
            </a:extLst>
          </p:cNvPr>
          <p:cNvPicPr>
            <a:picLocks noChangeAspect="1"/>
          </p:cNvPicPr>
          <p:nvPr/>
        </p:nvPicPr>
        <p:blipFill>
          <a:blip r:embed="rId3"/>
          <a:stretch>
            <a:fillRect/>
          </a:stretch>
        </p:blipFill>
        <p:spPr>
          <a:xfrm>
            <a:off x="921259" y="4051620"/>
            <a:ext cx="10139659" cy="2680484"/>
          </a:xfrm>
          <a:prstGeom prst="rect">
            <a:avLst/>
          </a:prstGeom>
        </p:spPr>
      </p:pic>
      <p:pic>
        <p:nvPicPr>
          <p:cNvPr id="9" name="Picture 8">
            <a:extLst>
              <a:ext uri="{FF2B5EF4-FFF2-40B4-BE49-F238E27FC236}">
                <a16:creationId xmlns:a16="http://schemas.microsoft.com/office/drawing/2014/main" id="{6BEE8520-44D5-42AB-BCF0-F95AC355A0B4}"/>
              </a:ext>
            </a:extLst>
          </p:cNvPr>
          <p:cNvPicPr>
            <a:picLocks noChangeAspect="1"/>
          </p:cNvPicPr>
          <p:nvPr/>
        </p:nvPicPr>
        <p:blipFill>
          <a:blip r:embed="rId4"/>
          <a:stretch>
            <a:fillRect/>
          </a:stretch>
        </p:blipFill>
        <p:spPr>
          <a:xfrm>
            <a:off x="921259" y="2787608"/>
            <a:ext cx="4782196" cy="1067630"/>
          </a:xfrm>
          <a:prstGeom prst="rect">
            <a:avLst/>
          </a:prstGeom>
        </p:spPr>
      </p:pic>
      <p:sp>
        <p:nvSpPr>
          <p:cNvPr id="11" name="TextBox 10">
            <a:extLst>
              <a:ext uri="{FF2B5EF4-FFF2-40B4-BE49-F238E27FC236}">
                <a16:creationId xmlns:a16="http://schemas.microsoft.com/office/drawing/2014/main" id="{E13D5172-24FC-48A7-ADAB-797845165B90}"/>
              </a:ext>
            </a:extLst>
          </p:cNvPr>
          <p:cNvSpPr txBox="1"/>
          <p:nvPr/>
        </p:nvSpPr>
        <p:spPr>
          <a:xfrm>
            <a:off x="921259" y="1690688"/>
            <a:ext cx="4653489" cy="646331"/>
          </a:xfrm>
          <a:prstGeom prst="rect">
            <a:avLst/>
          </a:prstGeom>
          <a:noFill/>
        </p:spPr>
        <p:txBody>
          <a:bodyPr wrap="square" rtlCol="0">
            <a:spAutoFit/>
          </a:bodyPr>
          <a:lstStyle/>
          <a:p>
            <a:r>
              <a:rPr lang="en-US" dirty="0"/>
              <a:t>* Message is received from Google Cloud Pub Sub (code in repository as linked earlier).</a:t>
            </a:r>
          </a:p>
        </p:txBody>
      </p:sp>
    </p:spTree>
    <p:extLst>
      <p:ext uri="{BB962C8B-B14F-4D97-AF65-F5344CB8AC3E}">
        <p14:creationId xmlns:p14="http://schemas.microsoft.com/office/powerpoint/2010/main" val="222613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5A03-A904-4529-84BE-23F27666C5A5}"/>
              </a:ext>
            </a:extLst>
          </p:cNvPr>
          <p:cNvSpPr>
            <a:spLocks noGrp="1"/>
          </p:cNvSpPr>
          <p:nvPr>
            <p:ph type="title"/>
          </p:nvPr>
        </p:nvSpPr>
        <p:spPr/>
        <p:txBody>
          <a:bodyPr/>
          <a:lstStyle/>
          <a:p>
            <a:r>
              <a:rPr lang="en-US" dirty="0"/>
              <a:t>Code – clear.py</a:t>
            </a:r>
          </a:p>
        </p:txBody>
      </p:sp>
      <p:pic>
        <p:nvPicPr>
          <p:cNvPr id="5" name="Content Placeholder 4">
            <a:extLst>
              <a:ext uri="{FF2B5EF4-FFF2-40B4-BE49-F238E27FC236}">
                <a16:creationId xmlns:a16="http://schemas.microsoft.com/office/drawing/2014/main" id="{0CDCEA56-950A-43A0-B333-B325DA98C442}"/>
              </a:ext>
            </a:extLst>
          </p:cNvPr>
          <p:cNvPicPr>
            <a:picLocks noGrp="1" noChangeAspect="1"/>
          </p:cNvPicPr>
          <p:nvPr>
            <p:ph idx="1"/>
          </p:nvPr>
        </p:nvPicPr>
        <p:blipFill>
          <a:blip r:embed="rId2"/>
          <a:stretch>
            <a:fillRect/>
          </a:stretch>
        </p:blipFill>
        <p:spPr>
          <a:xfrm>
            <a:off x="838200" y="2553191"/>
            <a:ext cx="10515600" cy="2896206"/>
          </a:xfrm>
        </p:spPr>
      </p:pic>
    </p:spTree>
    <p:extLst>
      <p:ext uri="{BB962C8B-B14F-4D97-AF65-F5344CB8AC3E}">
        <p14:creationId xmlns:p14="http://schemas.microsoft.com/office/powerpoint/2010/main" val="205532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BD6B-2396-4A4D-9266-FB0C96CB1FA0}"/>
              </a:ext>
            </a:extLst>
          </p:cNvPr>
          <p:cNvSpPr>
            <a:spLocks noGrp="1"/>
          </p:cNvSpPr>
          <p:nvPr>
            <p:ph type="title"/>
          </p:nvPr>
        </p:nvSpPr>
        <p:spPr/>
        <p:txBody>
          <a:bodyPr/>
          <a:lstStyle/>
          <a:p>
            <a:r>
              <a:rPr lang="en-US" dirty="0"/>
              <a:t>Code – calculateStatistics.py</a:t>
            </a:r>
          </a:p>
        </p:txBody>
      </p:sp>
      <p:pic>
        <p:nvPicPr>
          <p:cNvPr id="6" name="Content Placeholder 5">
            <a:extLst>
              <a:ext uri="{FF2B5EF4-FFF2-40B4-BE49-F238E27FC236}">
                <a16:creationId xmlns:a16="http://schemas.microsoft.com/office/drawing/2014/main" id="{A83C5DD9-0219-4390-A212-42D473DE8EE0}"/>
              </a:ext>
            </a:extLst>
          </p:cNvPr>
          <p:cNvPicPr>
            <a:picLocks noGrp="1" noChangeAspect="1"/>
          </p:cNvPicPr>
          <p:nvPr>
            <p:ph idx="1"/>
          </p:nvPr>
        </p:nvPicPr>
        <p:blipFill>
          <a:blip r:embed="rId2"/>
          <a:stretch>
            <a:fillRect/>
          </a:stretch>
        </p:blipFill>
        <p:spPr>
          <a:xfrm>
            <a:off x="406045" y="1825624"/>
            <a:ext cx="5689955" cy="4351338"/>
          </a:xfrm>
          <a:prstGeom prst="rect">
            <a:avLst/>
          </a:prstGeom>
        </p:spPr>
      </p:pic>
      <p:pic>
        <p:nvPicPr>
          <p:cNvPr id="7" name="Picture 6">
            <a:extLst>
              <a:ext uri="{FF2B5EF4-FFF2-40B4-BE49-F238E27FC236}">
                <a16:creationId xmlns:a16="http://schemas.microsoft.com/office/drawing/2014/main" id="{94C69BA4-0667-494F-89B9-F088D84068C1}"/>
              </a:ext>
            </a:extLst>
          </p:cNvPr>
          <p:cNvPicPr>
            <a:picLocks noChangeAspect="1"/>
          </p:cNvPicPr>
          <p:nvPr/>
        </p:nvPicPr>
        <p:blipFill>
          <a:blip r:embed="rId3"/>
          <a:stretch>
            <a:fillRect/>
          </a:stretch>
        </p:blipFill>
        <p:spPr>
          <a:xfrm>
            <a:off x="6199888" y="1856546"/>
            <a:ext cx="5667696" cy="4320416"/>
          </a:xfrm>
          <a:prstGeom prst="rect">
            <a:avLst/>
          </a:prstGeom>
        </p:spPr>
      </p:pic>
    </p:spTree>
    <p:extLst>
      <p:ext uri="{BB962C8B-B14F-4D97-AF65-F5344CB8AC3E}">
        <p14:creationId xmlns:p14="http://schemas.microsoft.com/office/powerpoint/2010/main" val="215178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3393-7639-4CA8-AF8C-F944BD0D017B}"/>
              </a:ext>
            </a:extLst>
          </p:cNvPr>
          <p:cNvSpPr>
            <a:spLocks noGrp="1"/>
          </p:cNvSpPr>
          <p:nvPr>
            <p:ph type="title"/>
          </p:nvPr>
        </p:nvSpPr>
        <p:spPr/>
        <p:txBody>
          <a:bodyPr/>
          <a:lstStyle/>
          <a:p>
            <a:r>
              <a:rPr lang="en-US" dirty="0"/>
              <a:t>Code – hardwareMeasure.py</a:t>
            </a:r>
          </a:p>
        </p:txBody>
      </p:sp>
      <p:pic>
        <p:nvPicPr>
          <p:cNvPr id="7" name="Content Placeholder 6">
            <a:extLst>
              <a:ext uri="{FF2B5EF4-FFF2-40B4-BE49-F238E27FC236}">
                <a16:creationId xmlns:a16="http://schemas.microsoft.com/office/drawing/2014/main" id="{4D498D60-2125-44BC-B02C-0CB3FDEC152D}"/>
              </a:ext>
            </a:extLst>
          </p:cNvPr>
          <p:cNvPicPr>
            <a:picLocks noGrp="1" noChangeAspect="1"/>
          </p:cNvPicPr>
          <p:nvPr>
            <p:ph idx="1"/>
          </p:nvPr>
        </p:nvPicPr>
        <p:blipFill>
          <a:blip r:embed="rId2"/>
          <a:stretch>
            <a:fillRect/>
          </a:stretch>
        </p:blipFill>
        <p:spPr>
          <a:xfrm>
            <a:off x="978053" y="1794704"/>
            <a:ext cx="4431441" cy="4351338"/>
          </a:xfrm>
        </p:spPr>
      </p:pic>
      <p:pic>
        <p:nvPicPr>
          <p:cNvPr id="14" name="Picture 13">
            <a:extLst>
              <a:ext uri="{FF2B5EF4-FFF2-40B4-BE49-F238E27FC236}">
                <a16:creationId xmlns:a16="http://schemas.microsoft.com/office/drawing/2014/main" id="{54F2DB22-33D8-4206-9EC5-065EA5866EEE}"/>
              </a:ext>
            </a:extLst>
          </p:cNvPr>
          <p:cNvPicPr>
            <a:picLocks noChangeAspect="1"/>
          </p:cNvPicPr>
          <p:nvPr/>
        </p:nvPicPr>
        <p:blipFill>
          <a:blip r:embed="rId3"/>
          <a:stretch>
            <a:fillRect/>
          </a:stretch>
        </p:blipFill>
        <p:spPr>
          <a:xfrm>
            <a:off x="5606773" y="1794703"/>
            <a:ext cx="5961717" cy="2613853"/>
          </a:xfrm>
          <a:prstGeom prst="rect">
            <a:avLst/>
          </a:prstGeom>
        </p:spPr>
      </p:pic>
    </p:spTree>
    <p:extLst>
      <p:ext uri="{BB962C8B-B14F-4D97-AF65-F5344CB8AC3E}">
        <p14:creationId xmlns:p14="http://schemas.microsoft.com/office/powerpoint/2010/main" val="745967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1522</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Symbol</vt:lpstr>
      <vt:lpstr>Office Theme</vt:lpstr>
      <vt:lpstr>CS 6381 Final Project</vt:lpstr>
      <vt:lpstr>References</vt:lpstr>
      <vt:lpstr>Overview</vt:lpstr>
      <vt:lpstr>Code – pub.py</vt:lpstr>
      <vt:lpstr>Code – broker.py</vt:lpstr>
      <vt:lpstr>Code – sub.py</vt:lpstr>
      <vt:lpstr>Code – clear.py</vt:lpstr>
      <vt:lpstr>Code – calculateStatistics.py</vt:lpstr>
      <vt:lpstr>Code – hardwareMeasure.py</vt:lpstr>
      <vt:lpstr>Setup</vt:lpstr>
      <vt:lpstr>Run Code to Get Time Differences CSV Data</vt:lpstr>
      <vt:lpstr>Stop the Run</vt:lpstr>
      <vt:lpstr>Run Code to Collect Statistics</vt:lpstr>
      <vt:lpstr>Conditions Tested</vt:lpstr>
      <vt:lpstr>Result Format</vt:lpstr>
      <vt:lpstr>Base File - Basics</vt:lpstr>
      <vt:lpstr>Base File – Compatibility</vt:lpstr>
      <vt:lpstr>Base File - Hardware Needs</vt:lpstr>
      <vt:lpstr>Qualitative Data</vt:lpstr>
      <vt:lpstr>Qualitative Data</vt:lpstr>
      <vt:lpstr>Qualitative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6381 Final Project</dc:title>
  <dc:creator>James Vu</dc:creator>
  <cp:lastModifiedBy>James Vu</cp:lastModifiedBy>
  <cp:revision>90</cp:revision>
  <dcterms:created xsi:type="dcterms:W3CDTF">2021-04-13T18:13:29Z</dcterms:created>
  <dcterms:modified xsi:type="dcterms:W3CDTF">2021-04-21T22:53:42Z</dcterms:modified>
</cp:coreProperties>
</file>