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6" r:id="rId11"/>
  </p:sldIdLst>
  <p:sldSz cx="12192000" cy="6858000"/>
  <p:notesSz cx="7315200" cy="9601200"/>
  <p:defaultTextStyle>
    <a:defPPr>
      <a:defRPr lang="en-US"/>
    </a:defPPr>
    <a:lvl1pPr marL="0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1pPr>
    <a:lvl2pPr marL="528376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2pPr>
    <a:lvl3pPr marL="1056753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3pPr>
    <a:lvl4pPr marL="1585129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4pPr>
    <a:lvl5pPr marL="2113505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5pPr>
    <a:lvl6pPr marL="2641881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6pPr>
    <a:lvl7pPr marL="3170258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7pPr>
    <a:lvl8pPr marL="3698635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8pPr>
    <a:lvl9pPr marL="4227011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A36832-B452-42D4-AA74-EFE889AF6F40}">
          <p14:sldIdLst>
            <p14:sldId id="257"/>
            <p14:sldId id="263"/>
            <p14:sldId id="258"/>
            <p14:sldId id="264"/>
            <p14:sldId id="265"/>
            <p14:sldId id="259"/>
            <p14:sldId id="260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t Tran" initials="KT" lastIdx="0" clrIdx="0">
    <p:extLst>
      <p:ext uri="{19B8F6BF-5375-455C-9EA6-DF929625EA0E}">
        <p15:presenceInfo xmlns:p15="http://schemas.microsoft.com/office/powerpoint/2012/main" userId="80bd09453ca039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FFFC"/>
    <a:srgbClr val="996633"/>
    <a:srgbClr val="336600"/>
    <a:srgbClr val="663300"/>
    <a:srgbClr val="FFFEEB"/>
    <a:srgbClr val="E8FECA"/>
    <a:srgbClr val="D1FFE6"/>
    <a:srgbClr val="FFA7A7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291" autoAdjust="0"/>
  </p:normalViewPr>
  <p:slideViewPr>
    <p:cSldViewPr>
      <p:cViewPr>
        <p:scale>
          <a:sx n="125" d="100"/>
          <a:sy n="125" d="100"/>
        </p:scale>
        <p:origin x="9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8"/>
    </p:cViewPr>
  </p:sorterViewPr>
  <p:notesViewPr>
    <p:cSldViewPr>
      <p:cViewPr varScale="1">
        <p:scale>
          <a:sx n="84" d="100"/>
          <a:sy n="84" d="100"/>
        </p:scale>
        <p:origin x="20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5612-CE99-42A8-B19E-2DCF95ADD35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90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0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330F2-AAE4-40BF-ACCA-28B0D7F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1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26F13-8860-4BF8-8986-74B757D4DC7C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661988"/>
            <a:ext cx="5759450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6400" y="3962402"/>
            <a:ext cx="6502400" cy="502919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F907C4-B1E7-41F4-BB7A-F84F529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1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85750" indent="-2857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4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1pPr>
    <a:lvl2pPr marL="699826" indent="-1714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2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2pPr>
    <a:lvl3pPr marL="1228202" indent="-1714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2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3pPr>
    <a:lvl4pPr marL="1870879" indent="-2857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4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4pPr>
    <a:lvl5pPr marL="2284955" indent="-1714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2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5pPr>
    <a:lvl6pPr marL="2641881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6pPr>
    <a:lvl7pPr marL="3170258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7pPr>
    <a:lvl8pPr marL="3698635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8pPr>
    <a:lvl9pPr marL="4227011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cliparthut.com/clip-arts/339/red-white-blue-3397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01600" y="-7141"/>
            <a:ext cx="12306295" cy="6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1" y="4343400"/>
            <a:ext cx="5958156" cy="86868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lvl1pPr marL="0" indent="0" algn="r" defTabSz="914400" rtl="0" eaLnBrk="1" latinLnBrk="0" hangingPunct="1">
              <a:buFont typeface="Arial" pitchFamily="34" charset="0"/>
              <a:buNone/>
              <a:defRPr lang="en-US" sz="2800" b="0" kern="1200" baseline="0" dirty="0" smtClean="0">
                <a:solidFill>
                  <a:srgbClr val="000000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kiet t. tran, ph.d.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539564" y="5237887"/>
            <a:ext cx="58033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algn="r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kern="1200" baseline="0" dirty="0" smtClean="0">
                <a:solidFill>
                  <a:srgbClr val="000000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indent="0" algn="r" defTabSz="914400" rtl="0" eaLnBrk="1" fontAlgn="base" latinLnBrk="0" hangingPunct="1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100000"/>
            </a:pPr>
            <a:r>
              <a:rPr lang="en-US" dirty="0" smtClean="0"/>
              <a:t>Click to edit line 1</a:t>
            </a:r>
            <a:br>
              <a:rPr lang="en-US" dirty="0" smtClean="0"/>
            </a:br>
            <a:r>
              <a:rPr lang="en-US" dirty="0" smtClean="0"/>
              <a:t>and line 2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609600" y="381003"/>
            <a:ext cx="10668000" cy="78411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4000" b="0" i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DevSecOps Report</a:t>
            </a:r>
            <a:endParaRPr kumimoji="0" lang="en-US" altLang="en-US" sz="4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609600" y="1203592"/>
            <a:ext cx="9448800" cy="52322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pitchFamily="2" charset="2"/>
              <a:buNone/>
              <a:defRPr lang="en-US" altLang="en-US" sz="2400" b="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749300" indent="-279400" algn="l" rtl="0" eaLnBrk="1" fontAlgn="base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50000"/>
                  <a:lumOff val="50000"/>
                </a:schemeClr>
              </a:buClr>
              <a:buSzPct val="122000"/>
              <a:buFont typeface="Arial"/>
              <a:buChar char="•"/>
              <a:defRPr sz="2200">
                <a:solidFill>
                  <a:srgbClr val="3C3C3C"/>
                </a:solidFill>
                <a:latin typeface="Arial"/>
                <a:cs typeface="Arial"/>
              </a:defRPr>
            </a:lvl2pPr>
            <a:lvl3pPr marL="1028700" indent="-228600" algn="l" rtl="0" eaLnBrk="1" fontAlgn="base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Wingdings" charset="2"/>
              <a:buChar char="§"/>
              <a:defRPr lang="en-US" altLang="en-US" sz="2000" dirty="0" smtClean="0">
                <a:solidFill>
                  <a:srgbClr val="3C3C3C"/>
                </a:solidFill>
                <a:latin typeface="Arial"/>
                <a:cs typeface="Arial"/>
              </a:defRPr>
            </a:lvl3pPr>
            <a:lvl4pPr marL="1428750" indent="-28575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Courier New"/>
              <a:buChar char="o"/>
              <a:defRPr sz="1800" baseline="0">
                <a:solidFill>
                  <a:srgbClr val="3C3C3C"/>
                </a:solidFill>
                <a:latin typeface="Arial"/>
                <a:cs typeface="Arial"/>
              </a:defRPr>
            </a:lvl4pPr>
            <a:lvl5pPr marL="1662113" indent="-227013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 Black" pitchFamily="34" charset="0"/>
              <a:buChar char="–"/>
              <a:defRPr sz="1600">
                <a:solidFill>
                  <a:srgbClr val="3C3C3C"/>
                </a:solidFill>
                <a:latin typeface="Arial"/>
                <a:cs typeface="Arial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2C728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80DDF8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Helvetica" panose="020B0604020202020204" pitchFamily="34" charset="0"/>
              </a:rPr>
              <a:t>be agile – scrum better – code better</a:t>
            </a:r>
            <a:r>
              <a:rPr kumimoji="0" lang="en-US" altLang="en-US" sz="2000" b="1" i="1" u="none" strike="noStrike" kern="0" cap="none" spc="0" normalizeH="0" noProof="0" dirty="0" smtClean="0">
                <a:ln>
                  <a:noFill/>
                </a:ln>
                <a:solidFill>
                  <a:srgbClr val="80DDF8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Helvetica" panose="020B0604020202020204" pitchFamily="34" charset="0"/>
              </a:rPr>
              <a:t> – sleep </a:t>
            </a:r>
            <a:r>
              <a:rPr lang="en-US" altLang="en-US" sz="2000" b="1" i="1" kern="0" noProof="0" dirty="0" smtClean="0">
                <a:solidFill>
                  <a:srgbClr val="80DDF8"/>
                </a:solidFill>
                <a:latin typeface="Candara" panose="020E0502030303020204" pitchFamily="34" charset="0"/>
                <a:cs typeface="Helvetica" panose="020B0604020202020204" pitchFamily="34" charset="0"/>
              </a:rPr>
              <a:t>b</a:t>
            </a:r>
            <a:r>
              <a:rPr kumimoji="0" lang="en-US" altLang="en-US" sz="2000" b="1" i="1" u="none" strike="noStrike" kern="0" cap="none" spc="0" normalizeH="0" noProof="0" dirty="0" smtClean="0">
                <a:ln>
                  <a:noFill/>
                </a:ln>
                <a:solidFill>
                  <a:srgbClr val="80DDF8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Helvetica" panose="020B0604020202020204" pitchFamily="34" charset="0"/>
              </a:rPr>
              <a:t>etter – stay lean</a:t>
            </a:r>
            <a:endParaRPr kumimoji="0" lang="en-US" altLang="en-US" sz="2000" b="1" i="1" u="none" strike="noStrike" kern="0" cap="none" spc="0" normalizeH="0" baseline="0" noProof="0" dirty="0">
              <a:ln>
                <a:noFill/>
              </a:ln>
              <a:solidFill>
                <a:srgbClr val="80DDF8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2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7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8632" y="152400"/>
            <a:ext cx="104902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48632" y="1418122"/>
            <a:ext cx="10346088" cy="1335750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SzPct val="110000"/>
              <a:buFont typeface="+mj-lt"/>
              <a:buAutoNum type="alphaLcPeriod"/>
              <a:defRPr sz="24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SzPct val="110000"/>
              <a:buFont typeface="+mj-lt"/>
              <a:buAutoNum type="romanLcPeriod"/>
              <a:defRPr sz="20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SzPct val="110000"/>
              <a:buFont typeface="Arial Black" pitchFamily="34" charset="0"/>
              <a:buChar char="–"/>
              <a:defRPr/>
            </a:lvl4pPr>
            <a:lvl5pPr>
              <a:buSzPct val="110000"/>
              <a:buFont typeface="Arial Black" pitchFamily="34" charset="0"/>
              <a:buChar char="–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238931" y="6447386"/>
            <a:ext cx="749869" cy="27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1206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28376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6753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5129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350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188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258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9863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701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8632" y="152400"/>
            <a:ext cx="104902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22956" y="1418122"/>
            <a:ext cx="10346088" cy="523220"/>
          </a:xfrm>
        </p:spPr>
        <p:txBody>
          <a:bodyPr wrap="square">
            <a:spAutoFit/>
          </a:bodyPr>
          <a:lstStyle>
            <a:lvl1pPr marL="0" indent="0" algn="ctr">
              <a:buNone/>
              <a:defRPr sz="28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2596" indent="0">
              <a:buSzPct val="110000"/>
              <a:buFont typeface="Arial Black" pitchFamily="34" charset="0"/>
              <a:buNone/>
              <a:defRPr sz="4400">
                <a:solidFill>
                  <a:srgbClr val="000000"/>
                </a:solidFill>
                <a:latin typeface="+mj-lt"/>
                <a:cs typeface="Arial"/>
              </a:defRPr>
            </a:lvl2pPr>
            <a:lvl3pPr marL="905194" indent="0">
              <a:buSzPct val="110000"/>
              <a:buFont typeface="Arial" pitchFamily="34" charset="0"/>
              <a:buNone/>
              <a:defRPr sz="4400">
                <a:solidFill>
                  <a:srgbClr val="000000"/>
                </a:solidFill>
                <a:latin typeface="+mj-lt"/>
                <a:cs typeface="Arial"/>
              </a:defRPr>
            </a:lvl3pPr>
            <a:lvl4pPr>
              <a:buSzPct val="110000"/>
              <a:buFont typeface="Arial Black" pitchFamily="34" charset="0"/>
              <a:buChar char="–"/>
              <a:defRPr/>
            </a:lvl4pPr>
            <a:lvl5pPr>
              <a:buSzPct val="110000"/>
              <a:buFont typeface="Arial Black" pitchFamily="34" charset="0"/>
              <a:buChar char="–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44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8632" y="152400"/>
            <a:ext cx="104902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90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25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97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5344" y="4546603"/>
            <a:ext cx="10501312" cy="136207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3200" b="1" cap="none" baseline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45344" y="5882219"/>
            <a:ext cx="1050131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19" y="1253809"/>
            <a:ext cx="9515919" cy="13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1518" y="207076"/>
            <a:ext cx="10507412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442131" y="6593085"/>
            <a:ext cx="749869" cy="27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1206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28376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6753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5129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350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188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258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9863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701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C6BF52-654C-4C95-8D8C-97D20C28A50C}" type="slidenum">
              <a:rPr lang="en-US" sz="900" b="0" smtClean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pPr/>
              <a:t>‹#›</a:t>
            </a:fld>
            <a:endParaRPr lang="en-US" sz="900" b="0" dirty="0" smtClean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  <p:sldLayoutId id="2147483687" r:id="rId4"/>
    <p:sldLayoutId id="2147483679" r:id="rId5"/>
    <p:sldLayoutId id="2147483686" r:id="rId6"/>
    <p:sldLayoutId id="2147483680" r:id="rId7"/>
    <p:sldLayoutId id="214748368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05194" rtl="0" eaLnBrk="1" latinLnBrk="0" hangingPunct="1">
        <a:spcBef>
          <a:spcPct val="0"/>
        </a:spcBef>
        <a:buNone/>
        <a:defRPr sz="3200" b="1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514350" indent="-514350" algn="l" defTabSz="905194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0000"/>
          </a:solidFill>
          <a:latin typeface="Arial Black" panose="020B0A0402010202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09796" indent="-457200" algn="l" defTabSz="905194" rtl="0" eaLnBrk="1" latinLnBrk="0" hangingPunct="1">
        <a:spcBef>
          <a:spcPct val="20000"/>
        </a:spcBef>
        <a:buFont typeface="+mj-lt"/>
        <a:buAutoNum type="alphaLcPeriod"/>
        <a:defRPr sz="2400" kern="1200">
          <a:solidFill>
            <a:srgbClr val="000000"/>
          </a:solidFill>
          <a:latin typeface="Arial Black" panose="020B0A0402010202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419544" indent="-514350" algn="l" defTabSz="905194" rtl="0" eaLnBrk="1" latinLnBrk="0" hangingPunct="1">
        <a:spcBef>
          <a:spcPct val="20000"/>
        </a:spcBef>
        <a:buFont typeface="+mj-lt"/>
        <a:buAutoNum type="romanLcPeriod"/>
        <a:defRPr sz="2000" kern="1200">
          <a:solidFill>
            <a:srgbClr val="000000"/>
          </a:solidFill>
          <a:latin typeface="Arial Black" panose="020B0A0402010202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584088" indent="-226298" algn="l" defTabSz="9051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0000"/>
          </a:solidFill>
          <a:latin typeface="+mj-lt"/>
          <a:ea typeface="+mn-ea"/>
          <a:cs typeface="Arial" panose="020B0604020202020204" pitchFamily="34" charset="0"/>
        </a:defRPr>
      </a:lvl4pPr>
      <a:lvl5pPr marL="2036686" indent="-226298" algn="l" defTabSz="90519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000000"/>
          </a:solidFill>
          <a:latin typeface="+mj-lt"/>
          <a:ea typeface="+mn-ea"/>
          <a:cs typeface="Arial" panose="020B0604020202020204" pitchFamily="34" charset="0"/>
        </a:defRPr>
      </a:lvl5pPr>
      <a:lvl6pPr marL="2489282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1878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475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072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596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194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790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388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2984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0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178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0774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831799">
            <a:off x="1277203" y="2451084"/>
            <a:ext cx="81499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DRAFTY</a:t>
            </a:r>
            <a:endParaRPr lang="en-US" sz="13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7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32" y="1418122"/>
            <a:ext cx="10346088" cy="4918269"/>
          </a:xfrm>
        </p:spPr>
        <p:txBody>
          <a:bodyPr/>
          <a:lstStyle/>
          <a:p>
            <a:pPr lvl="0"/>
            <a:r>
              <a:rPr lang="en-US" dirty="0"/>
              <a:t>Decompose the Human Review logic and process from the identified NCPS application such that it runs as a stand-alone application capable of subscribing to an AMQP Topic to receive incoming STIX files that require human review, presenting files to users for editing using the </a:t>
            </a:r>
            <a:r>
              <a:rPr lang="en-US" u="sng" dirty="0"/>
              <a:t>existing logic</a:t>
            </a:r>
            <a:r>
              <a:rPr lang="en-US" dirty="0"/>
              <a:t> and UI elements, and then publish approved/edited files to an AMQP topic.</a:t>
            </a:r>
          </a:p>
          <a:p>
            <a:pPr lvl="0"/>
            <a:r>
              <a:rPr lang="en-US" dirty="0"/>
              <a:t>Decompose the file ingest and dissemination logic and then create micro-services to perform that same logic in auto-scaling clusters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2667000"/>
            <a:ext cx="1676400" cy="914400"/>
          </a:xfrm>
          <a:prstGeom prst="rect">
            <a:avLst/>
          </a:prstGeom>
          <a:solidFill>
            <a:srgbClr val="D9FF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UI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NodeJS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2667000"/>
            <a:ext cx="2133600" cy="914400"/>
          </a:xfrm>
          <a:prstGeom prst="rect">
            <a:avLst/>
          </a:prstGeom>
          <a:solidFill>
            <a:srgbClr val="D9FF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Backend (Spring Boot)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an 1"/>
          <p:cNvSpPr/>
          <p:nvPr/>
        </p:nvSpPr>
        <p:spPr>
          <a:xfrm>
            <a:off x="7048500" y="2516124"/>
            <a:ext cx="1295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MySQL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Flowchart: Direct Access Storage 5"/>
          <p:cNvSpPr/>
          <p:nvPr/>
        </p:nvSpPr>
        <p:spPr>
          <a:xfrm>
            <a:off x="5257800" y="989193"/>
            <a:ext cx="22860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Active MQ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04800"/>
            <a:ext cx="533400" cy="607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20512"/>
            <a:ext cx="533400" cy="607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7270299" y="2552699"/>
            <a:ext cx="4661800" cy="1143001"/>
          </a:xfrm>
          <a:prstGeom prst="rect">
            <a:avLst/>
          </a:prstGeom>
          <a:solidFill>
            <a:srgbClr val="D9FF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Partner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(Spring Boot)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Flowchart: Direct Access Storage 9"/>
          <p:cNvSpPr/>
          <p:nvPr/>
        </p:nvSpPr>
        <p:spPr>
          <a:xfrm>
            <a:off x="5257800" y="4381383"/>
            <a:ext cx="22860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Active MQ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696200" y="108977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7811436" y="1615266"/>
            <a:ext cx="950626" cy="90085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783654" y="448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66" y="1653414"/>
            <a:ext cx="685800" cy="683065"/>
          </a:xfrm>
          <a:prstGeom prst="rect">
            <a:avLst/>
          </a:prstGeom>
        </p:spPr>
      </p:pic>
      <p:sp>
        <p:nvSpPr>
          <p:cNvPr id="17" name="Flowchart: Document 16"/>
          <p:cNvSpPr/>
          <p:nvPr/>
        </p:nvSpPr>
        <p:spPr>
          <a:xfrm>
            <a:off x="7771607" y="5094949"/>
            <a:ext cx="950626" cy="90085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66" y="5246360"/>
            <a:ext cx="600428" cy="598033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10800000">
            <a:off x="4361980" y="1276041"/>
            <a:ext cx="743420" cy="12400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4194179" y="3957698"/>
            <a:ext cx="1212840" cy="762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159368" y="2820512"/>
            <a:ext cx="9022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301624" y="2820512"/>
            <a:ext cx="7468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8198626" y="617461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4724400" y="1638417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2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6316136" y="2294032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3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3468038" y="2438400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4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4706813" y="3924183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5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7974221" y="4073723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6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15" y="0"/>
            <a:ext cx="5726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62" y="173759"/>
            <a:ext cx="5294638" cy="68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flow of HR Yellow Dog App.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32" y="1418122"/>
            <a:ext cx="10346088" cy="353943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Stix</a:t>
            </a:r>
            <a:r>
              <a:rPr lang="en-US" dirty="0" smtClean="0"/>
              <a:t> Document (with marking) inserted to a queue</a:t>
            </a:r>
          </a:p>
          <a:p>
            <a:r>
              <a:rPr lang="en-US" dirty="0" smtClean="0"/>
              <a:t>Backend ingests the doc and parse for HR fields</a:t>
            </a:r>
          </a:p>
          <a:p>
            <a:r>
              <a:rPr lang="en-US" dirty="0" smtClean="0"/>
              <a:t>Doc and HR fields are saved in DB</a:t>
            </a:r>
          </a:p>
          <a:p>
            <a:r>
              <a:rPr lang="en-US" dirty="0" smtClean="0"/>
              <a:t>User pulls HR, reviews &amp; disseminates</a:t>
            </a:r>
          </a:p>
          <a:p>
            <a:r>
              <a:rPr lang="en-US" dirty="0" smtClean="0"/>
              <a:t>Backend disseminates the modified </a:t>
            </a:r>
            <a:r>
              <a:rPr lang="en-US" dirty="0" err="1" smtClean="0"/>
              <a:t>Stix</a:t>
            </a:r>
            <a:r>
              <a:rPr lang="en-US" dirty="0" smtClean="0"/>
              <a:t> doc</a:t>
            </a:r>
          </a:p>
          <a:p>
            <a:r>
              <a:rPr lang="en-US" dirty="0" smtClean="0"/>
              <a:t>Modified doc is now available for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846"/>
            <a:ext cx="7772399" cy="448315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676400" y="4724399"/>
            <a:ext cx="1905000" cy="1142999"/>
          </a:xfrm>
          <a:prstGeom prst="wedgeRectCallout">
            <a:avLst>
              <a:gd name="adj1" fmla="val 12014"/>
              <a:gd name="adj2" fmla="val -2113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Unit tests with JEST (87%+)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733800" y="4730674"/>
            <a:ext cx="1905000" cy="1136725"/>
          </a:xfrm>
          <a:prstGeom prst="wedgeRectCallout">
            <a:avLst>
              <a:gd name="adj1" fmla="val 28956"/>
              <a:gd name="adj2" fmla="val -2169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Unit tests with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Junit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(93%+)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75846"/>
            <a:ext cx="7772399" cy="448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399" y="4994030"/>
            <a:ext cx="6934199" cy="8733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UI Automated Tests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Java – Serenity/</a:t>
            </a:r>
            <a:r>
              <a:rPr lang="en-US" sz="1400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Cukes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– Selenium Web Driver – REST API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 rot="5400000">
            <a:off x="8219869" y="4353131"/>
            <a:ext cx="65649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1627699" y="3630101"/>
            <a:ext cx="207860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6808" y="433583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Web Driver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200" y="4335836"/>
            <a:ext cx="183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REST API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0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75846"/>
            <a:ext cx="7772399" cy="448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399" y="4994030"/>
            <a:ext cx="6934199" cy="8733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Backend (API) Automated Tests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Java – Serenity/</a:t>
            </a:r>
            <a:r>
              <a:rPr lang="en-US" sz="1400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Cukes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–REST API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 rot="5400000">
            <a:off x="8219869" y="4353131"/>
            <a:ext cx="65649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187442" y="3594358"/>
            <a:ext cx="2007116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5815" y="428569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REST API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200" y="4335836"/>
            <a:ext cx="183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REST API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tch Signal">
      <a:dk1>
        <a:srgbClr val="003874"/>
      </a:dk1>
      <a:lt1>
        <a:sysClr val="window" lastClr="FFFFFF"/>
      </a:lt1>
      <a:dk2>
        <a:srgbClr val="58595B"/>
      </a:dk2>
      <a:lt2>
        <a:srgbClr val="BCBEC0"/>
      </a:lt2>
      <a:accent1>
        <a:srgbClr val="00746B"/>
      </a:accent1>
      <a:accent2>
        <a:srgbClr val="1475BC"/>
      </a:accent2>
      <a:accent3>
        <a:srgbClr val="003874"/>
      </a:accent3>
      <a:accent4>
        <a:srgbClr val="58595B"/>
      </a:accent4>
      <a:accent5>
        <a:srgbClr val="97ADDA"/>
      </a:accent5>
      <a:accent6>
        <a:srgbClr val="C8D5E3"/>
      </a:accent6>
      <a:hlink>
        <a:srgbClr val="5B9B98"/>
      </a:hlink>
      <a:folHlink>
        <a:srgbClr val="FFFFFF"/>
      </a:folHlink>
    </a:clrScheme>
    <a:fontScheme name="BEM, Inc.">
      <a:majorFont>
        <a:latin typeface="Candara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370181</TotalTime>
  <Words>226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Candara</vt:lpstr>
      <vt:lpstr>Comic Sans MS</vt:lpstr>
      <vt:lpstr>Helvetica</vt:lpstr>
      <vt:lpstr>Perpetua</vt:lpstr>
      <vt:lpstr>Verdana</vt:lpstr>
      <vt:lpstr>Wingdings</vt:lpstr>
      <vt:lpstr>1_Office Theme</vt:lpstr>
      <vt:lpstr>PowerPoint Presentation</vt:lpstr>
      <vt:lpstr>User Requirements</vt:lpstr>
      <vt:lpstr>PowerPoint Presentation</vt:lpstr>
      <vt:lpstr>PowerPoint Presentation</vt:lpstr>
      <vt:lpstr>PowerPoint Presentation</vt:lpstr>
      <vt:lpstr>High level flow of HR Yellow Dog App.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 Practices</dc:title>
  <dc:creator>Kiet T. Tran</dc:creator>
  <cp:lastModifiedBy>Kiet Tran</cp:lastModifiedBy>
  <cp:revision>1460</cp:revision>
  <cp:lastPrinted>2016-03-27T19:49:23Z</cp:lastPrinted>
  <dcterms:created xsi:type="dcterms:W3CDTF">2011-11-17T17:23:25Z</dcterms:created>
  <dcterms:modified xsi:type="dcterms:W3CDTF">2018-11-29T17:44:48Z</dcterms:modified>
</cp:coreProperties>
</file>