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56" d="100"/>
          <a:sy n="56" d="100"/>
        </p:scale>
        <p:origin x="6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38400" y="2286000"/>
            <a:ext cx="7315200" cy="28194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SG" dirty="0"/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1600200"/>
            <a:ext cx="7315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Collections of Objects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95600" y="2819400"/>
            <a:ext cx="1828800" cy="2057399"/>
            <a:chOff x="2438400" y="2362200"/>
            <a:chExt cx="1828800" cy="2057399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2438400" y="2362200"/>
              <a:ext cx="1828800" cy="205739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/>
                <a:t>Points</a:t>
              </a:r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2895600"/>
              <a:ext cx="1524000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Topology</a:t>
              </a:r>
              <a:br>
                <a:rPr lang="en-SG" dirty="0"/>
              </a:br>
              <a:r>
                <a:rPr lang="en-SG" sz="1600" dirty="0"/>
                <a:t>-</a:t>
              </a:r>
              <a:br>
                <a:rPr lang="en-SG" sz="1600" dirty="0"/>
              </a:br>
              <a:r>
                <a:rPr lang="en-SG" sz="1600" dirty="0"/>
                <a:t>-</a:t>
              </a:r>
              <a:br>
                <a:rPr lang="en-SG" sz="1600" dirty="0"/>
              </a:br>
              <a:r>
                <a:rPr lang="en-SG" sz="1600" dirty="0"/>
                <a:t>-</a:t>
              </a:r>
              <a:br>
                <a:rPr lang="en-SG" sz="1600" dirty="0"/>
              </a:br>
              <a:r>
                <a:rPr lang="en-SG" sz="1600" i="1" dirty="0"/>
                <a:t>vertices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1600" y="2819400"/>
            <a:ext cx="1828801" cy="2057400"/>
            <a:chOff x="5181598" y="2362200"/>
            <a:chExt cx="1828801" cy="2057400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181598" y="2362200"/>
              <a:ext cx="1828801" cy="2057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/>
                <a:t>Polylines</a:t>
              </a:r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1" y="2895600"/>
              <a:ext cx="1524000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Topology</a:t>
              </a:r>
              <a:br>
                <a:rPr lang="en-SG" dirty="0"/>
              </a:br>
              <a:r>
                <a:rPr lang="en-SG" sz="1600" dirty="0"/>
                <a:t>-</a:t>
              </a:r>
              <a:br>
                <a:rPr lang="en-SG" sz="1600" dirty="0"/>
              </a:br>
              <a:r>
                <a:rPr lang="en-SG" sz="1600" i="1" dirty="0"/>
                <a:t>wires</a:t>
              </a:r>
              <a:br>
                <a:rPr lang="en-SG" sz="1600" i="1" dirty="0"/>
              </a:br>
              <a:r>
                <a:rPr lang="en-SG" sz="1600" i="1" dirty="0"/>
                <a:t>edges</a:t>
              </a:r>
              <a:br>
                <a:rPr lang="en-SG" sz="1600" i="1" dirty="0"/>
              </a:br>
              <a:r>
                <a:rPr lang="en-SG" sz="1600" i="1" dirty="0"/>
                <a:t>vertices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91400" y="2819400"/>
            <a:ext cx="1828800" cy="2057400"/>
            <a:chOff x="7924799" y="2362200"/>
            <a:chExt cx="1828800" cy="2057400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924799" y="2362200"/>
              <a:ext cx="1828800" cy="2057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/>
                <a:t>Polygons</a:t>
              </a:r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SG" dirty="0"/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2895600"/>
              <a:ext cx="1524000" cy="13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Topology</a:t>
              </a:r>
              <a:br>
                <a:rPr lang="en-SG" dirty="0"/>
              </a:br>
              <a:r>
                <a:rPr lang="en-SG" sz="1600" i="1" dirty="0"/>
                <a:t>faces</a:t>
              </a:r>
              <a:br>
                <a:rPr lang="en-SG" sz="1600" i="1" dirty="0"/>
              </a:br>
              <a:r>
                <a:rPr lang="en-SG" sz="1600" i="1" dirty="0"/>
                <a:t>wires</a:t>
              </a:r>
              <a:br>
                <a:rPr lang="en-SG" sz="1600" i="1" dirty="0"/>
              </a:br>
              <a:r>
                <a:rPr lang="en-SG" sz="1600" i="1" dirty="0"/>
                <a:t>edges</a:t>
              </a:r>
              <a:br>
                <a:rPr lang="en-SG" sz="1600" i="1" dirty="0"/>
              </a:br>
              <a:r>
                <a:rPr lang="en-SG" sz="1600" i="1" dirty="0"/>
                <a:t>vertices</a:t>
              </a:r>
              <a:endParaRPr 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5410200"/>
            <a:ext cx="7315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Positions (linked to vertices)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8400" y="990600"/>
            <a:ext cx="7315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Entities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838200"/>
            <a:ext cx="8077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2"/>
                </a:solidFill>
              </a:rPr>
              <a:t>pg1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_w1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8" idx="2"/>
            <a:endCxn id="125" idx="0"/>
          </p:cNvCxnSpPr>
          <p:nvPr/>
        </p:nvCxnSpPr>
        <p:spPr>
          <a:xfrm flipH="1">
            <a:off x="5524500" y="5334000"/>
            <a:ext cx="2133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0" idx="2"/>
            <a:endCxn id="127" idx="0"/>
          </p:cNvCxnSpPr>
          <p:nvPr/>
        </p:nvCxnSpPr>
        <p:spPr>
          <a:xfrm flipH="1">
            <a:off x="7810500" y="5334000"/>
            <a:ext cx="1828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766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pg0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76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860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0" y="4953000"/>
            <a:ext cx="2667000" cy="381000"/>
            <a:chOff x="2209800" y="4953000"/>
            <a:chExt cx="2667000" cy="381000"/>
          </a:xfrm>
        </p:grpSpPr>
        <p:sp>
          <p:nvSpPr>
            <p:cNvPr id="109" name="TextBox 108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>
            <a:off x="26289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6289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>
            <a:off x="36195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6195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>
            <a:off x="46101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6195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4038600" y="6019800"/>
            <a:ext cx="4114800" cy="381000"/>
            <a:chOff x="1981200" y="6019800"/>
            <a:chExt cx="4114800" cy="381000"/>
          </a:xfrm>
        </p:grpSpPr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ps3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628900" y="5334000"/>
            <a:ext cx="1752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619500" y="5334000"/>
            <a:ext cx="1905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7" idx="0"/>
          </p:cNvCxnSpPr>
          <p:nvPr/>
        </p:nvCxnSpPr>
        <p:spPr>
          <a:xfrm>
            <a:off x="4610100" y="5334000"/>
            <a:ext cx="3200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9" idx="2"/>
            <a:endCxn id="126" idx="0"/>
          </p:cNvCxnSpPr>
          <p:nvPr/>
        </p:nvCxnSpPr>
        <p:spPr>
          <a:xfrm flipH="1">
            <a:off x="6667500" y="5334000"/>
            <a:ext cx="19812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Polygon 0 has </a:t>
            </a:r>
            <a:br>
              <a:rPr lang="en-SG" dirty="0"/>
            </a:br>
            <a:r>
              <a:rPr lang="en-SG" dirty="0"/>
              <a:t>3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Polygon 1 has </a:t>
            </a:r>
            <a:br>
              <a:rPr lang="en-SG" dirty="0"/>
            </a:br>
            <a:r>
              <a:rPr lang="en-SG" dirty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The two polygons share two position </a:t>
            </a:r>
            <a:r>
              <a:rPr lang="en-SG" b="1" dirty="0"/>
              <a:t>ps1 </a:t>
            </a:r>
            <a:r>
              <a:rPr lang="en-SG" dirty="0"/>
              <a:t>and</a:t>
            </a:r>
            <a:r>
              <a:rPr lang="en-SG" b="1" dirty="0"/>
              <a:t> ps3</a:t>
            </a:r>
            <a:endParaRPr lang="en-US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4876800" y="533400"/>
            <a:ext cx="2352601" cy="2579132"/>
            <a:chOff x="-8467" y="1219200"/>
            <a:chExt cx="2352601" cy="2579132"/>
          </a:xfrm>
        </p:grpSpPr>
        <p:sp>
          <p:nvSpPr>
            <p:cNvPr id="175" name="TextBox 174"/>
            <p:cNvSpPr txBox="1"/>
            <p:nvPr/>
          </p:nvSpPr>
          <p:spPr>
            <a:xfrm>
              <a:off x="-8467" y="12192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76400" y="16002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0" y="32004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ps3</a:t>
              </a:r>
              <a:endParaRPr lang="en-US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828800" y="34290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ps2</a:t>
              </a:r>
              <a:endParaRPr lang="en-US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4800" y="1600200"/>
              <a:ext cx="1557867" cy="1955800"/>
              <a:chOff x="304800" y="1600200"/>
              <a:chExt cx="1557867" cy="195580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304800" y="1600200"/>
                <a:ext cx="1305560" cy="1572260"/>
              </a:xfrm>
              <a:custGeom>
                <a:avLst/>
                <a:gdLst>
                  <a:gd name="connsiteX0" fmla="*/ 0 w 1320800"/>
                  <a:gd name="connsiteY0" fmla="*/ 0 h 1600200"/>
                  <a:gd name="connsiteX1" fmla="*/ 33867 w 1320800"/>
                  <a:gd name="connsiteY1" fmla="*/ 1600200 h 1600200"/>
                  <a:gd name="connsiteX2" fmla="*/ 1320800 w 1320800"/>
                  <a:gd name="connsiteY2" fmla="*/ 279400 h 1600200"/>
                  <a:gd name="connsiteX3" fmla="*/ 0 w 1320800"/>
                  <a:gd name="connsiteY3" fmla="*/ 0 h 1600200"/>
                  <a:gd name="connsiteX0" fmla="*/ 0 w 1341120"/>
                  <a:gd name="connsiteY0" fmla="*/ 0 h 1600200"/>
                  <a:gd name="connsiteX1" fmla="*/ 33867 w 1341120"/>
                  <a:gd name="connsiteY1" fmla="*/ 1600200 h 1600200"/>
                  <a:gd name="connsiteX2" fmla="*/ 1341120 w 1341120"/>
                  <a:gd name="connsiteY2" fmla="*/ 256540 h 1600200"/>
                  <a:gd name="connsiteX3" fmla="*/ 0 w 1341120"/>
                  <a:gd name="connsiteY3" fmla="*/ 0 h 1600200"/>
                  <a:gd name="connsiteX0" fmla="*/ 0 w 1292860"/>
                  <a:gd name="connsiteY0" fmla="*/ 0 h 1600200"/>
                  <a:gd name="connsiteX1" fmla="*/ 33867 w 1292860"/>
                  <a:gd name="connsiteY1" fmla="*/ 1600200 h 1600200"/>
                  <a:gd name="connsiteX2" fmla="*/ 1292860 w 1292860"/>
                  <a:gd name="connsiteY2" fmla="*/ 246380 h 1600200"/>
                  <a:gd name="connsiteX3" fmla="*/ 0 w 1292860"/>
                  <a:gd name="connsiteY3" fmla="*/ 0 h 1600200"/>
                  <a:gd name="connsiteX0" fmla="*/ 0 w 1292860"/>
                  <a:gd name="connsiteY0" fmla="*/ 0 h 1579880"/>
                  <a:gd name="connsiteX1" fmla="*/ 5927 w 1292860"/>
                  <a:gd name="connsiteY1" fmla="*/ 1579880 h 1579880"/>
                  <a:gd name="connsiteX2" fmla="*/ 1292860 w 1292860"/>
                  <a:gd name="connsiteY2" fmla="*/ 246380 h 1579880"/>
                  <a:gd name="connsiteX3" fmla="*/ 0 w 1292860"/>
                  <a:gd name="connsiteY3" fmla="*/ 0 h 1579880"/>
                  <a:gd name="connsiteX0" fmla="*/ 0 w 1292860"/>
                  <a:gd name="connsiteY0" fmla="*/ 0 h 1546860"/>
                  <a:gd name="connsiteX1" fmla="*/ 13547 w 1292860"/>
                  <a:gd name="connsiteY1" fmla="*/ 1546860 h 1546860"/>
                  <a:gd name="connsiteX2" fmla="*/ 1292860 w 1292860"/>
                  <a:gd name="connsiteY2" fmla="*/ 246380 h 1546860"/>
                  <a:gd name="connsiteX3" fmla="*/ 0 w 1292860"/>
                  <a:gd name="connsiteY3" fmla="*/ 0 h 1546860"/>
                  <a:gd name="connsiteX0" fmla="*/ 0 w 1292860"/>
                  <a:gd name="connsiteY0" fmla="*/ 0 h 1559560"/>
                  <a:gd name="connsiteX1" fmla="*/ 11007 w 1292860"/>
                  <a:gd name="connsiteY1" fmla="*/ 1559560 h 1559560"/>
                  <a:gd name="connsiteX2" fmla="*/ 1292860 w 1292860"/>
                  <a:gd name="connsiteY2" fmla="*/ 246380 h 1559560"/>
                  <a:gd name="connsiteX3" fmla="*/ 0 w 1292860"/>
                  <a:gd name="connsiteY3" fmla="*/ 0 h 155956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72260"/>
                  <a:gd name="connsiteX1" fmla="*/ 8467 w 1292860"/>
                  <a:gd name="connsiteY1" fmla="*/ 1572260 h 1572260"/>
                  <a:gd name="connsiteX2" fmla="*/ 1292860 w 1292860"/>
                  <a:gd name="connsiteY2" fmla="*/ 246380 h 1572260"/>
                  <a:gd name="connsiteX3" fmla="*/ 0 w 1292860"/>
                  <a:gd name="connsiteY3" fmla="*/ 0 h 1572260"/>
                  <a:gd name="connsiteX0" fmla="*/ 0 w 1305560"/>
                  <a:gd name="connsiteY0" fmla="*/ 0 h 1572260"/>
                  <a:gd name="connsiteX1" fmla="*/ 8467 w 1305560"/>
                  <a:gd name="connsiteY1" fmla="*/ 1572260 h 1572260"/>
                  <a:gd name="connsiteX2" fmla="*/ 1305560 w 1305560"/>
                  <a:gd name="connsiteY2" fmla="*/ 246380 h 1572260"/>
                  <a:gd name="connsiteX3" fmla="*/ 0 w 1305560"/>
                  <a:gd name="connsiteY3" fmla="*/ 0 h 157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560" h="1572260">
                    <a:moveTo>
                      <a:pt x="0" y="0"/>
                    </a:moveTo>
                    <a:cubicBezTo>
                      <a:pt x="1976" y="526627"/>
                      <a:pt x="6491" y="1045633"/>
                      <a:pt x="8467" y="1572260"/>
                    </a:cubicBezTo>
                    <a:lnTo>
                      <a:pt x="1305560" y="2463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30200" y="1871133"/>
                <a:ext cx="1532467" cy="1684867"/>
              </a:xfrm>
              <a:custGeom>
                <a:avLst/>
                <a:gdLst>
                  <a:gd name="connsiteX0" fmla="*/ 1532467 w 1532467"/>
                  <a:gd name="connsiteY0" fmla="*/ 1684867 h 1684867"/>
                  <a:gd name="connsiteX1" fmla="*/ 0 w 1532467"/>
                  <a:gd name="connsiteY1" fmla="*/ 1337734 h 1684867"/>
                  <a:gd name="connsiteX2" fmla="*/ 1303867 w 1532467"/>
                  <a:gd name="connsiteY2" fmla="*/ 0 h 1684867"/>
                  <a:gd name="connsiteX3" fmla="*/ 1532467 w 1532467"/>
                  <a:gd name="connsiteY3" fmla="*/ 1684867 h 168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467" h="1684867">
                    <a:moveTo>
                      <a:pt x="1532467" y="1684867"/>
                    </a:moveTo>
                    <a:lnTo>
                      <a:pt x="0" y="1337734"/>
                    </a:lnTo>
                    <a:lnTo>
                      <a:pt x="1303867" y="0"/>
                    </a:lnTo>
                    <a:lnTo>
                      <a:pt x="1532467" y="168486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1586865" y="182308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7175" y="155257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1940" y="315658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826895" y="352044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1960" y="20193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chemeClr val="accent1"/>
                  </a:solidFill>
                </a:rPr>
                <a:t>pg0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9733" y="28194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chemeClr val="accent2"/>
                  </a:solidFill>
                </a:rPr>
                <a:t>pg1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11" idx="0"/>
          </p:cNvCxnSpPr>
          <p:nvPr/>
        </p:nvCxnSpPr>
        <p:spPr>
          <a:xfrm flipV="1">
            <a:off x="6096000" y="1333500"/>
            <a:ext cx="373380" cy="171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11" idx="0"/>
          </p:cNvCxnSpPr>
          <p:nvPr/>
        </p:nvCxnSpPr>
        <p:spPr>
          <a:xfrm flipH="1" flipV="1">
            <a:off x="5326380" y="2583180"/>
            <a:ext cx="769620" cy="46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3152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33" name="TextBox 132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315200" y="4953000"/>
            <a:ext cx="2667000" cy="381000"/>
            <a:chOff x="2209800" y="4953000"/>
            <a:chExt cx="2667000" cy="381000"/>
          </a:xfrm>
        </p:grpSpPr>
        <p:sp>
          <p:nvSpPr>
            <p:cNvPr id="138" name="TextBox 137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1" name="Straight Connector 140"/>
          <p:cNvCxnSpPr>
            <a:endCxn id="133" idx="0"/>
          </p:cNvCxnSpPr>
          <p:nvPr/>
        </p:nvCxnSpPr>
        <p:spPr>
          <a:xfrm flipH="1">
            <a:off x="76200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4" idx="0"/>
          </p:cNvCxnSpPr>
          <p:nvPr/>
        </p:nvCxnSpPr>
        <p:spPr>
          <a:xfrm>
            <a:off x="8610600" y="312420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0"/>
          </p:cNvCxnSpPr>
          <p:nvPr/>
        </p:nvCxnSpPr>
        <p:spPr>
          <a:xfrm>
            <a:off x="86106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2"/>
            <a:endCxn id="138" idx="0"/>
          </p:cNvCxnSpPr>
          <p:nvPr/>
        </p:nvCxnSpPr>
        <p:spPr>
          <a:xfrm>
            <a:off x="76581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3" idx="2"/>
            <a:endCxn id="139" idx="0"/>
          </p:cNvCxnSpPr>
          <p:nvPr/>
        </p:nvCxnSpPr>
        <p:spPr>
          <a:xfrm>
            <a:off x="76581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2"/>
            <a:endCxn id="139" idx="0"/>
          </p:cNvCxnSpPr>
          <p:nvPr/>
        </p:nvCxnSpPr>
        <p:spPr>
          <a:xfrm>
            <a:off x="86487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4" idx="2"/>
            <a:endCxn id="140" idx="0"/>
          </p:cNvCxnSpPr>
          <p:nvPr/>
        </p:nvCxnSpPr>
        <p:spPr>
          <a:xfrm>
            <a:off x="86487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5" idx="2"/>
            <a:endCxn id="140" idx="0"/>
          </p:cNvCxnSpPr>
          <p:nvPr/>
        </p:nvCxnSpPr>
        <p:spPr>
          <a:xfrm>
            <a:off x="96393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3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2"/>
                </a:solidFill>
              </a:rPr>
              <a:t>pg1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_w1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8" idx="2"/>
            <a:endCxn id="70" idx="0"/>
          </p:cNvCxnSpPr>
          <p:nvPr/>
        </p:nvCxnSpPr>
        <p:spPr>
          <a:xfrm>
            <a:off x="7658100" y="5334000"/>
            <a:ext cx="152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0" idx="2"/>
            <a:endCxn id="71" idx="0"/>
          </p:cNvCxnSpPr>
          <p:nvPr/>
        </p:nvCxnSpPr>
        <p:spPr>
          <a:xfrm flipH="1">
            <a:off x="8953500" y="5334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766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pg0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76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860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0" y="4953000"/>
            <a:ext cx="2667000" cy="381000"/>
            <a:chOff x="2209800" y="4953000"/>
            <a:chExt cx="2667000" cy="381000"/>
          </a:xfrm>
        </p:grpSpPr>
        <p:sp>
          <p:nvSpPr>
            <p:cNvPr id="109" name="TextBox 108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>
            <a:off x="26289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6289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>
            <a:off x="36195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6195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>
            <a:off x="46101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6195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2895600" y="6019800"/>
            <a:ext cx="6400800" cy="381000"/>
            <a:chOff x="1981200" y="6019800"/>
            <a:chExt cx="6400800" cy="381000"/>
          </a:xfrm>
        </p:grpSpPr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ps3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53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ps4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96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ps5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628900" y="5334000"/>
            <a:ext cx="609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619500" y="53340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7" idx="0"/>
          </p:cNvCxnSpPr>
          <p:nvPr/>
        </p:nvCxnSpPr>
        <p:spPr>
          <a:xfrm>
            <a:off x="4610100" y="5334000"/>
            <a:ext cx="2057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9" idx="2"/>
            <a:endCxn id="126" idx="0"/>
          </p:cNvCxnSpPr>
          <p:nvPr/>
        </p:nvCxnSpPr>
        <p:spPr>
          <a:xfrm flipH="1">
            <a:off x="5524500" y="5334000"/>
            <a:ext cx="31242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Polygon 0 has </a:t>
            </a:r>
            <a:br>
              <a:rPr lang="en-SG" dirty="0"/>
            </a:br>
            <a:r>
              <a:rPr lang="en-SG" dirty="0"/>
              <a:t>3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Polygon 1 has </a:t>
            </a:r>
            <a:br>
              <a:rPr lang="en-SG" dirty="0"/>
            </a:br>
            <a:r>
              <a:rPr lang="en-SG" dirty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The two polygons do not share any positions</a:t>
            </a:r>
            <a:endParaRPr lang="en-US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51587" y="533400"/>
            <a:ext cx="2577814" cy="2579132"/>
            <a:chOff x="-233680" y="1219200"/>
            <a:chExt cx="2577814" cy="2579132"/>
          </a:xfrm>
        </p:grpSpPr>
        <p:sp>
          <p:nvSpPr>
            <p:cNvPr id="175" name="TextBox 174"/>
            <p:cNvSpPr txBox="1"/>
            <p:nvPr/>
          </p:nvSpPr>
          <p:spPr>
            <a:xfrm>
              <a:off x="-8467" y="12192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21460" y="14351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83820" y="321056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ps5</a:t>
              </a:r>
              <a:endParaRPr lang="en-US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828800" y="34290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ps2</a:t>
              </a:r>
              <a:endParaRPr lang="en-US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4800" y="1600200"/>
              <a:ext cx="1557867" cy="1955800"/>
              <a:chOff x="304800" y="1600200"/>
              <a:chExt cx="1557867" cy="195580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304800" y="1600200"/>
                <a:ext cx="1305560" cy="1572260"/>
              </a:xfrm>
              <a:custGeom>
                <a:avLst/>
                <a:gdLst>
                  <a:gd name="connsiteX0" fmla="*/ 0 w 1320800"/>
                  <a:gd name="connsiteY0" fmla="*/ 0 h 1600200"/>
                  <a:gd name="connsiteX1" fmla="*/ 33867 w 1320800"/>
                  <a:gd name="connsiteY1" fmla="*/ 1600200 h 1600200"/>
                  <a:gd name="connsiteX2" fmla="*/ 1320800 w 1320800"/>
                  <a:gd name="connsiteY2" fmla="*/ 279400 h 1600200"/>
                  <a:gd name="connsiteX3" fmla="*/ 0 w 1320800"/>
                  <a:gd name="connsiteY3" fmla="*/ 0 h 1600200"/>
                  <a:gd name="connsiteX0" fmla="*/ 0 w 1341120"/>
                  <a:gd name="connsiteY0" fmla="*/ 0 h 1600200"/>
                  <a:gd name="connsiteX1" fmla="*/ 33867 w 1341120"/>
                  <a:gd name="connsiteY1" fmla="*/ 1600200 h 1600200"/>
                  <a:gd name="connsiteX2" fmla="*/ 1341120 w 1341120"/>
                  <a:gd name="connsiteY2" fmla="*/ 256540 h 1600200"/>
                  <a:gd name="connsiteX3" fmla="*/ 0 w 1341120"/>
                  <a:gd name="connsiteY3" fmla="*/ 0 h 1600200"/>
                  <a:gd name="connsiteX0" fmla="*/ 0 w 1292860"/>
                  <a:gd name="connsiteY0" fmla="*/ 0 h 1600200"/>
                  <a:gd name="connsiteX1" fmla="*/ 33867 w 1292860"/>
                  <a:gd name="connsiteY1" fmla="*/ 1600200 h 1600200"/>
                  <a:gd name="connsiteX2" fmla="*/ 1292860 w 1292860"/>
                  <a:gd name="connsiteY2" fmla="*/ 246380 h 1600200"/>
                  <a:gd name="connsiteX3" fmla="*/ 0 w 1292860"/>
                  <a:gd name="connsiteY3" fmla="*/ 0 h 1600200"/>
                  <a:gd name="connsiteX0" fmla="*/ 0 w 1292860"/>
                  <a:gd name="connsiteY0" fmla="*/ 0 h 1579880"/>
                  <a:gd name="connsiteX1" fmla="*/ 5927 w 1292860"/>
                  <a:gd name="connsiteY1" fmla="*/ 1579880 h 1579880"/>
                  <a:gd name="connsiteX2" fmla="*/ 1292860 w 1292860"/>
                  <a:gd name="connsiteY2" fmla="*/ 246380 h 1579880"/>
                  <a:gd name="connsiteX3" fmla="*/ 0 w 1292860"/>
                  <a:gd name="connsiteY3" fmla="*/ 0 h 1579880"/>
                  <a:gd name="connsiteX0" fmla="*/ 0 w 1292860"/>
                  <a:gd name="connsiteY0" fmla="*/ 0 h 1546860"/>
                  <a:gd name="connsiteX1" fmla="*/ 13547 w 1292860"/>
                  <a:gd name="connsiteY1" fmla="*/ 1546860 h 1546860"/>
                  <a:gd name="connsiteX2" fmla="*/ 1292860 w 1292860"/>
                  <a:gd name="connsiteY2" fmla="*/ 246380 h 1546860"/>
                  <a:gd name="connsiteX3" fmla="*/ 0 w 1292860"/>
                  <a:gd name="connsiteY3" fmla="*/ 0 h 1546860"/>
                  <a:gd name="connsiteX0" fmla="*/ 0 w 1292860"/>
                  <a:gd name="connsiteY0" fmla="*/ 0 h 1559560"/>
                  <a:gd name="connsiteX1" fmla="*/ 11007 w 1292860"/>
                  <a:gd name="connsiteY1" fmla="*/ 1559560 h 1559560"/>
                  <a:gd name="connsiteX2" fmla="*/ 1292860 w 1292860"/>
                  <a:gd name="connsiteY2" fmla="*/ 246380 h 1559560"/>
                  <a:gd name="connsiteX3" fmla="*/ 0 w 1292860"/>
                  <a:gd name="connsiteY3" fmla="*/ 0 h 155956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72260"/>
                  <a:gd name="connsiteX1" fmla="*/ 8467 w 1292860"/>
                  <a:gd name="connsiteY1" fmla="*/ 1572260 h 1572260"/>
                  <a:gd name="connsiteX2" fmla="*/ 1292860 w 1292860"/>
                  <a:gd name="connsiteY2" fmla="*/ 246380 h 1572260"/>
                  <a:gd name="connsiteX3" fmla="*/ 0 w 1292860"/>
                  <a:gd name="connsiteY3" fmla="*/ 0 h 1572260"/>
                  <a:gd name="connsiteX0" fmla="*/ 0 w 1305560"/>
                  <a:gd name="connsiteY0" fmla="*/ 0 h 1572260"/>
                  <a:gd name="connsiteX1" fmla="*/ 8467 w 1305560"/>
                  <a:gd name="connsiteY1" fmla="*/ 1572260 h 1572260"/>
                  <a:gd name="connsiteX2" fmla="*/ 1305560 w 1305560"/>
                  <a:gd name="connsiteY2" fmla="*/ 246380 h 1572260"/>
                  <a:gd name="connsiteX3" fmla="*/ 0 w 1305560"/>
                  <a:gd name="connsiteY3" fmla="*/ 0 h 157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560" h="1572260">
                    <a:moveTo>
                      <a:pt x="0" y="0"/>
                    </a:moveTo>
                    <a:cubicBezTo>
                      <a:pt x="1976" y="526627"/>
                      <a:pt x="6491" y="1045633"/>
                      <a:pt x="8467" y="1572260"/>
                    </a:cubicBezTo>
                    <a:lnTo>
                      <a:pt x="1305560" y="2463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30200" y="1871133"/>
                <a:ext cx="1532467" cy="1684867"/>
              </a:xfrm>
              <a:custGeom>
                <a:avLst/>
                <a:gdLst>
                  <a:gd name="connsiteX0" fmla="*/ 1532467 w 1532467"/>
                  <a:gd name="connsiteY0" fmla="*/ 1684867 h 1684867"/>
                  <a:gd name="connsiteX1" fmla="*/ 0 w 1532467"/>
                  <a:gd name="connsiteY1" fmla="*/ 1337734 h 1684867"/>
                  <a:gd name="connsiteX2" fmla="*/ 1303867 w 1532467"/>
                  <a:gd name="connsiteY2" fmla="*/ 0 h 1684867"/>
                  <a:gd name="connsiteX3" fmla="*/ 1532467 w 1532467"/>
                  <a:gd name="connsiteY3" fmla="*/ 1684867 h 168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467" h="1684867">
                    <a:moveTo>
                      <a:pt x="1532467" y="1684867"/>
                    </a:moveTo>
                    <a:lnTo>
                      <a:pt x="0" y="1337734"/>
                    </a:lnTo>
                    <a:lnTo>
                      <a:pt x="1303867" y="0"/>
                    </a:lnTo>
                    <a:lnTo>
                      <a:pt x="1532467" y="168486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1569085" y="180022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7175" y="155257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4320" y="312166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826895" y="352044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1960" y="20193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chemeClr val="accent1"/>
                  </a:solidFill>
                </a:rPr>
                <a:t>pg0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9733" y="28194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chemeClr val="accent2"/>
                  </a:solidFill>
                </a:rPr>
                <a:t>pg1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91733" y="1828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6333" y="31623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3860" y="164846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ps4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33680" y="29718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ps3</a:t>
              </a:r>
              <a:endParaRPr lang="en-US" b="1" dirty="0"/>
            </a:p>
          </p:txBody>
        </p:sp>
      </p:grpSp>
      <p:cxnSp>
        <p:nvCxnSpPr>
          <p:cNvPr id="230" name="Straight Arrow Connector 229"/>
          <p:cNvCxnSpPr>
            <a:stCxn id="211" idx="0"/>
          </p:cNvCxnSpPr>
          <p:nvPr/>
        </p:nvCxnSpPr>
        <p:spPr>
          <a:xfrm flipV="1">
            <a:off x="6096000" y="1333500"/>
            <a:ext cx="373380" cy="171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11" idx="0"/>
          </p:cNvCxnSpPr>
          <p:nvPr/>
        </p:nvCxnSpPr>
        <p:spPr>
          <a:xfrm flipH="1" flipV="1">
            <a:off x="5326380" y="2583180"/>
            <a:ext cx="769620" cy="46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3152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33" name="TextBox 132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315200" y="4953000"/>
            <a:ext cx="2667000" cy="381000"/>
            <a:chOff x="2209800" y="4953000"/>
            <a:chExt cx="2667000" cy="381000"/>
          </a:xfrm>
        </p:grpSpPr>
        <p:sp>
          <p:nvSpPr>
            <p:cNvPr id="138" name="TextBox 137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1" name="Straight Connector 140"/>
          <p:cNvCxnSpPr>
            <a:endCxn id="133" idx="0"/>
          </p:cNvCxnSpPr>
          <p:nvPr/>
        </p:nvCxnSpPr>
        <p:spPr>
          <a:xfrm flipH="1">
            <a:off x="76200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4" idx="0"/>
          </p:cNvCxnSpPr>
          <p:nvPr/>
        </p:nvCxnSpPr>
        <p:spPr>
          <a:xfrm>
            <a:off x="8610600" y="312420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0"/>
          </p:cNvCxnSpPr>
          <p:nvPr/>
        </p:nvCxnSpPr>
        <p:spPr>
          <a:xfrm>
            <a:off x="86106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2"/>
            <a:endCxn id="138" idx="0"/>
          </p:cNvCxnSpPr>
          <p:nvPr/>
        </p:nvCxnSpPr>
        <p:spPr>
          <a:xfrm>
            <a:off x="76581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3" idx="2"/>
            <a:endCxn id="139" idx="0"/>
          </p:cNvCxnSpPr>
          <p:nvPr/>
        </p:nvCxnSpPr>
        <p:spPr>
          <a:xfrm>
            <a:off x="76581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2"/>
            <a:endCxn id="139" idx="0"/>
          </p:cNvCxnSpPr>
          <p:nvPr/>
        </p:nvCxnSpPr>
        <p:spPr>
          <a:xfrm>
            <a:off x="86487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4" idx="2"/>
            <a:endCxn id="140" idx="0"/>
          </p:cNvCxnSpPr>
          <p:nvPr/>
        </p:nvCxnSpPr>
        <p:spPr>
          <a:xfrm>
            <a:off x="86487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5" idx="2"/>
            <a:endCxn id="140" idx="0"/>
          </p:cNvCxnSpPr>
          <p:nvPr/>
        </p:nvCxnSpPr>
        <p:spPr>
          <a:xfrm>
            <a:off x="96393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9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8907780" y="6858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81200" y="11430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77400" y="9220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200" y="5334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29718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17526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41910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" y="66294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582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15800" y="152400"/>
            <a:ext cx="0" cy="647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30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Points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Polylines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Polygons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6200" y="54102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200" y="152400"/>
            <a:ext cx="1203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17526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Faces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6200" y="29718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Wires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41910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Edges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54102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Vertices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" y="5334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dirty="0"/>
              <a:t>Object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43000" y="17526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43000" y="29718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3000" y="41910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17526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57" name="Oval 56"/>
          <p:cNvSpPr/>
          <p:nvPr/>
        </p:nvSpPr>
        <p:spPr>
          <a:xfrm>
            <a:off x="2819400" y="9144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7600" y="12954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5105400" y="6324600"/>
            <a:ext cx="152400" cy="152400"/>
            <a:chOff x="5181600" y="56388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867400" y="5638800"/>
            <a:ext cx="152400" cy="152400"/>
            <a:chOff x="5181600" y="5638800"/>
            <a:chExt cx="152400" cy="15240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781800" y="6172200"/>
            <a:ext cx="152400" cy="152400"/>
            <a:chOff x="5181600" y="5638800"/>
            <a:chExt cx="152400" cy="152400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8077200" y="5638800"/>
            <a:ext cx="152400" cy="152400"/>
            <a:chOff x="5181600" y="5638800"/>
            <a:chExt cx="152400" cy="15240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 flipV="1">
            <a:off x="5181600" y="4495800"/>
            <a:ext cx="76200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943600" y="4495800"/>
            <a:ext cx="914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858000" y="4495800"/>
            <a:ext cx="1295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 flipV="1">
            <a:off x="5145405" y="51435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V="1">
            <a:off x="5907405" y="4457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V="1">
            <a:off x="6821805" y="49911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flipV="1">
            <a:off x="8117205" y="4457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181600" y="3276600"/>
            <a:ext cx="2971800" cy="685800"/>
            <a:chOff x="5181600" y="3276600"/>
            <a:chExt cx="2971800" cy="685800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3657600" y="6172200"/>
            <a:ext cx="152400" cy="152400"/>
            <a:chOff x="5181600" y="5638800"/>
            <a:chExt cx="152400" cy="152400"/>
          </a:xfrm>
        </p:grpSpPr>
        <p:cxnSp>
          <p:nvCxnSpPr>
            <p:cNvPr id="157" name="Straight Connector 15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2819400" y="5791200"/>
            <a:ext cx="152400" cy="152400"/>
            <a:chOff x="5181600" y="5638800"/>
            <a:chExt cx="152400" cy="152400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981200" y="6019800"/>
            <a:ext cx="152400" cy="152400"/>
            <a:chOff x="5181600" y="5638800"/>
            <a:chExt cx="152400" cy="152400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5105400" y="4648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_e0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24600" y="4495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_e1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315200" y="47244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_e2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324600" y="32766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_w0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181600" y="63246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562600" y="5791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477000" y="6324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772400" y="57912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_v3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905000" y="6172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590800" y="59436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57600" y="6248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5181600" y="838200"/>
            <a:ext cx="2971800" cy="685800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00800" y="838200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pl0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905000" y="12954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pt0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590800" y="10668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pt1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57600" y="13716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pt2</a:t>
            </a:r>
            <a:endParaRPr lang="en-US" sz="1200" dirty="0"/>
          </a:p>
        </p:txBody>
      </p:sp>
      <p:sp>
        <p:nvSpPr>
          <p:cNvPr id="210" name="Freeform 209"/>
          <p:cNvSpPr/>
          <p:nvPr/>
        </p:nvSpPr>
        <p:spPr>
          <a:xfrm>
            <a:off x="8907780" y="19050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9677400" y="21412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8907780" y="31242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9677400" y="33604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8907780" y="43434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9677400" y="45796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8839200" y="6248400"/>
            <a:ext cx="152400" cy="152400"/>
            <a:chOff x="5181600" y="5638800"/>
            <a:chExt cx="152400" cy="152400"/>
          </a:xfrm>
        </p:grpSpPr>
        <p:cxnSp>
          <p:nvCxnSpPr>
            <p:cNvPr id="291" name="Straight Connector 290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11049000" y="6400800"/>
            <a:ext cx="152400" cy="152400"/>
            <a:chOff x="5181600" y="5638800"/>
            <a:chExt cx="152400" cy="152400"/>
          </a:xfrm>
        </p:grpSpPr>
        <p:cxnSp>
          <p:nvCxnSpPr>
            <p:cNvPr id="294" name="Straight Connector 2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10820400" y="6019800"/>
            <a:ext cx="152400" cy="152400"/>
            <a:chOff x="5181600" y="5638800"/>
            <a:chExt cx="152400" cy="152400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1201400" y="5486400"/>
            <a:ext cx="152400" cy="152400"/>
            <a:chOff x="5181600" y="5638800"/>
            <a:chExt cx="152400" cy="1524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9220200" y="5562600"/>
            <a:ext cx="152400" cy="152400"/>
            <a:chOff x="5181600" y="5638800"/>
            <a:chExt cx="152400" cy="152400"/>
          </a:xfrm>
        </p:grpSpPr>
        <p:cxnSp>
          <p:nvCxnSpPr>
            <p:cNvPr id="303" name="Straight Connector 30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829800" y="5715000"/>
            <a:ext cx="152400" cy="152400"/>
            <a:chOff x="5181600" y="5638800"/>
            <a:chExt cx="152400" cy="152400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9601200" y="6096000"/>
            <a:ext cx="152400" cy="152400"/>
            <a:chOff x="5181600" y="5638800"/>
            <a:chExt cx="152400" cy="152400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10363200" y="6019800"/>
            <a:ext cx="152400" cy="152400"/>
            <a:chOff x="5181600" y="5638800"/>
            <a:chExt cx="152400" cy="152400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Oval 313"/>
          <p:cNvSpPr/>
          <p:nvPr/>
        </p:nvSpPr>
        <p:spPr>
          <a:xfrm flipV="1">
            <a:off x="8873490" y="50673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 flipV="1">
            <a:off x="9254490" y="43815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 flipV="1">
            <a:off x="9864090" y="45339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9635490" y="49149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10397490" y="4838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10854690" y="4838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11235690" y="43053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11083290" y="5219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8991600" y="566318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610600" y="6324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9372600" y="619658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_v5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9753600" y="5486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_v6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11277600" y="5486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363200" y="57912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_v7</a:t>
            </a:r>
            <a:endParaRPr 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0896600" y="5943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_v3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0668000" y="64008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_v4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8763000" y="45720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_e0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1049000" y="4495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_e2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972800" y="4876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_e3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9296400" y="511149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_e4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9448800" y="45720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_e5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0107168" y="451104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_e6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9924288" y="485241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_e7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9494520" y="417271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_e1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8763000" y="32766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_w0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9436608" y="33528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_w1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763000" y="205740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_f0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137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6200" y="152400"/>
            <a:ext cx="4724400" cy="6477000"/>
            <a:chOff x="76200" y="152400"/>
            <a:chExt cx="4724400" cy="6477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43000" y="152400"/>
              <a:ext cx="3657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Polylines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6200" y="152400"/>
              <a:ext cx="4724400" cy="6477000"/>
              <a:chOff x="76200" y="152400"/>
              <a:chExt cx="12039600" cy="6477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6200" y="533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200" y="29718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6200" y="17526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6200" y="41910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200" y="6629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6200" y="54102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200" y="152400"/>
                <a:ext cx="1203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762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6200" y="17526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Faces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" y="29718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Wires</a:t>
              </a:r>
              <a:endParaRPr lang="en-US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" y="41910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Edges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" y="54102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Vertices</a:t>
              </a:r>
              <a:endParaRPr lang="en-US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5334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dirty="0"/>
                <a:t>Object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43000" y="1752600"/>
              <a:ext cx="36576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none</a:t>
              </a:r>
              <a:endParaRPr lang="en-US" i="1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447800" y="6324600"/>
              <a:ext cx="152400" cy="152400"/>
              <a:chOff x="5181600" y="5638800"/>
              <a:chExt cx="152400" cy="1524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2209800" y="5638800"/>
              <a:ext cx="152400" cy="152400"/>
              <a:chOff x="5181600" y="5638800"/>
              <a:chExt cx="152400" cy="15240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24200" y="6172200"/>
              <a:ext cx="152400" cy="152400"/>
              <a:chOff x="5181600" y="5638800"/>
              <a:chExt cx="152400" cy="15240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419600" y="5638800"/>
              <a:ext cx="152400" cy="152400"/>
              <a:chOff x="5181600" y="5638800"/>
              <a:chExt cx="152400" cy="15240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/>
            <p:cNvCxnSpPr/>
            <p:nvPr/>
          </p:nvCxnSpPr>
          <p:spPr>
            <a:xfrm flipV="1">
              <a:off x="1524000" y="44958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286000" y="44958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200400" y="44958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 flipV="1">
              <a:off x="1487805" y="5143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flipV="1">
              <a:off x="2249805" y="4457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3164205" y="49911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flipV="1">
              <a:off x="4459605" y="4457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524000" y="3276600"/>
              <a:ext cx="2971800" cy="685800"/>
              <a:chOff x="5181600" y="3276600"/>
              <a:chExt cx="2971800" cy="68580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V="1">
                <a:off x="5181600" y="3276600"/>
                <a:ext cx="7620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943600" y="3276600"/>
                <a:ext cx="914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6858000" y="3276600"/>
                <a:ext cx="1295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/>
            <p:cNvSpPr txBox="1"/>
            <p:nvPr/>
          </p:nvSpPr>
          <p:spPr>
            <a:xfrm>
              <a:off x="1447800" y="46482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_e0</a:t>
              </a:r>
              <a:endParaRPr 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67000" y="4495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_e1</a:t>
              </a:r>
              <a:endParaRPr lang="en-US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57600" y="47244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_e2</a:t>
              </a:r>
              <a:endParaRPr lang="en-US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67000" y="32766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_w0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24000" y="63246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_v0</a:t>
              </a:r>
              <a:endParaRPr lang="en-US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05000" y="57912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_v1</a:t>
              </a:r>
              <a:endParaRPr lang="en-US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819400" y="6324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_v2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114800" y="57912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_v3</a:t>
              </a:r>
              <a:endParaRPr lang="en-US" sz="1200" dirty="0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524000" y="838200"/>
              <a:ext cx="2971800" cy="685800"/>
              <a:chOff x="5181600" y="3276600"/>
              <a:chExt cx="2971800" cy="6858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V="1">
                <a:off x="5181600" y="3276600"/>
                <a:ext cx="7620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943600" y="3276600"/>
                <a:ext cx="914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6858000" y="3276600"/>
                <a:ext cx="1295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2743200" y="838200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pl0</a:t>
              </a:r>
              <a:endParaRPr lang="en-US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05800" y="9144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pl0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3058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_w0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15200" y="45720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87" name="TextBox 186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_e0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_e1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8000" y="57912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97" name="TextBox 196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_v0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_v1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_v2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_v3</a:t>
              </a:r>
              <a:endParaRPr lang="en-US" dirty="0"/>
            </a:p>
          </p:txBody>
        </p:sp>
      </p:grpSp>
      <p:cxnSp>
        <p:nvCxnSpPr>
          <p:cNvPr id="31" name="Straight Connector 30"/>
          <p:cNvCxnSpPr>
            <a:stCxn id="186" idx="2"/>
            <a:endCxn id="187" idx="0"/>
          </p:cNvCxnSpPr>
          <p:nvPr/>
        </p:nvCxnSpPr>
        <p:spPr>
          <a:xfrm flipH="1">
            <a:off x="76581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86" idx="2"/>
            <a:endCxn id="195" idx="0"/>
          </p:cNvCxnSpPr>
          <p:nvPr/>
        </p:nvCxnSpPr>
        <p:spPr>
          <a:xfrm>
            <a:off x="8648700" y="38100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86" idx="2"/>
            <a:endCxn id="196" idx="0"/>
          </p:cNvCxnSpPr>
          <p:nvPr/>
        </p:nvCxnSpPr>
        <p:spPr>
          <a:xfrm>
            <a:off x="86487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7" idx="2"/>
            <a:endCxn id="197" idx="0"/>
          </p:cNvCxnSpPr>
          <p:nvPr/>
        </p:nvCxnSpPr>
        <p:spPr>
          <a:xfrm flipH="1">
            <a:off x="72009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87" idx="2"/>
            <a:endCxn id="198" idx="0"/>
          </p:cNvCxnSpPr>
          <p:nvPr/>
        </p:nvCxnSpPr>
        <p:spPr>
          <a:xfrm>
            <a:off x="76581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95" idx="2"/>
            <a:endCxn id="198" idx="0"/>
          </p:cNvCxnSpPr>
          <p:nvPr/>
        </p:nvCxnSpPr>
        <p:spPr>
          <a:xfrm flipH="1">
            <a:off x="81915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95" idx="2"/>
            <a:endCxn id="199" idx="0"/>
          </p:cNvCxnSpPr>
          <p:nvPr/>
        </p:nvCxnSpPr>
        <p:spPr>
          <a:xfrm>
            <a:off x="86487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196" idx="2"/>
            <a:endCxn id="199" idx="0"/>
          </p:cNvCxnSpPr>
          <p:nvPr/>
        </p:nvCxnSpPr>
        <p:spPr>
          <a:xfrm flipH="1">
            <a:off x="91821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96" idx="2"/>
            <a:endCxn id="200" idx="0"/>
          </p:cNvCxnSpPr>
          <p:nvPr/>
        </p:nvCxnSpPr>
        <p:spPr>
          <a:xfrm>
            <a:off x="96393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2" idx="2"/>
            <a:endCxn id="186" idx="0"/>
          </p:cNvCxnSpPr>
          <p:nvPr/>
        </p:nvCxnSpPr>
        <p:spPr>
          <a:xfrm>
            <a:off x="8648700" y="12954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10200" y="838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Topological components 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200" y="152400"/>
            <a:ext cx="4724400" cy="6525399"/>
            <a:chOff x="76200" y="152400"/>
            <a:chExt cx="4724400" cy="6525399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52400"/>
              <a:ext cx="4724400" cy="6477000"/>
              <a:chOff x="76200" y="152400"/>
              <a:chExt cx="12039600" cy="6477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6200" y="533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200" y="29718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6200" y="17526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6200" y="41910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200" y="6629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6200" y="54102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200" y="152400"/>
                <a:ext cx="1203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762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6200" y="17526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Faces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" y="29718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Wires</a:t>
              </a:r>
              <a:endParaRPr lang="en-US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" y="41910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Edges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" y="54102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/>
                <a:t>Topology Vertices</a:t>
              </a:r>
              <a:endParaRPr lang="en-US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5334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dirty="0"/>
                <a:t>Object</a:t>
              </a:r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1592580" y="6858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62200" y="9220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00600" y="152400"/>
              <a:ext cx="0" cy="6477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43000" y="152400"/>
              <a:ext cx="3657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Polygons</a:t>
              </a:r>
              <a:endParaRPr lang="en-US" dirty="0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1592580" y="19050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2362200" y="21412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1592580" y="31242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2362200" y="33604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1592580" y="43434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2362200" y="45796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1524000" y="6248400"/>
              <a:ext cx="152400" cy="152400"/>
              <a:chOff x="5181600" y="5638800"/>
              <a:chExt cx="152400" cy="15240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/>
            <p:cNvGrpSpPr/>
            <p:nvPr/>
          </p:nvGrpSpPr>
          <p:grpSpPr>
            <a:xfrm>
              <a:off x="3733800" y="6400800"/>
              <a:ext cx="152400" cy="152400"/>
              <a:chOff x="5181600" y="5638800"/>
              <a:chExt cx="152400" cy="152400"/>
            </a:xfrm>
          </p:grpSpPr>
          <p:cxnSp>
            <p:nvCxnSpPr>
              <p:cNvPr id="294" name="Straight Connector 293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3505200" y="6019800"/>
              <a:ext cx="152400" cy="152400"/>
              <a:chOff x="5181600" y="5638800"/>
              <a:chExt cx="152400" cy="152400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3886200" y="5486400"/>
              <a:ext cx="152400" cy="152400"/>
              <a:chOff x="5181600" y="5638800"/>
              <a:chExt cx="152400" cy="15240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05000" y="5562600"/>
              <a:ext cx="152400" cy="152400"/>
              <a:chOff x="5181600" y="5638800"/>
              <a:chExt cx="152400" cy="15240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2514600" y="5715000"/>
              <a:ext cx="152400" cy="152400"/>
              <a:chOff x="5181600" y="5638800"/>
              <a:chExt cx="152400" cy="152400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2286000" y="6096000"/>
              <a:ext cx="152400" cy="152400"/>
              <a:chOff x="5181600" y="5638800"/>
              <a:chExt cx="152400" cy="15240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/>
          </p:nvGrpSpPr>
          <p:grpSpPr>
            <a:xfrm>
              <a:off x="3048000" y="6019800"/>
              <a:ext cx="152400" cy="152400"/>
              <a:chOff x="5181600" y="5638800"/>
              <a:chExt cx="152400" cy="152400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Oval 313"/>
            <p:cNvSpPr/>
            <p:nvPr/>
          </p:nvSpPr>
          <p:spPr>
            <a:xfrm flipV="1">
              <a:off x="1558290" y="5067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flipV="1">
              <a:off x="1939290" y="4381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flipV="1">
              <a:off x="2548890" y="45339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flipV="1">
              <a:off x="2320290" y="49149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flipV="1">
              <a:off x="3082290" y="4838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 flipV="1">
              <a:off x="3539490" y="4838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 flipV="1">
              <a:off x="3920490" y="4305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 flipV="1">
              <a:off x="3768090" y="5219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676400" y="5663184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_v1</a:t>
              </a:r>
              <a:endParaRPr 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295400" y="6324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_v0</a:t>
              </a:r>
              <a:endParaRPr lang="en-US" sz="12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057400" y="6196584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_v5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38400" y="54864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_v6</a:t>
              </a:r>
              <a:endParaRPr lang="en-US" sz="12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962400" y="54864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_v2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048000" y="57912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_v7</a:t>
              </a:r>
              <a:endParaRPr lang="en-US" sz="12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581400" y="5943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_v3</a:t>
              </a:r>
              <a:endParaRPr lang="en-US" sz="12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352800" y="64008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_v4</a:t>
              </a:r>
              <a:endParaRPr lang="en-US" sz="1200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447800" y="45720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_e0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733800" y="4495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_e2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657600" y="4876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_e3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981200" y="511149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_e4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133600" y="45720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_e5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791968" y="451104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_e6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609088" y="485241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_e7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179320" y="417271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_e1</a:t>
              </a:r>
              <a:endParaRPr lang="en-US" sz="1200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447800" y="32766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_w0</a:t>
              </a:r>
              <a:endParaRPr lang="en-US" sz="12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121408" y="33528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_w1</a:t>
              </a:r>
              <a:endParaRPr lang="en-US" sz="12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1447800" y="2057400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_f0</a:t>
              </a:r>
              <a:endParaRPr lang="en-US" sz="1200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8991600" y="9144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pl0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4676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_w0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54864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_e0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64770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_e1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4676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_e2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54864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_v0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4770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_v1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74676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_v2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84582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_v3</a:t>
            </a:r>
            <a:endParaRPr lang="en-US" dirty="0"/>
          </a:p>
        </p:txBody>
      </p:sp>
      <p:cxnSp>
        <p:nvCxnSpPr>
          <p:cNvPr id="186" name="Straight Connector 185"/>
          <p:cNvCxnSpPr>
            <a:stCxn id="145" idx="2"/>
            <a:endCxn id="200" idx="0"/>
          </p:cNvCxnSpPr>
          <p:nvPr/>
        </p:nvCxnSpPr>
        <p:spPr>
          <a:xfrm flipH="1">
            <a:off x="5829300" y="38100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5" idx="2"/>
            <a:endCxn id="201" idx="0"/>
          </p:cNvCxnSpPr>
          <p:nvPr/>
        </p:nvCxnSpPr>
        <p:spPr>
          <a:xfrm flipH="1">
            <a:off x="68199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45" idx="2"/>
            <a:endCxn id="202" idx="0"/>
          </p:cNvCxnSpPr>
          <p:nvPr/>
        </p:nvCxnSpPr>
        <p:spPr>
          <a:xfrm>
            <a:off x="7810500" y="38100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200" idx="2"/>
            <a:endCxn id="196" idx="0"/>
          </p:cNvCxnSpPr>
          <p:nvPr/>
        </p:nvCxnSpPr>
        <p:spPr>
          <a:xfrm>
            <a:off x="58293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00" idx="2"/>
            <a:endCxn id="197" idx="0"/>
          </p:cNvCxnSpPr>
          <p:nvPr/>
        </p:nvCxnSpPr>
        <p:spPr>
          <a:xfrm>
            <a:off x="58293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01" idx="2"/>
            <a:endCxn id="197" idx="0"/>
          </p:cNvCxnSpPr>
          <p:nvPr/>
        </p:nvCxnSpPr>
        <p:spPr>
          <a:xfrm>
            <a:off x="68199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01" idx="2"/>
            <a:endCxn id="198" idx="0"/>
          </p:cNvCxnSpPr>
          <p:nvPr/>
        </p:nvCxnSpPr>
        <p:spPr>
          <a:xfrm>
            <a:off x="68199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202" idx="2"/>
            <a:endCxn id="198" idx="0"/>
          </p:cNvCxnSpPr>
          <p:nvPr/>
        </p:nvCxnSpPr>
        <p:spPr>
          <a:xfrm>
            <a:off x="78105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202" idx="2"/>
            <a:endCxn id="199" idx="0"/>
          </p:cNvCxnSpPr>
          <p:nvPr/>
        </p:nvCxnSpPr>
        <p:spPr>
          <a:xfrm>
            <a:off x="78105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991600" y="22098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_f0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8966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_w1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94488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_v4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84582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_e3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94488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_e4</a:t>
            </a:r>
            <a:endParaRPr lang="en-US" dirty="0"/>
          </a:p>
        </p:txBody>
      </p:sp>
      <p:cxnSp>
        <p:nvCxnSpPr>
          <p:cNvPr id="23" name="Straight Connector 22"/>
          <p:cNvCxnSpPr>
            <a:stCxn id="213" idx="2"/>
            <a:endCxn id="199" idx="0"/>
          </p:cNvCxnSpPr>
          <p:nvPr/>
        </p:nvCxnSpPr>
        <p:spPr>
          <a:xfrm>
            <a:off x="88011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3" idx="2"/>
            <a:endCxn id="212" idx="0"/>
          </p:cNvCxnSpPr>
          <p:nvPr/>
        </p:nvCxnSpPr>
        <p:spPr>
          <a:xfrm>
            <a:off x="88011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4" idx="2"/>
            <a:endCxn id="212" idx="0"/>
          </p:cNvCxnSpPr>
          <p:nvPr/>
        </p:nvCxnSpPr>
        <p:spPr>
          <a:xfrm>
            <a:off x="97917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14" idx="2"/>
            <a:endCxn id="196" idx="0"/>
          </p:cNvCxnSpPr>
          <p:nvPr/>
        </p:nvCxnSpPr>
        <p:spPr>
          <a:xfrm flipH="1">
            <a:off x="5829300" y="4953000"/>
            <a:ext cx="3962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8" idx="2"/>
            <a:endCxn id="145" idx="0"/>
          </p:cNvCxnSpPr>
          <p:nvPr/>
        </p:nvCxnSpPr>
        <p:spPr>
          <a:xfrm flipH="1">
            <a:off x="7810500" y="2590800"/>
            <a:ext cx="1524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8" idx="2"/>
            <a:endCxn id="209" idx="0"/>
          </p:cNvCxnSpPr>
          <p:nvPr/>
        </p:nvCxnSpPr>
        <p:spPr>
          <a:xfrm>
            <a:off x="9334500" y="2590800"/>
            <a:ext cx="1905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8" idx="0"/>
            <a:endCxn id="143" idx="2"/>
          </p:cNvCxnSpPr>
          <p:nvPr/>
        </p:nvCxnSpPr>
        <p:spPr>
          <a:xfrm flipV="1">
            <a:off x="9334500" y="12954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5" idx="2"/>
            <a:endCxn id="213" idx="0"/>
          </p:cNvCxnSpPr>
          <p:nvPr/>
        </p:nvCxnSpPr>
        <p:spPr>
          <a:xfrm>
            <a:off x="78105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5" idx="2"/>
            <a:endCxn id="214" idx="0"/>
          </p:cNvCxnSpPr>
          <p:nvPr/>
        </p:nvCxnSpPr>
        <p:spPr>
          <a:xfrm>
            <a:off x="7810500" y="38100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09" idx="2"/>
          </p:cNvCxnSpPr>
          <p:nvPr/>
        </p:nvCxnSpPr>
        <p:spPr>
          <a:xfrm flipH="1">
            <a:off x="11201400" y="3810000"/>
            <a:ext cx="38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9" idx="2"/>
          </p:cNvCxnSpPr>
          <p:nvPr/>
        </p:nvCxnSpPr>
        <p:spPr>
          <a:xfrm>
            <a:off x="11239500" y="3810000"/>
            <a:ext cx="1905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09" idx="2"/>
          </p:cNvCxnSpPr>
          <p:nvPr/>
        </p:nvCxnSpPr>
        <p:spPr>
          <a:xfrm>
            <a:off x="11239500" y="3810000"/>
            <a:ext cx="419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5410200" y="838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Topological components 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8907780" y="530900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Oval 1"/>
          <p:cNvSpPr/>
          <p:nvPr/>
        </p:nvSpPr>
        <p:spPr>
          <a:xfrm>
            <a:off x="1981200" y="920641"/>
            <a:ext cx="128016" cy="12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Freeform 12"/>
          <p:cNvSpPr/>
          <p:nvPr/>
        </p:nvSpPr>
        <p:spPr>
          <a:xfrm>
            <a:off x="9677400" y="732266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200" y="3810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25146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14478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35814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" y="57150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" y="46482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200" y="76200"/>
            <a:ext cx="1203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58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158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819400" y="725771"/>
            <a:ext cx="128016" cy="12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Oval 57"/>
          <p:cNvSpPr/>
          <p:nvPr/>
        </p:nvSpPr>
        <p:spPr>
          <a:xfrm>
            <a:off x="3657600" y="1050555"/>
            <a:ext cx="128016" cy="12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92" name="Group 91"/>
          <p:cNvGrpSpPr/>
          <p:nvPr/>
        </p:nvGrpSpPr>
        <p:grpSpPr>
          <a:xfrm>
            <a:off x="5105400" y="5337714"/>
            <a:ext cx="152400" cy="129914"/>
            <a:chOff x="5181600" y="56388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867400" y="4753102"/>
            <a:ext cx="152400" cy="129914"/>
            <a:chOff x="5181600" y="5638800"/>
            <a:chExt cx="152400" cy="15240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781800" y="5207800"/>
            <a:ext cx="152400" cy="129914"/>
            <a:chOff x="5181600" y="5638800"/>
            <a:chExt cx="152400" cy="152400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8077200" y="4753102"/>
            <a:ext cx="152400" cy="129914"/>
            <a:chOff x="5181600" y="5638800"/>
            <a:chExt cx="152400" cy="15240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 flipV="1">
            <a:off x="5181600" y="3778747"/>
            <a:ext cx="762000" cy="58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943600" y="3778747"/>
            <a:ext cx="914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858000" y="3778747"/>
            <a:ext cx="1295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 flipV="1">
            <a:off x="5145405" y="4330881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V="1">
            <a:off x="59074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V="1">
            <a:off x="6821805" y="4200968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flipV="1">
            <a:off x="81172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181600" y="2739436"/>
            <a:ext cx="2971800" cy="584613"/>
            <a:chOff x="5181600" y="3276600"/>
            <a:chExt cx="2971800" cy="685800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3657600" y="5207800"/>
            <a:ext cx="152400" cy="129914"/>
            <a:chOff x="5181600" y="5638800"/>
            <a:chExt cx="152400" cy="152400"/>
          </a:xfrm>
        </p:grpSpPr>
        <p:cxnSp>
          <p:nvCxnSpPr>
            <p:cNvPr id="157" name="Straight Connector 15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2819400" y="4883016"/>
            <a:ext cx="152400" cy="129914"/>
            <a:chOff x="5181600" y="5638800"/>
            <a:chExt cx="152400" cy="152400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981200" y="5077886"/>
            <a:ext cx="152400" cy="129914"/>
            <a:chOff x="5181600" y="5638800"/>
            <a:chExt cx="152400" cy="152400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5105400" y="3908661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_e0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24600" y="3778747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_e1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315200" y="3973618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_e2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324600" y="2739436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_w0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125720" y="52933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902960" y="47091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807200" y="516636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102600" y="47040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_v3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14728" y="5047488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855976" y="484632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85032" y="5169408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5181600" y="660814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00800" y="66081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pl0</a:t>
            </a:r>
            <a:endParaRPr lang="en-US" sz="12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1905000" y="1050555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pt0</a:t>
            </a:r>
            <a:endParaRPr lang="en-US" sz="12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90800" y="855684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pt1</a:t>
            </a:r>
            <a:endParaRPr lang="en-US" sz="12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3657600" y="1115512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pt2</a:t>
            </a:r>
            <a:endParaRPr lang="en-US" sz="1200" b="1" dirty="0"/>
          </a:p>
        </p:txBody>
      </p:sp>
      <p:sp>
        <p:nvSpPr>
          <p:cNvPr id="210" name="Freeform 209"/>
          <p:cNvSpPr/>
          <p:nvPr/>
        </p:nvSpPr>
        <p:spPr>
          <a:xfrm>
            <a:off x="8907780" y="1602482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9677400" y="1803849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8907780" y="2641793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9677400" y="2843160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8907780" y="3681104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9677400" y="3882471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8839200" y="5348957"/>
            <a:ext cx="152400" cy="129914"/>
            <a:chOff x="5181600" y="5638800"/>
            <a:chExt cx="152400" cy="152400"/>
          </a:xfrm>
        </p:grpSpPr>
        <p:cxnSp>
          <p:nvCxnSpPr>
            <p:cNvPr id="291" name="Straight Connector 290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11049000" y="5478871"/>
            <a:ext cx="152400" cy="129914"/>
            <a:chOff x="5181600" y="5638800"/>
            <a:chExt cx="152400" cy="152400"/>
          </a:xfrm>
        </p:grpSpPr>
        <p:cxnSp>
          <p:nvCxnSpPr>
            <p:cNvPr id="294" name="Straight Connector 2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10820400" y="5154086"/>
            <a:ext cx="152400" cy="129914"/>
            <a:chOff x="5181600" y="5638800"/>
            <a:chExt cx="152400" cy="152400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1201400" y="4699388"/>
            <a:ext cx="152400" cy="129914"/>
            <a:chOff x="5181600" y="5638800"/>
            <a:chExt cx="152400" cy="1524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9220200" y="4764345"/>
            <a:ext cx="152400" cy="129914"/>
            <a:chOff x="5181600" y="5638800"/>
            <a:chExt cx="152400" cy="152400"/>
          </a:xfrm>
        </p:grpSpPr>
        <p:cxnSp>
          <p:nvCxnSpPr>
            <p:cNvPr id="303" name="Straight Connector 30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829800" y="4894259"/>
            <a:ext cx="152400" cy="129914"/>
            <a:chOff x="5181600" y="5638800"/>
            <a:chExt cx="152400" cy="152400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9601200" y="5219043"/>
            <a:ext cx="152400" cy="129914"/>
            <a:chOff x="5181600" y="5638800"/>
            <a:chExt cx="152400" cy="152400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10363200" y="5154086"/>
            <a:ext cx="152400" cy="129914"/>
            <a:chOff x="5181600" y="5638800"/>
            <a:chExt cx="152400" cy="152400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Oval 313"/>
          <p:cNvSpPr/>
          <p:nvPr/>
        </p:nvSpPr>
        <p:spPr>
          <a:xfrm flipV="1">
            <a:off x="8873490" y="429819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 flipV="1">
            <a:off x="9254490" y="3713583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 flipV="1">
            <a:off x="9864090" y="3843497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9635490" y="4168282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103974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108546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11235690" y="364862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11083290" y="442810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9260840" y="4724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884920" y="53035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9636760" y="517144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_v5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9865360" y="48463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_v6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11231880" y="46482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38860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_v7</a:t>
            </a:r>
            <a:endParaRPr 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084072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_v3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1074400" y="54406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_v4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8745855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_e0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1008995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_e2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995660" y="4135803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_e3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9372600" y="431673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_e4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9448800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_e5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9982200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_e6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9829800" y="410337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_e7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0515600" y="362521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_e1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8763000" y="2771707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_w0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9385808" y="2836664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_w1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763000" y="1732396"/>
            <a:ext cx="38664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_f0</a:t>
            </a:r>
            <a:endParaRPr lang="en-US" sz="12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76200" y="67818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125720" y="6360160"/>
            <a:ext cx="48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_ps0</a:t>
            </a:r>
            <a:endParaRPr lang="en-US" sz="12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5902960" y="57759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ps1</a:t>
            </a:r>
            <a:endParaRPr lang="en-US" sz="12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6807200" y="62331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ps2</a:t>
            </a:r>
            <a:endParaRPr lang="en-US" sz="12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8102600" y="57708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ps3</a:t>
            </a:r>
            <a:endParaRPr lang="en-US" sz="12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2014728" y="6114288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ps0</a:t>
            </a:r>
            <a:endParaRPr lang="en-US" sz="1200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2855976" y="59131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ps1</a:t>
            </a:r>
            <a:endParaRPr lang="en-US" sz="12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3685032" y="6236208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ps2</a:t>
            </a:r>
            <a:endParaRPr lang="en-US" sz="12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9260840" y="5791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ps1</a:t>
            </a:r>
            <a:endParaRPr lang="en-US" sz="12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8884920" y="63703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ps0</a:t>
            </a:r>
            <a:endParaRPr lang="en-US" sz="1200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9636760" y="623824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ps5</a:t>
            </a:r>
            <a:endParaRPr 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9865360" y="59131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ps6</a:t>
            </a:r>
            <a:endParaRPr lang="en-US" sz="12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11231880" y="57150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ps2</a:t>
            </a:r>
            <a:endParaRPr lang="en-US" sz="12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10388600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ps7</a:t>
            </a:r>
            <a:endParaRPr lang="en-US" sz="12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10846435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ps3</a:t>
            </a:r>
            <a:endParaRPr lang="en-US" sz="1200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11074400" y="65074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ps4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019300" y="61722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3" name="Rectangle 252"/>
          <p:cNvSpPr/>
          <p:nvPr/>
        </p:nvSpPr>
        <p:spPr>
          <a:xfrm>
            <a:off x="2855595" y="59740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Rectangle 253"/>
          <p:cNvSpPr/>
          <p:nvPr/>
        </p:nvSpPr>
        <p:spPr>
          <a:xfrm>
            <a:off x="3693795" y="629793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5" name="Rectangle 254"/>
          <p:cNvSpPr/>
          <p:nvPr/>
        </p:nvSpPr>
        <p:spPr>
          <a:xfrm>
            <a:off x="5137785" y="64312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Rectangle 255"/>
          <p:cNvSpPr/>
          <p:nvPr/>
        </p:nvSpPr>
        <p:spPr>
          <a:xfrm>
            <a:off x="5903595" y="584835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7" name="Rectangle 256"/>
          <p:cNvSpPr/>
          <p:nvPr/>
        </p:nvSpPr>
        <p:spPr>
          <a:xfrm>
            <a:off x="6817995" y="630174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Rectangle 257"/>
          <p:cNvSpPr/>
          <p:nvPr/>
        </p:nvSpPr>
        <p:spPr>
          <a:xfrm>
            <a:off x="8117205" y="58521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9" name="Rectangle 258"/>
          <p:cNvSpPr/>
          <p:nvPr/>
        </p:nvSpPr>
        <p:spPr>
          <a:xfrm>
            <a:off x="9260205" y="58597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Rectangle 259"/>
          <p:cNvSpPr/>
          <p:nvPr/>
        </p:nvSpPr>
        <p:spPr>
          <a:xfrm>
            <a:off x="8879205" y="64465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1" name="Rectangle 260"/>
          <p:cNvSpPr/>
          <p:nvPr/>
        </p:nvSpPr>
        <p:spPr>
          <a:xfrm>
            <a:off x="9865995" y="59893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4" name="Rectangle 263"/>
          <p:cNvSpPr/>
          <p:nvPr/>
        </p:nvSpPr>
        <p:spPr>
          <a:xfrm>
            <a:off x="9641205" y="63169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5" name="Rectangle 264"/>
          <p:cNvSpPr/>
          <p:nvPr/>
        </p:nvSpPr>
        <p:spPr>
          <a:xfrm>
            <a:off x="10403205" y="62522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6" name="Rectangle 265"/>
          <p:cNvSpPr/>
          <p:nvPr/>
        </p:nvSpPr>
        <p:spPr>
          <a:xfrm>
            <a:off x="11077575" y="65760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7" name="Rectangle 266"/>
          <p:cNvSpPr/>
          <p:nvPr/>
        </p:nvSpPr>
        <p:spPr>
          <a:xfrm>
            <a:off x="10856595" y="62560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8" name="Rectangle 267"/>
          <p:cNvSpPr/>
          <p:nvPr/>
        </p:nvSpPr>
        <p:spPr>
          <a:xfrm>
            <a:off x="11237595" y="578739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9" name="TextBox 268"/>
          <p:cNvSpPr txBox="1"/>
          <p:nvPr/>
        </p:nvSpPr>
        <p:spPr>
          <a:xfrm>
            <a:off x="11430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Points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48006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Polylines</a:t>
            </a:r>
            <a:endParaRPr 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84582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Polygons</a:t>
            </a:r>
            <a:endParaRPr lang="en-US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76200" y="1447801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Faces</a:t>
            </a:r>
            <a:endParaRPr lang="en-US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6200" y="25146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Wires</a:t>
            </a:r>
            <a:endParaRPr lang="en-US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76200" y="35814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Edges</a:t>
            </a:r>
            <a:endParaRPr lang="en-US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76200" y="46482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Vertices</a:t>
            </a:r>
            <a:endParaRPr lang="en-US" i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76200" y="3810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/>
              <a:t>Objects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1143000" y="1447801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1143000" y="2514600"/>
            <a:ext cx="36576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1143000" y="3581400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4800600" y="1447800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76200" y="57150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/>
              <a:t>Positions</a:t>
            </a:r>
            <a:endParaRPr lang="en-US" b="1" dirty="0"/>
          </a:p>
        </p:txBody>
      </p:sp>
      <p:sp>
        <p:nvSpPr>
          <p:cNvPr id="346" name="TextBox 345"/>
          <p:cNvSpPr txBox="1"/>
          <p:nvPr/>
        </p:nvSpPr>
        <p:spPr>
          <a:xfrm>
            <a:off x="8763000" y="6858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pg0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366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76200" y="57150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006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447800" y="5337714"/>
            <a:ext cx="152400" cy="129914"/>
            <a:chOff x="5181600" y="56388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209800" y="4753102"/>
            <a:ext cx="152400" cy="129914"/>
            <a:chOff x="5181600" y="5638800"/>
            <a:chExt cx="152400" cy="15240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124200" y="5207800"/>
            <a:ext cx="152400" cy="129914"/>
            <a:chOff x="5181600" y="5638800"/>
            <a:chExt cx="152400" cy="152400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419600" y="4753102"/>
            <a:ext cx="152400" cy="129914"/>
            <a:chOff x="5181600" y="5638800"/>
            <a:chExt cx="152400" cy="15240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 flipV="1">
            <a:off x="1524000" y="3778747"/>
            <a:ext cx="762000" cy="58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286000" y="3778747"/>
            <a:ext cx="914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200400" y="3778747"/>
            <a:ext cx="1295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 flipV="1">
            <a:off x="1487805" y="4330881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V="1">
            <a:off x="22498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V="1">
            <a:off x="3164205" y="4200968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flipV="1">
            <a:off x="44596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1524000" y="2739436"/>
            <a:ext cx="2971800" cy="584613"/>
            <a:chOff x="5181600" y="3276600"/>
            <a:chExt cx="2971800" cy="685800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1447800" y="3908661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_e0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667000" y="3778747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_e1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657600" y="3973618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_e2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667000" y="2739436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_w0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68120" y="52933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245360" y="47091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149600" y="516636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45000" y="47040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_v3</a:t>
            </a:r>
            <a:endParaRPr lang="en-US" sz="1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1524000" y="660814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2743200" y="66081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pl0</a:t>
            </a:r>
            <a:endParaRPr lang="en-US" sz="12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200" y="3810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2514600"/>
            <a:ext cx="472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14478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3581400"/>
            <a:ext cx="472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" y="4648200"/>
            <a:ext cx="472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200" y="76200"/>
            <a:ext cx="472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6200" y="67818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468120" y="6360160"/>
            <a:ext cx="480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_ps0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245360" y="57759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ps1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49600" y="62331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ps2</a:t>
            </a:r>
            <a:endParaRPr 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445000" y="57708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ps3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1480185" y="64312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2245995" y="584835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160395" y="630174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4459605" y="58521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11430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Polylines</a:t>
            </a:r>
            <a:endParaRPr lang="en-US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76200" y="1447801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Faces</a:t>
            </a:r>
            <a:endParaRPr lang="en-US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6200" y="25146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Wires</a:t>
            </a:r>
            <a:endParaRPr lang="en-US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76200" y="35814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Edges</a:t>
            </a:r>
            <a:endParaRPr lang="en-US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76200" y="46482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Vertices</a:t>
            </a:r>
            <a:endParaRPr lang="en-US" i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76200" y="3810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/>
              <a:t>Objects</a:t>
            </a:r>
            <a:endParaRPr lang="en-US" b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1143000" y="1447800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none</a:t>
            </a:r>
            <a:endParaRPr lang="en-US" i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76200" y="57150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/>
              <a:t>Positions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pl0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_w0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73152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91" name="TextBox 190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_e0</a:t>
              </a:r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_e1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_e2</a:t>
              </a:r>
              <a:endParaRPr lang="en-US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58000" y="49530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95" name="TextBox 194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_v0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_v1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_v2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_v3</a:t>
              </a:r>
              <a:endParaRPr lang="en-US" dirty="0"/>
            </a:p>
          </p:txBody>
        </p:sp>
      </p:grpSp>
      <p:cxnSp>
        <p:nvCxnSpPr>
          <p:cNvPr id="199" name="Straight Connector 198"/>
          <p:cNvCxnSpPr>
            <a:stCxn id="189" idx="2"/>
            <a:endCxn id="191" idx="0"/>
          </p:cNvCxnSpPr>
          <p:nvPr/>
        </p:nvCxnSpPr>
        <p:spPr>
          <a:xfrm flipH="1">
            <a:off x="76581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2" idx="0"/>
          </p:cNvCxnSpPr>
          <p:nvPr/>
        </p:nvCxnSpPr>
        <p:spPr>
          <a:xfrm>
            <a:off x="8648700" y="31242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89" idx="2"/>
            <a:endCxn id="193" idx="0"/>
          </p:cNvCxnSpPr>
          <p:nvPr/>
        </p:nvCxnSpPr>
        <p:spPr>
          <a:xfrm>
            <a:off x="86487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1" idx="2"/>
            <a:endCxn id="195" idx="0"/>
          </p:cNvCxnSpPr>
          <p:nvPr/>
        </p:nvCxnSpPr>
        <p:spPr>
          <a:xfrm flipH="1">
            <a:off x="7200900" y="4267200"/>
            <a:ext cx="457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6" idx="0"/>
          </p:cNvCxnSpPr>
          <p:nvPr/>
        </p:nvCxnSpPr>
        <p:spPr>
          <a:xfrm>
            <a:off x="7658100" y="4267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2" idx="2"/>
            <a:endCxn id="196" idx="0"/>
          </p:cNvCxnSpPr>
          <p:nvPr/>
        </p:nvCxnSpPr>
        <p:spPr>
          <a:xfrm flipH="1">
            <a:off x="8191500" y="4267200"/>
            <a:ext cx="457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2"/>
            <a:endCxn id="197" idx="0"/>
          </p:cNvCxnSpPr>
          <p:nvPr/>
        </p:nvCxnSpPr>
        <p:spPr>
          <a:xfrm>
            <a:off x="8648700" y="4267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3" idx="2"/>
            <a:endCxn id="197" idx="0"/>
          </p:cNvCxnSpPr>
          <p:nvPr/>
        </p:nvCxnSpPr>
        <p:spPr>
          <a:xfrm flipH="1">
            <a:off x="9182100" y="4267200"/>
            <a:ext cx="457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3" idx="2"/>
            <a:endCxn id="198" idx="0"/>
          </p:cNvCxnSpPr>
          <p:nvPr/>
        </p:nvCxnSpPr>
        <p:spPr>
          <a:xfrm>
            <a:off x="9639300" y="4267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6858000" y="6019800"/>
            <a:ext cx="3657600" cy="381000"/>
            <a:chOff x="7239000" y="5715000"/>
            <a:chExt cx="3657600" cy="381000"/>
          </a:xfrm>
          <a:solidFill>
            <a:schemeClr val="bg1">
              <a:lumMod val="85000"/>
            </a:schemeClr>
          </a:solidFill>
        </p:grpSpPr>
        <p:sp>
          <p:nvSpPr>
            <p:cNvPr id="220" name="TextBox 219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ps2</a:t>
              </a:r>
              <a:endParaRPr lang="en-US" b="1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ps3</a:t>
              </a:r>
              <a:endParaRPr lang="en-US" b="1" dirty="0"/>
            </a:p>
          </p:txBody>
        </p:sp>
      </p:grpSp>
      <p:cxnSp>
        <p:nvCxnSpPr>
          <p:cNvPr id="35" name="Straight Connector 34"/>
          <p:cNvCxnSpPr>
            <a:stCxn id="195" idx="2"/>
            <a:endCxn id="220" idx="0"/>
          </p:cNvCxnSpPr>
          <p:nvPr/>
        </p:nvCxnSpPr>
        <p:spPr>
          <a:xfrm>
            <a:off x="72009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6" idx="2"/>
            <a:endCxn id="221" idx="0"/>
          </p:cNvCxnSpPr>
          <p:nvPr/>
        </p:nvCxnSpPr>
        <p:spPr>
          <a:xfrm>
            <a:off x="81915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97" idx="2"/>
            <a:endCxn id="222" idx="0"/>
          </p:cNvCxnSpPr>
          <p:nvPr/>
        </p:nvCxnSpPr>
        <p:spPr>
          <a:xfrm>
            <a:off x="91821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8" idx="2"/>
            <a:endCxn id="223" idx="0"/>
          </p:cNvCxnSpPr>
          <p:nvPr/>
        </p:nvCxnSpPr>
        <p:spPr>
          <a:xfrm>
            <a:off x="101727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181600" y="2286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Topological </a:t>
            </a:r>
          </a:p>
          <a:p>
            <a:r>
              <a:rPr lang="en-SG" dirty="0"/>
              <a:t>components 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7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1592580" y="530900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62200" y="732266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1430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006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reeform 209"/>
          <p:cNvSpPr/>
          <p:nvPr/>
        </p:nvSpPr>
        <p:spPr>
          <a:xfrm>
            <a:off x="1592580" y="1602482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2362200" y="1803849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1592580" y="2641793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2362200" y="2843160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1592580" y="3681104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2362200" y="3882471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1524000" y="5348957"/>
            <a:ext cx="152400" cy="129914"/>
            <a:chOff x="5181600" y="5638800"/>
            <a:chExt cx="152400" cy="152400"/>
          </a:xfrm>
        </p:grpSpPr>
        <p:cxnSp>
          <p:nvCxnSpPr>
            <p:cNvPr id="291" name="Straight Connector 290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3733800" y="5478871"/>
            <a:ext cx="152400" cy="129914"/>
            <a:chOff x="5181600" y="5638800"/>
            <a:chExt cx="152400" cy="152400"/>
          </a:xfrm>
        </p:grpSpPr>
        <p:cxnSp>
          <p:nvCxnSpPr>
            <p:cNvPr id="294" name="Straight Connector 2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3505200" y="5154086"/>
            <a:ext cx="152400" cy="129914"/>
            <a:chOff x="5181600" y="5638800"/>
            <a:chExt cx="152400" cy="152400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3886200" y="4699388"/>
            <a:ext cx="152400" cy="129914"/>
            <a:chOff x="5181600" y="5638800"/>
            <a:chExt cx="152400" cy="1524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905000" y="4764345"/>
            <a:ext cx="152400" cy="129914"/>
            <a:chOff x="5181600" y="5638800"/>
            <a:chExt cx="152400" cy="152400"/>
          </a:xfrm>
        </p:grpSpPr>
        <p:cxnSp>
          <p:nvCxnSpPr>
            <p:cNvPr id="303" name="Straight Connector 30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2514600" y="4894259"/>
            <a:ext cx="152400" cy="129914"/>
            <a:chOff x="5181600" y="5638800"/>
            <a:chExt cx="152400" cy="152400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2286000" y="5219043"/>
            <a:ext cx="152400" cy="129914"/>
            <a:chOff x="5181600" y="5638800"/>
            <a:chExt cx="152400" cy="152400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3048000" y="5154086"/>
            <a:ext cx="152400" cy="129914"/>
            <a:chOff x="5181600" y="5638800"/>
            <a:chExt cx="152400" cy="152400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Oval 313"/>
          <p:cNvSpPr/>
          <p:nvPr/>
        </p:nvSpPr>
        <p:spPr>
          <a:xfrm flipV="1">
            <a:off x="1558290" y="429819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 flipV="1">
            <a:off x="1939290" y="3713583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 flipV="1">
            <a:off x="2548890" y="3843497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2320290" y="4168282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30822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35394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3920490" y="364862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3768090" y="442810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1945640" y="4724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_v1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569720" y="53035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_v0</a:t>
            </a:r>
            <a:endParaRPr 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2321560" y="517144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_v5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550160" y="48463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_v6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3916680" y="46482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_v2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307340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_v7</a:t>
            </a:r>
            <a:endParaRPr 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352552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_v3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3759200" y="54406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_v4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1430655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_e0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693795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_e2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3680460" y="4135803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_e3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2057400" y="431673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_e4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133600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_e5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2667000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_e6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2514600" y="410337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_e7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3200400" y="362521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_e1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1447800" y="2771707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_w0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2070608" y="2836664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_w1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447800" y="1732396"/>
            <a:ext cx="38664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_f0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76200"/>
            <a:ext cx="4724400" cy="6705600"/>
            <a:chOff x="76200" y="76200"/>
            <a:chExt cx="12039600" cy="67056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6200" y="3810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200" y="2514600"/>
              <a:ext cx="12039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6200" y="14478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200" y="3581400"/>
              <a:ext cx="12039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00" y="57150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200" y="4648200"/>
              <a:ext cx="12039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200" y="76200"/>
              <a:ext cx="12039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6200" y="67818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1945640" y="5791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ps1</a:t>
            </a:r>
            <a:endParaRPr 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69720" y="63703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ps0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321560" y="623824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ps5</a:t>
            </a:r>
            <a:endParaRPr lang="en-US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2550160" y="59131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ps6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3916680" y="57150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ps2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073400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ps7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3531235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ps3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3759200" y="65074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ps4</a:t>
            </a:r>
            <a:endParaRPr lang="en-US" sz="1200" dirty="0"/>
          </a:p>
        </p:txBody>
      </p:sp>
      <p:sp>
        <p:nvSpPr>
          <p:cNvPr id="259" name="Rectangle 258"/>
          <p:cNvSpPr/>
          <p:nvPr/>
        </p:nvSpPr>
        <p:spPr>
          <a:xfrm>
            <a:off x="1945005" y="58597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1564005" y="64465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2550795" y="59893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326005" y="63169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088005" y="62522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3762375" y="65760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541395" y="62560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922395" y="578739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11430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Polygons</a:t>
            </a:r>
            <a:endParaRPr lang="en-US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76200" y="1447801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Faces</a:t>
            </a:r>
            <a:endParaRPr lang="en-US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6200" y="25146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Wires</a:t>
            </a:r>
            <a:endParaRPr lang="en-US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76200" y="35814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Edges</a:t>
            </a:r>
            <a:endParaRPr lang="en-US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76200" y="46482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/>
              <a:t>Topology Vertices</a:t>
            </a:r>
            <a:endParaRPr lang="en-US" i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76200" y="3810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/>
              <a:t>Objects</a:t>
            </a:r>
            <a:endParaRPr lang="en-US" b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76200" y="57150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/>
              <a:t>Positions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9916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pg0</a:t>
            </a:r>
            <a:endParaRPr lang="en-US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467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_w0</a:t>
            </a:r>
            <a:endParaRPr lang="en-US" dirty="0"/>
          </a:p>
        </p:txBody>
      </p:sp>
      <p:cxnSp>
        <p:nvCxnSpPr>
          <p:cNvPr id="196" name="Straight Connector 195"/>
          <p:cNvCxnSpPr>
            <a:stCxn id="188" idx="2"/>
            <a:endCxn id="189" idx="0"/>
          </p:cNvCxnSpPr>
          <p:nvPr/>
        </p:nvCxnSpPr>
        <p:spPr>
          <a:xfrm flipH="1">
            <a:off x="5829300" y="31242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8" idx="2"/>
            <a:endCxn id="190" idx="0"/>
          </p:cNvCxnSpPr>
          <p:nvPr/>
        </p:nvCxnSpPr>
        <p:spPr>
          <a:xfrm flipH="1">
            <a:off x="68199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88" idx="2"/>
            <a:endCxn id="191" idx="0"/>
          </p:cNvCxnSpPr>
          <p:nvPr/>
        </p:nvCxnSpPr>
        <p:spPr>
          <a:xfrm>
            <a:off x="7810500" y="31242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89" idx="2"/>
            <a:endCxn id="192" idx="0"/>
          </p:cNvCxnSpPr>
          <p:nvPr/>
        </p:nvCxnSpPr>
        <p:spPr>
          <a:xfrm>
            <a:off x="58293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3" idx="0"/>
          </p:cNvCxnSpPr>
          <p:nvPr/>
        </p:nvCxnSpPr>
        <p:spPr>
          <a:xfrm>
            <a:off x="58293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90" idx="2"/>
            <a:endCxn id="193" idx="0"/>
          </p:cNvCxnSpPr>
          <p:nvPr/>
        </p:nvCxnSpPr>
        <p:spPr>
          <a:xfrm>
            <a:off x="68199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0" idx="2"/>
            <a:endCxn id="194" idx="0"/>
          </p:cNvCxnSpPr>
          <p:nvPr/>
        </p:nvCxnSpPr>
        <p:spPr>
          <a:xfrm>
            <a:off x="68199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4" idx="0"/>
          </p:cNvCxnSpPr>
          <p:nvPr/>
        </p:nvCxnSpPr>
        <p:spPr>
          <a:xfrm>
            <a:off x="78105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1" idx="2"/>
            <a:endCxn id="195" idx="0"/>
          </p:cNvCxnSpPr>
          <p:nvPr/>
        </p:nvCxnSpPr>
        <p:spPr>
          <a:xfrm>
            <a:off x="78105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991600" y="17526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_f0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10896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_w1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486400" y="4953000"/>
            <a:ext cx="4648200" cy="381000"/>
            <a:chOff x="5486400" y="5791200"/>
            <a:chExt cx="4648200" cy="381000"/>
          </a:xfrm>
        </p:grpSpPr>
        <p:sp>
          <p:nvSpPr>
            <p:cNvPr id="192" name="TextBox 191"/>
            <p:cNvSpPr txBox="1"/>
            <p:nvPr/>
          </p:nvSpPr>
          <p:spPr>
            <a:xfrm>
              <a:off x="54864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_v0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770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_v1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4676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_v2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4582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_v3</a:t>
              </a:r>
              <a:endParaRPr lang="en-US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4488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_v4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86400" y="3886200"/>
            <a:ext cx="4648200" cy="381000"/>
            <a:chOff x="5486400" y="4572000"/>
            <a:chExt cx="4648200" cy="381000"/>
          </a:xfrm>
        </p:grpSpPr>
        <p:sp>
          <p:nvSpPr>
            <p:cNvPr id="189" name="TextBox 188"/>
            <p:cNvSpPr txBox="1"/>
            <p:nvPr/>
          </p:nvSpPr>
          <p:spPr>
            <a:xfrm>
              <a:off x="54864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_e0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770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_e1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4676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_e2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4582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_e3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4488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_e4</a:t>
              </a:r>
              <a:endParaRPr lang="en-US" dirty="0"/>
            </a:p>
          </p:txBody>
        </p:sp>
      </p:grpSp>
      <p:cxnSp>
        <p:nvCxnSpPr>
          <p:cNvPr id="219" name="Straight Connector 218"/>
          <p:cNvCxnSpPr>
            <a:stCxn id="208" idx="2"/>
            <a:endCxn id="195" idx="0"/>
          </p:cNvCxnSpPr>
          <p:nvPr/>
        </p:nvCxnSpPr>
        <p:spPr>
          <a:xfrm>
            <a:off x="88011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8" idx="2"/>
            <a:endCxn id="207" idx="0"/>
          </p:cNvCxnSpPr>
          <p:nvPr/>
        </p:nvCxnSpPr>
        <p:spPr>
          <a:xfrm>
            <a:off x="88011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09" idx="2"/>
            <a:endCxn id="207" idx="0"/>
          </p:cNvCxnSpPr>
          <p:nvPr/>
        </p:nvCxnSpPr>
        <p:spPr>
          <a:xfrm>
            <a:off x="97917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9" idx="2"/>
            <a:endCxn id="192" idx="0"/>
          </p:cNvCxnSpPr>
          <p:nvPr/>
        </p:nvCxnSpPr>
        <p:spPr>
          <a:xfrm flipH="1">
            <a:off x="5829300" y="4267200"/>
            <a:ext cx="3962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5" idx="2"/>
            <a:endCxn id="188" idx="0"/>
          </p:cNvCxnSpPr>
          <p:nvPr/>
        </p:nvCxnSpPr>
        <p:spPr>
          <a:xfrm flipH="1">
            <a:off x="7810500" y="2133600"/>
            <a:ext cx="1524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5" idx="2"/>
            <a:endCxn id="206" idx="0"/>
          </p:cNvCxnSpPr>
          <p:nvPr/>
        </p:nvCxnSpPr>
        <p:spPr>
          <a:xfrm>
            <a:off x="9334500" y="2133600"/>
            <a:ext cx="1905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5" idx="0"/>
            <a:endCxn id="186" idx="2"/>
          </p:cNvCxnSpPr>
          <p:nvPr/>
        </p:nvCxnSpPr>
        <p:spPr>
          <a:xfrm flipV="1">
            <a:off x="9334500" y="10668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88" idx="2"/>
            <a:endCxn id="208" idx="0"/>
          </p:cNvCxnSpPr>
          <p:nvPr/>
        </p:nvCxnSpPr>
        <p:spPr>
          <a:xfrm>
            <a:off x="78105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88" idx="2"/>
            <a:endCxn id="209" idx="0"/>
          </p:cNvCxnSpPr>
          <p:nvPr/>
        </p:nvCxnSpPr>
        <p:spPr>
          <a:xfrm>
            <a:off x="7810500" y="31242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06" idx="2"/>
          </p:cNvCxnSpPr>
          <p:nvPr/>
        </p:nvCxnSpPr>
        <p:spPr>
          <a:xfrm flipH="1">
            <a:off x="11201400" y="3124200"/>
            <a:ext cx="38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06" idx="2"/>
          </p:cNvCxnSpPr>
          <p:nvPr/>
        </p:nvCxnSpPr>
        <p:spPr>
          <a:xfrm>
            <a:off x="11239500" y="3124200"/>
            <a:ext cx="1905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06" idx="2"/>
          </p:cNvCxnSpPr>
          <p:nvPr/>
        </p:nvCxnSpPr>
        <p:spPr>
          <a:xfrm>
            <a:off x="11239500" y="3124200"/>
            <a:ext cx="419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/>
          <p:cNvGrpSpPr/>
          <p:nvPr/>
        </p:nvGrpSpPr>
        <p:grpSpPr>
          <a:xfrm>
            <a:off x="5486400" y="6019800"/>
            <a:ext cx="4648200" cy="381000"/>
            <a:chOff x="5486400" y="5791200"/>
            <a:chExt cx="4648200" cy="381000"/>
          </a:xfrm>
          <a:solidFill>
            <a:schemeClr val="bg1">
              <a:lumMod val="85000"/>
            </a:schemeClr>
          </a:solidFill>
        </p:grpSpPr>
        <p:sp>
          <p:nvSpPr>
            <p:cNvPr id="366" name="TextBox 365"/>
            <p:cNvSpPr txBox="1"/>
            <p:nvPr/>
          </p:nvSpPr>
          <p:spPr>
            <a:xfrm>
              <a:off x="54864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64770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74676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ps2</a:t>
              </a:r>
              <a:endParaRPr lang="en-US" b="1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4582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ps3</a:t>
              </a:r>
              <a:endParaRPr lang="en-US" b="1" dirty="0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94488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ps4</a:t>
              </a:r>
              <a:endParaRPr lang="en-US" b="1" dirty="0"/>
            </a:p>
          </p:txBody>
        </p:sp>
      </p:grpSp>
      <p:cxnSp>
        <p:nvCxnSpPr>
          <p:cNvPr id="35" name="Straight Connector 34"/>
          <p:cNvCxnSpPr>
            <a:stCxn id="192" idx="2"/>
            <a:endCxn id="366" idx="0"/>
          </p:cNvCxnSpPr>
          <p:nvPr/>
        </p:nvCxnSpPr>
        <p:spPr>
          <a:xfrm>
            <a:off x="58293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3" idx="2"/>
            <a:endCxn id="367" idx="0"/>
          </p:cNvCxnSpPr>
          <p:nvPr/>
        </p:nvCxnSpPr>
        <p:spPr>
          <a:xfrm>
            <a:off x="68199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4" idx="2"/>
            <a:endCxn id="368" idx="0"/>
          </p:cNvCxnSpPr>
          <p:nvPr/>
        </p:nvCxnSpPr>
        <p:spPr>
          <a:xfrm>
            <a:off x="78105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5" idx="2"/>
            <a:endCxn id="369" idx="0"/>
          </p:cNvCxnSpPr>
          <p:nvPr/>
        </p:nvCxnSpPr>
        <p:spPr>
          <a:xfrm>
            <a:off x="88011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7" idx="2"/>
            <a:endCxn id="370" idx="0"/>
          </p:cNvCxnSpPr>
          <p:nvPr/>
        </p:nvCxnSpPr>
        <p:spPr>
          <a:xfrm>
            <a:off x="97917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5181600" y="2286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Topological </a:t>
            </a:r>
          </a:p>
          <a:p>
            <a:r>
              <a:rPr lang="en-SG" dirty="0"/>
              <a:t>components are connected in a hierarchy</a:t>
            </a:r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1447800" y="6858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pg0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336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4419600" y="1143000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89700" y="102616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_w1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7848600" y="3886200"/>
            <a:ext cx="1676400" cy="381000"/>
            <a:chOff x="7239000" y="4648200"/>
            <a:chExt cx="1676400" cy="381000"/>
          </a:xfrm>
          <a:solidFill>
            <a:schemeClr val="bg1">
              <a:lumMod val="95000"/>
            </a:schemeClr>
          </a:solidFill>
        </p:grpSpPr>
        <p:sp>
          <p:nvSpPr>
            <p:cNvPr id="191" name="TextBox 190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391400" y="4953000"/>
            <a:ext cx="2667000" cy="381000"/>
            <a:chOff x="7239000" y="57150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95" name="TextBox 194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_v6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9" name="Straight Connector 198"/>
          <p:cNvCxnSpPr>
            <a:stCxn id="189" idx="2"/>
            <a:endCxn id="191" idx="0"/>
          </p:cNvCxnSpPr>
          <p:nvPr/>
        </p:nvCxnSpPr>
        <p:spPr>
          <a:xfrm flipH="1">
            <a:off x="8191500" y="3124200"/>
            <a:ext cx="4572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2" idx="0"/>
          </p:cNvCxnSpPr>
          <p:nvPr/>
        </p:nvCxnSpPr>
        <p:spPr>
          <a:xfrm>
            <a:off x="8648700" y="3124200"/>
            <a:ext cx="5334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1" idx="2"/>
            <a:endCxn id="195" idx="0"/>
          </p:cNvCxnSpPr>
          <p:nvPr/>
        </p:nvCxnSpPr>
        <p:spPr>
          <a:xfrm flipH="1">
            <a:off x="77343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6" idx="0"/>
          </p:cNvCxnSpPr>
          <p:nvPr/>
        </p:nvCxnSpPr>
        <p:spPr>
          <a:xfrm>
            <a:off x="81915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2" idx="2"/>
            <a:endCxn id="196" idx="0"/>
          </p:cNvCxnSpPr>
          <p:nvPr/>
        </p:nvCxnSpPr>
        <p:spPr>
          <a:xfrm flipH="1">
            <a:off x="87249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2"/>
            <a:endCxn id="197" idx="0"/>
          </p:cNvCxnSpPr>
          <p:nvPr/>
        </p:nvCxnSpPr>
        <p:spPr>
          <a:xfrm>
            <a:off x="91821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5" idx="2"/>
            <a:endCxn id="220" idx="0"/>
          </p:cNvCxnSpPr>
          <p:nvPr/>
        </p:nvCxnSpPr>
        <p:spPr>
          <a:xfrm flipH="1">
            <a:off x="7429500" y="5334000"/>
            <a:ext cx="304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7" idx="2"/>
            <a:endCxn id="221" idx="0"/>
          </p:cNvCxnSpPr>
          <p:nvPr/>
        </p:nvCxnSpPr>
        <p:spPr>
          <a:xfrm flipH="1">
            <a:off x="8572500" y="5334000"/>
            <a:ext cx="1143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385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385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479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790700" y="49530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09" name="TextBox 108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03" idx="2"/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2"/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3" idx="2"/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 flipH="1">
            <a:off x="21336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5908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 flipH="1">
            <a:off x="31242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5814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 flipH="1">
            <a:off x="41148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2"/>
            <a:endCxn id="112" idx="0"/>
          </p:cNvCxnSpPr>
          <p:nvPr/>
        </p:nvCxnSpPr>
        <p:spPr>
          <a:xfrm>
            <a:off x="45720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5814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2514600" y="6019800"/>
            <a:ext cx="6400800" cy="381000"/>
            <a:chOff x="1981200" y="6019800"/>
            <a:chExt cx="6400800" cy="381000"/>
          </a:xfrm>
        </p:grpSpPr>
        <p:sp>
          <p:nvSpPr>
            <p:cNvPr id="220" name="TextBox 219"/>
            <p:cNvSpPr txBox="1"/>
            <p:nvPr/>
          </p:nvSpPr>
          <p:spPr>
            <a:xfrm>
              <a:off x="6553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ps4</a:t>
              </a:r>
              <a:endParaRPr lang="en-US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696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ps5</a:t>
              </a:r>
              <a:endParaRPr lang="en-US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ps3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133600" y="5334000"/>
            <a:ext cx="7239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124200" y="5334000"/>
            <a:ext cx="8763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6" idx="0"/>
          </p:cNvCxnSpPr>
          <p:nvPr/>
        </p:nvCxnSpPr>
        <p:spPr>
          <a:xfrm>
            <a:off x="4114800" y="5334000"/>
            <a:ext cx="10287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2" idx="2"/>
            <a:endCxn id="127" idx="0"/>
          </p:cNvCxnSpPr>
          <p:nvPr/>
        </p:nvCxnSpPr>
        <p:spPr>
          <a:xfrm>
            <a:off x="5105400" y="5334000"/>
            <a:ext cx="11811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0200" y="1600200"/>
            <a:ext cx="685800" cy="762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1600200"/>
            <a:ext cx="762000" cy="838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469380" y="174117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/>
          <p:cNvCxnSpPr>
            <a:stCxn id="196" idx="2"/>
            <a:endCxn id="126" idx="0"/>
          </p:cNvCxnSpPr>
          <p:nvPr/>
        </p:nvCxnSpPr>
        <p:spPr>
          <a:xfrm flipH="1">
            <a:off x="5143500" y="5334000"/>
            <a:ext cx="3581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4377690" y="170307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47310" y="111633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065520" y="15621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353300" y="11087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383530" y="23164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812280" y="24041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77640" y="14224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ps0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942840" y="8280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ps1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129780" y="80772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ps3</a:t>
            </a:r>
            <a:endParaRPr lang="en-US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5166360" y="22885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ps4</a:t>
            </a:r>
            <a:endParaRPr lang="en-US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6629400" y="23622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ps5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Polyline 0 has </a:t>
            </a:r>
            <a:br>
              <a:rPr lang="en-SG" dirty="0"/>
            </a:br>
            <a:r>
              <a:rPr lang="en-SG" dirty="0"/>
              <a:t>4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Polyline 1 has </a:t>
            </a:r>
            <a:br>
              <a:rPr lang="en-SG" dirty="0"/>
            </a:br>
            <a:r>
              <a:rPr lang="en-SG" dirty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The two polylines share position </a:t>
            </a:r>
            <a:r>
              <a:rPr lang="en-SG" b="1" dirty="0"/>
              <a:t>ps2</a:t>
            </a:r>
            <a:endParaRPr lang="en-US" b="1" dirty="0"/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6096000" y="1752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864860" y="122428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98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4419600" y="1143000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89700" y="102616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_w1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7848600" y="3886200"/>
            <a:ext cx="1676400" cy="381000"/>
            <a:chOff x="7239000" y="4648200"/>
            <a:chExt cx="1676400" cy="381000"/>
          </a:xfrm>
          <a:solidFill>
            <a:schemeClr val="bg1">
              <a:lumMod val="95000"/>
            </a:schemeClr>
          </a:solidFill>
        </p:grpSpPr>
        <p:sp>
          <p:nvSpPr>
            <p:cNvPr id="191" name="TextBox 190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391400" y="4953000"/>
            <a:ext cx="2667000" cy="381000"/>
            <a:chOff x="7239000" y="57150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95" name="TextBox 194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_v6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9" name="Straight Connector 198"/>
          <p:cNvCxnSpPr>
            <a:stCxn id="189" idx="2"/>
            <a:endCxn id="191" idx="0"/>
          </p:cNvCxnSpPr>
          <p:nvPr/>
        </p:nvCxnSpPr>
        <p:spPr>
          <a:xfrm flipH="1">
            <a:off x="8191500" y="3124200"/>
            <a:ext cx="4572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2" idx="0"/>
          </p:cNvCxnSpPr>
          <p:nvPr/>
        </p:nvCxnSpPr>
        <p:spPr>
          <a:xfrm>
            <a:off x="8648700" y="3124200"/>
            <a:ext cx="5334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1" idx="2"/>
            <a:endCxn id="195" idx="0"/>
          </p:cNvCxnSpPr>
          <p:nvPr/>
        </p:nvCxnSpPr>
        <p:spPr>
          <a:xfrm flipH="1">
            <a:off x="77343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6" idx="0"/>
          </p:cNvCxnSpPr>
          <p:nvPr/>
        </p:nvCxnSpPr>
        <p:spPr>
          <a:xfrm>
            <a:off x="81915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2" idx="2"/>
            <a:endCxn id="196" idx="0"/>
          </p:cNvCxnSpPr>
          <p:nvPr/>
        </p:nvCxnSpPr>
        <p:spPr>
          <a:xfrm flipH="1">
            <a:off x="87249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2"/>
            <a:endCxn id="197" idx="0"/>
          </p:cNvCxnSpPr>
          <p:nvPr/>
        </p:nvCxnSpPr>
        <p:spPr>
          <a:xfrm>
            <a:off x="91821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5" idx="2"/>
            <a:endCxn id="220" idx="0"/>
          </p:cNvCxnSpPr>
          <p:nvPr/>
        </p:nvCxnSpPr>
        <p:spPr>
          <a:xfrm flipH="1">
            <a:off x="7429500" y="5334000"/>
            <a:ext cx="304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7" idx="2"/>
            <a:endCxn id="221" idx="0"/>
          </p:cNvCxnSpPr>
          <p:nvPr/>
        </p:nvCxnSpPr>
        <p:spPr>
          <a:xfrm flipH="1">
            <a:off x="8572500" y="5334000"/>
            <a:ext cx="1143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385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385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479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790700" y="49530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09" name="TextBox 108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_v3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03" idx="2"/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2"/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3" idx="2"/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 flipH="1">
            <a:off x="21336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5908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 flipH="1">
            <a:off x="31242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5814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 flipH="1">
            <a:off x="41148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2"/>
            <a:endCxn id="112" idx="0"/>
          </p:cNvCxnSpPr>
          <p:nvPr/>
        </p:nvCxnSpPr>
        <p:spPr>
          <a:xfrm>
            <a:off x="45720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5814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2514600" y="6019800"/>
            <a:ext cx="7543800" cy="381000"/>
            <a:chOff x="1981200" y="6019800"/>
            <a:chExt cx="7543800" cy="381000"/>
          </a:xfrm>
        </p:grpSpPr>
        <p:sp>
          <p:nvSpPr>
            <p:cNvPr id="220" name="TextBox 219"/>
            <p:cNvSpPr txBox="1"/>
            <p:nvPr/>
          </p:nvSpPr>
          <p:spPr>
            <a:xfrm>
              <a:off x="6553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ps4</a:t>
              </a:r>
              <a:endParaRPr lang="en-US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696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ps5</a:t>
              </a:r>
              <a:endParaRPr lang="en-US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ps3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39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ps6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133600" y="5334000"/>
            <a:ext cx="7239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124200" y="5334000"/>
            <a:ext cx="8763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6" idx="0"/>
          </p:cNvCxnSpPr>
          <p:nvPr/>
        </p:nvCxnSpPr>
        <p:spPr>
          <a:xfrm>
            <a:off x="4114800" y="5334000"/>
            <a:ext cx="10287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2" idx="2"/>
            <a:endCxn id="127" idx="0"/>
          </p:cNvCxnSpPr>
          <p:nvPr/>
        </p:nvCxnSpPr>
        <p:spPr>
          <a:xfrm>
            <a:off x="5105400" y="5334000"/>
            <a:ext cx="11811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0200" y="1600200"/>
            <a:ext cx="685800" cy="762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1600200"/>
            <a:ext cx="762000" cy="838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469380" y="174117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/>
          <p:cNvCxnSpPr>
            <a:stCxn id="196" idx="2"/>
            <a:endCxn id="77" idx="0"/>
          </p:cNvCxnSpPr>
          <p:nvPr/>
        </p:nvCxnSpPr>
        <p:spPr>
          <a:xfrm>
            <a:off x="8724900" y="5334000"/>
            <a:ext cx="990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4377690" y="170307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47310" y="111633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065520" y="15621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353300" y="11087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383530" y="23164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812280" y="24041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77640" y="14224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ps0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942840" y="8280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ps1</a:t>
            </a:r>
            <a:endParaRPr lang="en-US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4860" y="122428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ps2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129780" y="80772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ps3</a:t>
            </a:r>
            <a:endParaRPr lang="en-US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5166360" y="22885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ps4</a:t>
            </a:r>
            <a:endParaRPr lang="en-US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6629400" y="23622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ps5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Polyline 0 has </a:t>
            </a:r>
            <a:br>
              <a:rPr lang="en-SG" dirty="0"/>
            </a:br>
            <a:r>
              <a:rPr lang="en-SG" dirty="0"/>
              <a:t>4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Polyline 1 has </a:t>
            </a:r>
            <a:br>
              <a:rPr lang="en-SG" dirty="0"/>
            </a:br>
            <a:r>
              <a:rPr lang="en-SG" dirty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The two polylines do not share any positions</a:t>
            </a:r>
            <a:endParaRPr lang="en-US" b="1" dirty="0"/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6096000" y="19812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4860" y="16002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ps6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23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717</Words>
  <Application>Microsoft Office PowerPoint</Application>
  <PresentationFormat>Widescreen</PresentationFormat>
  <Paragraphs>419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Janssen</dc:creator>
  <cp:lastModifiedBy>Alvin Soh Wei Jie</cp:lastModifiedBy>
  <cp:revision>34</cp:revision>
  <dcterms:created xsi:type="dcterms:W3CDTF">2019-01-17T01:38:16Z</dcterms:created>
  <dcterms:modified xsi:type="dcterms:W3CDTF">2019-01-18T13:24:03Z</dcterms:modified>
</cp:coreProperties>
</file>