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88497" autoAdjust="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33" d="100"/>
        <a:sy n="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155DE-8FBD-4073-BA37-FF57238301D4}" type="datetimeFigureOut">
              <a:rPr lang="el-GR" smtClean="0"/>
              <a:t>10/1/2024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F3B0F-20BB-40E0-B53C-03E7C69CB7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56589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vshell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swigger.net/web-security/os-command-injection" TargetMode="External"/><Relationship Id="rId7" Type="http://schemas.openxmlformats.org/officeDocument/2006/relationships/hyperlink" Target="https://tryhackme.com/room/uploadvulns" TargetMode="External"/><Relationship Id="rId2" Type="http://schemas.openxmlformats.org/officeDocument/2006/relationships/hyperlink" Target="https://github.com/pentestmonkey/php-reverse-shell/blob/master/php-reverse-shell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yhackme.com/room/oscommandinjection" TargetMode="External"/><Relationship Id="rId5" Type="http://schemas.openxmlformats.org/officeDocument/2006/relationships/hyperlink" Target="https://tryhackme.com/room/introtoshells" TargetMode="External"/><Relationship Id="rId4" Type="http://schemas.openxmlformats.org/officeDocument/2006/relationships/hyperlink" Target="https://portswigger.net/web-security/file-uploa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A501ECF-0826-A037-859F-575C31D43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</a:t>
            </a:r>
            <a:r>
              <a:rPr lang="el-GR" dirty="0" err="1"/>
              <a:t>everse</a:t>
            </a:r>
            <a:r>
              <a:rPr lang="el-GR" dirty="0"/>
              <a:t> </a:t>
            </a:r>
            <a:r>
              <a:rPr lang="el-GR" dirty="0" err="1"/>
              <a:t>shells</a:t>
            </a:r>
            <a:br>
              <a:rPr lang="el-GR" dirty="0"/>
            </a:br>
            <a:r>
              <a:rPr lang="el-GR" dirty="0"/>
              <a:t>+ </a:t>
            </a:r>
            <a:r>
              <a:rPr lang="el-GR" dirty="0" err="1"/>
              <a:t>examples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161A9DDB-C36D-0582-2CB0-06DEA0C897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Remote command Execution, file upload vulnerabilities and … SHELLS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68302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5DE2A902-D6A0-62C2-E7CF-791A5C97D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810" y="819151"/>
            <a:ext cx="6530906" cy="1561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20CC28-B49B-1FD8-EAE2-02716915F632}"/>
              </a:ext>
            </a:extLst>
          </p:cNvPr>
          <p:cNvSpPr txBox="1"/>
          <p:nvPr/>
        </p:nvSpPr>
        <p:spPr>
          <a:xfrm>
            <a:off x="1238250" y="2380363"/>
            <a:ext cx="10039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/>
              <a:t>Πράγματι, η εικόνα μας ανέβηκε και μπορούμε να τη δούμε κάνοντας </a:t>
            </a:r>
            <a:r>
              <a:rPr lang="en-US" sz="2400" dirty="0"/>
              <a:t>copy-paste </a:t>
            </a:r>
            <a:r>
              <a:rPr lang="el-GR" sz="2400" dirty="0"/>
              <a:t>το κόκκινο </a:t>
            </a:r>
            <a:r>
              <a:rPr lang="en-US" sz="2400" dirty="0"/>
              <a:t>URI </a:t>
            </a:r>
            <a:r>
              <a:rPr lang="el-GR" sz="2400" dirty="0"/>
              <a:t>στο τέλος του </a:t>
            </a:r>
            <a:r>
              <a:rPr lang="en-US" sz="2400" dirty="0"/>
              <a:t>URL</a:t>
            </a:r>
            <a:r>
              <a:rPr lang="el-GR" sz="2400" dirty="0"/>
              <a:t> μας: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2400" dirty="0"/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FE806C54-44EB-E857-5A2A-537B792C0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904" y="3209217"/>
            <a:ext cx="6950042" cy="586791"/>
          </a:xfrm>
          <a:prstGeom prst="rect">
            <a:avLst/>
          </a:prstGeom>
        </p:spPr>
      </p:pic>
      <p:sp>
        <p:nvSpPr>
          <p:cNvPr id="14" name="AutoShape 4">
            <a:extLst>
              <a:ext uri="{FF2B5EF4-FFF2-40B4-BE49-F238E27FC236}">
                <a16:creationId xmlns:a16="http://schemas.microsoft.com/office/drawing/2014/main" id="{884C7F76-03D5-1C17-BE8B-BB11D7080C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16" name="Εικόνα 15">
            <a:extLst>
              <a:ext uri="{FF2B5EF4-FFF2-40B4-BE49-F238E27FC236}">
                <a16:creationId xmlns:a16="http://schemas.microsoft.com/office/drawing/2014/main" id="{99F6A915-9378-FD44-3035-54DB2174D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982" y="4215816"/>
            <a:ext cx="2195236" cy="2175458"/>
          </a:xfrm>
          <a:prstGeom prst="rect">
            <a:avLst/>
          </a:prstGeom>
        </p:spPr>
      </p:pic>
      <p:cxnSp>
        <p:nvCxnSpPr>
          <p:cNvPr id="17" name="Ευθύγραμμο βέλος σύνδεσης 16">
            <a:extLst>
              <a:ext uri="{FF2B5EF4-FFF2-40B4-BE49-F238E27FC236}">
                <a16:creationId xmlns:a16="http://schemas.microsoft.com/office/drawing/2014/main" id="{46106466-1C67-61DC-1E6D-89A8B20FB26E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7041218" y="3796008"/>
            <a:ext cx="772327" cy="1507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C2A6E29-CA06-D592-87FA-7C899DB57A0E}"/>
              </a:ext>
            </a:extLst>
          </p:cNvPr>
          <p:cNvSpPr txBox="1"/>
          <p:nvPr/>
        </p:nvSpPr>
        <p:spPr>
          <a:xfrm>
            <a:off x="8229600" y="5772150"/>
            <a:ext cx="3552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/>
              <a:t>Γιατί είναι πρόβλημα αυτό?</a:t>
            </a:r>
          </a:p>
        </p:txBody>
      </p:sp>
    </p:spTree>
    <p:extLst>
      <p:ext uri="{BB962C8B-B14F-4D97-AF65-F5344CB8AC3E}">
        <p14:creationId xmlns:p14="http://schemas.microsoft.com/office/powerpoint/2010/main" val="4193081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6AAD176-B72F-DA50-40AF-5A30C134D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VULNERABLE CODE</a:t>
            </a:r>
            <a:endParaRPr lang="el-GR" dirty="0"/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68AEA637-368F-A5E3-52FD-1844FBB4A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034" y="2785942"/>
            <a:ext cx="5855091" cy="232739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764274-974F-9D37-4F66-CF97AFCBF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475" y="2249487"/>
            <a:ext cx="3817935" cy="3899386"/>
          </a:xfrm>
        </p:spPr>
        <p:txBody>
          <a:bodyPr>
            <a:normAutofit/>
          </a:bodyPr>
          <a:lstStyle/>
          <a:p>
            <a:r>
              <a:rPr lang="el-GR" dirty="0"/>
              <a:t>Με μια σύντομη ματιά στο διπλανό κώδικα, μπορούμε εύκολα να διαπιστώσουμε </a:t>
            </a:r>
            <a:r>
              <a:rPr lang="el-GR" dirty="0">
                <a:solidFill>
                  <a:srgbClr val="FF0000"/>
                </a:solidFill>
              </a:rPr>
              <a:t>ότι ο </a:t>
            </a:r>
            <a:r>
              <a:rPr lang="en-US" dirty="0">
                <a:solidFill>
                  <a:srgbClr val="FF0000"/>
                </a:solidFill>
              </a:rPr>
              <a:t>server </a:t>
            </a:r>
            <a:r>
              <a:rPr lang="el-GR" dirty="0">
                <a:solidFill>
                  <a:srgbClr val="FF0000"/>
                </a:solidFill>
              </a:rPr>
              <a:t>δεν ελέγχει το είδος του αρχείου που θα ανεβάσουμε </a:t>
            </a:r>
            <a:r>
              <a:rPr lang="el-GR" dirty="0">
                <a:solidFill>
                  <a:srgbClr val="FF0000"/>
                </a:solidFill>
                <a:sym typeface="Wingdings" panose="05000000000000000000" pitchFamily="2" charset="2"/>
              </a:rPr>
              <a:t> ΠΡΟΒΛΗΜΑ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83AFED-CF79-80DD-AF84-5643B3AF40E7}"/>
              </a:ext>
            </a:extLst>
          </p:cNvPr>
          <p:cNvSpPr txBox="1"/>
          <p:nvPr/>
        </p:nvSpPr>
        <p:spPr>
          <a:xfrm>
            <a:off x="2994819" y="2324277"/>
            <a:ext cx="61055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i="1" dirty="0"/>
              <a:t>PHP code of the server</a:t>
            </a:r>
            <a:endParaRPr lang="el-GR" sz="2400" b="1" i="1" dirty="0"/>
          </a:p>
        </p:txBody>
      </p:sp>
    </p:spTree>
    <p:extLst>
      <p:ext uri="{BB962C8B-B14F-4D97-AF65-F5344CB8AC3E}">
        <p14:creationId xmlns:p14="http://schemas.microsoft.com/office/powerpoint/2010/main" val="1930690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5CAFCFB-7177-0F7E-DC63-50E15478B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71524"/>
            <a:ext cx="9905999" cy="3438525"/>
          </a:xfrm>
        </p:spPr>
        <p:txBody>
          <a:bodyPr>
            <a:normAutofit fontScale="85000" lnSpcReduction="20000"/>
          </a:bodyPr>
          <a:lstStyle/>
          <a:p>
            <a:r>
              <a:rPr lang="el-GR" dirty="0"/>
              <a:t>Ας δοκιμάσουμε να ανεβάσουμε το ακόλουθο αρχείο, </a:t>
            </a:r>
            <a:r>
              <a:rPr lang="en-US" dirty="0" err="1"/>
              <a:t>script.php</a:t>
            </a:r>
            <a:r>
              <a:rPr lang="el-GR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Επισκεπτόμενοι το </a:t>
            </a:r>
            <a:r>
              <a:rPr lang="en-US" dirty="0"/>
              <a:t>URL </a:t>
            </a:r>
            <a:r>
              <a:rPr lang="el-GR" dirty="0"/>
              <a:t>που ανέβηκε το </a:t>
            </a:r>
            <a:r>
              <a:rPr lang="en-US" dirty="0"/>
              <a:t>script</a:t>
            </a:r>
            <a:r>
              <a:rPr lang="el-GR" dirty="0"/>
              <a:t>.</a:t>
            </a:r>
            <a:r>
              <a:rPr lang="en-US" dirty="0" err="1"/>
              <a:t>php</a:t>
            </a:r>
            <a:r>
              <a:rPr lang="el-GR" dirty="0"/>
              <a:t>, βλέπουμε ότι: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EA08612B-B829-7C34-1D14-B3A40331D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189" y="2362139"/>
            <a:ext cx="5349704" cy="1409822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F69F74B5-0375-0CB4-68F1-341AF7A69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315" y="4255696"/>
            <a:ext cx="6820491" cy="10897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3868C6-B01B-52BB-7DA1-FA51960571B9}"/>
              </a:ext>
            </a:extLst>
          </p:cNvPr>
          <p:cNvSpPr txBox="1"/>
          <p:nvPr/>
        </p:nvSpPr>
        <p:spPr>
          <a:xfrm>
            <a:off x="1217315" y="5495952"/>
            <a:ext cx="9662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Το </a:t>
            </a:r>
            <a:r>
              <a:rPr lang="en-US" sz="2400" dirty="0"/>
              <a:t>script </a:t>
            </a:r>
            <a:r>
              <a:rPr lang="el-GR" sz="2400" dirty="0"/>
              <a:t>εκτελέστηκε και στην οθόνη εμφανίστηκε το αποτέλεσμα της πράξης 5+5.</a:t>
            </a:r>
          </a:p>
        </p:txBody>
      </p:sp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FBCDCD22-4739-6251-E465-9DEEF34D8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189" y="1184846"/>
            <a:ext cx="2953852" cy="113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01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58FD1AB-B4FD-21B9-F8BA-0997AB45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exploitation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A67583C-0033-AA50-CE71-89D115B97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27513"/>
          </a:xfrm>
        </p:spPr>
        <p:txBody>
          <a:bodyPr>
            <a:normAutofit/>
          </a:bodyPr>
          <a:lstStyle/>
          <a:p>
            <a:r>
              <a:rPr lang="el-GR" dirty="0"/>
              <a:t>Χρησιμοποιώντας την εντολή </a:t>
            </a:r>
            <a:r>
              <a:rPr lang="en-US" dirty="0" err="1"/>
              <a:t>shell_exec</a:t>
            </a:r>
            <a:r>
              <a:rPr lang="en-US" dirty="0"/>
              <a:t> </a:t>
            </a:r>
            <a:r>
              <a:rPr lang="el-GR" dirty="0"/>
              <a:t>της </a:t>
            </a:r>
            <a:r>
              <a:rPr lang="en-US" dirty="0" err="1"/>
              <a:t>php</a:t>
            </a:r>
            <a:r>
              <a:rPr lang="en-US" dirty="0"/>
              <a:t> </a:t>
            </a:r>
            <a:r>
              <a:rPr lang="el-GR" dirty="0"/>
              <a:t>(αναφέρθηκε στο παράδειγμα του </a:t>
            </a:r>
            <a:r>
              <a:rPr lang="en-US" dirty="0" err="1"/>
              <a:t>rce</a:t>
            </a:r>
            <a:r>
              <a:rPr lang="en-US" dirty="0"/>
              <a:t>), </a:t>
            </a:r>
            <a:r>
              <a:rPr lang="el-GR" dirty="0"/>
              <a:t>φτιάχνουμε το </a:t>
            </a:r>
            <a:r>
              <a:rPr lang="en-US" dirty="0"/>
              <a:t>script:</a:t>
            </a:r>
          </a:p>
          <a:p>
            <a:endParaRPr lang="en-US" dirty="0"/>
          </a:p>
          <a:p>
            <a:endParaRPr lang="en-US" dirty="0"/>
          </a:p>
          <a:p>
            <a:r>
              <a:rPr lang="el-GR" dirty="0"/>
              <a:t>Το οποίο οδηγεί σε εκτέλεση της εντολή </a:t>
            </a:r>
            <a:r>
              <a:rPr lang="en-US" dirty="0"/>
              <a:t>ls </a:t>
            </a:r>
            <a:r>
              <a:rPr lang="el-GR" dirty="0"/>
              <a:t>στον </a:t>
            </a:r>
            <a:r>
              <a:rPr lang="en-US" dirty="0"/>
              <a:t>server </a:t>
            </a:r>
            <a:r>
              <a:rPr lang="el-GR" dirty="0"/>
              <a:t>όπως φαίνεται παρακάτω </a:t>
            </a:r>
            <a:r>
              <a:rPr lang="el-GR" dirty="0">
                <a:sym typeface="Wingdings" panose="05000000000000000000" pitchFamily="2" charset="2"/>
              </a:rPr>
              <a:t> </a:t>
            </a:r>
          </a:p>
          <a:p>
            <a:endParaRPr lang="el-GR" dirty="0">
              <a:sym typeface="Wingdings" panose="05000000000000000000" pitchFamily="2" charset="2"/>
            </a:endParaRPr>
          </a:p>
          <a:p>
            <a:r>
              <a:rPr lang="el-GR" dirty="0"/>
              <a:t>Και πάλι αποκτήσαμε, συνεπώς ένα είδος </a:t>
            </a:r>
            <a:r>
              <a:rPr lang="en-US" dirty="0"/>
              <a:t>command execution</a:t>
            </a:r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61935344-59C0-05D9-5D7F-DEBC081B7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695" y="3190807"/>
            <a:ext cx="3472942" cy="923993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6A1AB930-B2AA-A056-36EA-2FAAE967F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722" y="4861466"/>
            <a:ext cx="5585944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32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BEA21D0-19FC-628B-2837-1F7343B6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1,2,3 - SHELL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F8FD676-0105-E3BD-39CC-53A60AB4C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798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l-GR" dirty="0"/>
              <a:t>Στήσε έναν </a:t>
            </a:r>
            <a:r>
              <a:rPr lang="en-US" dirty="0"/>
              <a:t>listener </a:t>
            </a:r>
            <a:r>
              <a:rPr lang="el-GR" dirty="0"/>
              <a:t>στο </a:t>
            </a:r>
            <a:r>
              <a:rPr lang="en-US" dirty="0"/>
              <a:t>attacker machine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l-GR" dirty="0"/>
              <a:t>Ανέβασε το αρχείο </a:t>
            </a:r>
            <a:r>
              <a:rPr lang="en-US" dirty="0" err="1"/>
              <a:t>shell.php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3. </a:t>
            </a:r>
            <a:r>
              <a:rPr lang="el-GR" dirty="0">
                <a:sym typeface="Wingdings" panose="05000000000000000000" pitchFamily="2" charset="2"/>
              </a:rPr>
              <a:t>Πήγαινε στο </a:t>
            </a:r>
            <a:r>
              <a:rPr lang="en-US" dirty="0" err="1">
                <a:sym typeface="Wingdings" panose="05000000000000000000" pitchFamily="2" charset="2"/>
              </a:rPr>
              <a:t>upload_path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l-GR" dirty="0">
                <a:sym typeface="Wingdings" panose="05000000000000000000" pitchFamily="2" charset="2"/>
              </a:rPr>
              <a:t>του αρχείου και…  </a:t>
            </a:r>
          </a:p>
          <a:p>
            <a:pPr marL="0" indent="0">
              <a:buNone/>
            </a:pPr>
            <a:endParaRPr lang="el-GR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dirty="0">
                <a:sym typeface="Wingdings" panose="05000000000000000000" pitchFamily="2" charset="2"/>
              </a:rPr>
              <a:t>Here’s your shell</a:t>
            </a:r>
            <a:endParaRPr lang="el-GR" dirty="0">
              <a:sym typeface="Wingdings" panose="05000000000000000000" pitchFamily="2" charset="2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D0AE302C-5B94-DED9-CAF6-4251D0821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561" y="2097088"/>
            <a:ext cx="2657904" cy="941582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D3066C89-D305-9AFB-6F0F-97151D0C5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861" y="3264006"/>
            <a:ext cx="5821253" cy="869843"/>
          </a:xfrm>
          <a:prstGeom prst="rect">
            <a:avLst/>
          </a:prstGeom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F2421D8B-7676-1F93-7D65-B33137B82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1239" y="4271992"/>
            <a:ext cx="4176122" cy="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27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0BC62F6-F836-515E-00E2-2801EFF0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Once upon a shell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B4C3D1E-9DA6-B0A4-D788-A08AC1D46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l-GR" dirty="0"/>
              <a:t>Πρόκειται για λογισμικό το οποίο παρέχει μία διασύνδεση προς τους χρήστες. Μέσω αυτού καθίσταται δυνατή η επικοινωνία με το λειτουργικό και η εκτέλεση εκτενούς πλήθους</a:t>
            </a:r>
            <a:r>
              <a:rPr lang="en-US" dirty="0"/>
              <a:t> </a:t>
            </a:r>
            <a:r>
              <a:rPr lang="el-GR" b="1" dirty="0"/>
              <a:t>εντολών</a:t>
            </a:r>
            <a:r>
              <a:rPr lang="el-GR" dirty="0"/>
              <a:t>.</a:t>
            </a:r>
          </a:p>
          <a:p>
            <a:r>
              <a:rPr lang="el-GR" dirty="0"/>
              <a:t>Υπάρχουν διαφορετικά είδη </a:t>
            </a:r>
            <a:r>
              <a:rPr lang="en-US" dirty="0"/>
              <a:t>shells. </a:t>
            </a:r>
            <a:r>
              <a:rPr lang="el-GR" dirty="0"/>
              <a:t>Μερικά από αυτά στο </a:t>
            </a:r>
            <a:r>
              <a:rPr lang="en-US" dirty="0"/>
              <a:t>Linux </a:t>
            </a:r>
            <a:r>
              <a:rPr lang="el-GR" dirty="0"/>
              <a:t>είναι τα </a:t>
            </a:r>
            <a:r>
              <a:rPr lang="en-US" b="1" dirty="0" err="1"/>
              <a:t>sh</a:t>
            </a:r>
            <a:r>
              <a:rPr lang="en-US" b="1" dirty="0"/>
              <a:t>, </a:t>
            </a:r>
            <a:r>
              <a:rPr lang="en-US" b="1" dirty="0" err="1"/>
              <a:t>csh</a:t>
            </a:r>
            <a:r>
              <a:rPr lang="en-US" b="1" dirty="0"/>
              <a:t>, dash, </a:t>
            </a:r>
            <a:r>
              <a:rPr lang="en-US" b="1" dirty="0" err="1"/>
              <a:t>zsh</a:t>
            </a:r>
            <a:r>
              <a:rPr lang="en-US" b="1" dirty="0"/>
              <a:t>…</a:t>
            </a:r>
          </a:p>
          <a:p>
            <a:r>
              <a:rPr lang="el-GR" dirty="0"/>
              <a:t>Κατά βάση, συνιστούν τον βασικό στόχο κάθε </a:t>
            </a:r>
            <a:r>
              <a:rPr lang="en-US" dirty="0"/>
              <a:t>attacker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35718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D90605D-93CD-29FA-79B9-5262587EF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156729"/>
          </a:xfrm>
        </p:spPr>
        <p:txBody>
          <a:bodyPr/>
          <a:lstStyle/>
          <a:p>
            <a:r>
              <a:rPr lang="en-US" dirty="0"/>
              <a:t>However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D797D2E-2513-3D67-93FB-D1B31CCA3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6765"/>
            <a:ext cx="10228953" cy="4174436"/>
          </a:xfrm>
        </p:spPr>
        <p:txBody>
          <a:bodyPr/>
          <a:lstStyle/>
          <a:p>
            <a:pPr algn="just"/>
            <a:r>
              <a:rPr lang="el-GR" dirty="0"/>
              <a:t>Στη συνήθη περίπτωση ενός απομακρυσμένου </a:t>
            </a:r>
            <a:r>
              <a:rPr lang="en-US" dirty="0"/>
              <a:t>server, </a:t>
            </a:r>
            <a:r>
              <a:rPr lang="el-GR" dirty="0"/>
              <a:t>δεν είναι δυνατή η δημιουργία ενός </a:t>
            </a:r>
            <a:r>
              <a:rPr lang="en-US" dirty="0"/>
              <a:t>shell </a:t>
            </a:r>
            <a:r>
              <a:rPr lang="el-GR" dirty="0"/>
              <a:t>από κάποιον </a:t>
            </a:r>
            <a:r>
              <a:rPr lang="en-US" dirty="0"/>
              <a:t>client </a:t>
            </a:r>
            <a:r>
              <a:rPr lang="el-GR" dirty="0"/>
              <a:t>στο </a:t>
            </a:r>
            <a:r>
              <a:rPr lang="en-US" dirty="0"/>
              <a:t>machine </a:t>
            </a:r>
            <a:r>
              <a:rPr lang="el-GR" dirty="0"/>
              <a:t>του </a:t>
            </a:r>
            <a:r>
              <a:rPr lang="en-US" dirty="0"/>
              <a:t>server (</a:t>
            </a:r>
            <a:r>
              <a:rPr lang="el-GR" dirty="0"/>
              <a:t>με </a:t>
            </a:r>
            <a:r>
              <a:rPr lang="en-US" dirty="0"/>
              <a:t>request </a:t>
            </a:r>
            <a:r>
              <a:rPr lang="el-GR" dirty="0"/>
              <a:t>του πρώτου).</a:t>
            </a:r>
            <a:endParaRPr lang="en-US" dirty="0"/>
          </a:p>
          <a:p>
            <a:pPr algn="just"/>
            <a:r>
              <a:rPr lang="el-GR" dirty="0"/>
              <a:t>Για το παραπάνω μπορεί να ευθύνονται αρκετοί λόγοι.</a:t>
            </a:r>
            <a:r>
              <a:rPr lang="en-US" dirty="0"/>
              <a:t> </a:t>
            </a:r>
            <a:r>
              <a:rPr lang="el-GR" dirty="0"/>
              <a:t>Ο βασικότερος συνήθως είναι τα </a:t>
            </a:r>
            <a:r>
              <a:rPr lang="en-US" dirty="0"/>
              <a:t>firewalls.</a:t>
            </a:r>
          </a:p>
          <a:p>
            <a:pPr algn="just"/>
            <a:r>
              <a:rPr lang="el-GR" dirty="0"/>
              <a:t>Ειδικότερα, επιτρέπονται συνήθως συνδέσεις από </a:t>
            </a:r>
            <a:r>
              <a:rPr lang="en-US" dirty="0"/>
              <a:t>clients </a:t>
            </a:r>
            <a:r>
              <a:rPr lang="el-GR" dirty="0"/>
              <a:t>μόνο σε συγκεκριμένα</a:t>
            </a:r>
            <a:r>
              <a:rPr lang="en-US" dirty="0"/>
              <a:t> ports (</a:t>
            </a:r>
            <a:r>
              <a:rPr lang="el-GR" dirty="0"/>
              <a:t>πχ 443, 80). Συνεπώς, η εγκατάσταση ενός </a:t>
            </a:r>
            <a:r>
              <a:rPr lang="en-US" dirty="0"/>
              <a:t>listener </a:t>
            </a:r>
            <a:r>
              <a:rPr lang="el-GR" dirty="0"/>
              <a:t>στον </a:t>
            </a:r>
            <a:r>
              <a:rPr lang="en-US" dirty="0"/>
              <a:t>remote server </a:t>
            </a:r>
            <a:r>
              <a:rPr lang="el-GR" dirty="0"/>
              <a:t>δε θα είχε καμία ελπίδα επιτυχίας…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B65A8-84EE-F860-8E1A-C694997370CC}"/>
              </a:ext>
            </a:extLst>
          </p:cNvPr>
          <p:cNvSpPr txBox="1"/>
          <p:nvPr/>
        </p:nvSpPr>
        <p:spPr>
          <a:xfrm>
            <a:off x="2251281" y="5791201"/>
            <a:ext cx="7686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#RIPOLUS</a:t>
            </a:r>
            <a:endParaRPr lang="el-GR" sz="4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28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03DA90F-9E2E-A07B-5E60-71B02D0C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03239"/>
            <a:ext cx="9905998" cy="1478570"/>
          </a:xfrm>
        </p:spPr>
        <p:txBody>
          <a:bodyPr/>
          <a:lstStyle/>
          <a:p>
            <a:r>
              <a:rPr lang="en-US" dirty="0"/>
              <a:t>Reverse shell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B54C290-0211-174E-FA10-00CF3DB69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22782"/>
            <a:ext cx="10480745" cy="4346713"/>
          </a:xfrm>
        </p:spPr>
        <p:txBody>
          <a:bodyPr/>
          <a:lstStyle/>
          <a:p>
            <a:pPr algn="just"/>
            <a:r>
              <a:rPr lang="el-GR" dirty="0"/>
              <a:t>Τι θα γινόταν εάν μπορούσαμε να κάνουμε τον </a:t>
            </a:r>
            <a:r>
              <a:rPr lang="en-US" dirty="0"/>
              <a:t>server </a:t>
            </a:r>
            <a:r>
              <a:rPr lang="el-GR" dirty="0"/>
              <a:t>να συνδεθεί σε εμάς</a:t>
            </a:r>
            <a:r>
              <a:rPr lang="en-US" dirty="0"/>
              <a:t>;</a:t>
            </a:r>
          </a:p>
          <a:p>
            <a:pPr algn="just"/>
            <a:r>
              <a:rPr lang="el-GR" dirty="0"/>
              <a:t>Τα </a:t>
            </a:r>
            <a:r>
              <a:rPr lang="en-US" dirty="0"/>
              <a:t>firewalls </a:t>
            </a:r>
            <a:r>
              <a:rPr lang="el-GR" dirty="0"/>
              <a:t>πιθανώς να μην περιορίζουν τις </a:t>
            </a:r>
            <a:r>
              <a:rPr lang="en-US" dirty="0"/>
              <a:t>outgoing </a:t>
            </a:r>
            <a:r>
              <a:rPr lang="el-GR" dirty="0"/>
              <a:t>συνδέσεις του </a:t>
            </a:r>
            <a:r>
              <a:rPr lang="en-US" dirty="0"/>
              <a:t>remote server. </a:t>
            </a:r>
            <a:r>
              <a:rPr lang="el-GR" dirty="0"/>
              <a:t>Επομένως</a:t>
            </a:r>
            <a:r>
              <a:rPr lang="en-US" dirty="0"/>
              <a:t>,</a:t>
            </a:r>
            <a:r>
              <a:rPr lang="el-GR" dirty="0"/>
              <a:t> εάν με κάποιον τρόπο κάναμε </a:t>
            </a:r>
            <a:r>
              <a:rPr lang="en-US" dirty="0"/>
              <a:t>trigger </a:t>
            </a:r>
            <a:r>
              <a:rPr lang="el-GR" dirty="0"/>
              <a:t>το </a:t>
            </a:r>
            <a:r>
              <a:rPr lang="en-US" dirty="0"/>
              <a:t>initialization </a:t>
            </a:r>
            <a:r>
              <a:rPr lang="el-GR" dirty="0"/>
              <a:t>ενός </a:t>
            </a:r>
            <a:r>
              <a:rPr lang="en-US" dirty="0"/>
              <a:t>connection </a:t>
            </a:r>
            <a:r>
              <a:rPr lang="el-GR" dirty="0"/>
              <a:t>από τον </a:t>
            </a:r>
            <a:r>
              <a:rPr lang="en-US" dirty="0"/>
              <a:t>server </a:t>
            </a:r>
            <a:r>
              <a:rPr lang="el-GR" dirty="0"/>
              <a:t>σε έναν … δικό μας </a:t>
            </a:r>
            <a:r>
              <a:rPr lang="en-US" dirty="0"/>
              <a:t>server, </a:t>
            </a:r>
            <a:r>
              <a:rPr lang="el-GR" dirty="0"/>
              <a:t>τότε θα ήταν πράγματι εφικτή </a:t>
            </a:r>
            <a:r>
              <a:rPr lang="en-US" dirty="0"/>
              <a:t>(</a:t>
            </a:r>
            <a:r>
              <a:rPr lang="el-GR" dirty="0"/>
              <a:t>με τις κατάλληλες εντολές) η εγκατάσταση ενός </a:t>
            </a:r>
            <a:r>
              <a:rPr lang="en-US" dirty="0"/>
              <a:t>shell</a:t>
            </a:r>
            <a:r>
              <a:rPr lang="el-GR" dirty="0"/>
              <a:t> στον </a:t>
            </a:r>
            <a:r>
              <a:rPr lang="en-US" dirty="0"/>
              <a:t>remote server.</a:t>
            </a:r>
          </a:p>
          <a:p>
            <a:pPr algn="just"/>
            <a:r>
              <a:rPr lang="el-GR" dirty="0"/>
              <a:t>Προφανώς, προϋπόθεση για την επίτευξη των παραπάνω, είναι ο επιτιθέμενος να έχει εντοπίσει</a:t>
            </a:r>
            <a:r>
              <a:rPr lang="en-US" dirty="0"/>
              <a:t> vulnerability </a:t>
            </a:r>
            <a:r>
              <a:rPr lang="el-GR" dirty="0"/>
              <a:t>το οποίο του επιτρέπει είτε άμεσα είτε έμμεσα </a:t>
            </a:r>
            <a:r>
              <a:rPr lang="en-US" b="1" dirty="0"/>
              <a:t>command execution</a:t>
            </a:r>
            <a:r>
              <a:rPr lang="en-US" dirty="0"/>
              <a:t> </a:t>
            </a:r>
            <a:r>
              <a:rPr lang="el-GR" dirty="0"/>
              <a:t>(όπως τα απλά παραδείγματα που εξετάσαμε προηγουμένως)</a:t>
            </a:r>
            <a:r>
              <a:rPr lang="en-US" dirty="0"/>
              <a:t>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69841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156EADD-40CB-6270-8544-1A3AB30BB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20280"/>
            <a:ext cx="9905998" cy="1478570"/>
          </a:xfrm>
        </p:spPr>
        <p:txBody>
          <a:bodyPr/>
          <a:lstStyle/>
          <a:p>
            <a:r>
              <a:rPr lang="en-US" dirty="0"/>
              <a:t>Spawning A rev shell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049B488-6621-378D-ECE6-51E41A9C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9874"/>
            <a:ext cx="9905999" cy="3541714"/>
          </a:xfrm>
        </p:spPr>
        <p:txBody>
          <a:bodyPr>
            <a:normAutofit/>
          </a:bodyPr>
          <a:lstStyle/>
          <a:p>
            <a:r>
              <a:rPr lang="el-GR" dirty="0"/>
              <a:t>Αρχικά εκκινούμε έναν </a:t>
            </a:r>
            <a:r>
              <a:rPr lang="en-US" dirty="0"/>
              <a:t>listener </a:t>
            </a:r>
            <a:r>
              <a:rPr lang="el-GR" dirty="0"/>
              <a:t>στον δικό μας </a:t>
            </a:r>
            <a:r>
              <a:rPr lang="en-US" dirty="0"/>
              <a:t>server, </a:t>
            </a:r>
            <a:r>
              <a:rPr lang="el-GR" dirty="0"/>
              <a:t>ο οποίος ακούει για συνδέσεις σε συγκεκριμένο </a:t>
            </a:r>
            <a:r>
              <a:rPr lang="en-US" dirty="0"/>
              <a:t>port. </a:t>
            </a:r>
            <a:r>
              <a:rPr lang="el-GR" dirty="0"/>
              <a:t>Χρησιμοποιούμε την εντολή </a:t>
            </a:r>
            <a:r>
              <a:rPr lang="en-US" b="1" dirty="0" err="1"/>
              <a:t>nc</a:t>
            </a:r>
            <a:r>
              <a:rPr lang="en-US" dirty="0"/>
              <a:t> (</a:t>
            </a:r>
            <a:r>
              <a:rPr lang="en-US" dirty="0" err="1"/>
              <a:t>netcat</a:t>
            </a:r>
            <a:r>
              <a:rPr lang="en-US" dirty="0"/>
              <a:t>).</a:t>
            </a:r>
          </a:p>
          <a:p>
            <a:r>
              <a:rPr lang="en-US" dirty="0"/>
              <a:t>-l : </a:t>
            </a:r>
            <a:r>
              <a:rPr lang="el-GR" dirty="0"/>
              <a:t>ακούμε για εισερχόμενες συνδέσεις</a:t>
            </a:r>
          </a:p>
          <a:p>
            <a:r>
              <a:rPr lang="el-GR" dirty="0"/>
              <a:t>-</a:t>
            </a:r>
            <a:r>
              <a:rPr lang="en-US" dirty="0"/>
              <a:t>n : </a:t>
            </a:r>
            <a:r>
              <a:rPr lang="el-GR" dirty="0"/>
              <a:t>δεν κάνουμε </a:t>
            </a:r>
            <a:r>
              <a:rPr lang="en-US" dirty="0"/>
              <a:t>DNS lookup </a:t>
            </a:r>
            <a:r>
              <a:rPr lang="el-GR" dirty="0"/>
              <a:t>σε διευθύνσεις και </a:t>
            </a:r>
            <a:r>
              <a:rPr lang="en-US" dirty="0"/>
              <a:t>hostnames</a:t>
            </a:r>
          </a:p>
          <a:p>
            <a:r>
              <a:rPr lang="en-US" dirty="0"/>
              <a:t>-v : </a:t>
            </a:r>
            <a:r>
              <a:rPr lang="el-GR" dirty="0"/>
              <a:t>χρησιμοποιείται για </a:t>
            </a:r>
            <a:r>
              <a:rPr lang="en-US" dirty="0"/>
              <a:t>verbosity</a:t>
            </a:r>
          </a:p>
          <a:p>
            <a:r>
              <a:rPr lang="en-US" dirty="0"/>
              <a:t>-p : </a:t>
            </a:r>
            <a:r>
              <a:rPr lang="el-GR" dirty="0"/>
              <a:t>προσδιορίζουμε το </a:t>
            </a:r>
            <a:r>
              <a:rPr lang="en-US" dirty="0"/>
              <a:t>port </a:t>
            </a:r>
            <a:r>
              <a:rPr lang="el-GR" dirty="0"/>
              <a:t>στο οποίο ακούει</a:t>
            </a:r>
            <a:r>
              <a:rPr lang="en-US" dirty="0"/>
              <a:t> </a:t>
            </a:r>
            <a:r>
              <a:rPr lang="el-GR" dirty="0"/>
              <a:t>ο </a:t>
            </a:r>
            <a:r>
              <a:rPr lang="en-US" dirty="0"/>
              <a:t>server mas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F0566D9F-C40F-31A5-A7B6-874AE5EF7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553" y="5117437"/>
            <a:ext cx="4173715" cy="147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16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D73BF45-9B6F-1642-BE9D-A8CB8DEE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/>
          <a:lstStyle/>
          <a:p>
            <a:r>
              <a:rPr lang="en-US" dirty="0"/>
              <a:t>Spawning A rev shell (1)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0077BF5-43DC-56CA-A1CD-D89243753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918181"/>
            <a:ext cx="10440989" cy="3912775"/>
          </a:xfrm>
        </p:spPr>
        <p:txBody>
          <a:bodyPr>
            <a:normAutofit lnSpcReduction="10000"/>
          </a:bodyPr>
          <a:lstStyle/>
          <a:p>
            <a:pPr algn="just"/>
            <a:r>
              <a:rPr lang="el-GR" dirty="0"/>
              <a:t>Εκμεταλλευόμαστε το </a:t>
            </a:r>
            <a:r>
              <a:rPr lang="en-US" dirty="0"/>
              <a:t>vulnerability </a:t>
            </a:r>
            <a:r>
              <a:rPr lang="el-GR" dirty="0"/>
              <a:t>που έχουμε εντοπίσει στον </a:t>
            </a:r>
            <a:r>
              <a:rPr lang="en-US" dirty="0"/>
              <a:t>remote server</a:t>
            </a:r>
            <a:r>
              <a:rPr lang="el-GR" dirty="0"/>
              <a:t>.</a:t>
            </a:r>
          </a:p>
          <a:p>
            <a:pPr algn="just"/>
            <a:r>
              <a:rPr lang="el-GR" dirty="0"/>
              <a:t>Στο πλαίσιο αυτό χρησιμοποιούμε το </a:t>
            </a:r>
            <a:r>
              <a:rPr lang="en-US" dirty="0"/>
              <a:t>command injection primitive </a:t>
            </a:r>
            <a:r>
              <a:rPr lang="el-GR" dirty="0"/>
              <a:t>που έχουμε προκειμένου να προκαλέσουμε τον </a:t>
            </a:r>
            <a:r>
              <a:rPr lang="en-US" dirty="0"/>
              <a:t>server </a:t>
            </a:r>
            <a:r>
              <a:rPr lang="el-GR" dirty="0"/>
              <a:t>να εκτελέσει τις κατάλληλες εντολές οι οποίες θα οδηγήσουν στο </a:t>
            </a:r>
            <a:r>
              <a:rPr lang="en-US" dirty="0"/>
              <a:t>spawn </a:t>
            </a:r>
            <a:r>
              <a:rPr lang="el-GR" dirty="0"/>
              <a:t>του </a:t>
            </a:r>
            <a:r>
              <a:rPr lang="en-US" dirty="0"/>
              <a:t>shell </a:t>
            </a:r>
            <a:r>
              <a:rPr lang="el-GR" dirty="0"/>
              <a:t>στον </a:t>
            </a:r>
            <a:r>
              <a:rPr lang="en-US" dirty="0"/>
              <a:t>server </a:t>
            </a:r>
            <a:r>
              <a:rPr lang="el-GR" dirty="0"/>
              <a:t>μας.</a:t>
            </a:r>
          </a:p>
          <a:p>
            <a:pPr algn="just"/>
            <a:r>
              <a:rPr lang="el-GR" dirty="0"/>
              <a:t>Υπάρχει πληθώρα διαφορετικών </a:t>
            </a:r>
            <a:r>
              <a:rPr lang="en-US" dirty="0"/>
              <a:t>reverse shell payloads. </a:t>
            </a:r>
            <a:r>
              <a:rPr lang="el-GR" dirty="0"/>
              <a:t>Ωστόσο, δεν είναι κάθε φορά όλα κατάλληλα. Επίσης, μπορεί να είναι κώδικας σε </a:t>
            </a:r>
            <a:r>
              <a:rPr lang="en-US" dirty="0" err="1"/>
              <a:t>php</a:t>
            </a:r>
            <a:r>
              <a:rPr lang="en-US" dirty="0"/>
              <a:t>, python, bash, </a:t>
            </a:r>
            <a:r>
              <a:rPr lang="en-US" dirty="0" err="1"/>
              <a:t>perl</a:t>
            </a:r>
            <a:r>
              <a:rPr lang="en-US" dirty="0"/>
              <a:t> </a:t>
            </a:r>
            <a:r>
              <a:rPr lang="el-GR" dirty="0"/>
              <a:t>κ.α.</a:t>
            </a:r>
          </a:p>
          <a:p>
            <a:pPr algn="just"/>
            <a:r>
              <a:rPr lang="el-GR" dirty="0"/>
              <a:t>Μπορείτε να βρείτε πολλά στη σελίδα </a:t>
            </a:r>
            <a:r>
              <a:rPr lang="en-US" dirty="0">
                <a:solidFill>
                  <a:srgbClr val="DBDEE1"/>
                </a:solidFill>
                <a:effectLst/>
                <a:latin typeface="gg sans"/>
                <a:hlinkClick r:id="rId2"/>
              </a:rPr>
              <a:t>www.revshells.com</a:t>
            </a:r>
            <a:r>
              <a:rPr lang="en-US" dirty="0">
                <a:hlinkClick r:id="rId2"/>
              </a:rPr>
              <a:t> 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049020-E406-5476-D56F-FAE55E4D30D3}"/>
              </a:ext>
            </a:extLst>
          </p:cNvPr>
          <p:cNvSpPr txBox="1"/>
          <p:nvPr/>
        </p:nvSpPr>
        <p:spPr>
          <a:xfrm>
            <a:off x="1694689" y="5830956"/>
            <a:ext cx="879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</a:rPr>
              <a:t>ή να ρωτήσετε τον @</a:t>
            </a:r>
            <a:r>
              <a:rPr lang="en-US" sz="2400" dirty="0">
                <a:solidFill>
                  <a:srgbClr val="00B0F0"/>
                </a:solidFill>
              </a:rPr>
              <a:t>Souvlakia!!</a:t>
            </a:r>
            <a:endParaRPr lang="el-GR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00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8C51D01-152E-F37D-17F4-AE83A481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ΕιΣΑΓΩΓΗ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E02348-71F5-8A73-7035-0CA5D8BF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Μέχρι στιγμής έχουμε δει πώς μπορούμε να εντοπίσουμε έναν </a:t>
            </a:r>
            <a:r>
              <a:rPr lang="en-US" dirty="0"/>
              <a:t>remote server</a:t>
            </a:r>
            <a:r>
              <a:rPr lang="el-GR" dirty="0"/>
              <a:t> (</a:t>
            </a:r>
            <a:r>
              <a:rPr lang="en-US" b="1" dirty="0"/>
              <a:t>reconnaissance</a:t>
            </a:r>
            <a:r>
              <a:rPr lang="en-US" dirty="0"/>
              <a:t>), </a:t>
            </a:r>
            <a:r>
              <a:rPr lang="el-GR" dirty="0"/>
              <a:t>να αναζητήσουμε πληροφορίες για αυτόν (</a:t>
            </a:r>
            <a:r>
              <a:rPr lang="en-US" b="1" dirty="0"/>
              <a:t>enumeration</a:t>
            </a:r>
            <a:r>
              <a:rPr lang="en-US" dirty="0"/>
              <a:t>) </a:t>
            </a:r>
            <a:r>
              <a:rPr lang="el-GR" dirty="0"/>
              <a:t>και να πειράξουμε κάποια από τα </a:t>
            </a:r>
            <a:r>
              <a:rPr lang="en-US" dirty="0"/>
              <a:t>requests </a:t>
            </a:r>
            <a:r>
              <a:rPr lang="el-GR" dirty="0"/>
              <a:t>μας για να εκμεταλλευτούμε </a:t>
            </a:r>
            <a:r>
              <a:rPr lang="en-US" b="1" dirty="0"/>
              <a:t>vulnerabilities</a:t>
            </a:r>
            <a:r>
              <a:rPr lang="en-US" dirty="0"/>
              <a:t>.</a:t>
            </a:r>
            <a:endParaRPr lang="el-GR" dirty="0"/>
          </a:p>
          <a:p>
            <a:r>
              <a:rPr lang="el-GR" dirty="0"/>
              <a:t>Σήμερα θα δείξουμε πώς χρησιμοποιώντας κάποια</a:t>
            </a:r>
            <a:r>
              <a:rPr lang="en-US" dirty="0"/>
              <a:t> vulnerabilities</a:t>
            </a:r>
            <a:r>
              <a:rPr lang="el-GR" dirty="0"/>
              <a:t>, μπορούμε να αποκτήσουμε πρόσβαση στον υπολογιστή του στόχου, με τη βοήθεια </a:t>
            </a:r>
            <a:r>
              <a:rPr lang="en-US" b="1" dirty="0"/>
              <a:t>reverse shell</a:t>
            </a:r>
            <a:r>
              <a:rPr lang="el-G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1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49B9808-107D-B88B-B100-F4C7DFB4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33681"/>
          </a:xfrm>
        </p:spPr>
        <p:txBody>
          <a:bodyPr/>
          <a:lstStyle/>
          <a:p>
            <a:r>
              <a:rPr lang="en-US" dirty="0"/>
              <a:t>Spawning A rev shell (</a:t>
            </a:r>
            <a:r>
              <a:rPr lang="el-GR" dirty="0"/>
              <a:t>2</a:t>
            </a:r>
            <a:r>
              <a:rPr lang="en-US" dirty="0"/>
              <a:t>)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D7A5D55-D90F-5F3C-8F0D-FBB68EC75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761195"/>
            <a:ext cx="9905999" cy="3541714"/>
          </a:xfrm>
        </p:spPr>
        <p:txBody>
          <a:bodyPr/>
          <a:lstStyle/>
          <a:p>
            <a:r>
              <a:rPr lang="el-GR" dirty="0"/>
              <a:t>Αν όλα πάνε καλά και κάνουμε </a:t>
            </a:r>
            <a:r>
              <a:rPr lang="en-US" dirty="0"/>
              <a:t>trigger </a:t>
            </a:r>
            <a:r>
              <a:rPr lang="el-GR" dirty="0"/>
              <a:t>το </a:t>
            </a:r>
            <a:r>
              <a:rPr lang="en-US" dirty="0"/>
              <a:t>script </a:t>
            </a:r>
            <a:r>
              <a:rPr lang="el-GR" dirty="0"/>
              <a:t>στον </a:t>
            </a:r>
            <a:r>
              <a:rPr lang="en-US" dirty="0"/>
              <a:t>remote server, </a:t>
            </a:r>
            <a:r>
              <a:rPr lang="el-GR" dirty="0"/>
              <a:t>θα πρέπει να δούμε ένα </a:t>
            </a:r>
            <a:r>
              <a:rPr lang="en-US" dirty="0"/>
              <a:t>shell </a:t>
            </a:r>
            <a:r>
              <a:rPr lang="el-GR" dirty="0"/>
              <a:t>να δημιουργείται (</a:t>
            </a:r>
            <a:r>
              <a:rPr lang="en-US" dirty="0"/>
              <a:t>spawn)</a:t>
            </a:r>
            <a:r>
              <a:rPr lang="el-GR" dirty="0"/>
              <a:t>, στον </a:t>
            </a:r>
            <a:r>
              <a:rPr lang="en-US" dirty="0"/>
              <a:t>listener </a:t>
            </a:r>
            <a:r>
              <a:rPr lang="el-GR" dirty="0"/>
              <a:t>του δικού μας </a:t>
            </a:r>
            <a:r>
              <a:rPr lang="en-US" dirty="0"/>
              <a:t>server</a:t>
            </a:r>
            <a:r>
              <a:rPr lang="el-GR" dirty="0"/>
              <a:t>, που δημιουργήσαμε στο πρώτο βήμα.</a:t>
            </a:r>
          </a:p>
          <a:p>
            <a:r>
              <a:rPr lang="el-GR" dirty="0"/>
              <a:t>Στις περισσότερες περιπτώσεις θα</a:t>
            </a:r>
            <a:r>
              <a:rPr lang="en-US" dirty="0"/>
              <a:t> </a:t>
            </a:r>
            <a:r>
              <a:rPr lang="el-GR" dirty="0"/>
              <a:t>αποκτάμε </a:t>
            </a:r>
            <a:r>
              <a:rPr lang="en-US" dirty="0"/>
              <a:t>shell </a:t>
            </a:r>
            <a:r>
              <a:rPr lang="el-GR" dirty="0"/>
              <a:t>ως </a:t>
            </a:r>
            <a:r>
              <a:rPr lang="en-US" b="1" dirty="0"/>
              <a:t>www-data</a:t>
            </a:r>
            <a:r>
              <a:rPr lang="en-US" dirty="0"/>
              <a:t> user.</a:t>
            </a:r>
          </a:p>
          <a:p>
            <a:r>
              <a:rPr lang="el-GR" dirty="0"/>
              <a:t>Καταφέραμε έτσι να αποκτήσουμε τη δυνατότητα εκτέλεσης εντολών στον </a:t>
            </a:r>
            <a:r>
              <a:rPr lang="en-US" dirty="0"/>
              <a:t>remote server. </a:t>
            </a:r>
            <a:r>
              <a:rPr lang="el-GR" dirty="0"/>
              <a:t>Αυτό άλλοτε μπορεί να είναι αρκετό,</a:t>
            </a:r>
            <a:r>
              <a:rPr lang="en-US" dirty="0"/>
              <a:t> </a:t>
            </a:r>
            <a:r>
              <a:rPr lang="el-GR" dirty="0"/>
              <a:t>ωστόσο </a:t>
            </a:r>
            <a:r>
              <a:rPr lang="el-GR" dirty="0">
                <a:solidFill>
                  <a:schemeClr val="accent3"/>
                </a:solidFill>
              </a:rPr>
              <a:t>(</a:t>
            </a:r>
            <a:r>
              <a:rPr lang="en-US" dirty="0">
                <a:solidFill>
                  <a:schemeClr val="accent3"/>
                </a:solidFill>
              </a:rPr>
              <a:t>cringe alert)</a:t>
            </a:r>
            <a:endParaRPr lang="el-GR" dirty="0">
              <a:solidFill>
                <a:schemeClr val="accent3"/>
              </a:solidFill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39B5BA83-C0F8-A75B-7D70-CF1D8840E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0" y="4991942"/>
            <a:ext cx="7331496" cy="1538544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6BDCCE6F-8CF4-5198-60AD-440F4792E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225" y="4991942"/>
            <a:ext cx="4258861" cy="156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8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775FF7F-6077-A1F7-DE59-C0C7BF198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1,2,3 – SHELL (again)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923A71D-CAEB-B881-8D44-AB4095152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l-GR" dirty="0"/>
              <a:t>Στήσε έναν </a:t>
            </a:r>
            <a:r>
              <a:rPr lang="en-US" dirty="0"/>
              <a:t>listener </a:t>
            </a:r>
            <a:r>
              <a:rPr lang="el-GR" dirty="0"/>
              <a:t>στο </a:t>
            </a:r>
            <a:r>
              <a:rPr lang="en-US" dirty="0"/>
              <a:t>attacker machine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l-GR" dirty="0"/>
              <a:t>Ανέβασε το αρχείο </a:t>
            </a:r>
            <a:r>
              <a:rPr lang="en-US" dirty="0" err="1"/>
              <a:t>shell.php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3. </a:t>
            </a:r>
            <a:r>
              <a:rPr lang="el-GR" dirty="0">
                <a:sym typeface="Wingdings" panose="05000000000000000000" pitchFamily="2" charset="2"/>
              </a:rPr>
              <a:t>Πήγαινε στο </a:t>
            </a:r>
            <a:r>
              <a:rPr lang="en-US" dirty="0" err="1">
                <a:sym typeface="Wingdings" panose="05000000000000000000" pitchFamily="2" charset="2"/>
              </a:rPr>
              <a:t>upload_path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l-GR" dirty="0">
                <a:sym typeface="Wingdings" panose="05000000000000000000" pitchFamily="2" charset="2"/>
              </a:rPr>
              <a:t>του αρχείου και…  </a:t>
            </a:r>
          </a:p>
          <a:p>
            <a:pPr marL="0" indent="0">
              <a:buNone/>
            </a:pPr>
            <a:endParaRPr lang="el-GR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dirty="0">
                <a:sym typeface="Wingdings" panose="05000000000000000000" pitchFamily="2" charset="2"/>
              </a:rPr>
              <a:t>Here’s your shell</a:t>
            </a: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4608601C-B398-5057-9A59-D5660EE44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561" y="2097088"/>
            <a:ext cx="2657904" cy="941582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E95750F6-9E14-38F4-1900-F2347CD14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886" y="3126128"/>
            <a:ext cx="5821253" cy="869843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7DBAFB3E-C3A0-7443-F55C-D67DCC434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0017" y="4148635"/>
            <a:ext cx="4176122" cy="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3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7A694D9-8FB0-AB47-9C3F-24335F2C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288F368-B7F2-F38E-3FAC-F70271D5F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04930"/>
            <a:ext cx="9905999" cy="35417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l-GR" sz="3200" dirty="0"/>
              <a:t>Βασική προϋπόθεση βέβαια για όλα τα προηγούμενα, είναι ο δικός μας </a:t>
            </a:r>
            <a:r>
              <a:rPr lang="en-US" sz="3200" dirty="0"/>
              <a:t>server (listener) </a:t>
            </a:r>
            <a:r>
              <a:rPr lang="el-GR" sz="3200" dirty="0"/>
              <a:t>να είναι </a:t>
            </a:r>
            <a:r>
              <a:rPr lang="el-GR" sz="3200" dirty="0" err="1"/>
              <a:t>προσβάσιμος</a:t>
            </a:r>
            <a:r>
              <a:rPr lang="el-GR" sz="3200" dirty="0"/>
              <a:t> από το μηχάνημα στο οποίο προσπαθούμε να αποκτήσουμε πρόσβαση. Με άλλα λόγια, να ανήκει σε υποδίκτυο που μπορεί να «δει» το ευάλωτο μηχάνημα.</a:t>
            </a:r>
          </a:p>
        </p:txBody>
      </p:sp>
    </p:spTree>
    <p:extLst>
      <p:ext uri="{BB962C8B-B14F-4D97-AF65-F5344CB8AC3E}">
        <p14:creationId xmlns:p14="http://schemas.microsoft.com/office/powerpoint/2010/main" val="2097340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94F13C5-EC78-87C6-3002-D197738F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resources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DB4DF20-D373-2A67-4E15-B144405DC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php</a:t>
            </a:r>
            <a:r>
              <a:rPr lang="en-US" dirty="0">
                <a:hlinkClick r:id="rId2"/>
              </a:rPr>
              <a:t>-reverse-</a:t>
            </a:r>
            <a:r>
              <a:rPr lang="en-US" dirty="0" err="1">
                <a:hlinkClick r:id="rId2"/>
              </a:rPr>
              <a:t>shell.php</a:t>
            </a:r>
            <a:r>
              <a:rPr lang="el-GR" dirty="0"/>
              <a:t> </a:t>
            </a:r>
            <a:r>
              <a:rPr lang="el-GR" dirty="0" err="1"/>
              <a:t>by</a:t>
            </a:r>
            <a:r>
              <a:rPr lang="el-GR" dirty="0"/>
              <a:t> </a:t>
            </a:r>
            <a:r>
              <a:rPr lang="el-GR" dirty="0" err="1"/>
              <a:t>PentestMonkey</a:t>
            </a:r>
            <a:r>
              <a:rPr lang="el-GR" dirty="0"/>
              <a:t>: Ένα πολύ καλό </a:t>
            </a:r>
            <a:r>
              <a:rPr lang="en-US" dirty="0"/>
              <a:t>reverse shell </a:t>
            </a:r>
            <a:r>
              <a:rPr lang="el-GR" dirty="0"/>
              <a:t>σε </a:t>
            </a:r>
            <a:r>
              <a:rPr lang="en-US" dirty="0" err="1"/>
              <a:t>php</a:t>
            </a:r>
            <a:r>
              <a:rPr lang="en-US" dirty="0"/>
              <a:t>.</a:t>
            </a:r>
            <a:r>
              <a:rPr lang="el-GR" dirty="0"/>
              <a:t> Το χρησιμοποιούμε συνήθως σε </a:t>
            </a:r>
            <a:r>
              <a:rPr lang="en-US" dirty="0"/>
              <a:t>file upload vulnerabilities</a:t>
            </a:r>
            <a:r>
              <a:rPr lang="el-GR" dirty="0"/>
              <a:t>, αντί να γράφουμε δικά μας </a:t>
            </a:r>
            <a:r>
              <a:rPr lang="en-US"/>
              <a:t>scripts.</a:t>
            </a:r>
            <a:endParaRPr lang="en-US" dirty="0"/>
          </a:p>
          <a:p>
            <a:r>
              <a:rPr lang="en-US" dirty="0">
                <a:hlinkClick r:id="rId3"/>
              </a:rPr>
              <a:t>Command Injection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File Upload</a:t>
            </a:r>
            <a:r>
              <a:rPr lang="en-US" dirty="0"/>
              <a:t> – </a:t>
            </a:r>
            <a:r>
              <a:rPr lang="en-US" dirty="0" err="1"/>
              <a:t>Portswigger</a:t>
            </a:r>
            <a:r>
              <a:rPr lang="en-US" dirty="0"/>
              <a:t> (Free)</a:t>
            </a:r>
          </a:p>
          <a:p>
            <a:r>
              <a:rPr lang="en-US" dirty="0">
                <a:hlinkClick r:id="rId5"/>
              </a:rPr>
              <a:t>What The Shell Room – </a:t>
            </a:r>
            <a:r>
              <a:rPr lang="en-US" dirty="0" err="1">
                <a:hlinkClick r:id="rId5"/>
              </a:rPr>
              <a:t>TryHackMe</a:t>
            </a:r>
            <a:r>
              <a:rPr lang="en-US" dirty="0"/>
              <a:t> (premium room)</a:t>
            </a:r>
            <a:endParaRPr lang="el-GR" dirty="0"/>
          </a:p>
          <a:p>
            <a:r>
              <a:rPr lang="en-US" dirty="0">
                <a:hlinkClick r:id="rId6"/>
              </a:rPr>
              <a:t>Command Injection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File Upload</a:t>
            </a:r>
            <a:r>
              <a:rPr lang="en-US" dirty="0"/>
              <a:t> – </a:t>
            </a:r>
            <a:r>
              <a:rPr lang="en-US" dirty="0" err="1"/>
              <a:t>TryHackMe</a:t>
            </a:r>
            <a:r>
              <a:rPr lang="en-US" dirty="0"/>
              <a:t> (premium rooms)</a:t>
            </a:r>
          </a:p>
          <a:p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4278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A9E24CA-BDCE-49A4-F748-343CA423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COMMAND EXECUTION (RCE)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8471C80-B993-98B5-EC5C-F1206BDA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Το </a:t>
            </a:r>
            <a:r>
              <a:rPr lang="en-US" dirty="0"/>
              <a:t>vulnerability </a:t>
            </a:r>
            <a:r>
              <a:rPr lang="el-GR" dirty="0"/>
              <a:t>αυτό εντοπίζεται σε ιστοσελίδες που μπορούν να εκτελέσουν εντολές συστήματος με χρήση κατάλληλου </a:t>
            </a:r>
            <a:r>
              <a:rPr lang="en-US" dirty="0"/>
              <a:t>input </a:t>
            </a:r>
            <a:r>
              <a:rPr lang="el-GR" dirty="0"/>
              <a:t>από τον χρήστη</a:t>
            </a:r>
            <a:r>
              <a:rPr lang="en-US" dirty="0"/>
              <a:t>.</a:t>
            </a:r>
          </a:p>
          <a:p>
            <a:r>
              <a:rPr lang="el-GR" dirty="0"/>
              <a:t>Π.χ.</a:t>
            </a:r>
          </a:p>
          <a:p>
            <a:endParaRPr lang="el-GR" dirty="0"/>
          </a:p>
          <a:p>
            <a:r>
              <a:rPr lang="el-GR" dirty="0"/>
              <a:t>Στη συγκεκριμένη περίπτωση, η σελίδα μας ζητά μια διεύθυνση </a:t>
            </a:r>
            <a:r>
              <a:rPr lang="en-US" dirty="0"/>
              <a:t>IP </a:t>
            </a:r>
            <a:r>
              <a:rPr lang="el-GR" dirty="0"/>
              <a:t>και στη συνέχεια εκτελεί την εντολή </a:t>
            </a:r>
            <a:r>
              <a:rPr lang="en-US" b="1" dirty="0"/>
              <a:t>ping &lt;IP_ADDRESS&gt;</a:t>
            </a:r>
            <a:endParaRPr lang="el-GR" b="1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D8509DE2-62E7-AA85-EB85-79DB52C79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734" y="3612632"/>
            <a:ext cx="6843353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5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D7FD7F3-4492-EF8F-E160-9A4B6F5C9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561975"/>
            <a:ext cx="9877425" cy="5895975"/>
          </a:xfrm>
        </p:spPr>
        <p:txBody>
          <a:bodyPr/>
          <a:lstStyle/>
          <a:p>
            <a:r>
              <a:rPr lang="el-GR" dirty="0"/>
              <a:t>Για παράδειγμα, με </a:t>
            </a:r>
            <a:r>
              <a:rPr lang="en-US" dirty="0"/>
              <a:t>input </a:t>
            </a:r>
            <a:r>
              <a:rPr lang="el-GR" dirty="0"/>
              <a:t>‘</a:t>
            </a:r>
            <a:r>
              <a:rPr lang="en-US" dirty="0"/>
              <a:t>127.0.0.1</a:t>
            </a:r>
            <a:r>
              <a:rPr lang="el-GR" dirty="0"/>
              <a:t>’</a:t>
            </a:r>
            <a:r>
              <a:rPr lang="en-US" dirty="0"/>
              <a:t> </a:t>
            </a:r>
            <a:r>
              <a:rPr lang="el-GR" dirty="0"/>
              <a:t>παίρνουμε το αποτέλεσμα:</a:t>
            </a:r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 algn="ctr">
              <a:buNone/>
            </a:pPr>
            <a:r>
              <a:rPr lang="el-GR" dirty="0"/>
              <a:t>Δηλαδή εκτελείται η εντολή </a:t>
            </a:r>
            <a:r>
              <a:rPr lang="en-US" dirty="0"/>
              <a:t>ping 127.0.0.1</a:t>
            </a:r>
          </a:p>
          <a:p>
            <a:pPr algn="just"/>
            <a:r>
              <a:rPr lang="el-GR" dirty="0"/>
              <a:t>Γιατί όμως κάτι τέτοιο είναι πρόβλημα</a:t>
            </a:r>
            <a:r>
              <a:rPr lang="en-US" dirty="0"/>
              <a:t>;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FBD5F0F2-FDC3-33AA-2673-F78418B97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004" y="1179088"/>
            <a:ext cx="6866215" cy="24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6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61BA358-F6E8-F4DD-E27D-0FF64E8B9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Vulnerable code</a:t>
            </a:r>
            <a:endParaRPr lang="el-GR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F96BB685-6F69-7F2C-9F6B-D6FF1D1D8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676157"/>
            <a:ext cx="4689234" cy="269630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8C4E7D0-1DE9-03EB-A559-366E92676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6812" y="1357803"/>
            <a:ext cx="4710683" cy="4195272"/>
          </a:xfrm>
        </p:spPr>
        <p:txBody>
          <a:bodyPr>
            <a:normAutofit lnSpcReduction="10000"/>
          </a:bodyPr>
          <a:lstStyle/>
          <a:p>
            <a:r>
              <a:rPr lang="el-GR" dirty="0"/>
              <a:t>Ο κώδικας αριστερά, αποθηκεύει αρχικά στη μεταβλητή </a:t>
            </a:r>
            <a:r>
              <a:rPr lang="en-US" dirty="0"/>
              <a:t>target </a:t>
            </a:r>
            <a:r>
              <a:rPr lang="el-GR" dirty="0"/>
              <a:t>την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l-GR" dirty="0"/>
              <a:t>που θέλουμε να </a:t>
            </a:r>
            <a:r>
              <a:rPr lang="en-US" dirty="0"/>
              <a:t>ping</a:t>
            </a:r>
            <a:r>
              <a:rPr lang="el-GR" dirty="0"/>
              <a:t>άρει</a:t>
            </a:r>
          </a:p>
          <a:p>
            <a:r>
              <a:rPr lang="el-GR" dirty="0"/>
              <a:t>Έπειτα, ελέγχει το ΛΣ στο οποίο τρέχει ο </a:t>
            </a:r>
            <a:r>
              <a:rPr lang="en-US" dirty="0"/>
              <a:t>server (</a:t>
            </a:r>
            <a:r>
              <a:rPr lang="el-GR" dirty="0"/>
              <a:t>έστω ότι κατά το αρχικό </a:t>
            </a:r>
            <a:r>
              <a:rPr lang="en-US" dirty="0"/>
              <a:t>reconnaissance </a:t>
            </a:r>
            <a:r>
              <a:rPr lang="el-GR" dirty="0"/>
              <a:t>βρήκαμε ότι είναι </a:t>
            </a:r>
            <a:r>
              <a:rPr lang="en-US" dirty="0" err="1"/>
              <a:t>linux</a:t>
            </a:r>
            <a:r>
              <a:rPr lang="en-US" dirty="0"/>
              <a:t>).</a:t>
            </a:r>
          </a:p>
          <a:p>
            <a:r>
              <a:rPr lang="el-GR" dirty="0"/>
              <a:t>Στη συνέχεια χρησιμοποιεί την εντολή</a:t>
            </a: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F40327B6-F96B-410D-8A32-A91B4874A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264" y="5295893"/>
            <a:ext cx="4127777" cy="2571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7EBF4E-ADC1-CBF2-171D-B63154A7718C}"/>
              </a:ext>
            </a:extLst>
          </p:cNvPr>
          <p:cNvSpPr txBox="1"/>
          <p:nvPr/>
        </p:nvSpPr>
        <p:spPr>
          <a:xfrm>
            <a:off x="2179637" y="2249487"/>
            <a:ext cx="4067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PHP code of the server</a:t>
            </a:r>
            <a:endParaRPr lang="el-GR" sz="2000" b="1" i="1" dirty="0"/>
          </a:p>
        </p:txBody>
      </p:sp>
    </p:spTree>
    <p:extLst>
      <p:ext uri="{BB962C8B-B14F-4D97-AF65-F5344CB8AC3E}">
        <p14:creationId xmlns:p14="http://schemas.microsoft.com/office/powerpoint/2010/main" val="3910334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1E9993A-6975-6EFF-AE62-CF6279159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95390"/>
            <a:ext cx="9905999" cy="4595811"/>
          </a:xfrm>
        </p:spPr>
        <p:txBody>
          <a:bodyPr/>
          <a:lstStyle/>
          <a:p>
            <a:r>
              <a:rPr lang="el-GR" dirty="0"/>
              <a:t>Από το </a:t>
            </a:r>
            <a:r>
              <a:rPr lang="en-US" dirty="0"/>
              <a:t>man page </a:t>
            </a:r>
            <a:r>
              <a:rPr lang="el-GR" dirty="0"/>
              <a:t>της </a:t>
            </a:r>
            <a:r>
              <a:rPr lang="en-US" dirty="0" err="1"/>
              <a:t>php</a:t>
            </a:r>
            <a:r>
              <a:rPr lang="en-US" dirty="0"/>
              <a:t> (</a:t>
            </a:r>
            <a:r>
              <a:rPr lang="el-GR" dirty="0"/>
              <a:t>να κοιτάτε γενικά τα </a:t>
            </a:r>
            <a:r>
              <a:rPr lang="en-US" dirty="0"/>
              <a:t>man pages):</a:t>
            </a:r>
          </a:p>
          <a:p>
            <a:endParaRPr lang="en-US" dirty="0"/>
          </a:p>
          <a:p>
            <a:endParaRPr lang="en-US" dirty="0"/>
          </a:p>
          <a:p>
            <a:r>
              <a:rPr lang="el-GR" dirty="0"/>
              <a:t>Το οποίο σημαίνει ότι σε </a:t>
            </a:r>
            <a:r>
              <a:rPr lang="en-US" dirty="0" err="1"/>
              <a:t>linux</a:t>
            </a:r>
            <a:r>
              <a:rPr lang="en-US" dirty="0"/>
              <a:t> shell </a:t>
            </a:r>
            <a:r>
              <a:rPr lang="el-GR" dirty="0"/>
              <a:t>θα εκτελεστεί η εντολή </a:t>
            </a:r>
            <a:r>
              <a:rPr lang="en-US" dirty="0"/>
              <a:t>ping –c 4 &lt;IP&gt;.</a:t>
            </a:r>
          </a:p>
          <a:p>
            <a:r>
              <a:rPr lang="el-GR" dirty="0">
                <a:solidFill>
                  <a:srgbClr val="FF0000"/>
                </a:solidFill>
              </a:rPr>
              <a:t>Πρόβλημα: Το </a:t>
            </a:r>
            <a:r>
              <a:rPr lang="en-US" dirty="0">
                <a:solidFill>
                  <a:srgbClr val="FF0000"/>
                </a:solidFill>
              </a:rPr>
              <a:t>input </a:t>
            </a:r>
            <a:r>
              <a:rPr lang="el-GR" dirty="0">
                <a:solidFill>
                  <a:srgbClr val="FF0000"/>
                </a:solidFill>
              </a:rPr>
              <a:t>της εντολής δε γίνεται </a:t>
            </a:r>
            <a:r>
              <a:rPr lang="en-US" dirty="0">
                <a:solidFill>
                  <a:srgbClr val="FF0000"/>
                </a:solidFill>
              </a:rPr>
              <a:t>sanitized</a:t>
            </a:r>
          </a:p>
          <a:p>
            <a:r>
              <a:rPr lang="el-GR" dirty="0"/>
              <a:t>Τι θα συνέβαινε για παράδειγμα αν αντί για κανονική </a:t>
            </a:r>
            <a:r>
              <a:rPr lang="en-US" dirty="0"/>
              <a:t>IP</a:t>
            </a:r>
            <a:r>
              <a:rPr lang="el-GR" dirty="0"/>
              <a:t> δίναμε το </a:t>
            </a:r>
            <a:r>
              <a:rPr lang="en-US" dirty="0"/>
              <a:t>input</a:t>
            </a:r>
          </a:p>
          <a:p>
            <a:pPr marL="0" indent="0">
              <a:buNone/>
            </a:pPr>
            <a:r>
              <a:rPr lang="en-US" b="1" dirty="0"/>
              <a:t>“127.0.0.1; ls” </a:t>
            </a:r>
            <a:r>
              <a:rPr lang="en-US" dirty="0"/>
              <a:t>? </a:t>
            </a:r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16B19D97-1DBD-2B08-B238-8FB39E660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562" y="938208"/>
            <a:ext cx="4127777" cy="257182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9CBC965C-0254-B3E2-771A-EDB3CEC09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242" y="1744354"/>
            <a:ext cx="6294665" cy="11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1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19FAFB3-AC54-7B81-E0F6-BE7A35EEE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95739"/>
            <a:ext cx="9905999" cy="4895462"/>
          </a:xfrm>
        </p:spPr>
        <p:txBody>
          <a:bodyPr/>
          <a:lstStyle/>
          <a:p>
            <a:r>
              <a:rPr lang="el-GR" dirty="0"/>
              <a:t>Θα εκτελούνταν η εντολή:</a:t>
            </a:r>
          </a:p>
          <a:p>
            <a:pPr marL="0" indent="0" algn="ctr">
              <a:buNone/>
            </a:pPr>
            <a:r>
              <a:rPr lang="en-US" sz="2800" b="1" dirty="0"/>
              <a:t>$ ping –c 4 127.0.0.1; ls</a:t>
            </a:r>
            <a:endParaRPr lang="el-GR" sz="2800" b="1" dirty="0"/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C5D6CFB0-B044-D373-77C6-FEA01274AA97}"/>
              </a:ext>
            </a:extLst>
          </p:cNvPr>
          <p:cNvSpPr/>
          <p:nvPr/>
        </p:nvSpPr>
        <p:spPr>
          <a:xfrm>
            <a:off x="4506686" y="1595535"/>
            <a:ext cx="2929812" cy="401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7F69A917-0171-FD28-53B4-F407346AECDD}"/>
              </a:ext>
            </a:extLst>
          </p:cNvPr>
          <p:cNvSpPr/>
          <p:nvPr/>
        </p:nvSpPr>
        <p:spPr>
          <a:xfrm>
            <a:off x="7436498" y="1654628"/>
            <a:ext cx="152400" cy="401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A6A4166A-8792-3432-C8B4-37D473823C22}"/>
              </a:ext>
            </a:extLst>
          </p:cNvPr>
          <p:cNvSpPr/>
          <p:nvPr/>
        </p:nvSpPr>
        <p:spPr>
          <a:xfrm>
            <a:off x="7588897" y="1592425"/>
            <a:ext cx="351453" cy="401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8" name="Ευθύγραμμο βέλος σύνδεσης 7">
            <a:extLst>
              <a:ext uri="{FF2B5EF4-FFF2-40B4-BE49-F238E27FC236}">
                <a16:creationId xmlns:a16="http://schemas.microsoft.com/office/drawing/2014/main" id="{7F06F842-A25D-6F97-E738-0B490FFF04FE}"/>
              </a:ext>
            </a:extLst>
          </p:cNvPr>
          <p:cNvCxnSpPr>
            <a:stCxn id="4" idx="2"/>
          </p:cNvCxnSpPr>
          <p:nvPr/>
        </p:nvCxnSpPr>
        <p:spPr>
          <a:xfrm flipH="1">
            <a:off x="5327780" y="1996751"/>
            <a:ext cx="643812" cy="11756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Ευθύγραμμο βέλος σύνδεσης 9">
            <a:extLst>
              <a:ext uri="{FF2B5EF4-FFF2-40B4-BE49-F238E27FC236}">
                <a16:creationId xmlns:a16="http://schemas.microsoft.com/office/drawing/2014/main" id="{BCC4D1D6-24C7-7DBF-4B92-B897FAE0E43D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512698" y="2055844"/>
            <a:ext cx="0" cy="11756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Ευθύγραμμο βέλος σύνδεσης 11">
            <a:extLst>
              <a:ext uri="{FF2B5EF4-FFF2-40B4-BE49-F238E27FC236}">
                <a16:creationId xmlns:a16="http://schemas.microsoft.com/office/drawing/2014/main" id="{20F0334E-14A3-CA99-AAB6-51BFEACFFABD}"/>
              </a:ext>
            </a:extLst>
          </p:cNvPr>
          <p:cNvCxnSpPr>
            <a:stCxn id="6" idx="2"/>
          </p:cNvCxnSpPr>
          <p:nvPr/>
        </p:nvCxnSpPr>
        <p:spPr>
          <a:xfrm>
            <a:off x="7764624" y="1993641"/>
            <a:ext cx="1136780" cy="954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252F0C-1013-A3C7-A5BE-BA8E50D9B914}"/>
              </a:ext>
            </a:extLst>
          </p:cNvPr>
          <p:cNvSpPr txBox="1"/>
          <p:nvPr/>
        </p:nvSpPr>
        <p:spPr>
          <a:xfrm>
            <a:off x="4481836" y="3231501"/>
            <a:ext cx="1769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command</a:t>
            </a:r>
            <a:endParaRPr lang="el-GR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F0D641-4CD3-8352-55A1-6144B2ABCD51}"/>
              </a:ext>
            </a:extLst>
          </p:cNvPr>
          <p:cNvSpPr txBox="1"/>
          <p:nvPr/>
        </p:nvSpPr>
        <p:spPr>
          <a:xfrm>
            <a:off x="7055514" y="3214988"/>
            <a:ext cx="1769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Command separator</a:t>
            </a:r>
            <a:endParaRPr lang="el-GR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43C07-1F16-9481-07AD-F7B960D22962}"/>
              </a:ext>
            </a:extLst>
          </p:cNvPr>
          <p:cNvSpPr txBox="1"/>
          <p:nvPr/>
        </p:nvSpPr>
        <p:spPr>
          <a:xfrm>
            <a:off x="8333014" y="2948473"/>
            <a:ext cx="17696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</a:t>
            </a:r>
            <a:r>
              <a:rPr lang="en-US" sz="2200" baseline="30000" dirty="0"/>
              <a:t>nd</a:t>
            </a:r>
            <a:r>
              <a:rPr lang="en-US" sz="2200" dirty="0"/>
              <a:t> command</a:t>
            </a:r>
            <a:endParaRPr lang="el-GR" sz="2200" dirty="0"/>
          </a:p>
        </p:txBody>
      </p:sp>
      <p:pic>
        <p:nvPicPr>
          <p:cNvPr id="18" name="Εικόνα 17">
            <a:extLst>
              <a:ext uri="{FF2B5EF4-FFF2-40B4-BE49-F238E27FC236}">
                <a16:creationId xmlns:a16="http://schemas.microsoft.com/office/drawing/2014/main" id="{BD43A0B5-FA8B-D320-B9F2-7E2718618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227661"/>
            <a:ext cx="5418290" cy="22633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DE82283-7044-72CE-0338-D82A2F16715C}"/>
              </a:ext>
            </a:extLst>
          </p:cNvPr>
          <p:cNvSpPr txBox="1"/>
          <p:nvPr/>
        </p:nvSpPr>
        <p:spPr>
          <a:xfrm>
            <a:off x="6770847" y="4087877"/>
            <a:ext cx="427656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200" dirty="0"/>
              <a:t>Βλέπουμε ότι εκτελούνται δύο εντολές, πρώτα η </a:t>
            </a:r>
            <a:r>
              <a:rPr lang="en-US" sz="2200" b="1" dirty="0"/>
              <a:t>ping</a:t>
            </a:r>
            <a:r>
              <a:rPr lang="el-GR" sz="2200" dirty="0"/>
              <a:t> και </a:t>
            </a:r>
            <a:r>
              <a:rPr lang="el-GR" sz="2200" b="1" dirty="0"/>
              <a:t>έπειτα</a:t>
            </a:r>
            <a:r>
              <a:rPr lang="el-GR" sz="2200" dirty="0"/>
              <a:t> η </a:t>
            </a:r>
            <a:r>
              <a:rPr lang="en-US" sz="2200" b="1" dirty="0"/>
              <a:t>ls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l-GR" sz="2200" dirty="0"/>
              <a:t>Στη θέση της </a:t>
            </a:r>
            <a:r>
              <a:rPr lang="en-US" sz="2200" dirty="0"/>
              <a:t>ls</a:t>
            </a:r>
            <a:r>
              <a:rPr lang="el-GR" sz="2200" dirty="0"/>
              <a:t> θα μπορούσαμε να βάλουμε οποιαδήποτε εντολή. Άρα έχουμε </a:t>
            </a:r>
            <a:r>
              <a:rPr lang="en-US" sz="2200" dirty="0"/>
              <a:t>command execution.</a:t>
            </a:r>
            <a:endParaRPr lang="el-GR" sz="2200" dirty="0"/>
          </a:p>
        </p:txBody>
      </p:sp>
    </p:spTree>
    <p:extLst>
      <p:ext uri="{BB962C8B-B14F-4D97-AF65-F5344CB8AC3E}">
        <p14:creationId xmlns:p14="http://schemas.microsoft.com/office/powerpoint/2010/main" val="3676974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2ACAA11-B866-5F22-87FB-9B685A0FA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1,2 - shell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36E38D0-6F6C-F9E2-BCC5-EBAC6CA4C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l-GR" dirty="0"/>
              <a:t>Στήσε έναν </a:t>
            </a:r>
            <a:r>
              <a:rPr lang="en-US" dirty="0"/>
              <a:t>listener </a:t>
            </a:r>
            <a:r>
              <a:rPr lang="el-GR" dirty="0"/>
              <a:t>στο </a:t>
            </a:r>
            <a:r>
              <a:rPr lang="en-US" dirty="0"/>
              <a:t>attacker machine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pPr marL="457200" indent="-457200"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r>
              <a:rPr lang="el-GR" dirty="0">
                <a:sym typeface="Wingdings" panose="05000000000000000000" pitchFamily="2" charset="2"/>
              </a:rPr>
              <a:t>Συνδέσου σε αυτόν από τον </a:t>
            </a:r>
            <a:r>
              <a:rPr lang="en-US" dirty="0">
                <a:sym typeface="Wingdings" panose="05000000000000000000" pitchFamily="2" charset="2"/>
              </a:rPr>
              <a:t>server 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And we ‘re in    </a:t>
            </a:r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2695BB56-0E22-2D1E-7E55-FBD525E7D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561" y="2097088"/>
            <a:ext cx="2657904" cy="941582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BA1D963C-B309-7F0B-E6DF-B16FFDCF6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844" y="3436637"/>
            <a:ext cx="4587638" cy="396274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FF89F2B1-F11D-FE80-2D95-032D3ED8B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922" y="4378219"/>
            <a:ext cx="4865533" cy="840590"/>
          </a:xfrm>
          <a:prstGeom prst="rect">
            <a:avLst/>
          </a:prstGeom>
        </p:spPr>
      </p:pic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35688C02-1749-3B64-1BE7-9B6008B3D272}"/>
              </a:ext>
            </a:extLst>
          </p:cNvPr>
          <p:cNvSpPr/>
          <p:nvPr/>
        </p:nvSpPr>
        <p:spPr>
          <a:xfrm>
            <a:off x="3333750" y="4905375"/>
            <a:ext cx="1000125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2" name="Γραμμή σύνδεσης: Γωνιώδης 11">
            <a:extLst>
              <a:ext uri="{FF2B5EF4-FFF2-40B4-BE49-F238E27FC236}">
                <a16:creationId xmlns:a16="http://schemas.microsoft.com/office/drawing/2014/main" id="{5B9AC1F5-2E6F-77C1-AD14-10FF00C90E5D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4167819" y="4914268"/>
            <a:ext cx="424740" cy="109275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39FF99-A9AE-8CE8-F882-EDBB2B2B99CB}"/>
              </a:ext>
            </a:extLst>
          </p:cNvPr>
          <p:cNvSpPr txBox="1"/>
          <p:nvPr/>
        </p:nvSpPr>
        <p:spPr>
          <a:xfrm>
            <a:off x="4926566" y="5467739"/>
            <a:ext cx="4497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Τρέξαμε αυτό το </a:t>
            </a:r>
            <a:r>
              <a:rPr lang="en-US" dirty="0"/>
              <a:t>command</a:t>
            </a:r>
            <a:r>
              <a:rPr lang="el-GR" dirty="0"/>
              <a:t> για να φανεί ότι είμαστε συνδεδεμένοι σαν </a:t>
            </a:r>
            <a:r>
              <a:rPr lang="en-US" dirty="0"/>
              <a:t>www-data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47279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0F10164-F953-FE2D-0675-76FDC576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UPLOAD VULNERABILITY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297F744-FBA5-F6EE-208F-0F467CBDF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Εντοπίζεται σε ιστοσελίδες που επιτρέπουν το ανέβασμα αρχείων και την προσπέλασή τους στη συνέχεια.</a:t>
            </a:r>
          </a:p>
          <a:p>
            <a:r>
              <a:rPr lang="el-GR" dirty="0"/>
              <a:t>Π.χ.</a:t>
            </a:r>
          </a:p>
          <a:p>
            <a:endParaRPr lang="el-GR" dirty="0"/>
          </a:p>
          <a:p>
            <a:r>
              <a:rPr lang="el-GR" dirty="0"/>
              <a:t>Η σελίδα μας ζητάει να ανεβάσουμε μια οποιαδήποτε εικόνα. Επιλέγουμε την εικόνα </a:t>
            </a:r>
            <a:r>
              <a:rPr lang="en-US" dirty="0"/>
              <a:t>blow.jpg </a:t>
            </a:r>
            <a:r>
              <a:rPr lang="el-GR" dirty="0"/>
              <a:t>και πατάμε </a:t>
            </a:r>
            <a:r>
              <a:rPr lang="en-US" dirty="0"/>
              <a:t>upload:</a:t>
            </a:r>
          </a:p>
          <a:p>
            <a:endParaRPr lang="en-US" dirty="0"/>
          </a:p>
          <a:p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EA7BB24B-7F4B-9406-5DC7-79A2D07327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63"/>
          <a:stretch/>
        </p:blipFill>
        <p:spPr>
          <a:xfrm>
            <a:off x="2475895" y="3209731"/>
            <a:ext cx="4092295" cy="107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Κύκλωμα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TM04033919[[fn=Κύκλωμα]]</Template>
  <TotalTime>346</TotalTime>
  <Words>1205</Words>
  <Application>Microsoft Office PowerPoint</Application>
  <PresentationFormat>Ευρεία οθόνη</PresentationFormat>
  <Paragraphs>122</Paragraphs>
  <Slides>23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23</vt:i4>
      </vt:variant>
    </vt:vector>
  </HeadingPairs>
  <TitlesOfParts>
    <vt:vector size="29" baseType="lpstr">
      <vt:lpstr>Arial</vt:lpstr>
      <vt:lpstr>Calibri</vt:lpstr>
      <vt:lpstr>gg sans</vt:lpstr>
      <vt:lpstr>Tw Cen MT</vt:lpstr>
      <vt:lpstr>Wingdings</vt:lpstr>
      <vt:lpstr>Κύκλωμα</vt:lpstr>
      <vt:lpstr>Reverse shells + examples</vt:lpstr>
      <vt:lpstr>ΕιΣΑΓΩΓΗ</vt:lpstr>
      <vt:lpstr>REMOTE COMMAND EXECUTION (RCE)</vt:lpstr>
      <vt:lpstr>Παρουσίαση του PowerPoint</vt:lpstr>
      <vt:lpstr>Vulnerable code</vt:lpstr>
      <vt:lpstr>Παρουσίαση του PowerPoint</vt:lpstr>
      <vt:lpstr>Παρουσίαση του PowerPoint</vt:lpstr>
      <vt:lpstr>1,2 - shell</vt:lpstr>
      <vt:lpstr>FILE UPLOAD VULNERABILITY</vt:lpstr>
      <vt:lpstr>Παρουσίαση του PowerPoint</vt:lpstr>
      <vt:lpstr>VULNERABLE CODE</vt:lpstr>
      <vt:lpstr>Παρουσίαση του PowerPoint</vt:lpstr>
      <vt:lpstr>Further exploitation</vt:lpstr>
      <vt:lpstr>1,2,3 - SHELL</vt:lpstr>
      <vt:lpstr>Once upon a shell</vt:lpstr>
      <vt:lpstr>However</vt:lpstr>
      <vt:lpstr>Reverse shell</vt:lpstr>
      <vt:lpstr>Spawning A rev shell</vt:lpstr>
      <vt:lpstr>Spawning A rev shell (1)</vt:lpstr>
      <vt:lpstr>Spawning A rev shell (2)</vt:lpstr>
      <vt:lpstr>1,2,3 – SHELL (again)</vt:lpstr>
      <vt:lpstr>Παρουσίαση του PowerPoint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a reverse shell examples</dc:title>
  <dc:creator>Σπυρίδων Μιχαήλ Ευαγγέλου</dc:creator>
  <cp:lastModifiedBy>Σπυρίδων Μιχαήλ Ευαγγέλου</cp:lastModifiedBy>
  <cp:revision>63</cp:revision>
  <dcterms:created xsi:type="dcterms:W3CDTF">2024-01-08T14:46:31Z</dcterms:created>
  <dcterms:modified xsi:type="dcterms:W3CDTF">2024-01-10T15:08:04Z</dcterms:modified>
</cp:coreProperties>
</file>