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93" r:id="rId2"/>
    <p:sldId id="259" r:id="rId3"/>
    <p:sldId id="284" r:id="rId4"/>
    <p:sldId id="285" r:id="rId5"/>
    <p:sldId id="288" r:id="rId6"/>
    <p:sldId id="286" r:id="rId7"/>
    <p:sldId id="289" r:id="rId8"/>
    <p:sldId id="292" r:id="rId9"/>
    <p:sldId id="290" r:id="rId10"/>
    <p:sldId id="29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CC0099"/>
    <a:srgbClr val="CCFF99"/>
    <a:srgbClr val="FF7C80"/>
    <a:srgbClr val="993366"/>
    <a:srgbClr val="CC00FF"/>
    <a:srgbClr val="CCECFF"/>
    <a:srgbClr val="808000"/>
    <a:srgbClr val="6600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69" d="100"/>
          <a:sy n="69"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DD30-6A64-4443-BDD2-882582C3EC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669ABE-8587-4C7A-9217-8E5A090F1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A46444-4F75-4E31-A2C9-98C33EB967EC}"/>
              </a:ext>
            </a:extLst>
          </p:cNvPr>
          <p:cNvSpPr>
            <a:spLocks noGrp="1"/>
          </p:cNvSpPr>
          <p:nvPr>
            <p:ph type="dt" sz="half" idx="10"/>
          </p:nvPr>
        </p:nvSpPr>
        <p:spPr/>
        <p:txBody>
          <a:bodyPr/>
          <a:lstStyle/>
          <a:p>
            <a:fld id="{C2602B06-44B6-46DC-B2B3-BDF9FD5B384B}" type="datetimeFigureOut">
              <a:rPr lang="en-US" smtClean="0"/>
              <a:t>3/27/2020</a:t>
            </a:fld>
            <a:endParaRPr lang="en-US"/>
          </a:p>
        </p:txBody>
      </p:sp>
      <p:sp>
        <p:nvSpPr>
          <p:cNvPr id="5" name="Footer Placeholder 4">
            <a:extLst>
              <a:ext uri="{FF2B5EF4-FFF2-40B4-BE49-F238E27FC236}">
                <a16:creationId xmlns:a16="http://schemas.microsoft.com/office/drawing/2014/main" id="{0AD876A6-8B7B-491A-8A00-A88816D8E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123F4-BBAD-4512-8983-85F343E28325}"/>
              </a:ext>
            </a:extLst>
          </p:cNvPr>
          <p:cNvSpPr>
            <a:spLocks noGrp="1"/>
          </p:cNvSpPr>
          <p:nvPr>
            <p:ph type="sldNum" sz="quarter" idx="12"/>
          </p:nvPr>
        </p:nvSpPr>
        <p:spPr/>
        <p:txBody>
          <a:bodyPr/>
          <a:lstStyle/>
          <a:p>
            <a:fld id="{21477850-2885-4EA0-BB9F-295FDC222509}" type="slidenum">
              <a:rPr lang="en-US" smtClean="0"/>
              <a:t>‹#›</a:t>
            </a:fld>
            <a:endParaRPr lang="en-US"/>
          </a:p>
        </p:txBody>
      </p:sp>
    </p:spTree>
    <p:extLst>
      <p:ext uri="{BB962C8B-B14F-4D97-AF65-F5344CB8AC3E}">
        <p14:creationId xmlns:p14="http://schemas.microsoft.com/office/powerpoint/2010/main" val="4156827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D091-AB4A-4497-BF9E-029ED8A189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98B6C8-F0F2-45E1-9A7C-7323402FA7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AD472-9992-4D08-BAF1-76BA27F658DA}"/>
              </a:ext>
            </a:extLst>
          </p:cNvPr>
          <p:cNvSpPr>
            <a:spLocks noGrp="1"/>
          </p:cNvSpPr>
          <p:nvPr>
            <p:ph type="dt" sz="half" idx="10"/>
          </p:nvPr>
        </p:nvSpPr>
        <p:spPr/>
        <p:txBody>
          <a:bodyPr/>
          <a:lstStyle/>
          <a:p>
            <a:fld id="{C2602B06-44B6-46DC-B2B3-BDF9FD5B384B}" type="datetimeFigureOut">
              <a:rPr lang="en-US" smtClean="0"/>
              <a:t>3/27/2020</a:t>
            </a:fld>
            <a:endParaRPr lang="en-US"/>
          </a:p>
        </p:txBody>
      </p:sp>
      <p:sp>
        <p:nvSpPr>
          <p:cNvPr id="5" name="Footer Placeholder 4">
            <a:extLst>
              <a:ext uri="{FF2B5EF4-FFF2-40B4-BE49-F238E27FC236}">
                <a16:creationId xmlns:a16="http://schemas.microsoft.com/office/drawing/2014/main" id="{081459AA-B2ED-4926-AF9D-6B5455D24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6B734-E0BC-4B29-B575-18681B0D1B93}"/>
              </a:ext>
            </a:extLst>
          </p:cNvPr>
          <p:cNvSpPr>
            <a:spLocks noGrp="1"/>
          </p:cNvSpPr>
          <p:nvPr>
            <p:ph type="sldNum" sz="quarter" idx="12"/>
          </p:nvPr>
        </p:nvSpPr>
        <p:spPr/>
        <p:txBody>
          <a:bodyPr/>
          <a:lstStyle/>
          <a:p>
            <a:fld id="{21477850-2885-4EA0-BB9F-295FDC222509}" type="slidenum">
              <a:rPr lang="en-US" smtClean="0"/>
              <a:t>‹#›</a:t>
            </a:fld>
            <a:endParaRPr lang="en-US"/>
          </a:p>
        </p:txBody>
      </p:sp>
    </p:spTree>
    <p:extLst>
      <p:ext uri="{BB962C8B-B14F-4D97-AF65-F5344CB8AC3E}">
        <p14:creationId xmlns:p14="http://schemas.microsoft.com/office/powerpoint/2010/main" val="195100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03FE60-DBAE-49F8-947C-CED6D66CC6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AA1030-6F48-45DC-BFBC-D85815F3B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EEF2D-A860-41C6-8FFA-7DA847A61800}"/>
              </a:ext>
            </a:extLst>
          </p:cNvPr>
          <p:cNvSpPr>
            <a:spLocks noGrp="1"/>
          </p:cNvSpPr>
          <p:nvPr>
            <p:ph type="dt" sz="half" idx="10"/>
          </p:nvPr>
        </p:nvSpPr>
        <p:spPr/>
        <p:txBody>
          <a:bodyPr/>
          <a:lstStyle/>
          <a:p>
            <a:fld id="{C2602B06-44B6-46DC-B2B3-BDF9FD5B384B}" type="datetimeFigureOut">
              <a:rPr lang="en-US" smtClean="0"/>
              <a:t>3/27/2020</a:t>
            </a:fld>
            <a:endParaRPr lang="en-US"/>
          </a:p>
        </p:txBody>
      </p:sp>
      <p:sp>
        <p:nvSpPr>
          <p:cNvPr id="5" name="Footer Placeholder 4">
            <a:extLst>
              <a:ext uri="{FF2B5EF4-FFF2-40B4-BE49-F238E27FC236}">
                <a16:creationId xmlns:a16="http://schemas.microsoft.com/office/drawing/2014/main" id="{CA7A9819-66FC-46B5-98BF-21AEB4204E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1C482-4100-457E-A3C6-714D642C6118}"/>
              </a:ext>
            </a:extLst>
          </p:cNvPr>
          <p:cNvSpPr>
            <a:spLocks noGrp="1"/>
          </p:cNvSpPr>
          <p:nvPr>
            <p:ph type="sldNum" sz="quarter" idx="12"/>
          </p:nvPr>
        </p:nvSpPr>
        <p:spPr/>
        <p:txBody>
          <a:bodyPr/>
          <a:lstStyle/>
          <a:p>
            <a:fld id="{21477850-2885-4EA0-BB9F-295FDC222509}" type="slidenum">
              <a:rPr lang="en-US" smtClean="0"/>
              <a:t>‹#›</a:t>
            </a:fld>
            <a:endParaRPr lang="en-US"/>
          </a:p>
        </p:txBody>
      </p:sp>
    </p:spTree>
    <p:extLst>
      <p:ext uri="{BB962C8B-B14F-4D97-AF65-F5344CB8AC3E}">
        <p14:creationId xmlns:p14="http://schemas.microsoft.com/office/powerpoint/2010/main" val="102868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51E7-2D10-46BC-B87F-0A420FBE07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BD13FC-72EF-49DE-B33B-2154EDF0A6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BACFA-A1B5-4B42-8840-74A261D23E0F}"/>
              </a:ext>
            </a:extLst>
          </p:cNvPr>
          <p:cNvSpPr>
            <a:spLocks noGrp="1"/>
          </p:cNvSpPr>
          <p:nvPr>
            <p:ph type="dt" sz="half" idx="10"/>
          </p:nvPr>
        </p:nvSpPr>
        <p:spPr/>
        <p:txBody>
          <a:bodyPr/>
          <a:lstStyle/>
          <a:p>
            <a:fld id="{C2602B06-44B6-46DC-B2B3-BDF9FD5B384B}" type="datetimeFigureOut">
              <a:rPr lang="en-US" smtClean="0"/>
              <a:t>3/27/2020</a:t>
            </a:fld>
            <a:endParaRPr lang="en-US"/>
          </a:p>
        </p:txBody>
      </p:sp>
      <p:sp>
        <p:nvSpPr>
          <p:cNvPr id="5" name="Footer Placeholder 4">
            <a:extLst>
              <a:ext uri="{FF2B5EF4-FFF2-40B4-BE49-F238E27FC236}">
                <a16:creationId xmlns:a16="http://schemas.microsoft.com/office/drawing/2014/main" id="{5C2A71D6-3654-4820-AA26-966A8A7BA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9B041-5AC3-4CDE-A9EF-72CE0712E283}"/>
              </a:ext>
            </a:extLst>
          </p:cNvPr>
          <p:cNvSpPr>
            <a:spLocks noGrp="1"/>
          </p:cNvSpPr>
          <p:nvPr>
            <p:ph type="sldNum" sz="quarter" idx="12"/>
          </p:nvPr>
        </p:nvSpPr>
        <p:spPr/>
        <p:txBody>
          <a:bodyPr/>
          <a:lstStyle/>
          <a:p>
            <a:fld id="{21477850-2885-4EA0-BB9F-295FDC222509}" type="slidenum">
              <a:rPr lang="en-US" smtClean="0"/>
              <a:t>‹#›</a:t>
            </a:fld>
            <a:endParaRPr lang="en-US"/>
          </a:p>
        </p:txBody>
      </p:sp>
    </p:spTree>
    <p:extLst>
      <p:ext uri="{BB962C8B-B14F-4D97-AF65-F5344CB8AC3E}">
        <p14:creationId xmlns:p14="http://schemas.microsoft.com/office/powerpoint/2010/main" val="87519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0D96-F10A-4340-B5F3-CD8881B0DA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572969-B532-4C3E-8792-12A2C641CA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1527E5-7651-43EB-9EB1-45647307BAA6}"/>
              </a:ext>
            </a:extLst>
          </p:cNvPr>
          <p:cNvSpPr>
            <a:spLocks noGrp="1"/>
          </p:cNvSpPr>
          <p:nvPr>
            <p:ph type="dt" sz="half" idx="10"/>
          </p:nvPr>
        </p:nvSpPr>
        <p:spPr/>
        <p:txBody>
          <a:bodyPr/>
          <a:lstStyle/>
          <a:p>
            <a:fld id="{C2602B06-44B6-46DC-B2B3-BDF9FD5B384B}" type="datetimeFigureOut">
              <a:rPr lang="en-US" smtClean="0"/>
              <a:t>3/27/2020</a:t>
            </a:fld>
            <a:endParaRPr lang="en-US"/>
          </a:p>
        </p:txBody>
      </p:sp>
      <p:sp>
        <p:nvSpPr>
          <p:cNvPr id="5" name="Footer Placeholder 4">
            <a:extLst>
              <a:ext uri="{FF2B5EF4-FFF2-40B4-BE49-F238E27FC236}">
                <a16:creationId xmlns:a16="http://schemas.microsoft.com/office/drawing/2014/main" id="{547AAC2A-FFE0-4F3E-9E5B-D00FD58ED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196DC-D308-4B98-A429-2D99387C2587}"/>
              </a:ext>
            </a:extLst>
          </p:cNvPr>
          <p:cNvSpPr>
            <a:spLocks noGrp="1"/>
          </p:cNvSpPr>
          <p:nvPr>
            <p:ph type="sldNum" sz="quarter" idx="12"/>
          </p:nvPr>
        </p:nvSpPr>
        <p:spPr/>
        <p:txBody>
          <a:bodyPr/>
          <a:lstStyle/>
          <a:p>
            <a:fld id="{21477850-2885-4EA0-BB9F-295FDC222509}" type="slidenum">
              <a:rPr lang="en-US" smtClean="0"/>
              <a:t>‹#›</a:t>
            </a:fld>
            <a:endParaRPr lang="en-US"/>
          </a:p>
        </p:txBody>
      </p:sp>
    </p:spTree>
    <p:extLst>
      <p:ext uri="{BB962C8B-B14F-4D97-AF65-F5344CB8AC3E}">
        <p14:creationId xmlns:p14="http://schemas.microsoft.com/office/powerpoint/2010/main" val="383804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F578-D069-4077-8352-9FF589D93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4E86C6-7701-4E32-A5E8-E93166380D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EC6D83-6079-46F0-90D9-904DA1627D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FF957E-ACAD-4DAE-B995-5564AF9C6A57}"/>
              </a:ext>
            </a:extLst>
          </p:cNvPr>
          <p:cNvSpPr>
            <a:spLocks noGrp="1"/>
          </p:cNvSpPr>
          <p:nvPr>
            <p:ph type="dt" sz="half" idx="10"/>
          </p:nvPr>
        </p:nvSpPr>
        <p:spPr/>
        <p:txBody>
          <a:bodyPr/>
          <a:lstStyle/>
          <a:p>
            <a:fld id="{C2602B06-44B6-46DC-B2B3-BDF9FD5B384B}" type="datetimeFigureOut">
              <a:rPr lang="en-US" smtClean="0"/>
              <a:t>3/27/2020</a:t>
            </a:fld>
            <a:endParaRPr lang="en-US"/>
          </a:p>
        </p:txBody>
      </p:sp>
      <p:sp>
        <p:nvSpPr>
          <p:cNvPr id="6" name="Footer Placeholder 5">
            <a:extLst>
              <a:ext uri="{FF2B5EF4-FFF2-40B4-BE49-F238E27FC236}">
                <a16:creationId xmlns:a16="http://schemas.microsoft.com/office/drawing/2014/main" id="{8FF9EC26-A5B8-4BFD-A0B2-D2FE3B68A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0E455F-2F7F-4053-B200-D4481C2853A2}"/>
              </a:ext>
            </a:extLst>
          </p:cNvPr>
          <p:cNvSpPr>
            <a:spLocks noGrp="1"/>
          </p:cNvSpPr>
          <p:nvPr>
            <p:ph type="sldNum" sz="quarter" idx="12"/>
          </p:nvPr>
        </p:nvSpPr>
        <p:spPr/>
        <p:txBody>
          <a:bodyPr/>
          <a:lstStyle/>
          <a:p>
            <a:fld id="{21477850-2885-4EA0-BB9F-295FDC222509}" type="slidenum">
              <a:rPr lang="en-US" smtClean="0"/>
              <a:t>‹#›</a:t>
            </a:fld>
            <a:endParaRPr lang="en-US"/>
          </a:p>
        </p:txBody>
      </p:sp>
    </p:spTree>
    <p:extLst>
      <p:ext uri="{BB962C8B-B14F-4D97-AF65-F5344CB8AC3E}">
        <p14:creationId xmlns:p14="http://schemas.microsoft.com/office/powerpoint/2010/main" val="324572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37859-D4BB-4F04-B8CD-677FEBA64F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33006-C004-44C3-BDD0-2C69577F6D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FC2870-89BE-4B60-B32B-967181B00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66A45C-9F05-45E0-88D2-806CB724D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CF575C-2C67-4E99-AACF-F67E66406F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148B04-36A1-4D80-B8ED-538BF2F73E58}"/>
              </a:ext>
            </a:extLst>
          </p:cNvPr>
          <p:cNvSpPr>
            <a:spLocks noGrp="1"/>
          </p:cNvSpPr>
          <p:nvPr>
            <p:ph type="dt" sz="half" idx="10"/>
          </p:nvPr>
        </p:nvSpPr>
        <p:spPr/>
        <p:txBody>
          <a:bodyPr/>
          <a:lstStyle/>
          <a:p>
            <a:fld id="{C2602B06-44B6-46DC-B2B3-BDF9FD5B384B}" type="datetimeFigureOut">
              <a:rPr lang="en-US" smtClean="0"/>
              <a:t>3/27/2020</a:t>
            </a:fld>
            <a:endParaRPr lang="en-US"/>
          </a:p>
        </p:txBody>
      </p:sp>
      <p:sp>
        <p:nvSpPr>
          <p:cNvPr id="8" name="Footer Placeholder 7">
            <a:extLst>
              <a:ext uri="{FF2B5EF4-FFF2-40B4-BE49-F238E27FC236}">
                <a16:creationId xmlns:a16="http://schemas.microsoft.com/office/drawing/2014/main" id="{3B9CAA63-9831-4F55-8EF5-1DD6E121ED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71CCDA-64F8-4507-B443-B9BC21A19B8C}"/>
              </a:ext>
            </a:extLst>
          </p:cNvPr>
          <p:cNvSpPr>
            <a:spLocks noGrp="1"/>
          </p:cNvSpPr>
          <p:nvPr>
            <p:ph type="sldNum" sz="quarter" idx="12"/>
          </p:nvPr>
        </p:nvSpPr>
        <p:spPr/>
        <p:txBody>
          <a:bodyPr/>
          <a:lstStyle/>
          <a:p>
            <a:fld id="{21477850-2885-4EA0-BB9F-295FDC222509}" type="slidenum">
              <a:rPr lang="en-US" smtClean="0"/>
              <a:t>‹#›</a:t>
            </a:fld>
            <a:endParaRPr lang="en-US"/>
          </a:p>
        </p:txBody>
      </p:sp>
    </p:spTree>
    <p:extLst>
      <p:ext uri="{BB962C8B-B14F-4D97-AF65-F5344CB8AC3E}">
        <p14:creationId xmlns:p14="http://schemas.microsoft.com/office/powerpoint/2010/main" val="315269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8C8C-06E8-4F14-8E68-53A109D5F7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EC5658-CE0D-419B-9ABA-9E60DF51CF40}"/>
              </a:ext>
            </a:extLst>
          </p:cNvPr>
          <p:cNvSpPr>
            <a:spLocks noGrp="1"/>
          </p:cNvSpPr>
          <p:nvPr>
            <p:ph type="dt" sz="half" idx="10"/>
          </p:nvPr>
        </p:nvSpPr>
        <p:spPr/>
        <p:txBody>
          <a:bodyPr/>
          <a:lstStyle/>
          <a:p>
            <a:fld id="{C2602B06-44B6-46DC-B2B3-BDF9FD5B384B}" type="datetimeFigureOut">
              <a:rPr lang="en-US" smtClean="0"/>
              <a:t>3/27/2020</a:t>
            </a:fld>
            <a:endParaRPr lang="en-US"/>
          </a:p>
        </p:txBody>
      </p:sp>
      <p:sp>
        <p:nvSpPr>
          <p:cNvPr id="4" name="Footer Placeholder 3">
            <a:extLst>
              <a:ext uri="{FF2B5EF4-FFF2-40B4-BE49-F238E27FC236}">
                <a16:creationId xmlns:a16="http://schemas.microsoft.com/office/drawing/2014/main" id="{4318AE78-465F-4B79-9ED5-34689774AF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374178-A680-43A4-B581-81ABCB9E3F23}"/>
              </a:ext>
            </a:extLst>
          </p:cNvPr>
          <p:cNvSpPr>
            <a:spLocks noGrp="1"/>
          </p:cNvSpPr>
          <p:nvPr>
            <p:ph type="sldNum" sz="quarter" idx="12"/>
          </p:nvPr>
        </p:nvSpPr>
        <p:spPr/>
        <p:txBody>
          <a:bodyPr/>
          <a:lstStyle/>
          <a:p>
            <a:fld id="{21477850-2885-4EA0-BB9F-295FDC222509}" type="slidenum">
              <a:rPr lang="en-US" smtClean="0"/>
              <a:t>‹#›</a:t>
            </a:fld>
            <a:endParaRPr lang="en-US"/>
          </a:p>
        </p:txBody>
      </p:sp>
    </p:spTree>
    <p:extLst>
      <p:ext uri="{BB962C8B-B14F-4D97-AF65-F5344CB8AC3E}">
        <p14:creationId xmlns:p14="http://schemas.microsoft.com/office/powerpoint/2010/main" val="332770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32CE72-F358-4132-8C49-3C22F451AFF3}"/>
              </a:ext>
            </a:extLst>
          </p:cNvPr>
          <p:cNvSpPr>
            <a:spLocks noGrp="1"/>
          </p:cNvSpPr>
          <p:nvPr>
            <p:ph type="dt" sz="half" idx="10"/>
          </p:nvPr>
        </p:nvSpPr>
        <p:spPr/>
        <p:txBody>
          <a:bodyPr/>
          <a:lstStyle/>
          <a:p>
            <a:fld id="{C2602B06-44B6-46DC-B2B3-BDF9FD5B384B}" type="datetimeFigureOut">
              <a:rPr lang="en-US" smtClean="0"/>
              <a:t>3/27/2020</a:t>
            </a:fld>
            <a:endParaRPr lang="en-US"/>
          </a:p>
        </p:txBody>
      </p:sp>
      <p:sp>
        <p:nvSpPr>
          <p:cNvPr id="3" name="Footer Placeholder 2">
            <a:extLst>
              <a:ext uri="{FF2B5EF4-FFF2-40B4-BE49-F238E27FC236}">
                <a16:creationId xmlns:a16="http://schemas.microsoft.com/office/drawing/2014/main" id="{65909C29-7908-49BC-9E97-D969A5840F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B13A18-B299-4BAD-B276-808D473C25D2}"/>
              </a:ext>
            </a:extLst>
          </p:cNvPr>
          <p:cNvSpPr>
            <a:spLocks noGrp="1"/>
          </p:cNvSpPr>
          <p:nvPr>
            <p:ph type="sldNum" sz="quarter" idx="12"/>
          </p:nvPr>
        </p:nvSpPr>
        <p:spPr/>
        <p:txBody>
          <a:bodyPr/>
          <a:lstStyle/>
          <a:p>
            <a:fld id="{21477850-2885-4EA0-BB9F-295FDC222509}" type="slidenum">
              <a:rPr lang="en-US" smtClean="0"/>
              <a:t>‹#›</a:t>
            </a:fld>
            <a:endParaRPr lang="en-US"/>
          </a:p>
        </p:txBody>
      </p:sp>
    </p:spTree>
    <p:extLst>
      <p:ext uri="{BB962C8B-B14F-4D97-AF65-F5344CB8AC3E}">
        <p14:creationId xmlns:p14="http://schemas.microsoft.com/office/powerpoint/2010/main" val="70216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D5C5-9FB1-4EBA-BDA3-8F86A2A70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EC5308-7B2E-4FBA-91A9-74F297ED52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CA7DB5-5D98-4B70-BBE5-FD9FBED10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D919D6-F3A5-437B-8294-E940E321F278}"/>
              </a:ext>
            </a:extLst>
          </p:cNvPr>
          <p:cNvSpPr>
            <a:spLocks noGrp="1"/>
          </p:cNvSpPr>
          <p:nvPr>
            <p:ph type="dt" sz="half" idx="10"/>
          </p:nvPr>
        </p:nvSpPr>
        <p:spPr/>
        <p:txBody>
          <a:bodyPr/>
          <a:lstStyle/>
          <a:p>
            <a:fld id="{C2602B06-44B6-46DC-B2B3-BDF9FD5B384B}" type="datetimeFigureOut">
              <a:rPr lang="en-US" smtClean="0"/>
              <a:t>3/27/2020</a:t>
            </a:fld>
            <a:endParaRPr lang="en-US"/>
          </a:p>
        </p:txBody>
      </p:sp>
      <p:sp>
        <p:nvSpPr>
          <p:cNvPr id="6" name="Footer Placeholder 5">
            <a:extLst>
              <a:ext uri="{FF2B5EF4-FFF2-40B4-BE49-F238E27FC236}">
                <a16:creationId xmlns:a16="http://schemas.microsoft.com/office/drawing/2014/main" id="{3B6AD50E-C5C0-4793-98CB-2524C5F91D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A8A5A-53DB-4015-9303-AC669FB1D8D4}"/>
              </a:ext>
            </a:extLst>
          </p:cNvPr>
          <p:cNvSpPr>
            <a:spLocks noGrp="1"/>
          </p:cNvSpPr>
          <p:nvPr>
            <p:ph type="sldNum" sz="quarter" idx="12"/>
          </p:nvPr>
        </p:nvSpPr>
        <p:spPr/>
        <p:txBody>
          <a:bodyPr/>
          <a:lstStyle/>
          <a:p>
            <a:fld id="{21477850-2885-4EA0-BB9F-295FDC222509}" type="slidenum">
              <a:rPr lang="en-US" smtClean="0"/>
              <a:t>‹#›</a:t>
            </a:fld>
            <a:endParaRPr lang="en-US"/>
          </a:p>
        </p:txBody>
      </p:sp>
    </p:spTree>
    <p:extLst>
      <p:ext uri="{BB962C8B-B14F-4D97-AF65-F5344CB8AC3E}">
        <p14:creationId xmlns:p14="http://schemas.microsoft.com/office/powerpoint/2010/main" val="891934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5557-EDB8-49BF-ACE0-9891473B6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E644F7-F513-4362-9CDF-85708E2C9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50E932-7C7E-4F1E-A912-F852DA103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39B7F-73F7-49A7-9768-1CB33A304C21}"/>
              </a:ext>
            </a:extLst>
          </p:cNvPr>
          <p:cNvSpPr>
            <a:spLocks noGrp="1"/>
          </p:cNvSpPr>
          <p:nvPr>
            <p:ph type="dt" sz="half" idx="10"/>
          </p:nvPr>
        </p:nvSpPr>
        <p:spPr/>
        <p:txBody>
          <a:bodyPr/>
          <a:lstStyle/>
          <a:p>
            <a:fld id="{C2602B06-44B6-46DC-B2B3-BDF9FD5B384B}" type="datetimeFigureOut">
              <a:rPr lang="en-US" smtClean="0"/>
              <a:t>3/27/2020</a:t>
            </a:fld>
            <a:endParaRPr lang="en-US"/>
          </a:p>
        </p:txBody>
      </p:sp>
      <p:sp>
        <p:nvSpPr>
          <p:cNvPr id="6" name="Footer Placeholder 5">
            <a:extLst>
              <a:ext uri="{FF2B5EF4-FFF2-40B4-BE49-F238E27FC236}">
                <a16:creationId xmlns:a16="http://schemas.microsoft.com/office/drawing/2014/main" id="{8E76C299-0CAB-4DD7-AAA0-604C37E81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B2DE14-9A06-447C-B84F-38557CE426D2}"/>
              </a:ext>
            </a:extLst>
          </p:cNvPr>
          <p:cNvSpPr>
            <a:spLocks noGrp="1"/>
          </p:cNvSpPr>
          <p:nvPr>
            <p:ph type="sldNum" sz="quarter" idx="12"/>
          </p:nvPr>
        </p:nvSpPr>
        <p:spPr/>
        <p:txBody>
          <a:bodyPr/>
          <a:lstStyle/>
          <a:p>
            <a:fld id="{21477850-2885-4EA0-BB9F-295FDC222509}" type="slidenum">
              <a:rPr lang="en-US" smtClean="0"/>
              <a:t>‹#›</a:t>
            </a:fld>
            <a:endParaRPr lang="en-US"/>
          </a:p>
        </p:txBody>
      </p:sp>
    </p:spTree>
    <p:extLst>
      <p:ext uri="{BB962C8B-B14F-4D97-AF65-F5344CB8AC3E}">
        <p14:creationId xmlns:p14="http://schemas.microsoft.com/office/powerpoint/2010/main" val="147594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8E3874-5361-447B-AF88-6A443E1BB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73BB26-377B-4294-97F2-73009860D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3E9F6-ED8D-4F79-BAFD-F4FB5FE4B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602B06-44B6-46DC-B2B3-BDF9FD5B384B}" type="datetimeFigureOut">
              <a:rPr lang="en-US" smtClean="0"/>
              <a:t>3/27/2020</a:t>
            </a:fld>
            <a:endParaRPr lang="en-US"/>
          </a:p>
        </p:txBody>
      </p:sp>
      <p:sp>
        <p:nvSpPr>
          <p:cNvPr id="5" name="Footer Placeholder 4">
            <a:extLst>
              <a:ext uri="{FF2B5EF4-FFF2-40B4-BE49-F238E27FC236}">
                <a16:creationId xmlns:a16="http://schemas.microsoft.com/office/drawing/2014/main" id="{9A5442FC-4FD2-402B-95B0-1B13EAA56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A32C7D-EEE6-4D2E-A6DA-3074A1157E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77850-2885-4EA0-BB9F-295FDC222509}" type="slidenum">
              <a:rPr lang="en-US" smtClean="0"/>
              <a:t>‹#›</a:t>
            </a:fld>
            <a:endParaRPr lang="en-US"/>
          </a:p>
        </p:txBody>
      </p:sp>
    </p:spTree>
    <p:extLst>
      <p:ext uri="{BB962C8B-B14F-4D97-AF65-F5344CB8AC3E}">
        <p14:creationId xmlns:p14="http://schemas.microsoft.com/office/powerpoint/2010/main" val="30371888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rgbClr val="92D050"/>
          </a:fgClr>
          <a:bgClr>
            <a:schemeClr val="bg1"/>
          </a:bgClr>
        </a:patt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BCE8A921-5C08-45CF-A75B-AAFE9ED32ECA}"/>
              </a:ext>
            </a:extLst>
          </p:cNvPr>
          <p:cNvGrpSpPr/>
          <p:nvPr/>
        </p:nvGrpSpPr>
        <p:grpSpPr>
          <a:xfrm>
            <a:off x="0" y="0"/>
            <a:ext cx="6577781" cy="6858000"/>
            <a:chOff x="0" y="0"/>
            <a:chExt cx="6577781" cy="6858000"/>
          </a:xfrm>
          <a:pattFill prst="pct80">
            <a:fgClr>
              <a:srgbClr val="CC0099"/>
            </a:fgClr>
            <a:bgClr>
              <a:schemeClr val="bg1"/>
            </a:bgClr>
          </a:pattFill>
        </p:grpSpPr>
        <p:grpSp>
          <p:nvGrpSpPr>
            <p:cNvPr id="21" name="Group 20">
              <a:extLst>
                <a:ext uri="{FF2B5EF4-FFF2-40B4-BE49-F238E27FC236}">
                  <a16:creationId xmlns:a16="http://schemas.microsoft.com/office/drawing/2014/main" id="{3E979E6E-96B6-4246-8F52-75ACB9A12B27}"/>
                </a:ext>
              </a:extLst>
            </p:cNvPr>
            <p:cNvGrpSpPr/>
            <p:nvPr/>
          </p:nvGrpSpPr>
          <p:grpSpPr>
            <a:xfrm>
              <a:off x="1474839" y="0"/>
              <a:ext cx="5102942" cy="6858000"/>
              <a:chOff x="0" y="0"/>
              <a:chExt cx="5102942" cy="6858000"/>
            </a:xfrm>
            <a:grpFill/>
          </p:grpSpPr>
          <p:sp>
            <p:nvSpPr>
              <p:cNvPr id="22" name="Rectangle 21">
                <a:extLst>
                  <a:ext uri="{FF2B5EF4-FFF2-40B4-BE49-F238E27FC236}">
                    <a16:creationId xmlns:a16="http://schemas.microsoft.com/office/drawing/2014/main" id="{BE947FD5-02AE-4B61-8D12-E7DE2FCD27E4}"/>
                  </a:ext>
                </a:extLst>
              </p:cNvPr>
              <p:cNvSpPr/>
              <p:nvPr/>
            </p:nvSpPr>
            <p:spPr>
              <a:xfrm>
                <a:off x="0" y="0"/>
                <a:ext cx="2359742"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E14C9D1E-0F71-4A28-8FB1-5042050BD801}"/>
                  </a:ext>
                </a:extLst>
              </p:cNvPr>
              <p:cNvSpPr/>
              <p:nvPr/>
            </p:nvSpPr>
            <p:spPr>
              <a:xfrm>
                <a:off x="2359742" y="0"/>
                <a:ext cx="2743200" cy="6858000"/>
              </a:xfrm>
              <a:prstGeom prst="triangle">
                <a:avLst>
                  <a:gd name="adj" fmla="val 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16CDCC46-A03A-438A-9EC8-C97DE3B13942}"/>
                </a:ext>
              </a:extLst>
            </p:cNvPr>
            <p:cNvGrpSpPr/>
            <p:nvPr/>
          </p:nvGrpSpPr>
          <p:grpSpPr>
            <a:xfrm>
              <a:off x="0" y="0"/>
              <a:ext cx="5102942" cy="6858000"/>
              <a:chOff x="0" y="0"/>
              <a:chExt cx="5102942" cy="6858000"/>
            </a:xfrm>
            <a:grpFill/>
          </p:grpSpPr>
          <p:sp>
            <p:nvSpPr>
              <p:cNvPr id="18" name="Rectangle 17">
                <a:extLst>
                  <a:ext uri="{FF2B5EF4-FFF2-40B4-BE49-F238E27FC236}">
                    <a16:creationId xmlns:a16="http://schemas.microsoft.com/office/drawing/2014/main" id="{96AC5A6C-E5BB-4EF2-B58D-C2DB314035CA}"/>
                  </a:ext>
                </a:extLst>
              </p:cNvPr>
              <p:cNvSpPr/>
              <p:nvPr/>
            </p:nvSpPr>
            <p:spPr>
              <a:xfrm>
                <a:off x="0" y="0"/>
                <a:ext cx="2359742"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C57D7ED8-9897-415D-A63D-B9A69D26F3CB}"/>
                  </a:ext>
                </a:extLst>
              </p:cNvPr>
              <p:cNvSpPr/>
              <p:nvPr/>
            </p:nvSpPr>
            <p:spPr>
              <a:xfrm>
                <a:off x="2359742" y="0"/>
                <a:ext cx="2743200" cy="6858000"/>
              </a:xfrm>
              <a:prstGeom prst="triangle">
                <a:avLst>
                  <a:gd name="adj" fmla="val 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4" name="Group 33">
            <a:extLst>
              <a:ext uri="{FF2B5EF4-FFF2-40B4-BE49-F238E27FC236}">
                <a16:creationId xmlns:a16="http://schemas.microsoft.com/office/drawing/2014/main" id="{B7F72C83-13DF-41A6-A351-DEE477B99D6C}"/>
              </a:ext>
            </a:extLst>
          </p:cNvPr>
          <p:cNvGrpSpPr/>
          <p:nvPr/>
        </p:nvGrpSpPr>
        <p:grpSpPr>
          <a:xfrm flipH="1">
            <a:off x="5211099" y="0"/>
            <a:ext cx="5102942" cy="6858000"/>
            <a:chOff x="0" y="0"/>
            <a:chExt cx="5102942" cy="6858000"/>
          </a:xfrm>
          <a:pattFill prst="pct90">
            <a:fgClr>
              <a:srgbClr val="993366"/>
            </a:fgClr>
            <a:bgClr>
              <a:schemeClr val="bg1"/>
            </a:bgClr>
          </a:pattFill>
        </p:grpSpPr>
        <p:sp>
          <p:nvSpPr>
            <p:cNvPr id="38" name="Rectangle 37">
              <a:extLst>
                <a:ext uri="{FF2B5EF4-FFF2-40B4-BE49-F238E27FC236}">
                  <a16:creationId xmlns:a16="http://schemas.microsoft.com/office/drawing/2014/main" id="{6E903289-0A36-4F03-A553-326C2D6EA30F}"/>
                </a:ext>
              </a:extLst>
            </p:cNvPr>
            <p:cNvSpPr/>
            <p:nvPr/>
          </p:nvSpPr>
          <p:spPr>
            <a:xfrm>
              <a:off x="0" y="0"/>
              <a:ext cx="2359742"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F6EC8ADF-FF07-460A-AA88-69C2E6507ED4}"/>
                </a:ext>
              </a:extLst>
            </p:cNvPr>
            <p:cNvSpPr/>
            <p:nvPr/>
          </p:nvSpPr>
          <p:spPr>
            <a:xfrm>
              <a:off x="2359742" y="0"/>
              <a:ext cx="2743200" cy="6858000"/>
            </a:xfrm>
            <a:prstGeom prst="triangle">
              <a:avLst>
                <a:gd name="adj" fmla="val 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F01F3B9-FE5A-4C93-8D1D-8EA0DFEEBBAC}"/>
              </a:ext>
            </a:extLst>
          </p:cNvPr>
          <p:cNvGrpSpPr/>
          <p:nvPr/>
        </p:nvGrpSpPr>
        <p:grpSpPr>
          <a:xfrm flipH="1">
            <a:off x="6577781" y="0"/>
            <a:ext cx="5102942" cy="6858000"/>
            <a:chOff x="0" y="0"/>
            <a:chExt cx="5102942" cy="6858000"/>
          </a:xfrm>
          <a:pattFill prst="smConfetti">
            <a:fgClr>
              <a:srgbClr val="00B0F0"/>
            </a:fgClr>
            <a:bgClr>
              <a:schemeClr val="bg1"/>
            </a:bgClr>
          </a:pattFill>
        </p:grpSpPr>
        <p:sp>
          <p:nvSpPr>
            <p:cNvPr id="36" name="Rectangle 35">
              <a:extLst>
                <a:ext uri="{FF2B5EF4-FFF2-40B4-BE49-F238E27FC236}">
                  <a16:creationId xmlns:a16="http://schemas.microsoft.com/office/drawing/2014/main" id="{131E5D75-54C1-4EFA-B39B-9AA8EF71F2E9}"/>
                </a:ext>
              </a:extLst>
            </p:cNvPr>
            <p:cNvSpPr/>
            <p:nvPr/>
          </p:nvSpPr>
          <p:spPr>
            <a:xfrm>
              <a:off x="0" y="0"/>
              <a:ext cx="2359742"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E7CB667C-36BE-470F-920C-96B6C623F0CD}"/>
                </a:ext>
              </a:extLst>
            </p:cNvPr>
            <p:cNvSpPr/>
            <p:nvPr/>
          </p:nvSpPr>
          <p:spPr>
            <a:xfrm>
              <a:off x="2359742" y="0"/>
              <a:ext cx="2743200" cy="6858000"/>
            </a:xfrm>
            <a:prstGeom prst="triangle">
              <a:avLst>
                <a:gd name="adj" fmla="val 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225DE16B-DBFE-42BC-9BE6-7680DB633B8D}"/>
                </a:ext>
              </a:extLst>
            </p:cNvPr>
            <p:cNvSpPr/>
            <p:nvPr/>
          </p:nvSpPr>
          <p:spPr>
            <a:xfrm>
              <a:off x="2207342" y="152400"/>
              <a:ext cx="2743200" cy="6553200"/>
            </a:xfrm>
            <a:prstGeom prst="triangle">
              <a:avLst>
                <a:gd name="adj" fmla="val 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Parallelogram 101">
            <a:extLst>
              <a:ext uri="{FF2B5EF4-FFF2-40B4-BE49-F238E27FC236}">
                <a16:creationId xmlns:a16="http://schemas.microsoft.com/office/drawing/2014/main" id="{9444ED12-18A2-449F-BA5F-DA28DBB4411B}"/>
              </a:ext>
            </a:extLst>
          </p:cNvPr>
          <p:cNvSpPr/>
          <p:nvPr/>
        </p:nvSpPr>
        <p:spPr>
          <a:xfrm flipV="1">
            <a:off x="8555296" y="0"/>
            <a:ext cx="3636704" cy="4267200"/>
          </a:xfrm>
          <a:prstGeom prst="parallelogram">
            <a:avLst>
              <a:gd name="adj" fmla="val 63508"/>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BDEBA5E1-DD97-4844-8192-7107EA5F242A}"/>
              </a:ext>
            </a:extLst>
          </p:cNvPr>
          <p:cNvSpPr/>
          <p:nvPr/>
        </p:nvSpPr>
        <p:spPr>
          <a:xfrm>
            <a:off x="1009650" y="2276475"/>
            <a:ext cx="11182349" cy="2019300"/>
          </a:xfrm>
          <a:prstGeom prst="rect">
            <a:avLst/>
          </a:prstGeom>
          <a:pattFill prst="pct70">
            <a:fgClr>
              <a:srgbClr val="FFCCCC"/>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13" name="Group 112">
            <a:extLst>
              <a:ext uri="{FF2B5EF4-FFF2-40B4-BE49-F238E27FC236}">
                <a16:creationId xmlns:a16="http://schemas.microsoft.com/office/drawing/2014/main" id="{7FDBEECE-3DDF-4F3D-9936-3AC51AC5E039}"/>
              </a:ext>
            </a:extLst>
          </p:cNvPr>
          <p:cNvGrpSpPr/>
          <p:nvPr/>
        </p:nvGrpSpPr>
        <p:grpSpPr>
          <a:xfrm>
            <a:off x="1332270" y="2276475"/>
            <a:ext cx="3277832" cy="2019300"/>
            <a:chOff x="0" y="0"/>
            <a:chExt cx="6577781" cy="6858000"/>
          </a:xfrm>
          <a:solidFill>
            <a:srgbClr val="FF7C80"/>
          </a:solidFill>
          <a:scene3d>
            <a:camera prst="orthographicFront">
              <a:rot lat="0" lon="0" rev="0"/>
            </a:camera>
            <a:lightRig rig="balanced" dir="t">
              <a:rot lat="0" lon="0" rev="8700000"/>
            </a:lightRig>
          </a:scene3d>
        </p:grpSpPr>
        <p:grpSp>
          <p:nvGrpSpPr>
            <p:cNvPr id="114" name="Group 113">
              <a:extLst>
                <a:ext uri="{FF2B5EF4-FFF2-40B4-BE49-F238E27FC236}">
                  <a16:creationId xmlns:a16="http://schemas.microsoft.com/office/drawing/2014/main" id="{954D3B51-B271-44AE-848D-D9263E95D180}"/>
                </a:ext>
              </a:extLst>
            </p:cNvPr>
            <p:cNvGrpSpPr/>
            <p:nvPr/>
          </p:nvGrpSpPr>
          <p:grpSpPr>
            <a:xfrm>
              <a:off x="1474839" y="0"/>
              <a:ext cx="5102942" cy="6858000"/>
              <a:chOff x="0" y="0"/>
              <a:chExt cx="5102942" cy="6858000"/>
            </a:xfrm>
            <a:grpFill/>
          </p:grpSpPr>
          <p:sp>
            <p:nvSpPr>
              <p:cNvPr id="118" name="Rectangle 117">
                <a:extLst>
                  <a:ext uri="{FF2B5EF4-FFF2-40B4-BE49-F238E27FC236}">
                    <a16:creationId xmlns:a16="http://schemas.microsoft.com/office/drawing/2014/main" id="{3B5BEC37-31CB-41FF-8BF1-9E89891BB567}"/>
                  </a:ext>
                </a:extLst>
              </p:cNvPr>
              <p:cNvSpPr/>
              <p:nvPr/>
            </p:nvSpPr>
            <p:spPr>
              <a:xfrm>
                <a:off x="0" y="0"/>
                <a:ext cx="2359742" cy="6858000"/>
              </a:xfrm>
              <a:prstGeom prst="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Isosceles Triangle 118">
                <a:extLst>
                  <a:ext uri="{FF2B5EF4-FFF2-40B4-BE49-F238E27FC236}">
                    <a16:creationId xmlns:a16="http://schemas.microsoft.com/office/drawing/2014/main" id="{8E5ED01A-8FC9-4FF1-8463-6C79070FC5C4}"/>
                  </a:ext>
                </a:extLst>
              </p:cNvPr>
              <p:cNvSpPr/>
              <p:nvPr/>
            </p:nvSpPr>
            <p:spPr>
              <a:xfrm>
                <a:off x="2359742" y="0"/>
                <a:ext cx="2743200" cy="6858000"/>
              </a:xfrm>
              <a:prstGeom prst="triangle">
                <a:avLst>
                  <a:gd name="adj" fmla="val 1"/>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a:extLst>
                <a:ext uri="{FF2B5EF4-FFF2-40B4-BE49-F238E27FC236}">
                  <a16:creationId xmlns:a16="http://schemas.microsoft.com/office/drawing/2014/main" id="{E27AA7BE-6B72-47B2-AB53-ED8AC165FA4A}"/>
                </a:ext>
              </a:extLst>
            </p:cNvPr>
            <p:cNvGrpSpPr/>
            <p:nvPr/>
          </p:nvGrpSpPr>
          <p:grpSpPr>
            <a:xfrm>
              <a:off x="0" y="0"/>
              <a:ext cx="5102942" cy="6858000"/>
              <a:chOff x="0" y="0"/>
              <a:chExt cx="5102942" cy="6858000"/>
            </a:xfrm>
            <a:grpFill/>
          </p:grpSpPr>
          <p:sp>
            <p:nvSpPr>
              <p:cNvPr id="116" name="Rectangle 115">
                <a:extLst>
                  <a:ext uri="{FF2B5EF4-FFF2-40B4-BE49-F238E27FC236}">
                    <a16:creationId xmlns:a16="http://schemas.microsoft.com/office/drawing/2014/main" id="{AD7A3392-B2E8-4EBD-8009-6B76B7500B27}"/>
                  </a:ext>
                </a:extLst>
              </p:cNvPr>
              <p:cNvSpPr/>
              <p:nvPr/>
            </p:nvSpPr>
            <p:spPr>
              <a:xfrm>
                <a:off x="0" y="0"/>
                <a:ext cx="2359742" cy="6858000"/>
              </a:xfrm>
              <a:prstGeom prst="rect">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Isosceles Triangle 116">
                <a:extLst>
                  <a:ext uri="{FF2B5EF4-FFF2-40B4-BE49-F238E27FC236}">
                    <a16:creationId xmlns:a16="http://schemas.microsoft.com/office/drawing/2014/main" id="{2E3AFE62-27A0-411B-9E3E-0C6F8F899FC7}"/>
                  </a:ext>
                </a:extLst>
              </p:cNvPr>
              <p:cNvSpPr/>
              <p:nvPr/>
            </p:nvSpPr>
            <p:spPr>
              <a:xfrm>
                <a:off x="2359742" y="0"/>
                <a:ext cx="2743200" cy="6858000"/>
              </a:xfrm>
              <a:prstGeom prst="triangle">
                <a:avLst>
                  <a:gd name="adj" fmla="val 1"/>
                </a:avLst>
              </a:prstGeom>
              <a:grpFill/>
              <a:ln>
                <a:noFill/>
              </a:ln>
              <a:effectLst>
                <a:outerShdw blurRad="44450" dist="27940" dir="5400000" algn="ctr">
                  <a:srgbClr val="000000">
                    <a:alpha val="32000"/>
                  </a:srgbClr>
                </a:outerShdw>
              </a:effectLst>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20" name="Picture 119">
            <a:extLst>
              <a:ext uri="{FF2B5EF4-FFF2-40B4-BE49-F238E27FC236}">
                <a16:creationId xmlns:a16="http://schemas.microsoft.com/office/drawing/2014/main" id="{A0A165C4-CC04-422A-B9EC-0D3BD7A2C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432" y="2397420"/>
            <a:ext cx="2359742" cy="1491659"/>
          </a:xfrm>
          <a:prstGeom prst="ellipse">
            <a:avLst/>
          </a:prstGeom>
          <a:ln>
            <a:noFill/>
          </a:ln>
          <a:effectLst>
            <a:softEdge rad="112500"/>
          </a:effectLst>
        </p:spPr>
      </p:pic>
      <p:sp>
        <p:nvSpPr>
          <p:cNvPr id="121" name="TextBox 120">
            <a:extLst>
              <a:ext uri="{FF2B5EF4-FFF2-40B4-BE49-F238E27FC236}">
                <a16:creationId xmlns:a16="http://schemas.microsoft.com/office/drawing/2014/main" id="{DA7F3102-7C8A-4876-9460-9E40A36DDE38}"/>
              </a:ext>
            </a:extLst>
          </p:cNvPr>
          <p:cNvSpPr txBox="1"/>
          <p:nvPr/>
        </p:nvSpPr>
        <p:spPr>
          <a:xfrm>
            <a:off x="4018936" y="2501295"/>
            <a:ext cx="7772400" cy="156966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lgn="just"/>
            <a:r>
              <a:rPr lang="en-US" sz="2400" dirty="0">
                <a:solidFill>
                  <a:schemeClr val="accent4">
                    <a:lumMod val="50000"/>
                  </a:schemeClr>
                </a:solidFill>
                <a:cs typeface="Calibri" panose="020F0502020204030204" pitchFamily="34" charset="0"/>
              </a:rPr>
              <a:t>The </a:t>
            </a:r>
            <a:r>
              <a:rPr lang="en-US" sz="2400" b="1" dirty="0">
                <a:solidFill>
                  <a:schemeClr val="accent4">
                    <a:lumMod val="50000"/>
                  </a:schemeClr>
                </a:solidFill>
                <a:cs typeface="Calibri" panose="020F0502020204030204" pitchFamily="34" charset="0"/>
              </a:rPr>
              <a:t>JJJ Marketing </a:t>
            </a:r>
            <a:r>
              <a:rPr lang="en-US" sz="2400" dirty="0">
                <a:solidFill>
                  <a:schemeClr val="accent4">
                    <a:lumMod val="50000"/>
                  </a:schemeClr>
                </a:solidFill>
                <a:cs typeface="Calibri" panose="020F0502020204030204" pitchFamily="34" charset="0"/>
              </a:rPr>
              <a:t>is a company that promoting, selling and distributing products to our potential Customers and Clients. </a:t>
            </a:r>
          </a:p>
          <a:p>
            <a:pPr algn="just"/>
            <a:r>
              <a:rPr lang="en-US" sz="2400" dirty="0">
                <a:solidFill>
                  <a:schemeClr val="accent4">
                    <a:lumMod val="50000"/>
                  </a:schemeClr>
                </a:solidFill>
                <a:cs typeface="Calibri" panose="020F0502020204030204" pitchFamily="34" charset="0"/>
              </a:rPr>
              <a:t>Because we want to promote our products to our clients and to establish leadership</a:t>
            </a:r>
            <a:endParaRPr lang="en-US" sz="2400" dirty="0">
              <a:solidFill>
                <a:schemeClr val="accent4">
                  <a:lumMod val="50000"/>
                </a:schemeClr>
              </a:solidFill>
            </a:endParaRPr>
          </a:p>
        </p:txBody>
      </p:sp>
      <p:sp>
        <p:nvSpPr>
          <p:cNvPr id="122" name="Rectangle 121">
            <a:extLst>
              <a:ext uri="{FF2B5EF4-FFF2-40B4-BE49-F238E27FC236}">
                <a16:creationId xmlns:a16="http://schemas.microsoft.com/office/drawing/2014/main" id="{0BD4F977-F0AC-4795-A332-9905CF4BE3B5}"/>
              </a:ext>
            </a:extLst>
          </p:cNvPr>
          <p:cNvSpPr/>
          <p:nvPr/>
        </p:nvSpPr>
        <p:spPr>
          <a:xfrm>
            <a:off x="963562" y="2276475"/>
            <a:ext cx="328127" cy="2019300"/>
          </a:xfrm>
          <a:prstGeom prst="rect">
            <a:avLst/>
          </a:prstGeom>
          <a:pattFill prst="pct75">
            <a:fgClr>
              <a:srgbClr val="FFCCCC"/>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57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A26EF08-B38B-407E-A8CD-EB8CC49ECA02}"/>
              </a:ext>
            </a:extLst>
          </p:cNvPr>
          <p:cNvSpPr/>
          <p:nvPr/>
        </p:nvSpPr>
        <p:spPr>
          <a:xfrm>
            <a:off x="1714500" y="609600"/>
            <a:ext cx="9048750" cy="5881688"/>
          </a:xfrm>
          <a:prstGeom prst="roundRect">
            <a:avLst>
              <a:gd name="adj" fmla="val 4488"/>
            </a:avLst>
          </a:prstGeom>
          <a:solidFill>
            <a:srgbClr val="5C2A08">
              <a:alpha val="8000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5393B4D-8331-4C76-B21E-796F969C36D7}"/>
              </a:ext>
            </a:extLst>
          </p:cNvPr>
          <p:cNvSpPr/>
          <p:nvPr/>
        </p:nvSpPr>
        <p:spPr>
          <a:xfrm>
            <a:off x="1524000" y="457200"/>
            <a:ext cx="9144000" cy="5943600"/>
          </a:xfrm>
          <a:prstGeom prst="roundRect">
            <a:avLst>
              <a:gd name="adj" fmla="val 4488"/>
            </a:avLst>
          </a:prstGeom>
          <a:solidFill>
            <a:srgbClr val="5C2A0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0F77DA-FE0E-4227-AFE0-C05A4CA20442}"/>
              </a:ext>
            </a:extLst>
          </p:cNvPr>
          <p:cNvSpPr/>
          <p:nvPr/>
        </p:nvSpPr>
        <p:spPr>
          <a:xfrm>
            <a:off x="1714500" y="680052"/>
            <a:ext cx="8763000" cy="5486400"/>
          </a:xfrm>
          <a:prstGeom prst="rect">
            <a:avLst/>
          </a:prstGeom>
          <a:pattFill prst="pct60">
            <a:fgClr>
              <a:srgbClr val="CCECFF"/>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cxnSp>
        <p:nvCxnSpPr>
          <p:cNvPr id="7" name="Straight Connector 6">
            <a:extLst>
              <a:ext uri="{FF2B5EF4-FFF2-40B4-BE49-F238E27FC236}">
                <a16:creationId xmlns:a16="http://schemas.microsoft.com/office/drawing/2014/main" id="{85E3E126-03BD-4B4A-847C-529E9E86E392}"/>
              </a:ext>
            </a:extLst>
          </p:cNvPr>
          <p:cNvCxnSpPr>
            <a:cxnSpLocks/>
            <a:stCxn id="6" idx="0"/>
          </p:cNvCxnSpPr>
          <p:nvPr/>
        </p:nvCxnSpPr>
        <p:spPr>
          <a:xfrm>
            <a:off x="6096000" y="680052"/>
            <a:ext cx="0" cy="5562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02B0764-84A6-48A3-9020-ABA9EBAFBE80}"/>
              </a:ext>
            </a:extLst>
          </p:cNvPr>
          <p:cNvSpPr/>
          <p:nvPr/>
        </p:nvSpPr>
        <p:spPr>
          <a:xfrm>
            <a:off x="10276114" y="685800"/>
            <a:ext cx="201384" cy="1371600"/>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954EA6F-524E-4979-80B4-46B707F8BA08}"/>
              </a:ext>
            </a:extLst>
          </p:cNvPr>
          <p:cNvSpPr/>
          <p:nvPr/>
        </p:nvSpPr>
        <p:spPr>
          <a:xfrm>
            <a:off x="10276114" y="2057400"/>
            <a:ext cx="201384" cy="1371600"/>
          </a:xfrm>
          <a:prstGeom prst="rect">
            <a:avLst/>
          </a:prstGeom>
          <a:solidFill>
            <a:srgbClr val="0066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48950D7-C4CA-4326-986D-F0CDE2FD635D}"/>
              </a:ext>
            </a:extLst>
          </p:cNvPr>
          <p:cNvSpPr/>
          <p:nvPr/>
        </p:nvSpPr>
        <p:spPr>
          <a:xfrm>
            <a:off x="10276114" y="3431874"/>
            <a:ext cx="201384" cy="1371600"/>
          </a:xfrm>
          <a:prstGeom prst="rect">
            <a:avLst/>
          </a:prstGeom>
          <a:solidFill>
            <a:srgbClr val="FF00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49766905-4B07-4317-9ABD-91FA3FB71F35}"/>
              </a:ext>
            </a:extLst>
          </p:cNvPr>
          <p:cNvSpPr/>
          <p:nvPr/>
        </p:nvSpPr>
        <p:spPr>
          <a:xfrm flipH="1">
            <a:off x="6305384" y="2072069"/>
            <a:ext cx="3970728" cy="137731"/>
          </a:xfrm>
          <a:prstGeom prst="rtTriangle">
            <a:avLst/>
          </a:prstGeom>
          <a:gradFill flip="none" rotWithShape="1">
            <a:gsLst>
              <a:gs pos="33000">
                <a:srgbClr val="5C2A08">
                  <a:tint val="66000"/>
                  <a:satMod val="160000"/>
                </a:srgbClr>
              </a:gs>
              <a:gs pos="77000">
                <a:srgbClr val="5C2A08">
                  <a:tint val="44500"/>
                  <a:satMod val="160000"/>
                </a:srgbClr>
              </a:gs>
              <a:gs pos="100000">
                <a:srgbClr val="5C2A08">
                  <a:tint val="23500"/>
                  <a:satMod val="160000"/>
                </a:srgbClr>
              </a:gs>
            </a:gsLst>
            <a:path path="circle">
              <a:fillToRect r="100000" b="100000"/>
            </a:path>
            <a:tileRect l="-100000" t="-100000"/>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3B4877B-19C8-4994-9656-60B8D282EBED}"/>
              </a:ext>
            </a:extLst>
          </p:cNvPr>
          <p:cNvSpPr/>
          <p:nvPr/>
        </p:nvSpPr>
        <p:spPr>
          <a:xfrm>
            <a:off x="10276114" y="4800600"/>
            <a:ext cx="201384" cy="1377348"/>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A3FF934C-631F-4A39-A79F-0159A9F08B28}"/>
              </a:ext>
            </a:extLst>
          </p:cNvPr>
          <p:cNvSpPr/>
          <p:nvPr/>
        </p:nvSpPr>
        <p:spPr>
          <a:xfrm flipH="1">
            <a:off x="6305384" y="3436125"/>
            <a:ext cx="3970728" cy="137731"/>
          </a:xfrm>
          <a:prstGeom prst="rtTriangle">
            <a:avLst/>
          </a:prstGeom>
          <a:gradFill flip="none" rotWithShape="1">
            <a:gsLst>
              <a:gs pos="33000">
                <a:srgbClr val="5C2A08">
                  <a:tint val="66000"/>
                  <a:satMod val="160000"/>
                </a:srgbClr>
              </a:gs>
              <a:gs pos="77000">
                <a:srgbClr val="5C2A08">
                  <a:tint val="44500"/>
                  <a:satMod val="160000"/>
                </a:srgbClr>
              </a:gs>
              <a:gs pos="100000">
                <a:srgbClr val="5C2A08">
                  <a:tint val="23500"/>
                  <a:satMod val="160000"/>
                </a:srgbClr>
              </a:gs>
            </a:gsLst>
            <a:path path="circle">
              <a:fillToRect r="100000" b="100000"/>
            </a:path>
            <a:tileRect l="-100000" t="-100000"/>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2C6F8CD4-14C8-4F97-8FA5-06743088A97F}"/>
              </a:ext>
            </a:extLst>
          </p:cNvPr>
          <p:cNvSpPr/>
          <p:nvPr/>
        </p:nvSpPr>
        <p:spPr>
          <a:xfrm flipH="1">
            <a:off x="6305384" y="4800181"/>
            <a:ext cx="3970728" cy="137731"/>
          </a:xfrm>
          <a:prstGeom prst="rtTriangle">
            <a:avLst/>
          </a:prstGeom>
          <a:gradFill flip="none" rotWithShape="1">
            <a:gsLst>
              <a:gs pos="33000">
                <a:srgbClr val="5C2A08">
                  <a:tint val="66000"/>
                  <a:satMod val="160000"/>
                </a:srgbClr>
              </a:gs>
              <a:gs pos="77000">
                <a:srgbClr val="5C2A08">
                  <a:tint val="44500"/>
                  <a:satMod val="160000"/>
                </a:srgbClr>
              </a:gs>
              <a:gs pos="100000">
                <a:srgbClr val="5C2A08">
                  <a:tint val="23500"/>
                  <a:satMod val="160000"/>
                </a:srgbClr>
              </a:gs>
            </a:gsLst>
            <a:path path="circle">
              <a:fillToRect r="100000" b="100000"/>
            </a:path>
            <a:tileRect l="-100000" t="-100000"/>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F28B36D-4640-4720-88C9-AF71E22C39A3}"/>
              </a:ext>
            </a:extLst>
          </p:cNvPr>
          <p:cNvSpPr/>
          <p:nvPr/>
        </p:nvSpPr>
        <p:spPr>
          <a:xfrm>
            <a:off x="1795383" y="884794"/>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extLst>
              <a:ext uri="{FF2B5EF4-FFF2-40B4-BE49-F238E27FC236}">
                <a16:creationId xmlns:a16="http://schemas.microsoft.com/office/drawing/2014/main" id="{752ACF6D-7DEB-4017-A7A3-B7812089484B}"/>
              </a:ext>
            </a:extLst>
          </p:cNvPr>
          <p:cNvSpPr/>
          <p:nvPr/>
        </p:nvSpPr>
        <p:spPr>
          <a:xfrm>
            <a:off x="1459706" y="927100"/>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Terminator 20">
            <a:extLst>
              <a:ext uri="{FF2B5EF4-FFF2-40B4-BE49-F238E27FC236}">
                <a16:creationId xmlns:a16="http://schemas.microsoft.com/office/drawing/2014/main" id="{59301C5B-F033-4FE5-AB13-862E57290BBD}"/>
              </a:ext>
            </a:extLst>
          </p:cNvPr>
          <p:cNvSpPr/>
          <p:nvPr/>
        </p:nvSpPr>
        <p:spPr>
          <a:xfrm>
            <a:off x="1459706" y="1003300"/>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A997B05-85D0-4F0E-AEE7-54E168395346}"/>
              </a:ext>
            </a:extLst>
          </p:cNvPr>
          <p:cNvSpPr/>
          <p:nvPr/>
        </p:nvSpPr>
        <p:spPr>
          <a:xfrm>
            <a:off x="1795383" y="1224646"/>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Terminator 22">
            <a:extLst>
              <a:ext uri="{FF2B5EF4-FFF2-40B4-BE49-F238E27FC236}">
                <a16:creationId xmlns:a16="http://schemas.microsoft.com/office/drawing/2014/main" id="{24667CAE-F10B-46E7-B588-1E8A8CFEBDB2}"/>
              </a:ext>
            </a:extLst>
          </p:cNvPr>
          <p:cNvSpPr/>
          <p:nvPr/>
        </p:nvSpPr>
        <p:spPr>
          <a:xfrm>
            <a:off x="1459706" y="1266952"/>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Terminator 23">
            <a:extLst>
              <a:ext uri="{FF2B5EF4-FFF2-40B4-BE49-F238E27FC236}">
                <a16:creationId xmlns:a16="http://schemas.microsoft.com/office/drawing/2014/main" id="{BE85D52B-98E1-4482-8632-6C762F3F93CD}"/>
              </a:ext>
            </a:extLst>
          </p:cNvPr>
          <p:cNvSpPr/>
          <p:nvPr/>
        </p:nvSpPr>
        <p:spPr>
          <a:xfrm>
            <a:off x="1459706" y="1343152"/>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48F2707-0B8C-4423-8676-D16B9832793C}"/>
              </a:ext>
            </a:extLst>
          </p:cNvPr>
          <p:cNvSpPr/>
          <p:nvPr/>
        </p:nvSpPr>
        <p:spPr>
          <a:xfrm>
            <a:off x="1795383" y="1564498"/>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Terminator 25">
            <a:extLst>
              <a:ext uri="{FF2B5EF4-FFF2-40B4-BE49-F238E27FC236}">
                <a16:creationId xmlns:a16="http://schemas.microsoft.com/office/drawing/2014/main" id="{8C1A5400-6E45-4C68-BE4B-45C7667080F4}"/>
              </a:ext>
            </a:extLst>
          </p:cNvPr>
          <p:cNvSpPr/>
          <p:nvPr/>
        </p:nvSpPr>
        <p:spPr>
          <a:xfrm>
            <a:off x="1459706" y="1606804"/>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Terminator 26">
            <a:extLst>
              <a:ext uri="{FF2B5EF4-FFF2-40B4-BE49-F238E27FC236}">
                <a16:creationId xmlns:a16="http://schemas.microsoft.com/office/drawing/2014/main" id="{AD488724-76FE-470D-9C31-EBD4B072D77A}"/>
              </a:ext>
            </a:extLst>
          </p:cNvPr>
          <p:cNvSpPr/>
          <p:nvPr/>
        </p:nvSpPr>
        <p:spPr>
          <a:xfrm>
            <a:off x="1459706" y="1683004"/>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0B8D5C2-1B48-4374-92F8-021CFFA1A58B}"/>
              </a:ext>
            </a:extLst>
          </p:cNvPr>
          <p:cNvSpPr/>
          <p:nvPr/>
        </p:nvSpPr>
        <p:spPr>
          <a:xfrm>
            <a:off x="1795383" y="1904350"/>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Terminator 28">
            <a:extLst>
              <a:ext uri="{FF2B5EF4-FFF2-40B4-BE49-F238E27FC236}">
                <a16:creationId xmlns:a16="http://schemas.microsoft.com/office/drawing/2014/main" id="{93A58905-3000-4F19-B560-4277C2D369B9}"/>
              </a:ext>
            </a:extLst>
          </p:cNvPr>
          <p:cNvSpPr/>
          <p:nvPr/>
        </p:nvSpPr>
        <p:spPr>
          <a:xfrm>
            <a:off x="1459706" y="1946656"/>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Terminator 29">
            <a:extLst>
              <a:ext uri="{FF2B5EF4-FFF2-40B4-BE49-F238E27FC236}">
                <a16:creationId xmlns:a16="http://schemas.microsoft.com/office/drawing/2014/main" id="{DBC93531-D78C-420C-A7DD-33B90948D6A3}"/>
              </a:ext>
            </a:extLst>
          </p:cNvPr>
          <p:cNvSpPr/>
          <p:nvPr/>
        </p:nvSpPr>
        <p:spPr>
          <a:xfrm>
            <a:off x="1459706" y="2022856"/>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E652484-8C56-47CF-AE8C-C98CCCAEA78C}"/>
              </a:ext>
            </a:extLst>
          </p:cNvPr>
          <p:cNvSpPr/>
          <p:nvPr/>
        </p:nvSpPr>
        <p:spPr>
          <a:xfrm>
            <a:off x="1795383" y="2244202"/>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Terminator 31">
            <a:extLst>
              <a:ext uri="{FF2B5EF4-FFF2-40B4-BE49-F238E27FC236}">
                <a16:creationId xmlns:a16="http://schemas.microsoft.com/office/drawing/2014/main" id="{DF605084-6CAD-4DF4-8CA7-C68FAA4BB55D}"/>
              </a:ext>
            </a:extLst>
          </p:cNvPr>
          <p:cNvSpPr/>
          <p:nvPr/>
        </p:nvSpPr>
        <p:spPr>
          <a:xfrm>
            <a:off x="1459706" y="2286508"/>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Terminator 32">
            <a:extLst>
              <a:ext uri="{FF2B5EF4-FFF2-40B4-BE49-F238E27FC236}">
                <a16:creationId xmlns:a16="http://schemas.microsoft.com/office/drawing/2014/main" id="{633F958D-43F6-49B4-BD31-D51FFCF91FCB}"/>
              </a:ext>
            </a:extLst>
          </p:cNvPr>
          <p:cNvSpPr/>
          <p:nvPr/>
        </p:nvSpPr>
        <p:spPr>
          <a:xfrm>
            <a:off x="1459706" y="2362708"/>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84FE006-A182-4CCB-9D70-F28FD8564C65}"/>
              </a:ext>
            </a:extLst>
          </p:cNvPr>
          <p:cNvSpPr/>
          <p:nvPr/>
        </p:nvSpPr>
        <p:spPr>
          <a:xfrm>
            <a:off x="1795383" y="2584054"/>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Terminator 34">
            <a:extLst>
              <a:ext uri="{FF2B5EF4-FFF2-40B4-BE49-F238E27FC236}">
                <a16:creationId xmlns:a16="http://schemas.microsoft.com/office/drawing/2014/main" id="{F91A02F1-9FE2-4360-9A4E-22932051765D}"/>
              </a:ext>
            </a:extLst>
          </p:cNvPr>
          <p:cNvSpPr/>
          <p:nvPr/>
        </p:nvSpPr>
        <p:spPr>
          <a:xfrm>
            <a:off x="1459706" y="2626360"/>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a:extLst>
              <a:ext uri="{FF2B5EF4-FFF2-40B4-BE49-F238E27FC236}">
                <a16:creationId xmlns:a16="http://schemas.microsoft.com/office/drawing/2014/main" id="{54686753-BBD2-470E-86C6-A27CF6500067}"/>
              </a:ext>
            </a:extLst>
          </p:cNvPr>
          <p:cNvSpPr/>
          <p:nvPr/>
        </p:nvSpPr>
        <p:spPr>
          <a:xfrm>
            <a:off x="1459706" y="2702560"/>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21408A9-C1AB-4835-9DFF-AF8A540C6E07}"/>
              </a:ext>
            </a:extLst>
          </p:cNvPr>
          <p:cNvSpPr/>
          <p:nvPr/>
        </p:nvSpPr>
        <p:spPr>
          <a:xfrm>
            <a:off x="1795383" y="2923906"/>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a:extLst>
              <a:ext uri="{FF2B5EF4-FFF2-40B4-BE49-F238E27FC236}">
                <a16:creationId xmlns:a16="http://schemas.microsoft.com/office/drawing/2014/main" id="{3B79CF97-0B6E-458A-B048-BC90562D7138}"/>
              </a:ext>
            </a:extLst>
          </p:cNvPr>
          <p:cNvSpPr/>
          <p:nvPr/>
        </p:nvSpPr>
        <p:spPr>
          <a:xfrm>
            <a:off x="1459706" y="2966212"/>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extLst>
              <a:ext uri="{FF2B5EF4-FFF2-40B4-BE49-F238E27FC236}">
                <a16:creationId xmlns:a16="http://schemas.microsoft.com/office/drawing/2014/main" id="{8A30CCB6-319A-431D-ABFC-36B268A78177}"/>
              </a:ext>
            </a:extLst>
          </p:cNvPr>
          <p:cNvSpPr/>
          <p:nvPr/>
        </p:nvSpPr>
        <p:spPr>
          <a:xfrm>
            <a:off x="1459706" y="3042412"/>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082DA0F-1A6D-422E-9152-D41B9116662E}"/>
              </a:ext>
            </a:extLst>
          </p:cNvPr>
          <p:cNvSpPr/>
          <p:nvPr/>
        </p:nvSpPr>
        <p:spPr>
          <a:xfrm>
            <a:off x="1795383" y="3263758"/>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extLst>
              <a:ext uri="{FF2B5EF4-FFF2-40B4-BE49-F238E27FC236}">
                <a16:creationId xmlns:a16="http://schemas.microsoft.com/office/drawing/2014/main" id="{474B09F3-AB89-46C1-ADCF-EFA2A239AF92}"/>
              </a:ext>
            </a:extLst>
          </p:cNvPr>
          <p:cNvSpPr/>
          <p:nvPr/>
        </p:nvSpPr>
        <p:spPr>
          <a:xfrm>
            <a:off x="1459706" y="3306064"/>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extLst>
              <a:ext uri="{FF2B5EF4-FFF2-40B4-BE49-F238E27FC236}">
                <a16:creationId xmlns:a16="http://schemas.microsoft.com/office/drawing/2014/main" id="{8C7A3312-B941-45D1-BC45-BAB8091927CC}"/>
              </a:ext>
            </a:extLst>
          </p:cNvPr>
          <p:cNvSpPr/>
          <p:nvPr/>
        </p:nvSpPr>
        <p:spPr>
          <a:xfrm>
            <a:off x="1459706" y="3382264"/>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AEC6E11-3827-44EB-B7ED-5A76F15FECC4}"/>
              </a:ext>
            </a:extLst>
          </p:cNvPr>
          <p:cNvSpPr/>
          <p:nvPr/>
        </p:nvSpPr>
        <p:spPr>
          <a:xfrm>
            <a:off x="1795383" y="3603610"/>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Terminator 43">
            <a:extLst>
              <a:ext uri="{FF2B5EF4-FFF2-40B4-BE49-F238E27FC236}">
                <a16:creationId xmlns:a16="http://schemas.microsoft.com/office/drawing/2014/main" id="{A3DFBA02-9D63-4847-8720-13925DDE6FA1}"/>
              </a:ext>
            </a:extLst>
          </p:cNvPr>
          <p:cNvSpPr/>
          <p:nvPr/>
        </p:nvSpPr>
        <p:spPr>
          <a:xfrm>
            <a:off x="1459706" y="3645916"/>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Terminator 44">
            <a:extLst>
              <a:ext uri="{FF2B5EF4-FFF2-40B4-BE49-F238E27FC236}">
                <a16:creationId xmlns:a16="http://schemas.microsoft.com/office/drawing/2014/main" id="{5A9FCE8B-B982-4BA6-811F-613554F37808}"/>
              </a:ext>
            </a:extLst>
          </p:cNvPr>
          <p:cNvSpPr/>
          <p:nvPr/>
        </p:nvSpPr>
        <p:spPr>
          <a:xfrm>
            <a:off x="1459706" y="3722116"/>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5EE88B-F9E3-4BF8-A451-53BA56E912F1}"/>
              </a:ext>
            </a:extLst>
          </p:cNvPr>
          <p:cNvSpPr/>
          <p:nvPr/>
        </p:nvSpPr>
        <p:spPr>
          <a:xfrm>
            <a:off x="1795383" y="3943462"/>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Terminator 46">
            <a:extLst>
              <a:ext uri="{FF2B5EF4-FFF2-40B4-BE49-F238E27FC236}">
                <a16:creationId xmlns:a16="http://schemas.microsoft.com/office/drawing/2014/main" id="{9469DCAF-73A0-4E69-8F9B-016370D36436}"/>
              </a:ext>
            </a:extLst>
          </p:cNvPr>
          <p:cNvSpPr/>
          <p:nvPr/>
        </p:nvSpPr>
        <p:spPr>
          <a:xfrm>
            <a:off x="1459706" y="3985768"/>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id="{F7B21513-30CB-4787-B93C-9560D17A1356}"/>
              </a:ext>
            </a:extLst>
          </p:cNvPr>
          <p:cNvSpPr/>
          <p:nvPr/>
        </p:nvSpPr>
        <p:spPr>
          <a:xfrm>
            <a:off x="1459706" y="4061968"/>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ED070F2-114F-4DCF-87DD-5324360D226B}"/>
              </a:ext>
            </a:extLst>
          </p:cNvPr>
          <p:cNvSpPr/>
          <p:nvPr/>
        </p:nvSpPr>
        <p:spPr>
          <a:xfrm>
            <a:off x="1795383" y="4283314"/>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Terminator 49">
            <a:extLst>
              <a:ext uri="{FF2B5EF4-FFF2-40B4-BE49-F238E27FC236}">
                <a16:creationId xmlns:a16="http://schemas.microsoft.com/office/drawing/2014/main" id="{749BC5FC-2A59-45FE-B90F-BD4BCC3FB98B}"/>
              </a:ext>
            </a:extLst>
          </p:cNvPr>
          <p:cNvSpPr/>
          <p:nvPr/>
        </p:nvSpPr>
        <p:spPr>
          <a:xfrm>
            <a:off x="1459706" y="4325620"/>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Terminator 50">
            <a:extLst>
              <a:ext uri="{FF2B5EF4-FFF2-40B4-BE49-F238E27FC236}">
                <a16:creationId xmlns:a16="http://schemas.microsoft.com/office/drawing/2014/main" id="{558AC85D-C830-44EA-AB61-9628343E007C}"/>
              </a:ext>
            </a:extLst>
          </p:cNvPr>
          <p:cNvSpPr/>
          <p:nvPr/>
        </p:nvSpPr>
        <p:spPr>
          <a:xfrm>
            <a:off x="1459706" y="4401820"/>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A50B06A-900B-4130-9768-65E3D0657C3D}"/>
              </a:ext>
            </a:extLst>
          </p:cNvPr>
          <p:cNvSpPr/>
          <p:nvPr/>
        </p:nvSpPr>
        <p:spPr>
          <a:xfrm>
            <a:off x="1795383" y="4623166"/>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Terminator 52">
            <a:extLst>
              <a:ext uri="{FF2B5EF4-FFF2-40B4-BE49-F238E27FC236}">
                <a16:creationId xmlns:a16="http://schemas.microsoft.com/office/drawing/2014/main" id="{FF4FC9F3-0D6B-47E7-BF81-0C34398C94FE}"/>
              </a:ext>
            </a:extLst>
          </p:cNvPr>
          <p:cNvSpPr/>
          <p:nvPr/>
        </p:nvSpPr>
        <p:spPr>
          <a:xfrm>
            <a:off x="1459706" y="4665472"/>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Terminator 53">
            <a:extLst>
              <a:ext uri="{FF2B5EF4-FFF2-40B4-BE49-F238E27FC236}">
                <a16:creationId xmlns:a16="http://schemas.microsoft.com/office/drawing/2014/main" id="{A1A483B6-5BA7-4459-9AF7-D84981459FB4}"/>
              </a:ext>
            </a:extLst>
          </p:cNvPr>
          <p:cNvSpPr/>
          <p:nvPr/>
        </p:nvSpPr>
        <p:spPr>
          <a:xfrm>
            <a:off x="1459706" y="4741672"/>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48F32C9-B49B-46DE-A8ED-5BC226E9F3BE}"/>
              </a:ext>
            </a:extLst>
          </p:cNvPr>
          <p:cNvSpPr/>
          <p:nvPr/>
        </p:nvSpPr>
        <p:spPr>
          <a:xfrm>
            <a:off x="1795383" y="4963018"/>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Terminator 55">
            <a:extLst>
              <a:ext uri="{FF2B5EF4-FFF2-40B4-BE49-F238E27FC236}">
                <a16:creationId xmlns:a16="http://schemas.microsoft.com/office/drawing/2014/main" id="{817ABAF9-309B-4124-8D98-1AA5C825EAAA}"/>
              </a:ext>
            </a:extLst>
          </p:cNvPr>
          <p:cNvSpPr/>
          <p:nvPr/>
        </p:nvSpPr>
        <p:spPr>
          <a:xfrm>
            <a:off x="1459706" y="5005324"/>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Terminator 56">
            <a:extLst>
              <a:ext uri="{FF2B5EF4-FFF2-40B4-BE49-F238E27FC236}">
                <a16:creationId xmlns:a16="http://schemas.microsoft.com/office/drawing/2014/main" id="{7F312E8C-A7C6-4753-BA15-38119573A4E6}"/>
              </a:ext>
            </a:extLst>
          </p:cNvPr>
          <p:cNvSpPr/>
          <p:nvPr/>
        </p:nvSpPr>
        <p:spPr>
          <a:xfrm>
            <a:off x="1459706" y="5081524"/>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AB159D5-73D8-4EE2-BFA4-D6F310F8F879}"/>
              </a:ext>
            </a:extLst>
          </p:cNvPr>
          <p:cNvSpPr/>
          <p:nvPr/>
        </p:nvSpPr>
        <p:spPr>
          <a:xfrm>
            <a:off x="1795383" y="5302870"/>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Terminator 58">
            <a:extLst>
              <a:ext uri="{FF2B5EF4-FFF2-40B4-BE49-F238E27FC236}">
                <a16:creationId xmlns:a16="http://schemas.microsoft.com/office/drawing/2014/main" id="{8B0AF308-21AA-498B-A5C8-D57FF8B83E0D}"/>
              </a:ext>
            </a:extLst>
          </p:cNvPr>
          <p:cNvSpPr/>
          <p:nvPr/>
        </p:nvSpPr>
        <p:spPr>
          <a:xfrm>
            <a:off x="1459706" y="5345176"/>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Terminator 59">
            <a:extLst>
              <a:ext uri="{FF2B5EF4-FFF2-40B4-BE49-F238E27FC236}">
                <a16:creationId xmlns:a16="http://schemas.microsoft.com/office/drawing/2014/main" id="{2CC05208-4AB5-47CB-98E8-4F8154764066}"/>
              </a:ext>
            </a:extLst>
          </p:cNvPr>
          <p:cNvSpPr/>
          <p:nvPr/>
        </p:nvSpPr>
        <p:spPr>
          <a:xfrm>
            <a:off x="1459706" y="5421376"/>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23B059C0-D9C9-418E-8639-81CCA13CD0A9}"/>
              </a:ext>
            </a:extLst>
          </p:cNvPr>
          <p:cNvSpPr/>
          <p:nvPr/>
        </p:nvSpPr>
        <p:spPr>
          <a:xfrm>
            <a:off x="1795383" y="5633846"/>
            <a:ext cx="228600" cy="218073"/>
          </a:xfrm>
          <a:prstGeom prst="ellipse">
            <a:avLst/>
          </a:prstGeom>
          <a:solidFill>
            <a:srgbClr val="5C2A08"/>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Terminator 61">
            <a:extLst>
              <a:ext uri="{FF2B5EF4-FFF2-40B4-BE49-F238E27FC236}">
                <a16:creationId xmlns:a16="http://schemas.microsoft.com/office/drawing/2014/main" id="{BDBB2855-D356-4359-BFE5-7FE0663C21D8}"/>
              </a:ext>
            </a:extLst>
          </p:cNvPr>
          <p:cNvSpPr/>
          <p:nvPr/>
        </p:nvSpPr>
        <p:spPr>
          <a:xfrm>
            <a:off x="1459706" y="5676152"/>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Terminator 62">
            <a:extLst>
              <a:ext uri="{FF2B5EF4-FFF2-40B4-BE49-F238E27FC236}">
                <a16:creationId xmlns:a16="http://schemas.microsoft.com/office/drawing/2014/main" id="{21E7643F-9E22-4F8D-8BF8-3FD1ACA6D734}"/>
              </a:ext>
            </a:extLst>
          </p:cNvPr>
          <p:cNvSpPr/>
          <p:nvPr/>
        </p:nvSpPr>
        <p:spPr>
          <a:xfrm>
            <a:off x="1459706" y="5752352"/>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3D972A89-3BA6-4F0C-9DB3-0A25711DC7B9}"/>
              </a:ext>
            </a:extLst>
          </p:cNvPr>
          <p:cNvSpPr txBox="1"/>
          <p:nvPr/>
        </p:nvSpPr>
        <p:spPr>
          <a:xfrm>
            <a:off x="6305381" y="766874"/>
            <a:ext cx="3839043" cy="1477328"/>
          </a:xfrm>
          <a:prstGeom prst="rect">
            <a:avLst/>
          </a:prstGeom>
          <a:noFill/>
          <a:ln>
            <a:noFill/>
          </a:ln>
          <a:effectLst>
            <a:outerShdw blurRad="44450" dist="27940" dir="5400000" algn="ctr">
              <a:srgbClr val="000000">
                <a:alpha val="32000"/>
              </a:srgbClr>
            </a:outerShdw>
          </a:effectLst>
        </p:spPr>
        <p:txBody>
          <a:bodyPr wrap="square" rtlCol="0">
            <a:spAutoFit/>
          </a:bodyPr>
          <a:lstStyle/>
          <a:p>
            <a:pPr>
              <a:buClrTx/>
            </a:pPr>
            <a:r>
              <a:rPr lang="en-US" sz="1000" dirty="0">
                <a:solidFill>
                  <a:schemeClr val="tx2">
                    <a:lumMod val="50000"/>
                  </a:schemeClr>
                </a:solidFill>
              </a:rPr>
              <a:t>Estimate demand for each stock item annually. Create demand schedules covering each quarter or month in the coming year.  Take seasonal demand  fluctuations into account and plan to stock up on seasonal inventory items clearly. Established companies can use previous years sales figures as a starting point when estimating demand; new business may have to rely on competitor’s pas revenue figures and managements expectations for first year market share. Use these estimates to calculate the ideal re-order points and maximum stock levels for each stock item</a:t>
            </a:r>
            <a:r>
              <a:rPr lang="en-US" sz="1000" dirty="0">
                <a:solidFill>
                  <a:srgbClr val="006600"/>
                </a:solidFill>
              </a:rPr>
              <a:t>.</a:t>
            </a:r>
          </a:p>
        </p:txBody>
      </p:sp>
      <p:sp>
        <p:nvSpPr>
          <p:cNvPr id="69" name="TextBox 68">
            <a:extLst>
              <a:ext uri="{FF2B5EF4-FFF2-40B4-BE49-F238E27FC236}">
                <a16:creationId xmlns:a16="http://schemas.microsoft.com/office/drawing/2014/main" id="{E4F1B30A-64DB-4EC4-97D9-C30514DD7BBA}"/>
              </a:ext>
            </a:extLst>
          </p:cNvPr>
          <p:cNvSpPr txBox="1"/>
          <p:nvPr/>
        </p:nvSpPr>
        <p:spPr>
          <a:xfrm>
            <a:off x="6415548" y="2286508"/>
            <a:ext cx="3839042" cy="1077218"/>
          </a:xfrm>
          <a:prstGeom prst="rect">
            <a:avLst/>
          </a:prstGeom>
          <a:noFill/>
          <a:ln>
            <a:noFill/>
          </a:ln>
          <a:effectLst>
            <a:outerShdw blurRad="44450" dist="27940" dir="5400000" algn="ctr">
              <a:srgbClr val="000000">
                <a:alpha val="32000"/>
              </a:srgbClr>
            </a:outerShdw>
          </a:effectLst>
        </p:spPr>
        <p:txBody>
          <a:bodyPr wrap="square" rtlCol="0">
            <a:spAutoFit/>
          </a:bodyPr>
          <a:lstStyle/>
          <a:p>
            <a:pPr>
              <a:buClrTx/>
            </a:pPr>
            <a:r>
              <a:rPr lang="en-US" sz="1600" dirty="0"/>
              <a:t>Create database of all stock items. For each stock item, include information on the item’s cost, suppliers, current stock level, lead time and inventory classification.</a:t>
            </a:r>
          </a:p>
        </p:txBody>
      </p:sp>
      <p:sp>
        <p:nvSpPr>
          <p:cNvPr id="70" name="TextBox 69">
            <a:extLst>
              <a:ext uri="{FF2B5EF4-FFF2-40B4-BE49-F238E27FC236}">
                <a16:creationId xmlns:a16="http://schemas.microsoft.com/office/drawing/2014/main" id="{5B21A213-8312-4F78-8FE0-372FD45EC821}"/>
              </a:ext>
            </a:extLst>
          </p:cNvPr>
          <p:cNvSpPr txBox="1"/>
          <p:nvPr/>
        </p:nvSpPr>
        <p:spPr>
          <a:xfrm>
            <a:off x="6415548" y="3603610"/>
            <a:ext cx="3765309" cy="1384995"/>
          </a:xfrm>
          <a:prstGeom prst="rect">
            <a:avLst/>
          </a:prstGeom>
          <a:noFill/>
          <a:ln>
            <a:noFill/>
          </a:ln>
          <a:effectLst>
            <a:outerShdw blurRad="44450" dist="27940" dir="5400000" algn="ctr">
              <a:srgbClr val="000000">
                <a:alpha val="32000"/>
              </a:srgbClr>
            </a:outerShdw>
          </a:effectLst>
        </p:spPr>
        <p:txBody>
          <a:bodyPr wrap="square" rtlCol="0">
            <a:spAutoFit/>
          </a:bodyPr>
          <a:lstStyle/>
          <a:p>
            <a:pPr>
              <a:buClrTx/>
            </a:pPr>
            <a:r>
              <a:rPr lang="en-US" sz="1400" dirty="0">
                <a:solidFill>
                  <a:schemeClr val="tx2">
                    <a:lumMod val="75000"/>
                  </a:schemeClr>
                </a:solidFill>
              </a:rPr>
              <a:t>Create a notification system to alert employees when an inventory item’s re-order point or maximum stock level has been reached. Determine the point at which the system trigger a notification by taking the item’s lead time and recent demand into consideration.</a:t>
            </a:r>
          </a:p>
        </p:txBody>
      </p:sp>
      <p:sp>
        <p:nvSpPr>
          <p:cNvPr id="71" name="TextBox 70">
            <a:extLst>
              <a:ext uri="{FF2B5EF4-FFF2-40B4-BE49-F238E27FC236}">
                <a16:creationId xmlns:a16="http://schemas.microsoft.com/office/drawing/2014/main" id="{97BBB196-4689-41D5-8214-636F020366DE}"/>
              </a:ext>
            </a:extLst>
          </p:cNvPr>
          <p:cNvSpPr txBox="1"/>
          <p:nvPr/>
        </p:nvSpPr>
        <p:spPr>
          <a:xfrm>
            <a:off x="6455716" y="4915999"/>
            <a:ext cx="3662069" cy="1107996"/>
          </a:xfrm>
          <a:prstGeom prst="rect">
            <a:avLst/>
          </a:prstGeom>
          <a:noFill/>
          <a:ln>
            <a:noFill/>
          </a:ln>
          <a:effectLst>
            <a:outerShdw blurRad="44450" dist="27940" dir="5400000" algn="ctr">
              <a:srgbClr val="000000">
                <a:alpha val="32000"/>
              </a:srgbClr>
            </a:outerShdw>
          </a:effectLst>
        </p:spPr>
        <p:txBody>
          <a:bodyPr wrap="square" rtlCol="0">
            <a:spAutoFit/>
          </a:bodyPr>
          <a:lstStyle/>
          <a:p>
            <a:pPr>
              <a:buClrTx/>
            </a:pPr>
            <a:r>
              <a:rPr lang="en-US" sz="1100" dirty="0">
                <a:solidFill>
                  <a:srgbClr val="C00000"/>
                </a:solidFill>
              </a:rPr>
              <a:t>Establish policies that ensure the timely processing of all paperwork, including purchase orders, receipts and inventory counts as quickly as possible to ensure your records are continually accurate. Establish a manual or computer-aided process to update your stock database at least daily, covering all inventory receipts, sales and transfer</a:t>
            </a:r>
            <a:r>
              <a:rPr lang="en-US" sz="1100" dirty="0"/>
              <a:t>.</a:t>
            </a:r>
          </a:p>
        </p:txBody>
      </p:sp>
      <p:sp>
        <p:nvSpPr>
          <p:cNvPr id="72" name="TextBox 71">
            <a:extLst>
              <a:ext uri="{FF2B5EF4-FFF2-40B4-BE49-F238E27FC236}">
                <a16:creationId xmlns:a16="http://schemas.microsoft.com/office/drawing/2014/main" id="{E4182E2F-9849-47DF-8701-A2BCC1CB7985}"/>
              </a:ext>
            </a:extLst>
          </p:cNvPr>
          <p:cNvSpPr txBox="1"/>
          <p:nvPr/>
        </p:nvSpPr>
        <p:spPr>
          <a:xfrm>
            <a:off x="2468283" y="1413239"/>
            <a:ext cx="3627715" cy="3416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en-US" sz="5400" b="1" dirty="0">
                <a:ln>
                  <a:solidFill>
                    <a:schemeClr val="accent1">
                      <a:lumMod val="50000"/>
                    </a:schemeClr>
                  </a:solidFill>
                </a:ln>
                <a:solidFill>
                  <a:schemeClr val="tx2">
                    <a:lumMod val="50000"/>
                  </a:schemeClr>
                </a:solidFill>
                <a:latin typeface="Century Gothic" panose="020B0502020202020204" pitchFamily="34" charset="0"/>
              </a:rPr>
              <a:t>Data Security and Credibility</a:t>
            </a:r>
          </a:p>
        </p:txBody>
      </p:sp>
    </p:spTree>
    <p:extLst>
      <p:ext uri="{BB962C8B-B14F-4D97-AF65-F5344CB8AC3E}">
        <p14:creationId xmlns:p14="http://schemas.microsoft.com/office/powerpoint/2010/main" val="22162790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C6F293-6350-4412-8B7D-5B1FB8B299AB}"/>
              </a:ext>
            </a:extLst>
          </p:cNvPr>
          <p:cNvSpPr/>
          <p:nvPr/>
        </p:nvSpPr>
        <p:spPr>
          <a:xfrm>
            <a:off x="0" y="0"/>
            <a:ext cx="12192000" cy="7200900"/>
          </a:xfrm>
          <a:prstGeom prst="rect">
            <a:avLst/>
          </a:prstGeom>
          <a:gradFill>
            <a:gsLst>
              <a:gs pos="0">
                <a:schemeClr val="tx1"/>
              </a:gs>
              <a:gs pos="50000">
                <a:schemeClr val="accent3">
                  <a:lumMod val="105000"/>
                  <a:satMod val="103000"/>
                  <a:tint val="73000"/>
                </a:schemeClr>
              </a:gs>
              <a:gs pos="100000">
                <a:schemeClr val="accent3">
                  <a:lumMod val="105000"/>
                  <a:satMod val="109000"/>
                  <a:tint val="81000"/>
                </a:schemeClr>
              </a:gs>
            </a:gsLst>
          </a:gradFill>
          <a:effectLst>
            <a:innerShdw blurRad="63500" dist="50800" dir="18900000">
              <a:prstClr val="black">
                <a:alpha val="50000"/>
              </a:prstClr>
            </a:inn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a:t>-+</a:t>
            </a:r>
            <a:endParaRPr lang="en-US" dirty="0"/>
          </a:p>
        </p:txBody>
      </p:sp>
      <p:sp>
        <p:nvSpPr>
          <p:cNvPr id="9" name="Oval 8">
            <a:extLst>
              <a:ext uri="{FF2B5EF4-FFF2-40B4-BE49-F238E27FC236}">
                <a16:creationId xmlns:a16="http://schemas.microsoft.com/office/drawing/2014/main" id="{AC6FB518-213E-4268-A9BD-7F05D7035708}"/>
              </a:ext>
            </a:extLst>
          </p:cNvPr>
          <p:cNvSpPr/>
          <p:nvPr/>
        </p:nvSpPr>
        <p:spPr>
          <a:xfrm>
            <a:off x="254001" y="3889698"/>
            <a:ext cx="11606334" cy="3169862"/>
          </a:xfrm>
          <a:prstGeom prst="ellipse">
            <a:avLst/>
          </a:prstGeom>
          <a:gradFill flip="none" rotWithShape="1">
            <a:gsLst>
              <a:gs pos="100000">
                <a:schemeClr val="bg1">
                  <a:lumMod val="65000"/>
                </a:schemeClr>
              </a:gs>
              <a:gs pos="0">
                <a:schemeClr val="bg2">
                  <a:lumMod val="50000"/>
                  <a:shade val="30000"/>
                  <a:satMod val="115000"/>
                </a:schemeClr>
              </a:gs>
              <a:gs pos="84000">
                <a:schemeClr val="bg2">
                  <a:lumMod val="50000"/>
                  <a:shade val="67500"/>
                  <a:satMod val="115000"/>
                </a:schemeClr>
              </a:gs>
              <a:gs pos="100000">
                <a:schemeClr val="bg1">
                  <a:lumMod val="85000"/>
                </a:schemeClr>
              </a:gs>
            </a:gsLst>
            <a:path path="circle">
              <a:fillToRect l="100000" t="100000"/>
            </a:path>
            <a:tileRect r="-100000" b="-100000"/>
          </a:gradFill>
          <a:ln w="57150">
            <a:noFill/>
          </a:ln>
          <a:effectLst>
            <a:glow rad="139700">
              <a:schemeClr val="accent3">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53FBA5-E5C5-4196-8C49-A7E85C388A0A}"/>
              </a:ext>
            </a:extLst>
          </p:cNvPr>
          <p:cNvSpPr/>
          <p:nvPr/>
        </p:nvSpPr>
        <p:spPr>
          <a:xfrm>
            <a:off x="1066804" y="1671637"/>
            <a:ext cx="3412599" cy="3514725"/>
          </a:xfrm>
          <a:prstGeom prst="rect">
            <a:avLst/>
          </a:prstGeom>
          <a:solidFill>
            <a:schemeClr val="bg1"/>
          </a:solidFill>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90000"/>
              </a:lnSpc>
              <a:spcBef>
                <a:spcPts val="1000"/>
              </a:spcBef>
              <a:buFont typeface="Wingdings" panose="05000000000000000000" pitchFamily="2" charset="2"/>
              <a:buChar char="q"/>
            </a:pPr>
            <a:r>
              <a:rPr lang="en-US" sz="1000" dirty="0">
                <a:solidFill>
                  <a:prstClr val="black">
                    <a:tint val="75000"/>
                  </a:prstClr>
                </a:solidFill>
              </a:rPr>
              <a:t>Suppliers will offer plenty of savings if you buy </a:t>
            </a:r>
          </a:p>
          <a:p>
            <a:pPr lvl="0">
              <a:lnSpc>
                <a:spcPct val="90000"/>
              </a:lnSpc>
              <a:spcBef>
                <a:spcPts val="1000"/>
              </a:spcBef>
            </a:pPr>
            <a:r>
              <a:rPr lang="en-US" sz="1000" dirty="0">
                <a:solidFill>
                  <a:prstClr val="black">
                    <a:tint val="75000"/>
                  </a:prstClr>
                </a:solidFill>
              </a:rPr>
              <a:t>in bulk and this can definitely be worthwhile to your </a:t>
            </a:r>
          </a:p>
          <a:p>
            <a:pPr lvl="0">
              <a:lnSpc>
                <a:spcPct val="90000"/>
              </a:lnSpc>
              <a:spcBef>
                <a:spcPts val="1000"/>
              </a:spcBef>
            </a:pPr>
            <a:r>
              <a:rPr lang="en-US" sz="1000" dirty="0">
                <a:solidFill>
                  <a:prstClr val="black">
                    <a:tint val="75000"/>
                  </a:prstClr>
                </a:solidFill>
              </a:rPr>
              <a:t>business if you map out the inventory you will need.</a:t>
            </a:r>
          </a:p>
          <a:p>
            <a:pPr marL="285750" lvl="0" indent="-285750">
              <a:lnSpc>
                <a:spcPct val="90000"/>
              </a:lnSpc>
              <a:spcBef>
                <a:spcPts val="1000"/>
              </a:spcBef>
              <a:buFont typeface="Wingdings" panose="05000000000000000000" pitchFamily="2" charset="2"/>
              <a:buChar char="q"/>
            </a:pPr>
            <a:r>
              <a:rPr lang="en-US" sz="1000" dirty="0">
                <a:solidFill>
                  <a:prstClr val="black">
                    <a:tint val="75000"/>
                  </a:prstClr>
                </a:solidFill>
              </a:rPr>
              <a:t>You’ll never fully know how much stock you will need, </a:t>
            </a:r>
          </a:p>
          <a:p>
            <a:pPr lvl="0">
              <a:lnSpc>
                <a:spcPct val="90000"/>
              </a:lnSpc>
              <a:spcBef>
                <a:spcPts val="1000"/>
              </a:spcBef>
            </a:pPr>
            <a:r>
              <a:rPr lang="en-US" sz="1000" dirty="0">
                <a:solidFill>
                  <a:prstClr val="black">
                    <a:tint val="75000"/>
                  </a:prstClr>
                </a:solidFill>
              </a:rPr>
              <a:t>but if you do end up with too much, then you can always run</a:t>
            </a:r>
          </a:p>
          <a:p>
            <a:pPr lvl="0">
              <a:lnSpc>
                <a:spcPct val="90000"/>
              </a:lnSpc>
              <a:spcBef>
                <a:spcPts val="1000"/>
              </a:spcBef>
            </a:pPr>
            <a:r>
              <a:rPr lang="en-US" sz="1000" dirty="0">
                <a:solidFill>
                  <a:prstClr val="black">
                    <a:tint val="75000"/>
                  </a:prstClr>
                </a:solidFill>
              </a:rPr>
              <a:t> a promotional sale on the left over inventory and attract new customers.</a:t>
            </a:r>
          </a:p>
        </p:txBody>
      </p:sp>
      <p:sp>
        <p:nvSpPr>
          <p:cNvPr id="17" name="Speech Bubble: Rectangle 16">
            <a:extLst>
              <a:ext uri="{FF2B5EF4-FFF2-40B4-BE49-F238E27FC236}">
                <a16:creationId xmlns:a16="http://schemas.microsoft.com/office/drawing/2014/main" id="{C5489AE2-1671-4A7F-BE33-28AC8B19FE8B}"/>
              </a:ext>
            </a:extLst>
          </p:cNvPr>
          <p:cNvSpPr/>
          <p:nvPr/>
        </p:nvSpPr>
        <p:spPr>
          <a:xfrm>
            <a:off x="1062042" y="1671636"/>
            <a:ext cx="3412599" cy="700088"/>
          </a:xfrm>
          <a:prstGeom prst="wedgeRectCallout">
            <a:avLst>
              <a:gd name="adj1" fmla="val -25445"/>
              <a:gd name="adj2" fmla="val 80764"/>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You can take advantage of </a:t>
            </a:r>
            <a:br>
              <a:rPr lang="en-US" sz="2000" b="1" dirty="0"/>
            </a:br>
            <a:r>
              <a:rPr lang="en-US" sz="2000" b="1" dirty="0"/>
              <a:t>bulk savings</a:t>
            </a:r>
          </a:p>
        </p:txBody>
      </p:sp>
      <p:sp>
        <p:nvSpPr>
          <p:cNvPr id="18" name="Rectangle 17">
            <a:extLst>
              <a:ext uri="{FF2B5EF4-FFF2-40B4-BE49-F238E27FC236}">
                <a16:creationId xmlns:a16="http://schemas.microsoft.com/office/drawing/2014/main" id="{0D101F75-B353-4647-910C-21558C9A64ED}"/>
              </a:ext>
            </a:extLst>
          </p:cNvPr>
          <p:cNvSpPr/>
          <p:nvPr/>
        </p:nvSpPr>
        <p:spPr>
          <a:xfrm>
            <a:off x="7629532" y="1925792"/>
            <a:ext cx="3286126" cy="3514725"/>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90000"/>
              </a:lnSpc>
              <a:spcBef>
                <a:spcPts val="1000"/>
              </a:spcBef>
              <a:buFont typeface="Wingdings" panose="05000000000000000000" pitchFamily="2" charset="2"/>
              <a:buChar char="q"/>
            </a:pPr>
            <a:r>
              <a:rPr lang="en-US" sz="1400">
                <a:solidFill>
                  <a:prstClr val="black">
                    <a:tint val="75000"/>
                  </a:prstClr>
                </a:solidFill>
              </a:rPr>
              <a:t>If you’re running low on stock then you can order more, just in case. Plus you’ll come to learn when stock will be in high demand, especially if you are running a promotion.</a:t>
            </a:r>
            <a:endParaRPr lang="en-US" sz="1400" dirty="0">
              <a:solidFill>
                <a:prstClr val="black">
                  <a:tint val="75000"/>
                </a:prstClr>
              </a:solidFill>
            </a:endParaRPr>
          </a:p>
        </p:txBody>
      </p:sp>
      <p:sp>
        <p:nvSpPr>
          <p:cNvPr id="19" name="Speech Bubble: Rectangle 18">
            <a:extLst>
              <a:ext uri="{FF2B5EF4-FFF2-40B4-BE49-F238E27FC236}">
                <a16:creationId xmlns:a16="http://schemas.microsoft.com/office/drawing/2014/main" id="{2171D123-D706-4231-AA10-CC61E2EFE249}"/>
              </a:ext>
            </a:extLst>
          </p:cNvPr>
          <p:cNvSpPr/>
          <p:nvPr/>
        </p:nvSpPr>
        <p:spPr>
          <a:xfrm>
            <a:off x="7624770" y="1925791"/>
            <a:ext cx="3286126" cy="700088"/>
          </a:xfrm>
          <a:prstGeom prst="wedgeRectCallout">
            <a:avLst>
              <a:gd name="adj1" fmla="val -17838"/>
              <a:gd name="adj2" fmla="val 81775"/>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You can manage how much </a:t>
            </a:r>
            <a:br>
              <a:rPr lang="en-US" sz="2000" b="1" dirty="0"/>
            </a:br>
            <a:r>
              <a:rPr lang="en-US" sz="2000" b="1" dirty="0"/>
              <a:t>stock you’ll need</a:t>
            </a:r>
          </a:p>
        </p:txBody>
      </p:sp>
      <p:pic>
        <p:nvPicPr>
          <p:cNvPr id="21" name="Picture 20">
            <a:extLst>
              <a:ext uri="{FF2B5EF4-FFF2-40B4-BE49-F238E27FC236}">
                <a16:creationId xmlns:a16="http://schemas.microsoft.com/office/drawing/2014/main" id="{3FB6116D-9538-42F3-88C9-0ADE9A3DA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880" y="5250323"/>
            <a:ext cx="2533446" cy="9904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Picture 21">
            <a:extLst>
              <a:ext uri="{FF2B5EF4-FFF2-40B4-BE49-F238E27FC236}">
                <a16:creationId xmlns:a16="http://schemas.microsoft.com/office/drawing/2014/main" id="{F5E515E7-0FF2-4476-BA84-9A9B8D9757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8500" y="4121150"/>
            <a:ext cx="2147651" cy="972113"/>
          </a:xfrm>
          <a:prstGeom prst="rect">
            <a:avLst/>
          </a:prstGeom>
        </p:spPr>
      </p:pic>
      <p:pic>
        <p:nvPicPr>
          <p:cNvPr id="23" name="Picture 22">
            <a:extLst>
              <a:ext uri="{FF2B5EF4-FFF2-40B4-BE49-F238E27FC236}">
                <a16:creationId xmlns:a16="http://schemas.microsoft.com/office/drawing/2014/main" id="{4C4CBDAA-5319-41FF-85D4-8ED3CFD649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5500" y="4254500"/>
            <a:ext cx="2705200" cy="995823"/>
          </a:xfrm>
          <a:prstGeom prst="rect">
            <a:avLst/>
          </a:prstGeom>
          <a:effectLst>
            <a:outerShdw blurRad="152400" dist="317500" dir="5400000" sx="90000" sy="-19000" rotWithShape="0">
              <a:prstClr val="black">
                <a:alpha val="15000"/>
              </a:prstClr>
            </a:outerShdw>
          </a:effectLst>
        </p:spPr>
      </p:pic>
      <p:sp>
        <p:nvSpPr>
          <p:cNvPr id="10" name="Rectangle 9">
            <a:extLst>
              <a:ext uri="{FF2B5EF4-FFF2-40B4-BE49-F238E27FC236}">
                <a16:creationId xmlns:a16="http://schemas.microsoft.com/office/drawing/2014/main" id="{2506EDC6-AE06-4475-8C33-8BD2D65C9AE6}"/>
              </a:ext>
            </a:extLst>
          </p:cNvPr>
          <p:cNvSpPr/>
          <p:nvPr/>
        </p:nvSpPr>
        <p:spPr>
          <a:xfrm>
            <a:off x="4401527" y="2106877"/>
            <a:ext cx="3286126" cy="4220850"/>
          </a:xfrm>
          <a:prstGeom prst="rect">
            <a:avLst/>
          </a:prstGeom>
          <a:solidFill>
            <a:schemeClr val="bg1"/>
          </a:solidFill>
          <a:ln>
            <a:noFill/>
          </a:ln>
          <a:effectLst>
            <a:outerShdw blurRad="152400" dist="317500" dir="5400000" sx="90000" sy="-19000" rotWithShape="0">
              <a:prstClr val="black">
                <a:alpha val="15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90000"/>
              </a:lnSpc>
              <a:spcBef>
                <a:spcPts val="1000"/>
              </a:spcBef>
              <a:buFont typeface="Wingdings" panose="05000000000000000000" pitchFamily="2" charset="2"/>
              <a:buChar char="q"/>
            </a:pPr>
            <a:r>
              <a:rPr lang="en-US" sz="1600" dirty="0">
                <a:solidFill>
                  <a:prstClr val="black">
                    <a:tint val="75000"/>
                  </a:prstClr>
                </a:solidFill>
              </a:rPr>
              <a:t>       </a:t>
            </a:r>
            <a:r>
              <a:rPr lang="en-US" sz="1100" dirty="0">
                <a:solidFill>
                  <a:prstClr val="black">
                    <a:tint val="75000"/>
                  </a:prstClr>
                </a:solidFill>
              </a:rPr>
              <a:t>If you have fully access to your    inventory then it allows you to provide  better customer service because you’re cutting out the middle man.</a:t>
            </a:r>
          </a:p>
          <a:p>
            <a:pPr marL="285750" lvl="0" indent="-285750">
              <a:lnSpc>
                <a:spcPct val="90000"/>
              </a:lnSpc>
              <a:spcBef>
                <a:spcPts val="1000"/>
              </a:spcBef>
              <a:buFont typeface="Wingdings" panose="05000000000000000000" pitchFamily="2" charset="2"/>
              <a:buChar char="q"/>
            </a:pPr>
            <a:r>
              <a:rPr lang="en-US" sz="1100" dirty="0">
                <a:solidFill>
                  <a:prstClr val="black">
                    <a:tint val="75000"/>
                  </a:prstClr>
                </a:solidFill>
              </a:rPr>
              <a:t>       If your customers come to you with a rush order then you can reduce the time  they have to wait by sending it out straight away.</a:t>
            </a:r>
          </a:p>
        </p:txBody>
      </p:sp>
      <p:sp>
        <p:nvSpPr>
          <p:cNvPr id="15" name="Speech Bubble: Rectangle 14">
            <a:extLst>
              <a:ext uri="{FF2B5EF4-FFF2-40B4-BE49-F238E27FC236}">
                <a16:creationId xmlns:a16="http://schemas.microsoft.com/office/drawing/2014/main" id="{A66B6C02-0991-4604-B57F-7F987D95CBF5}"/>
              </a:ext>
            </a:extLst>
          </p:cNvPr>
          <p:cNvSpPr/>
          <p:nvPr/>
        </p:nvSpPr>
        <p:spPr>
          <a:xfrm>
            <a:off x="4390535" y="2095624"/>
            <a:ext cx="3281364" cy="927511"/>
          </a:xfrm>
          <a:prstGeom prst="wedgeRectCallout">
            <a:avLst>
              <a:gd name="adj1" fmla="val -20547"/>
              <a:gd name="adj2" fmla="val 98981"/>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You can provide better </a:t>
            </a:r>
            <a:br>
              <a:rPr lang="en-US" sz="2200" b="1" dirty="0"/>
            </a:br>
            <a:r>
              <a:rPr lang="en-US" sz="2200" b="1" dirty="0"/>
              <a:t>customer service</a:t>
            </a:r>
          </a:p>
        </p:txBody>
      </p:sp>
      <p:sp>
        <p:nvSpPr>
          <p:cNvPr id="16" name="Arrow: Down 15">
            <a:extLst>
              <a:ext uri="{FF2B5EF4-FFF2-40B4-BE49-F238E27FC236}">
                <a16:creationId xmlns:a16="http://schemas.microsoft.com/office/drawing/2014/main" id="{C747322B-E8B5-4982-8221-D2CBED6A8CCF}"/>
              </a:ext>
            </a:extLst>
          </p:cNvPr>
          <p:cNvSpPr/>
          <p:nvPr/>
        </p:nvSpPr>
        <p:spPr>
          <a:xfrm>
            <a:off x="3949600" y="1"/>
            <a:ext cx="4582342" cy="1473936"/>
          </a:xfrm>
          <a:prstGeom prst="downArrow">
            <a:avLst>
              <a:gd name="adj1" fmla="val 50000"/>
              <a:gd name="adj2" fmla="val 67010"/>
            </a:avLst>
          </a:prstGeom>
          <a:pattFill prst="pct90">
            <a:fgClr>
              <a:schemeClr val="accent1"/>
            </a:fgClr>
            <a:bgClr>
              <a:schemeClr val="bg1"/>
            </a:bgClr>
          </a:patt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a:solidFill>
                    <a:schemeClr val="accent3">
                      <a:lumMod val="50000"/>
                    </a:schemeClr>
                  </a:solidFill>
                </a:ln>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atin typeface="Arial Black" panose="020B0A04020102020204" pitchFamily="34" charset="0"/>
              </a:rPr>
              <a:t>PROS</a:t>
            </a:r>
          </a:p>
        </p:txBody>
      </p:sp>
    </p:spTree>
    <p:extLst>
      <p:ext uri="{BB962C8B-B14F-4D97-AF65-F5344CB8AC3E}">
        <p14:creationId xmlns:p14="http://schemas.microsoft.com/office/powerpoint/2010/main" val="220820347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2CF269-0D1A-4DE7-9961-604A27819309}"/>
              </a:ext>
            </a:extLst>
          </p:cNvPr>
          <p:cNvSpPr/>
          <p:nvPr/>
        </p:nvSpPr>
        <p:spPr>
          <a:xfrm>
            <a:off x="0" y="0"/>
            <a:ext cx="12192000" cy="7200900"/>
          </a:xfrm>
          <a:prstGeom prst="rect">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r>
              <a:rPr lang="en-US"/>
              <a:t>-+</a:t>
            </a:r>
            <a:endParaRPr lang="en-US" dirty="0"/>
          </a:p>
        </p:txBody>
      </p:sp>
      <p:sp>
        <p:nvSpPr>
          <p:cNvPr id="8" name="Arrow: Down 7">
            <a:extLst>
              <a:ext uri="{FF2B5EF4-FFF2-40B4-BE49-F238E27FC236}">
                <a16:creationId xmlns:a16="http://schemas.microsoft.com/office/drawing/2014/main" id="{27562CF9-5BE9-4839-9C66-9A07F71CD7C8}"/>
              </a:ext>
            </a:extLst>
          </p:cNvPr>
          <p:cNvSpPr/>
          <p:nvPr/>
        </p:nvSpPr>
        <p:spPr>
          <a:xfrm>
            <a:off x="3949600" y="1"/>
            <a:ext cx="4582342" cy="1473936"/>
          </a:xfrm>
          <a:prstGeom prst="downArrow">
            <a:avLst>
              <a:gd name="adj1" fmla="val 50000"/>
              <a:gd name="adj2" fmla="val 67010"/>
            </a:avLst>
          </a:prstGeom>
          <a:pattFill prst="pct90">
            <a:fgClr>
              <a:schemeClr val="accent1"/>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a:solidFill>
                    <a:schemeClr val="accent3">
                      <a:lumMod val="50000"/>
                    </a:schemeClr>
                  </a:solidFill>
                </a:ln>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atin typeface="Arial Black" panose="020B0A04020102020204" pitchFamily="34" charset="0"/>
              </a:rPr>
              <a:t>CONS</a:t>
            </a:r>
          </a:p>
        </p:txBody>
      </p:sp>
      <p:sp>
        <p:nvSpPr>
          <p:cNvPr id="16" name="Rectangle 15">
            <a:extLst>
              <a:ext uri="{FF2B5EF4-FFF2-40B4-BE49-F238E27FC236}">
                <a16:creationId xmlns:a16="http://schemas.microsoft.com/office/drawing/2014/main" id="{D4332873-2A19-42E9-A199-5441EE97A6A2}"/>
              </a:ext>
            </a:extLst>
          </p:cNvPr>
          <p:cNvSpPr/>
          <p:nvPr/>
        </p:nvSpPr>
        <p:spPr>
          <a:xfrm rot="20679830">
            <a:off x="934397" y="2206390"/>
            <a:ext cx="3338287" cy="78765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9" name="Flowchart: Connector 18">
            <a:extLst>
              <a:ext uri="{FF2B5EF4-FFF2-40B4-BE49-F238E27FC236}">
                <a16:creationId xmlns:a16="http://schemas.microsoft.com/office/drawing/2014/main" id="{59633097-5341-4D1E-9908-F4539C8EB0BB}"/>
              </a:ext>
            </a:extLst>
          </p:cNvPr>
          <p:cNvSpPr/>
          <p:nvPr/>
        </p:nvSpPr>
        <p:spPr>
          <a:xfrm>
            <a:off x="537028" y="2372825"/>
            <a:ext cx="972457" cy="805804"/>
          </a:xfrm>
          <a:prstGeom prst="flowChartConnector">
            <a:avLst/>
          </a:prstGeom>
          <a:ln>
            <a:noFill/>
          </a:ln>
          <a:effectLst>
            <a:outerShdw blurRad="190500" dist="228600" dir="2700000" algn="ctr">
              <a:srgbClr val="000000">
                <a:alpha val="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000" b="1" dirty="0">
                <a:ln w="6600">
                  <a:solidFill>
                    <a:schemeClr val="accent2"/>
                  </a:solidFill>
                  <a:prstDash val="solid"/>
                </a:ln>
                <a:solidFill>
                  <a:srgbClr val="92D050"/>
                </a:solidFill>
                <a:effectLst>
                  <a:outerShdw dist="38100" dir="2700000" algn="tl" rotWithShape="0">
                    <a:schemeClr val="accent2"/>
                  </a:outerShdw>
                </a:effectLst>
                <a:latin typeface="Arial Black" panose="020B0A04020102020204" pitchFamily="34" charset="0"/>
              </a:rPr>
              <a:t>J</a:t>
            </a:r>
            <a:endParaRPr lang="en-US" sz="4000" b="1" dirty="0">
              <a:ln w="22225">
                <a:solidFill>
                  <a:schemeClr val="accent2"/>
                </a:solidFill>
                <a:prstDash val="solid"/>
              </a:ln>
              <a:solidFill>
                <a:srgbClr val="92D050"/>
              </a:solidFill>
              <a:latin typeface="Arial Black" panose="020B0A04020102020204" pitchFamily="34" charset="0"/>
            </a:endParaRPr>
          </a:p>
        </p:txBody>
      </p:sp>
      <p:pic>
        <p:nvPicPr>
          <p:cNvPr id="20" name="Picture 19">
            <a:extLst>
              <a:ext uri="{FF2B5EF4-FFF2-40B4-BE49-F238E27FC236}">
                <a16:creationId xmlns:a16="http://schemas.microsoft.com/office/drawing/2014/main" id="{5CC46C91-8DC1-4BAF-9B9A-89ED054E7A3C}"/>
              </a:ext>
            </a:extLst>
          </p:cNvPr>
          <p:cNvPicPr>
            <a:picLocks noChangeAspect="1"/>
          </p:cNvPicPr>
          <p:nvPr/>
        </p:nvPicPr>
        <p:blipFill>
          <a:blip r:embed="rId2"/>
          <a:stretch>
            <a:fillRect/>
          </a:stretch>
        </p:blipFill>
        <p:spPr>
          <a:xfrm rot="20583153">
            <a:off x="1484733" y="2003571"/>
            <a:ext cx="2119133" cy="1273113"/>
          </a:xfrm>
          <a:prstGeom prst="rect">
            <a:avLst/>
          </a:prstGeom>
        </p:spPr>
      </p:pic>
      <p:sp>
        <p:nvSpPr>
          <p:cNvPr id="23" name="Flowchart: Document 22">
            <a:extLst>
              <a:ext uri="{FF2B5EF4-FFF2-40B4-BE49-F238E27FC236}">
                <a16:creationId xmlns:a16="http://schemas.microsoft.com/office/drawing/2014/main" id="{D96CA455-4343-424A-9253-379A0AB27426}"/>
              </a:ext>
            </a:extLst>
          </p:cNvPr>
          <p:cNvSpPr/>
          <p:nvPr/>
        </p:nvSpPr>
        <p:spPr>
          <a:xfrm>
            <a:off x="1091670" y="3421483"/>
            <a:ext cx="3225737" cy="2601946"/>
          </a:xfrm>
          <a:prstGeom prst="flowChartDocumen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rtlCol="0" anchor="ctr"/>
          <a:lstStyle/>
          <a:p>
            <a:pPr marL="285750" lvl="0" indent="-285750">
              <a:lnSpc>
                <a:spcPct val="90000"/>
              </a:lnSpc>
              <a:spcBef>
                <a:spcPts val="1000"/>
              </a:spcBef>
              <a:buFont typeface="Wingdings" panose="05000000000000000000" pitchFamily="2" charset="2"/>
              <a:buChar char="q"/>
            </a:pPr>
            <a:r>
              <a:rPr lang="en-US" sz="1200" dirty="0">
                <a:solidFill>
                  <a:schemeClr val="bg1">
                    <a:lumMod val="95000"/>
                  </a:schemeClr>
                </a:solidFill>
              </a:rPr>
              <a:t>Although buying in bulk is great for saving you money, if you have only just set up your store then you may not have the money to buy stock until a customer makes an order</a:t>
            </a:r>
          </a:p>
          <a:p>
            <a:pPr marL="285750" lvl="0" indent="-285750">
              <a:lnSpc>
                <a:spcPct val="90000"/>
              </a:lnSpc>
              <a:spcBef>
                <a:spcPts val="1000"/>
              </a:spcBef>
              <a:buFont typeface="Wingdings" panose="05000000000000000000" pitchFamily="2" charset="2"/>
              <a:buChar char="q"/>
            </a:pPr>
            <a:r>
              <a:rPr lang="en-US" sz="1200" dirty="0">
                <a:solidFill>
                  <a:schemeClr val="bg1">
                    <a:lumMod val="95000"/>
                  </a:schemeClr>
                </a:solidFill>
              </a:rPr>
              <a:t>If you can’t afford to buy products in bulk then it is worth using drop shipping until you have made enough money to keep the stock at your business</a:t>
            </a:r>
          </a:p>
        </p:txBody>
      </p:sp>
      <p:pic>
        <p:nvPicPr>
          <p:cNvPr id="28" name="Picture 27">
            <a:extLst>
              <a:ext uri="{FF2B5EF4-FFF2-40B4-BE49-F238E27FC236}">
                <a16:creationId xmlns:a16="http://schemas.microsoft.com/office/drawing/2014/main" id="{BB772116-57BB-4614-B043-19C4C144B5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56645">
            <a:off x="3539104" y="1932558"/>
            <a:ext cx="592537" cy="678687"/>
          </a:xfrm>
          <a:prstGeom prst="rect">
            <a:avLst/>
          </a:prstGeom>
        </p:spPr>
      </p:pic>
      <p:sp>
        <p:nvSpPr>
          <p:cNvPr id="33" name="Rectangle 32">
            <a:extLst>
              <a:ext uri="{FF2B5EF4-FFF2-40B4-BE49-F238E27FC236}">
                <a16:creationId xmlns:a16="http://schemas.microsoft.com/office/drawing/2014/main" id="{C7C322F7-A7F3-479F-943B-9D2AEDB797A8}"/>
              </a:ext>
            </a:extLst>
          </p:cNvPr>
          <p:cNvSpPr/>
          <p:nvPr/>
        </p:nvSpPr>
        <p:spPr>
          <a:xfrm rot="20679830">
            <a:off x="4761302" y="2206389"/>
            <a:ext cx="3338287" cy="78765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solidFill>
                  <a:srgbClr val="FF0000"/>
                </a:solidFill>
                <a:latin typeface="Calibri Light" panose="020F0302020204030204"/>
                <a:ea typeface="+mj-ea"/>
                <a:cs typeface="+mj-cs"/>
              </a:rPr>
              <a:t>You need space for </a:t>
            </a:r>
          </a:p>
          <a:p>
            <a:pPr algn="ctr"/>
            <a:r>
              <a:rPr lang="en-US" b="1" dirty="0">
                <a:solidFill>
                  <a:srgbClr val="FF0000"/>
                </a:solidFill>
                <a:latin typeface="Calibri Light" panose="020F0302020204030204"/>
                <a:ea typeface="+mj-ea"/>
                <a:cs typeface="+mj-cs"/>
              </a:rPr>
              <a:t>Your products</a:t>
            </a:r>
            <a:endParaRPr lang="en-US" sz="800" b="1" dirty="0">
              <a:solidFill>
                <a:srgbClr val="FF0000"/>
              </a:solidFill>
            </a:endParaRPr>
          </a:p>
        </p:txBody>
      </p:sp>
      <p:sp>
        <p:nvSpPr>
          <p:cNvPr id="34" name="Flowchart: Connector 33">
            <a:extLst>
              <a:ext uri="{FF2B5EF4-FFF2-40B4-BE49-F238E27FC236}">
                <a16:creationId xmlns:a16="http://schemas.microsoft.com/office/drawing/2014/main" id="{73F8EEFC-BF26-466D-9854-2FC676B07A60}"/>
              </a:ext>
            </a:extLst>
          </p:cNvPr>
          <p:cNvSpPr/>
          <p:nvPr/>
        </p:nvSpPr>
        <p:spPr>
          <a:xfrm>
            <a:off x="4286700" y="2372825"/>
            <a:ext cx="972457" cy="805804"/>
          </a:xfrm>
          <a:prstGeom prst="flowChartConnector">
            <a:avLst/>
          </a:prstGeom>
          <a:solidFill>
            <a:srgbClr val="FF33CC"/>
          </a:solidFill>
          <a:ln>
            <a:noFill/>
          </a:ln>
          <a:effectLst>
            <a:outerShdw blurRad="190500" dist="228600" dir="2700000" algn="ctr">
              <a:srgbClr val="000000">
                <a:alpha val="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000" b="1">
                <a:ln w="6600">
                  <a:solidFill>
                    <a:schemeClr val="accent2"/>
                  </a:solidFill>
                  <a:prstDash val="solid"/>
                </a:ln>
                <a:solidFill>
                  <a:srgbClr val="92D050"/>
                </a:solidFill>
                <a:effectLst>
                  <a:outerShdw dist="38100" dir="2700000" algn="tl" rotWithShape="0">
                    <a:schemeClr val="accent2"/>
                  </a:outerShdw>
                </a:effectLst>
                <a:latin typeface="Arial Black" panose="020B0A04020102020204" pitchFamily="34" charset="0"/>
              </a:rPr>
              <a:t>J</a:t>
            </a:r>
            <a:endParaRPr lang="en-US" sz="4000" b="1" dirty="0">
              <a:ln w="22225">
                <a:solidFill>
                  <a:schemeClr val="accent2"/>
                </a:solidFill>
                <a:prstDash val="solid"/>
              </a:ln>
              <a:solidFill>
                <a:srgbClr val="92D050"/>
              </a:solidFill>
              <a:latin typeface="Arial Black" panose="020B0A04020102020204" pitchFamily="34" charset="0"/>
            </a:endParaRPr>
          </a:p>
        </p:txBody>
      </p:sp>
      <p:sp>
        <p:nvSpPr>
          <p:cNvPr id="35" name="Flowchart: Document 34">
            <a:extLst>
              <a:ext uri="{FF2B5EF4-FFF2-40B4-BE49-F238E27FC236}">
                <a16:creationId xmlns:a16="http://schemas.microsoft.com/office/drawing/2014/main" id="{20311E6F-F83D-47D5-BB24-1F10F25DAF2D}"/>
              </a:ext>
            </a:extLst>
          </p:cNvPr>
          <p:cNvSpPr/>
          <p:nvPr/>
        </p:nvSpPr>
        <p:spPr>
          <a:xfrm>
            <a:off x="4918575" y="3421482"/>
            <a:ext cx="3225737" cy="2601946"/>
          </a:xfrm>
          <a:prstGeom prst="flowChartDocument">
            <a:avLst/>
          </a:prstGeom>
          <a:solidFill>
            <a:srgbClr val="FF33CC"/>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rtlCol="0" anchor="ctr"/>
          <a:lstStyle/>
          <a:p>
            <a:pPr marL="285750" lvl="0" indent="-285750">
              <a:lnSpc>
                <a:spcPct val="90000"/>
              </a:lnSpc>
              <a:spcBef>
                <a:spcPts val="1000"/>
              </a:spcBef>
              <a:buFont typeface="Wingdings" panose="05000000000000000000" pitchFamily="2" charset="2"/>
              <a:buChar char="q"/>
            </a:pPr>
            <a:r>
              <a:rPr lang="en-US" sz="1200" dirty="0">
                <a:solidFill>
                  <a:schemeClr val="accent1">
                    <a:lumMod val="50000"/>
                  </a:schemeClr>
                </a:solidFill>
              </a:rPr>
              <a:t>One of the biggest set backs is that you will need enough room to store your products. More often than not you will have to invest in storage space which can be quite pricey.</a:t>
            </a:r>
          </a:p>
          <a:p>
            <a:pPr marL="285750" lvl="0" indent="-285750">
              <a:lnSpc>
                <a:spcPct val="90000"/>
              </a:lnSpc>
              <a:spcBef>
                <a:spcPts val="1000"/>
              </a:spcBef>
              <a:buFont typeface="Wingdings" panose="05000000000000000000" pitchFamily="2" charset="2"/>
              <a:buChar char="q"/>
            </a:pPr>
            <a:r>
              <a:rPr lang="en-US" sz="1200" dirty="0">
                <a:solidFill>
                  <a:schemeClr val="accent1">
                    <a:lumMod val="50000"/>
                  </a:schemeClr>
                </a:solidFill>
              </a:rPr>
              <a:t>This can also incur costs to maintain and run, which means you’ll have to put your prices up on your products and you could end up losing out in the long run.</a:t>
            </a:r>
          </a:p>
        </p:txBody>
      </p:sp>
      <p:pic>
        <p:nvPicPr>
          <p:cNvPr id="36" name="Picture 35">
            <a:extLst>
              <a:ext uri="{FF2B5EF4-FFF2-40B4-BE49-F238E27FC236}">
                <a16:creationId xmlns:a16="http://schemas.microsoft.com/office/drawing/2014/main" id="{BBB3CF5F-5367-4748-A879-84C9EE31D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683561">
            <a:off x="7256880" y="1987885"/>
            <a:ext cx="757297" cy="560118"/>
          </a:xfrm>
          <a:prstGeom prst="rect">
            <a:avLst/>
          </a:prstGeom>
        </p:spPr>
      </p:pic>
      <p:sp>
        <p:nvSpPr>
          <p:cNvPr id="45" name="Rectangle 44">
            <a:extLst>
              <a:ext uri="{FF2B5EF4-FFF2-40B4-BE49-F238E27FC236}">
                <a16:creationId xmlns:a16="http://schemas.microsoft.com/office/drawing/2014/main" id="{3E98E870-EFC7-4844-9FC4-7F8F78B95901}"/>
              </a:ext>
            </a:extLst>
          </p:cNvPr>
          <p:cNvSpPr/>
          <p:nvPr/>
        </p:nvSpPr>
        <p:spPr>
          <a:xfrm rot="20679830">
            <a:off x="8576666" y="2200077"/>
            <a:ext cx="3338287" cy="787657"/>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4"/>
          </a:lnRef>
          <a:fillRef idx="1">
            <a:schemeClr val="lt1"/>
          </a:fillRef>
          <a:effectRef idx="0">
            <a:schemeClr val="accent4"/>
          </a:effectRef>
          <a:fontRef idx="minor">
            <a:schemeClr val="dk1"/>
          </a:fontRef>
        </p:style>
        <p:txBody>
          <a:bodyPr rtlCol="0" anchor="ctr"/>
          <a:lstStyle/>
          <a:p>
            <a:pPr algn="ctr"/>
            <a:r>
              <a:rPr lang="en-US" sz="1600" b="1" dirty="0"/>
              <a:t>Your inventory could</a:t>
            </a:r>
          </a:p>
          <a:p>
            <a:pPr algn="ctr"/>
            <a:r>
              <a:rPr lang="en-US" sz="1600" b="1" dirty="0"/>
              <a:t> become outdated</a:t>
            </a:r>
            <a:endParaRPr lang="en-US" sz="1400" b="1" dirty="0"/>
          </a:p>
        </p:txBody>
      </p:sp>
      <p:sp>
        <p:nvSpPr>
          <p:cNvPr id="46" name="Flowchart: Connector 45">
            <a:extLst>
              <a:ext uri="{FF2B5EF4-FFF2-40B4-BE49-F238E27FC236}">
                <a16:creationId xmlns:a16="http://schemas.microsoft.com/office/drawing/2014/main" id="{D7593DEF-CD19-4D2E-81A5-F1E3740ACE36}"/>
              </a:ext>
            </a:extLst>
          </p:cNvPr>
          <p:cNvSpPr/>
          <p:nvPr/>
        </p:nvSpPr>
        <p:spPr>
          <a:xfrm>
            <a:off x="8102064" y="2366513"/>
            <a:ext cx="972457" cy="805804"/>
          </a:xfrm>
          <a:prstGeom prst="flowChartConnector">
            <a:avLst/>
          </a:prstGeom>
          <a:solidFill>
            <a:srgbClr val="006600"/>
          </a:solidFill>
          <a:ln>
            <a:solidFill>
              <a:srgbClr val="006600"/>
            </a:solidFill>
          </a:ln>
          <a:effectLst>
            <a:innerShdw blurRad="63500" dist="50800" dir="16200000">
              <a:prstClr val="black">
                <a:alpha val="50000"/>
              </a:prstClr>
            </a:innerShdw>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4000" b="1">
                <a:ln w="6600">
                  <a:solidFill>
                    <a:schemeClr val="accent2"/>
                  </a:solidFill>
                  <a:prstDash val="solid"/>
                </a:ln>
                <a:solidFill>
                  <a:srgbClr val="92D050"/>
                </a:solidFill>
                <a:effectLst>
                  <a:outerShdw dist="38100" dir="2700000" algn="tl" rotWithShape="0">
                    <a:schemeClr val="accent2"/>
                  </a:outerShdw>
                </a:effectLst>
                <a:latin typeface="Arial Black" panose="020B0A04020102020204" pitchFamily="34" charset="0"/>
              </a:rPr>
              <a:t>J</a:t>
            </a:r>
            <a:endParaRPr lang="en-US" sz="4000" b="1" dirty="0">
              <a:ln w="22225">
                <a:solidFill>
                  <a:schemeClr val="accent2"/>
                </a:solidFill>
                <a:prstDash val="solid"/>
              </a:ln>
              <a:solidFill>
                <a:srgbClr val="92D050"/>
              </a:solidFill>
              <a:latin typeface="Arial Black" panose="020B0A04020102020204" pitchFamily="34" charset="0"/>
            </a:endParaRPr>
          </a:p>
        </p:txBody>
      </p:sp>
      <p:sp>
        <p:nvSpPr>
          <p:cNvPr id="47" name="Flowchart: Document 46">
            <a:extLst>
              <a:ext uri="{FF2B5EF4-FFF2-40B4-BE49-F238E27FC236}">
                <a16:creationId xmlns:a16="http://schemas.microsoft.com/office/drawing/2014/main" id="{E72F9359-876A-416E-BAA1-6E8692BB8045}"/>
              </a:ext>
            </a:extLst>
          </p:cNvPr>
          <p:cNvSpPr/>
          <p:nvPr/>
        </p:nvSpPr>
        <p:spPr>
          <a:xfrm>
            <a:off x="8733939" y="3415170"/>
            <a:ext cx="3225737" cy="2601946"/>
          </a:xfrm>
          <a:prstGeom prst="flowChartDocument">
            <a:avLst/>
          </a:prstGeom>
          <a:solidFill>
            <a:srgbClr val="006600"/>
          </a:solidFill>
          <a:ln>
            <a:noFill/>
          </a:ln>
          <a:effectLst>
            <a:glow rad="101600">
              <a:schemeClr val="accent3">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rtlCol="0" anchor="ctr"/>
          <a:lstStyle/>
          <a:p>
            <a:pPr marL="285750" lvl="0" indent="-285750">
              <a:lnSpc>
                <a:spcPct val="90000"/>
              </a:lnSpc>
              <a:spcBef>
                <a:spcPts val="1000"/>
              </a:spcBef>
              <a:buFont typeface="Wingdings" panose="05000000000000000000" pitchFamily="2" charset="2"/>
              <a:buChar char="q"/>
            </a:pPr>
            <a:r>
              <a:rPr lang="en-US" sz="2000" dirty="0">
                <a:solidFill>
                  <a:schemeClr val="bg1"/>
                </a:solidFill>
              </a:rPr>
              <a:t>As you will need to buy in bulk there’s always the risk that you won’t shift all of your stock and it could become outdated.</a:t>
            </a:r>
          </a:p>
        </p:txBody>
      </p:sp>
      <p:pic>
        <p:nvPicPr>
          <p:cNvPr id="48" name="Picture 47">
            <a:extLst>
              <a:ext uri="{FF2B5EF4-FFF2-40B4-BE49-F238E27FC236}">
                <a16:creationId xmlns:a16="http://schemas.microsoft.com/office/drawing/2014/main" id="{D82E0E51-53DA-4A5F-9DD1-D2DC9CD927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641766">
            <a:off x="11138438" y="1945115"/>
            <a:ext cx="670673" cy="628218"/>
          </a:xfrm>
          <a:prstGeom prst="rect">
            <a:avLst/>
          </a:prstGeom>
        </p:spPr>
      </p:pic>
    </p:spTree>
    <p:extLst>
      <p:ext uri="{BB962C8B-B14F-4D97-AF65-F5344CB8AC3E}">
        <p14:creationId xmlns:p14="http://schemas.microsoft.com/office/powerpoint/2010/main" val="41530360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85B182-D74B-4A40-A12F-2D1D9983273E}"/>
              </a:ext>
            </a:extLst>
          </p:cNvPr>
          <p:cNvSpPr/>
          <p:nvPr/>
        </p:nvSpPr>
        <p:spPr>
          <a:xfrm>
            <a:off x="0" y="0"/>
            <a:ext cx="12192000" cy="7200900"/>
          </a:xfrm>
          <a:prstGeom prst="rect">
            <a:avLst/>
          </a:prstGeom>
          <a:pattFill prst="ltVert">
            <a:fgClr>
              <a:schemeClr val="accent1"/>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5FDE7C5-67C4-4BFB-8D9F-2B538EBFC755}"/>
              </a:ext>
            </a:extLst>
          </p:cNvPr>
          <p:cNvSpPr/>
          <p:nvPr/>
        </p:nvSpPr>
        <p:spPr>
          <a:xfrm>
            <a:off x="0" y="1498599"/>
            <a:ext cx="12192000" cy="153662"/>
          </a:xfrm>
          <a:prstGeom prst="rect">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5" name="Rectangle: Folded Corner 34">
            <a:extLst>
              <a:ext uri="{FF2B5EF4-FFF2-40B4-BE49-F238E27FC236}">
                <a16:creationId xmlns:a16="http://schemas.microsoft.com/office/drawing/2014/main" id="{FEA10BA7-D8EA-4AAF-B828-F122AD80A4F8}"/>
              </a:ext>
            </a:extLst>
          </p:cNvPr>
          <p:cNvSpPr/>
          <p:nvPr/>
        </p:nvSpPr>
        <p:spPr>
          <a:xfrm>
            <a:off x="1229631" y="3450781"/>
            <a:ext cx="4334934" cy="2474795"/>
          </a:xfrm>
          <a:prstGeom prst="foldedCorner">
            <a:avLst>
              <a:gd name="adj" fmla="val 46773"/>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accent4"/>
          </a:lnRef>
          <a:fillRef idx="3">
            <a:schemeClr val="accent4"/>
          </a:fillRef>
          <a:effectRef idx="2">
            <a:schemeClr val="accent4"/>
          </a:effectRef>
          <a:fontRef idx="minor">
            <a:schemeClr val="lt1"/>
          </a:fontRef>
        </p:style>
        <p:txBody>
          <a:bodyPr rtlCol="0" anchor="ctr"/>
          <a:lstStyle/>
          <a:p>
            <a:pPr marL="285750" lvl="0" indent="-285750" algn="ctr">
              <a:lnSpc>
                <a:spcPct val="90000"/>
              </a:lnSpc>
              <a:spcBef>
                <a:spcPts val="1000"/>
              </a:spcBef>
              <a:buFont typeface="Wingdings" panose="05000000000000000000" pitchFamily="2" charset="2"/>
              <a:buChar char="q"/>
            </a:pPr>
            <a:endParaRPr lang="en-US" sz="1200" dirty="0">
              <a:solidFill>
                <a:prstClr val="black">
                  <a:tint val="75000"/>
                </a:prstClr>
              </a:solidFill>
            </a:endParaRPr>
          </a:p>
        </p:txBody>
      </p:sp>
      <p:cxnSp>
        <p:nvCxnSpPr>
          <p:cNvPr id="40" name="Straight Connector 39">
            <a:extLst>
              <a:ext uri="{FF2B5EF4-FFF2-40B4-BE49-F238E27FC236}">
                <a16:creationId xmlns:a16="http://schemas.microsoft.com/office/drawing/2014/main" id="{DA8A96CE-431D-46EA-A86B-9C6838C4D521}"/>
              </a:ext>
            </a:extLst>
          </p:cNvPr>
          <p:cNvCxnSpPr>
            <a:cxnSpLocks/>
          </p:cNvCxnSpPr>
          <p:nvPr/>
        </p:nvCxnSpPr>
        <p:spPr>
          <a:xfrm>
            <a:off x="5018466" y="1652261"/>
            <a:ext cx="0" cy="16518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EF67F90-DD91-44E6-BC88-7D087A9B9815}"/>
              </a:ext>
            </a:extLst>
          </p:cNvPr>
          <p:cNvCxnSpPr>
            <a:cxnSpLocks/>
          </p:cNvCxnSpPr>
          <p:nvPr/>
        </p:nvCxnSpPr>
        <p:spPr>
          <a:xfrm flipH="1">
            <a:off x="4788695" y="3304071"/>
            <a:ext cx="229216" cy="14671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4" name="Flowchart: Connector 43">
            <a:extLst>
              <a:ext uri="{FF2B5EF4-FFF2-40B4-BE49-F238E27FC236}">
                <a16:creationId xmlns:a16="http://schemas.microsoft.com/office/drawing/2014/main" id="{A47A2208-813B-4BBA-991B-2DA7DB11BF93}"/>
              </a:ext>
            </a:extLst>
          </p:cNvPr>
          <p:cNvSpPr/>
          <p:nvPr/>
        </p:nvSpPr>
        <p:spPr>
          <a:xfrm>
            <a:off x="4741333" y="3600450"/>
            <a:ext cx="553156" cy="463550"/>
          </a:xfrm>
          <a:prstGeom prst="flowChartConnector">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3FA7348E-8A0C-468F-8FE2-BCC5ECF4B539}"/>
              </a:ext>
            </a:extLst>
          </p:cNvPr>
          <p:cNvCxnSpPr>
            <a:cxnSpLocks/>
          </p:cNvCxnSpPr>
          <p:nvPr/>
        </p:nvCxnSpPr>
        <p:spPr>
          <a:xfrm>
            <a:off x="5013357" y="3304071"/>
            <a:ext cx="113474" cy="4416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6B451A9-ED7D-4737-9ED8-4FCE19356C7B}"/>
              </a:ext>
            </a:extLst>
          </p:cNvPr>
          <p:cNvCxnSpPr>
            <a:cxnSpLocks/>
          </p:cNvCxnSpPr>
          <p:nvPr/>
        </p:nvCxnSpPr>
        <p:spPr>
          <a:xfrm>
            <a:off x="4881563" y="3619500"/>
            <a:ext cx="245268" cy="126206"/>
          </a:xfrm>
          <a:prstGeom prst="line">
            <a:avLst/>
          </a:prstGeom>
          <a:ln w="1905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A6C9EABD-04D8-4689-8764-26D7916C0FA0}"/>
              </a:ext>
            </a:extLst>
          </p:cNvPr>
          <p:cNvSpPr/>
          <p:nvPr/>
        </p:nvSpPr>
        <p:spPr>
          <a:xfrm>
            <a:off x="1614311" y="3619500"/>
            <a:ext cx="2959364" cy="35418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latin typeface="Calibri Light" panose="020F0302020204030204"/>
                <a:ea typeface="+mj-ea"/>
                <a:cs typeface="+mj-cs"/>
              </a:rPr>
              <a:t>More work is involved</a:t>
            </a:r>
            <a:endParaRPr lang="en-US" sz="900" b="1" dirty="0">
              <a:solidFill>
                <a:schemeClr val="bg1"/>
              </a:solidFill>
            </a:endParaRPr>
          </a:p>
        </p:txBody>
      </p:sp>
      <p:sp>
        <p:nvSpPr>
          <p:cNvPr id="64" name="Rectangle 63">
            <a:extLst>
              <a:ext uri="{FF2B5EF4-FFF2-40B4-BE49-F238E27FC236}">
                <a16:creationId xmlns:a16="http://schemas.microsoft.com/office/drawing/2014/main" id="{775A1FDC-F830-47F9-8C04-6D047E4E327C}"/>
              </a:ext>
            </a:extLst>
          </p:cNvPr>
          <p:cNvSpPr/>
          <p:nvPr/>
        </p:nvSpPr>
        <p:spPr>
          <a:xfrm>
            <a:off x="1614311" y="4120399"/>
            <a:ext cx="2731911" cy="1569201"/>
          </a:xfrm>
          <a:prstGeom prst="rect">
            <a:avLst/>
          </a:prstGeom>
          <a:ln>
            <a:noFill/>
          </a:ln>
          <a:effectLst>
            <a:outerShdw blurRad="44450" dist="27940" dir="5400000" algn="ctr">
              <a:srgbClr val="000000">
                <a:alpha val="32000"/>
              </a:srgbClr>
            </a:outerShdw>
            <a:reflection blurRad="6350" stA="50000" endA="300" endPos="55500" dist="50800" dir="5400000" sy="-100000" algn="bl" rotWithShape="0"/>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marL="285750" lvl="0" indent="-285750">
              <a:lnSpc>
                <a:spcPct val="90000"/>
              </a:lnSpc>
              <a:spcBef>
                <a:spcPts val="1000"/>
              </a:spcBef>
              <a:buFont typeface="Wingdings" panose="05000000000000000000" pitchFamily="2" charset="2"/>
              <a:buChar char="q"/>
            </a:pPr>
            <a:r>
              <a:rPr lang="en-US" sz="900" dirty="0">
                <a:solidFill>
                  <a:schemeClr val="tx1">
                    <a:lumMod val="65000"/>
                    <a:lumOff val="35000"/>
                  </a:schemeClr>
                </a:solidFill>
              </a:rPr>
              <a:t>Taking care of your own stock definitely requires more work on your part. Not only do you need the space for it, but you need to keep track of how much you’ll need in future and keep full control of deliveries.</a:t>
            </a:r>
          </a:p>
          <a:p>
            <a:pPr marL="285750" lvl="0" indent="-285750">
              <a:lnSpc>
                <a:spcPct val="90000"/>
              </a:lnSpc>
              <a:spcBef>
                <a:spcPts val="1000"/>
              </a:spcBef>
              <a:buFont typeface="Wingdings" panose="05000000000000000000" pitchFamily="2" charset="2"/>
              <a:buChar char="q"/>
            </a:pPr>
            <a:r>
              <a:rPr lang="en-US" sz="900" dirty="0">
                <a:solidFill>
                  <a:schemeClr val="tx1">
                    <a:lumMod val="65000"/>
                    <a:lumOff val="35000"/>
                  </a:schemeClr>
                </a:solidFill>
              </a:rPr>
              <a:t>The great thing about running an online store is that you can do it from anywhere, but this isn’t really possible if you have to manage the delivery side of your orders too</a:t>
            </a:r>
            <a:r>
              <a:rPr lang="en-US" sz="900" dirty="0">
                <a:solidFill>
                  <a:prstClr val="black">
                    <a:tint val="75000"/>
                  </a:prstClr>
                </a:solidFill>
              </a:rPr>
              <a:t>.</a:t>
            </a:r>
          </a:p>
        </p:txBody>
      </p:sp>
      <p:sp>
        <p:nvSpPr>
          <p:cNvPr id="73" name="Rectangle: Folded Corner 72">
            <a:extLst>
              <a:ext uri="{FF2B5EF4-FFF2-40B4-BE49-F238E27FC236}">
                <a16:creationId xmlns:a16="http://schemas.microsoft.com/office/drawing/2014/main" id="{980184D7-4D64-4F10-AB7B-402DFC29E3B6}"/>
              </a:ext>
            </a:extLst>
          </p:cNvPr>
          <p:cNvSpPr/>
          <p:nvPr/>
        </p:nvSpPr>
        <p:spPr>
          <a:xfrm>
            <a:off x="6326135" y="3450781"/>
            <a:ext cx="4334934" cy="2474795"/>
          </a:xfrm>
          <a:prstGeom prst="foldedCorner">
            <a:avLst>
              <a:gd name="adj" fmla="val 46773"/>
            </a:avLst>
          </a:prstGeom>
          <a:solidFill>
            <a:srgbClr val="0066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style>
          <a:lnRef idx="1">
            <a:schemeClr val="accent4"/>
          </a:lnRef>
          <a:fillRef idx="3">
            <a:schemeClr val="accent4"/>
          </a:fillRef>
          <a:effectRef idx="2">
            <a:schemeClr val="accent4"/>
          </a:effectRef>
          <a:fontRef idx="minor">
            <a:schemeClr val="lt1"/>
          </a:fontRef>
        </p:style>
        <p:txBody>
          <a:bodyPr rtlCol="0" anchor="ctr"/>
          <a:lstStyle/>
          <a:p>
            <a:pPr marL="285750" lvl="0" indent="-285750" algn="ctr">
              <a:lnSpc>
                <a:spcPct val="90000"/>
              </a:lnSpc>
              <a:spcBef>
                <a:spcPts val="1000"/>
              </a:spcBef>
              <a:buFont typeface="Wingdings" panose="05000000000000000000" pitchFamily="2" charset="2"/>
              <a:buChar char="q"/>
            </a:pPr>
            <a:endParaRPr lang="en-US" sz="1200" dirty="0">
              <a:solidFill>
                <a:prstClr val="black">
                  <a:tint val="75000"/>
                </a:prstClr>
              </a:solidFill>
            </a:endParaRPr>
          </a:p>
        </p:txBody>
      </p:sp>
      <p:cxnSp>
        <p:nvCxnSpPr>
          <p:cNvPr id="74" name="Straight Connector 73">
            <a:extLst>
              <a:ext uri="{FF2B5EF4-FFF2-40B4-BE49-F238E27FC236}">
                <a16:creationId xmlns:a16="http://schemas.microsoft.com/office/drawing/2014/main" id="{92183945-E9C2-4764-9EB2-F7C391F68B4D}"/>
              </a:ext>
            </a:extLst>
          </p:cNvPr>
          <p:cNvCxnSpPr>
            <a:cxnSpLocks/>
          </p:cNvCxnSpPr>
          <p:nvPr/>
        </p:nvCxnSpPr>
        <p:spPr>
          <a:xfrm>
            <a:off x="10114970" y="1652261"/>
            <a:ext cx="0" cy="165181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20858E4-2194-4AC8-A962-2D6AFD1C2507}"/>
              </a:ext>
            </a:extLst>
          </p:cNvPr>
          <p:cNvCxnSpPr>
            <a:cxnSpLocks/>
          </p:cNvCxnSpPr>
          <p:nvPr/>
        </p:nvCxnSpPr>
        <p:spPr>
          <a:xfrm flipH="1">
            <a:off x="9885199" y="3304071"/>
            <a:ext cx="229216" cy="14671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6" name="Flowchart: Connector 75">
            <a:extLst>
              <a:ext uri="{FF2B5EF4-FFF2-40B4-BE49-F238E27FC236}">
                <a16:creationId xmlns:a16="http://schemas.microsoft.com/office/drawing/2014/main" id="{8B3EBD3E-1115-4A90-A780-222D354C5BBC}"/>
              </a:ext>
            </a:extLst>
          </p:cNvPr>
          <p:cNvSpPr/>
          <p:nvPr/>
        </p:nvSpPr>
        <p:spPr>
          <a:xfrm>
            <a:off x="9837837" y="3600450"/>
            <a:ext cx="553156" cy="463550"/>
          </a:xfrm>
          <a:prstGeom prst="flowChartConnector">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74C7B69-10CD-4838-9BD4-FCAEC3FDCDC2}"/>
              </a:ext>
            </a:extLst>
          </p:cNvPr>
          <p:cNvCxnSpPr>
            <a:cxnSpLocks/>
          </p:cNvCxnSpPr>
          <p:nvPr/>
        </p:nvCxnSpPr>
        <p:spPr>
          <a:xfrm>
            <a:off x="10109861" y="3304071"/>
            <a:ext cx="113474" cy="44163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2151AB2-D2CB-43DF-B254-863882A2CC4F}"/>
              </a:ext>
            </a:extLst>
          </p:cNvPr>
          <p:cNvCxnSpPr>
            <a:cxnSpLocks/>
          </p:cNvCxnSpPr>
          <p:nvPr/>
        </p:nvCxnSpPr>
        <p:spPr>
          <a:xfrm>
            <a:off x="9978067" y="3619500"/>
            <a:ext cx="245268" cy="126206"/>
          </a:xfrm>
          <a:prstGeom prst="line">
            <a:avLst/>
          </a:prstGeom>
          <a:ln w="1905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E115736E-A08F-436F-87DC-AD45EAB1202F}"/>
              </a:ext>
            </a:extLst>
          </p:cNvPr>
          <p:cNvSpPr/>
          <p:nvPr/>
        </p:nvSpPr>
        <p:spPr>
          <a:xfrm>
            <a:off x="6710815" y="3619500"/>
            <a:ext cx="2959364" cy="35418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0" anchor="ctr"/>
          <a:lstStyle/>
          <a:p>
            <a:pPr algn="ctr"/>
            <a:r>
              <a:rPr lang="en-US">
                <a:solidFill>
                  <a:prstClr val="black"/>
                </a:solidFill>
                <a:latin typeface="Calibri Light" panose="020F0302020204030204"/>
                <a:ea typeface="+mj-ea"/>
                <a:cs typeface="+mj-cs"/>
              </a:rPr>
              <a:t>You’ll have to pay insurance</a:t>
            </a:r>
            <a:endParaRPr lang="en-US" sz="100" b="1" dirty="0">
              <a:solidFill>
                <a:schemeClr val="bg1"/>
              </a:solidFill>
            </a:endParaRPr>
          </a:p>
        </p:txBody>
      </p:sp>
      <p:sp>
        <p:nvSpPr>
          <p:cNvPr id="80" name="Rectangle 79">
            <a:extLst>
              <a:ext uri="{FF2B5EF4-FFF2-40B4-BE49-F238E27FC236}">
                <a16:creationId xmlns:a16="http://schemas.microsoft.com/office/drawing/2014/main" id="{E520FA7E-EF74-48AF-9538-37FE23EE4741}"/>
              </a:ext>
            </a:extLst>
          </p:cNvPr>
          <p:cNvSpPr/>
          <p:nvPr/>
        </p:nvSpPr>
        <p:spPr>
          <a:xfrm>
            <a:off x="6710815" y="4120399"/>
            <a:ext cx="2731911" cy="1569201"/>
          </a:xfrm>
          <a:prstGeom prst="rect">
            <a:avLst/>
          </a:prstGeom>
          <a:solidFill>
            <a:srgbClr val="006666"/>
          </a:solidFill>
          <a:ln>
            <a:noFill/>
          </a:ln>
          <a:effectLst>
            <a:outerShdw blurRad="44450" dist="27940" dir="5400000" algn="ctr">
              <a:srgbClr val="000000">
                <a:alpha val="32000"/>
              </a:srgbClr>
            </a:outerShdw>
            <a:reflection blurRad="6350" stA="50000" endA="300" endPos="55500" dist="50800" dir="5400000" sy="-100000" algn="bl" rotWithShape="0"/>
          </a:effectLst>
          <a:scene3d>
            <a:camera prst="orthographicFront">
              <a:rot lat="0" lon="0" rev="0"/>
            </a:camera>
            <a:lightRig rig="balanced" dir="t">
              <a:rot lat="0" lon="0" rev="8700000"/>
            </a:lightRig>
          </a:scene3d>
          <a:sp3d>
            <a:bevelT w="190500" h="38100"/>
          </a:sp3d>
        </p:spPr>
        <p:style>
          <a:lnRef idx="1">
            <a:schemeClr val="accent4"/>
          </a:lnRef>
          <a:fillRef idx="3">
            <a:schemeClr val="accent4"/>
          </a:fillRef>
          <a:effectRef idx="2">
            <a:schemeClr val="accent4"/>
          </a:effectRef>
          <a:fontRef idx="minor">
            <a:schemeClr val="lt1"/>
          </a:fontRef>
        </p:style>
        <p:txBody>
          <a:bodyPr rtlCol="0" anchor="ctr"/>
          <a:lstStyle/>
          <a:p>
            <a:pPr marL="285750" lvl="0" indent="-285750">
              <a:lnSpc>
                <a:spcPct val="90000"/>
              </a:lnSpc>
              <a:spcBef>
                <a:spcPts val="1000"/>
              </a:spcBef>
              <a:buFont typeface="Wingdings" panose="05000000000000000000" pitchFamily="2" charset="2"/>
              <a:buChar char="q"/>
            </a:pPr>
            <a:r>
              <a:rPr lang="en-US" sz="1000" dirty="0">
                <a:solidFill>
                  <a:schemeClr val="bg1"/>
                </a:solidFill>
              </a:rPr>
              <a:t>Probably not something that you may have thought of, but it’s one of the unfortunate facts of life. If you have all you stock at your head quarters then you are going to have to pay higher insurance premiums.</a:t>
            </a:r>
          </a:p>
          <a:p>
            <a:pPr marL="285750" lvl="0" indent="-285750">
              <a:lnSpc>
                <a:spcPct val="90000"/>
              </a:lnSpc>
              <a:spcBef>
                <a:spcPts val="1000"/>
              </a:spcBef>
              <a:buFont typeface="Wingdings" panose="05000000000000000000" pitchFamily="2" charset="2"/>
              <a:buChar char="q"/>
            </a:pPr>
            <a:r>
              <a:rPr lang="en-US" sz="1000" dirty="0">
                <a:solidFill>
                  <a:schemeClr val="bg1"/>
                </a:solidFill>
              </a:rPr>
              <a:t>You’re risking the chance of loss, theft, or even fire/water damage to your stock and if this happens then you will lose out on sales, and quite possibly loyal customers.</a:t>
            </a:r>
          </a:p>
        </p:txBody>
      </p:sp>
      <p:pic>
        <p:nvPicPr>
          <p:cNvPr id="82" name="Picture 81">
            <a:extLst>
              <a:ext uri="{FF2B5EF4-FFF2-40B4-BE49-F238E27FC236}">
                <a16:creationId xmlns:a16="http://schemas.microsoft.com/office/drawing/2014/main" id="{DECE3BD0-44FD-4919-BDC8-C48A615C7C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0797" y="4142408"/>
            <a:ext cx="833692" cy="654050"/>
          </a:xfrm>
          <a:prstGeom prst="rect">
            <a:avLst/>
          </a:prstGeom>
          <a:ln>
            <a:noFill/>
          </a:ln>
          <a:effectLst>
            <a:outerShdw blurRad="292100" dist="139700" dir="2700000" algn="tl" rotWithShape="0">
              <a:srgbClr val="333333">
                <a:alpha val="65000"/>
              </a:srgbClr>
            </a:outerShdw>
          </a:effectLst>
        </p:spPr>
      </p:pic>
      <p:sp>
        <p:nvSpPr>
          <p:cNvPr id="87" name="Block Arc 86">
            <a:extLst>
              <a:ext uri="{FF2B5EF4-FFF2-40B4-BE49-F238E27FC236}">
                <a16:creationId xmlns:a16="http://schemas.microsoft.com/office/drawing/2014/main" id="{C51F87C9-34DE-4EC3-9EDD-692DB068EF7F}"/>
              </a:ext>
            </a:extLst>
          </p:cNvPr>
          <p:cNvSpPr/>
          <p:nvPr/>
        </p:nvSpPr>
        <p:spPr>
          <a:xfrm rot="4744465">
            <a:off x="4761982" y="1349868"/>
            <a:ext cx="549693" cy="391041"/>
          </a:xfrm>
          <a:prstGeom prst="blockArc">
            <a:avLst>
              <a:gd name="adj1" fmla="val 5869757"/>
              <a:gd name="adj2" fmla="val 4015152"/>
              <a:gd name="adj3" fmla="val 26236"/>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Block Arc 87">
            <a:extLst>
              <a:ext uri="{FF2B5EF4-FFF2-40B4-BE49-F238E27FC236}">
                <a16:creationId xmlns:a16="http://schemas.microsoft.com/office/drawing/2014/main" id="{3DE173DC-6A8A-4145-9346-86D06A3BE755}"/>
              </a:ext>
            </a:extLst>
          </p:cNvPr>
          <p:cNvSpPr/>
          <p:nvPr/>
        </p:nvSpPr>
        <p:spPr>
          <a:xfrm rot="4744465">
            <a:off x="9854421" y="1339512"/>
            <a:ext cx="549693" cy="391041"/>
          </a:xfrm>
          <a:prstGeom prst="blockArc">
            <a:avLst>
              <a:gd name="adj1" fmla="val 5869757"/>
              <a:gd name="adj2" fmla="val 4015152"/>
              <a:gd name="adj3" fmla="val 26236"/>
            </a:avLst>
          </a:prstGeo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Down 23">
            <a:extLst>
              <a:ext uri="{FF2B5EF4-FFF2-40B4-BE49-F238E27FC236}">
                <a16:creationId xmlns:a16="http://schemas.microsoft.com/office/drawing/2014/main" id="{340251B0-CA41-4317-96EA-E9392BCD6AE0}"/>
              </a:ext>
            </a:extLst>
          </p:cNvPr>
          <p:cNvSpPr/>
          <p:nvPr/>
        </p:nvSpPr>
        <p:spPr>
          <a:xfrm>
            <a:off x="3949600" y="1"/>
            <a:ext cx="4582342" cy="1473936"/>
          </a:xfrm>
          <a:prstGeom prst="downArrow">
            <a:avLst>
              <a:gd name="adj1" fmla="val 50000"/>
              <a:gd name="adj2" fmla="val 67010"/>
            </a:avLst>
          </a:prstGeom>
          <a:pattFill prst="pct90">
            <a:fgClr>
              <a:schemeClr val="accent1"/>
            </a:fgClr>
            <a:bgClr>
              <a:schemeClr val="bg1"/>
            </a:bgClr>
          </a:pattFill>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a:solidFill>
                    <a:schemeClr val="accent3">
                      <a:lumMod val="50000"/>
                    </a:schemeClr>
                  </a:solidFill>
                </a:ln>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5400000" scaled="1"/>
                  <a:tileRect/>
                </a:gradFill>
                <a:latin typeface="Arial Black" panose="020B0A04020102020204" pitchFamily="34" charset="0"/>
              </a:rPr>
              <a:t>CONS</a:t>
            </a:r>
          </a:p>
        </p:txBody>
      </p:sp>
    </p:spTree>
    <p:extLst>
      <p:ext uri="{BB962C8B-B14F-4D97-AF65-F5344CB8AC3E}">
        <p14:creationId xmlns:p14="http://schemas.microsoft.com/office/powerpoint/2010/main" val="20671503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1">
                <a:lumMod val="65000"/>
                <a:lumOff val="35000"/>
              </a:schemeClr>
            </a:gs>
            <a:gs pos="50000">
              <a:schemeClr val="tx1">
                <a:lumMod val="65000"/>
                <a:lumOff val="35000"/>
              </a:schemeClr>
            </a:gs>
            <a:gs pos="100000">
              <a:schemeClr val="tx1">
                <a:lumMod val="65000"/>
                <a:lumOff val="35000"/>
              </a:schemeClr>
            </a:gs>
          </a:gsLst>
          <a:lin ang="54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8AF3F3-FEF3-4319-AC4C-FA5CE5821EEB}"/>
              </a:ext>
            </a:extLst>
          </p:cNvPr>
          <p:cNvSpPr/>
          <p:nvPr/>
        </p:nvSpPr>
        <p:spPr>
          <a:xfrm>
            <a:off x="6032500" y="0"/>
            <a:ext cx="127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2B5C70C-9063-4D6C-941B-5F2D62E2D890}"/>
              </a:ext>
            </a:extLst>
          </p:cNvPr>
          <p:cNvSpPr/>
          <p:nvPr/>
        </p:nvSpPr>
        <p:spPr>
          <a:xfrm>
            <a:off x="6159500" y="0"/>
            <a:ext cx="6032500" cy="6858000"/>
          </a:xfrm>
          <a:prstGeom prst="rect">
            <a:avLst/>
          </a:prstGeom>
          <a:solidFill>
            <a:srgbClr val="00B05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lvl="0" indent="-285750">
              <a:lnSpc>
                <a:spcPct val="90000"/>
              </a:lnSpc>
              <a:spcBef>
                <a:spcPts val="1000"/>
              </a:spcBef>
              <a:buFont typeface="Wingdings" panose="05000000000000000000" pitchFamily="2" charset="2"/>
              <a:buChar char="q"/>
            </a:pPr>
            <a:r>
              <a:rPr lang="en-US" sz="1600" dirty="0">
                <a:solidFill>
                  <a:schemeClr val="tx1">
                    <a:lumMod val="75000"/>
                    <a:lumOff val="25000"/>
                  </a:schemeClr>
                </a:solidFill>
              </a:rPr>
              <a:t>The Limitations of sales and inventory system include not knowing an exact inventory count in the middle of the period and running the risk of stockouts. With the periodic system, the company know                                	the inventory level with certainty only when it physically         	counts   the inventory at the end of each period. 	Throughout the period,  the company takes customer orders without knowing  the exact inventory count or whether enough products are available to meet customer demand.</a:t>
            </a:r>
          </a:p>
          <a:p>
            <a:pPr marL="285750" lvl="0" indent="-285750">
              <a:lnSpc>
                <a:spcPct val="90000"/>
              </a:lnSpc>
              <a:spcBef>
                <a:spcPts val="1000"/>
              </a:spcBef>
              <a:buFont typeface="Wingdings" panose="05000000000000000000" pitchFamily="2" charset="2"/>
              <a:buChar char="q"/>
            </a:pPr>
            <a:r>
              <a:rPr lang="en-US" sz="1600" dirty="0">
                <a:solidFill>
                  <a:schemeClr val="tx1">
                    <a:lumMod val="75000"/>
                    <a:lumOff val="25000"/>
                  </a:schemeClr>
                </a:solidFill>
              </a:rPr>
              <a:t>The limitations of perpetual inventory system include false sense of reliability and dependence on human entry. Although a perpetual system updates each time a transaction enters the system, it might lack information regarding stolen, damaged or scrapped units. The company remains unaware of the theft or waste, known as shrinkage, until it performs a physical count at least once per year . The other limitation is than an employee might enter data incorrectly, introducing inaccurate information that can 	compromise decision-making</a:t>
            </a:r>
            <a:endParaRPr lang="en-US" sz="1600" dirty="0"/>
          </a:p>
        </p:txBody>
      </p:sp>
      <p:sp>
        <p:nvSpPr>
          <p:cNvPr id="6" name="Rectangle 5">
            <a:extLst>
              <a:ext uri="{FF2B5EF4-FFF2-40B4-BE49-F238E27FC236}">
                <a16:creationId xmlns:a16="http://schemas.microsoft.com/office/drawing/2014/main" id="{171292B5-2ECC-4265-8AB4-D4CD9D801488}"/>
              </a:ext>
            </a:extLst>
          </p:cNvPr>
          <p:cNvSpPr/>
          <p:nvPr/>
        </p:nvSpPr>
        <p:spPr>
          <a:xfrm>
            <a:off x="0" y="0"/>
            <a:ext cx="6032500" cy="6858000"/>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ts val="1000"/>
              </a:spcBef>
            </a:pPr>
            <a:endParaRPr lang="en-US" dirty="0">
              <a:solidFill>
                <a:schemeClr val="accent1">
                  <a:lumMod val="20000"/>
                  <a:lumOff val="80000"/>
                </a:schemeClr>
              </a:solidFill>
            </a:endParaRPr>
          </a:p>
          <a:p>
            <a:pPr lvl="0">
              <a:lnSpc>
                <a:spcPct val="90000"/>
              </a:lnSpc>
              <a:spcBef>
                <a:spcPts val="1000"/>
              </a:spcBef>
            </a:pPr>
            <a:endParaRPr lang="en-US" dirty="0">
              <a:solidFill>
                <a:schemeClr val="accent1">
                  <a:lumMod val="20000"/>
                  <a:lumOff val="80000"/>
                </a:schemeClr>
              </a:solidFill>
            </a:endParaRPr>
          </a:p>
          <a:p>
            <a:pPr lvl="0">
              <a:lnSpc>
                <a:spcPct val="90000"/>
              </a:lnSpc>
              <a:spcBef>
                <a:spcPts val="1000"/>
              </a:spcBef>
            </a:pPr>
            <a:endParaRPr lang="en-US" dirty="0">
              <a:solidFill>
                <a:schemeClr val="accent1">
                  <a:lumMod val="20000"/>
                  <a:lumOff val="80000"/>
                </a:schemeClr>
              </a:solidFill>
            </a:endParaRPr>
          </a:p>
          <a:p>
            <a:pPr lvl="0" algn="ctr">
              <a:lnSpc>
                <a:spcPct val="90000"/>
              </a:lnSpc>
              <a:spcBef>
                <a:spcPts val="1000"/>
              </a:spcBef>
            </a:pPr>
            <a:r>
              <a:rPr lang="en-US" dirty="0">
                <a:solidFill>
                  <a:schemeClr val="accent6">
                    <a:lumMod val="50000"/>
                  </a:schemeClr>
                </a:solidFill>
              </a:rPr>
              <a:t>The scope of an sales and inventory system can                               cover many needs, including valuing the inventory,                   measuring the change in inventory and planning for future inventory levels. The value of an inventory system can cover many needs, including valuing the inventory, measuring the change  in inventory and planning for future inventory levels. The value of the  inventory  at the end of each period provides a basis for financial reporting on the balance sheet. Measuring the change in Inventory allows the company to determine the cost of inventory sold during the period. This allows the      company to plan for future inventory needs</a:t>
            </a:r>
          </a:p>
        </p:txBody>
      </p:sp>
      <p:sp>
        <p:nvSpPr>
          <p:cNvPr id="7" name="Flowchart: Connector 6">
            <a:extLst>
              <a:ext uri="{FF2B5EF4-FFF2-40B4-BE49-F238E27FC236}">
                <a16:creationId xmlns:a16="http://schemas.microsoft.com/office/drawing/2014/main" id="{C9440E9E-A995-4687-BBC6-416BBC459A68}"/>
              </a:ext>
            </a:extLst>
          </p:cNvPr>
          <p:cNvSpPr/>
          <p:nvPr/>
        </p:nvSpPr>
        <p:spPr>
          <a:xfrm>
            <a:off x="5341519" y="1839824"/>
            <a:ext cx="1467852" cy="1251284"/>
          </a:xfrm>
          <a:prstGeom prst="flowChartConnector">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CD3BEB74-0A0C-4BEB-BDEA-150C8294054D}"/>
              </a:ext>
            </a:extLst>
          </p:cNvPr>
          <p:cNvSpPr/>
          <p:nvPr/>
        </p:nvSpPr>
        <p:spPr>
          <a:xfrm>
            <a:off x="5571958" y="1992224"/>
            <a:ext cx="1006975" cy="938464"/>
          </a:xfrm>
          <a:prstGeom prst="flowChartConnector">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Connector 8">
            <a:extLst>
              <a:ext uri="{FF2B5EF4-FFF2-40B4-BE49-F238E27FC236}">
                <a16:creationId xmlns:a16="http://schemas.microsoft.com/office/drawing/2014/main" id="{A601BFD1-EFB3-4274-A056-51ADBA37D424}"/>
              </a:ext>
            </a:extLst>
          </p:cNvPr>
          <p:cNvSpPr/>
          <p:nvPr/>
        </p:nvSpPr>
        <p:spPr>
          <a:xfrm>
            <a:off x="5256295" y="5061284"/>
            <a:ext cx="1467853" cy="1251284"/>
          </a:xfrm>
          <a:prstGeom prst="flowChartConnector">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334B18FD-8B91-4DF0-8609-E033F7E7C24F}"/>
              </a:ext>
            </a:extLst>
          </p:cNvPr>
          <p:cNvSpPr/>
          <p:nvPr/>
        </p:nvSpPr>
        <p:spPr>
          <a:xfrm>
            <a:off x="5447714" y="5213684"/>
            <a:ext cx="1085015" cy="938464"/>
          </a:xfrm>
          <a:prstGeom prst="flowChartConnector">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3B9623D6-4DA0-4429-B94C-AA7517C77FC9}"/>
              </a:ext>
            </a:extLst>
          </p:cNvPr>
          <p:cNvSpPr/>
          <p:nvPr/>
        </p:nvSpPr>
        <p:spPr>
          <a:xfrm rot="10800000">
            <a:off x="4531895" y="-1295400"/>
            <a:ext cx="3128210" cy="2546684"/>
          </a:xfrm>
          <a:prstGeom prst="blockArc">
            <a:avLst>
              <a:gd name="adj1" fmla="val 10784509"/>
              <a:gd name="adj2" fmla="val 1004"/>
              <a:gd name="adj3" fmla="val 49999"/>
            </a:avLst>
          </a:prstGeom>
          <a:solidFill>
            <a:schemeClr val="bg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557A72C9-63E4-4BA7-88A7-76D47AB475D6}"/>
              </a:ext>
            </a:extLst>
          </p:cNvPr>
          <p:cNvCxnSpPr>
            <a:cxnSpLocks/>
            <a:endCxn id="7" idx="1"/>
          </p:cNvCxnSpPr>
          <p:nvPr/>
        </p:nvCxnSpPr>
        <p:spPr>
          <a:xfrm>
            <a:off x="3856925" y="1517722"/>
            <a:ext cx="1699556" cy="505348"/>
          </a:xfrm>
          <a:prstGeom prst="line">
            <a:avLst/>
          </a:prstGeom>
          <a:ln w="76200">
            <a:solidFill>
              <a:schemeClr val="bg1"/>
            </a:solidFill>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F4C41E7F-B646-4532-B367-8994ADABC54E}"/>
              </a:ext>
            </a:extLst>
          </p:cNvPr>
          <p:cNvCxnSpPr>
            <a:cxnSpLocks/>
          </p:cNvCxnSpPr>
          <p:nvPr/>
        </p:nvCxnSpPr>
        <p:spPr>
          <a:xfrm>
            <a:off x="6724148" y="5726029"/>
            <a:ext cx="2191252" cy="0"/>
          </a:xfrm>
          <a:prstGeom prst="line">
            <a:avLst/>
          </a:prstGeom>
          <a:ln w="76200">
            <a:solidFill>
              <a:schemeClr val="bg1"/>
            </a:solidFill>
          </a:ln>
        </p:spPr>
        <p:style>
          <a:lnRef idx="3">
            <a:schemeClr val="dk1"/>
          </a:lnRef>
          <a:fillRef idx="0">
            <a:schemeClr val="dk1"/>
          </a:fillRef>
          <a:effectRef idx="2">
            <a:schemeClr val="dk1"/>
          </a:effectRef>
          <a:fontRef idx="minor">
            <a:schemeClr val="tx1"/>
          </a:fontRef>
        </p:style>
      </p:cxnSp>
      <p:sp>
        <p:nvSpPr>
          <p:cNvPr id="36" name="Rectangle: Rounded Corners 35">
            <a:extLst>
              <a:ext uri="{FF2B5EF4-FFF2-40B4-BE49-F238E27FC236}">
                <a16:creationId xmlns:a16="http://schemas.microsoft.com/office/drawing/2014/main" id="{1AEB1B2F-BA65-4C59-AD5E-31226A6CC3F3}"/>
              </a:ext>
            </a:extLst>
          </p:cNvPr>
          <p:cNvSpPr/>
          <p:nvPr/>
        </p:nvSpPr>
        <p:spPr>
          <a:xfrm>
            <a:off x="1207043" y="603584"/>
            <a:ext cx="2642937" cy="1355055"/>
          </a:xfrm>
          <a:prstGeom prst="roundRect">
            <a:avLst/>
          </a:prstGeom>
          <a:solidFill>
            <a:srgbClr val="FFC000"/>
          </a:solidFill>
          <a:ln w="762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accent6">
                    <a:lumMod val="50000"/>
                  </a:schemeClr>
                </a:solidFill>
              </a:rPr>
              <a:t>SCOPE</a:t>
            </a:r>
          </a:p>
        </p:txBody>
      </p:sp>
      <p:sp>
        <p:nvSpPr>
          <p:cNvPr id="37" name="Rectangle: Rounded Corners 36">
            <a:extLst>
              <a:ext uri="{FF2B5EF4-FFF2-40B4-BE49-F238E27FC236}">
                <a16:creationId xmlns:a16="http://schemas.microsoft.com/office/drawing/2014/main" id="{8D8D7E74-B083-4AA5-BC48-F36C72E2E7D7}"/>
              </a:ext>
            </a:extLst>
          </p:cNvPr>
          <p:cNvSpPr/>
          <p:nvPr/>
        </p:nvSpPr>
        <p:spPr>
          <a:xfrm>
            <a:off x="8915400" y="5473368"/>
            <a:ext cx="2734677" cy="1088845"/>
          </a:xfrm>
          <a:prstGeom prst="roundRect">
            <a:avLst/>
          </a:prstGeom>
          <a:solidFill>
            <a:srgbClr val="00B050"/>
          </a:solidFill>
          <a:ln w="762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rgbClr val="FFFF00"/>
                </a:solidFill>
              </a:rPr>
              <a:t>LIMITATIONS</a:t>
            </a:r>
          </a:p>
        </p:txBody>
      </p:sp>
    </p:spTree>
    <p:extLst>
      <p:ext uri="{BB962C8B-B14F-4D97-AF65-F5344CB8AC3E}">
        <p14:creationId xmlns:p14="http://schemas.microsoft.com/office/powerpoint/2010/main" val="32665910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A4217C-3182-4939-9A95-088C29CCB65B}"/>
              </a:ext>
            </a:extLst>
          </p:cNvPr>
          <p:cNvSpPr/>
          <p:nvPr/>
        </p:nvSpPr>
        <p:spPr>
          <a:xfrm>
            <a:off x="0" y="0"/>
            <a:ext cx="12192000" cy="6858000"/>
          </a:xfrm>
          <a:prstGeom prst="rect">
            <a:avLst/>
          </a:prstGeom>
          <a:pattFill prst="pct30">
            <a:fgClr>
              <a:schemeClr val="tx1"/>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58F86305-641F-42AE-A163-92535AFA605E}"/>
              </a:ext>
            </a:extLst>
          </p:cNvPr>
          <p:cNvSpPr/>
          <p:nvPr/>
        </p:nvSpPr>
        <p:spPr>
          <a:xfrm>
            <a:off x="0" y="0"/>
            <a:ext cx="933450" cy="6858000"/>
          </a:xfrm>
          <a:prstGeom prst="rect">
            <a:avLst/>
          </a:prstGeom>
          <a:solidFill>
            <a:schemeClr val="accent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47A9A7B-654F-4560-8FE2-5686E98B4F45}"/>
              </a:ext>
            </a:extLst>
          </p:cNvPr>
          <p:cNvSpPr/>
          <p:nvPr/>
        </p:nvSpPr>
        <p:spPr>
          <a:xfrm>
            <a:off x="933450" y="0"/>
            <a:ext cx="933450" cy="6858000"/>
          </a:xfrm>
          <a:prstGeom prst="rect">
            <a:avLst/>
          </a:prstGeom>
          <a:solidFill>
            <a:schemeClr val="accent4">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21E17D0-2F33-4633-8EDE-05A86BB07F3C}"/>
              </a:ext>
            </a:extLst>
          </p:cNvPr>
          <p:cNvSpPr/>
          <p:nvPr/>
        </p:nvSpPr>
        <p:spPr>
          <a:xfrm rot="16200000">
            <a:off x="6886575" y="1552575"/>
            <a:ext cx="285750" cy="10325100"/>
          </a:xfrm>
          <a:prstGeom prst="rect">
            <a:avLst/>
          </a:prstGeom>
          <a:solidFill>
            <a:schemeClr val="accent6">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09EC5E-04F3-42A7-900F-1D234DF2E94E}"/>
              </a:ext>
            </a:extLst>
          </p:cNvPr>
          <p:cNvSpPr/>
          <p:nvPr/>
        </p:nvSpPr>
        <p:spPr>
          <a:xfrm rot="16200000">
            <a:off x="6886574" y="1247774"/>
            <a:ext cx="285750" cy="10325100"/>
          </a:xfrm>
          <a:prstGeom prst="rect">
            <a:avLst/>
          </a:prstGeom>
          <a:solidFill>
            <a:schemeClr val="accent4">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Stored Data 14">
            <a:extLst>
              <a:ext uri="{FF2B5EF4-FFF2-40B4-BE49-F238E27FC236}">
                <a16:creationId xmlns:a16="http://schemas.microsoft.com/office/drawing/2014/main" id="{BF1B591F-328B-40AF-AF91-9292E955D784}"/>
              </a:ext>
            </a:extLst>
          </p:cNvPr>
          <p:cNvSpPr/>
          <p:nvPr/>
        </p:nvSpPr>
        <p:spPr>
          <a:xfrm rot="16200000">
            <a:off x="1971677" y="2924172"/>
            <a:ext cx="3924300" cy="2724150"/>
          </a:xfrm>
          <a:prstGeom prst="flowChartOnlineStorage">
            <a:avLst/>
          </a:prstGeom>
          <a:blipFill>
            <a:blip r:embed="rId2"/>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Speech Bubble: Rectangle with Corners Rounded 16">
            <a:extLst>
              <a:ext uri="{FF2B5EF4-FFF2-40B4-BE49-F238E27FC236}">
                <a16:creationId xmlns:a16="http://schemas.microsoft.com/office/drawing/2014/main" id="{9A4C5895-1360-47A6-AA8A-75CC1C707BE7}"/>
              </a:ext>
            </a:extLst>
          </p:cNvPr>
          <p:cNvSpPr/>
          <p:nvPr/>
        </p:nvSpPr>
        <p:spPr>
          <a:xfrm>
            <a:off x="2571751" y="1581146"/>
            <a:ext cx="2724150" cy="1447799"/>
          </a:xfrm>
          <a:prstGeom prst="wedgeRoundRectCallout">
            <a:avLst>
              <a:gd name="adj1" fmla="val -9151"/>
              <a:gd name="adj2" fmla="val 78251"/>
              <a:gd name="adj3" fmla="val 16667"/>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Stored Data 21">
            <a:extLst>
              <a:ext uri="{FF2B5EF4-FFF2-40B4-BE49-F238E27FC236}">
                <a16:creationId xmlns:a16="http://schemas.microsoft.com/office/drawing/2014/main" id="{E9F25C63-9455-4171-8308-14247FF19822}"/>
              </a:ext>
            </a:extLst>
          </p:cNvPr>
          <p:cNvSpPr/>
          <p:nvPr/>
        </p:nvSpPr>
        <p:spPr>
          <a:xfrm rot="16200000">
            <a:off x="5067301" y="2886072"/>
            <a:ext cx="3924300" cy="2724150"/>
          </a:xfrm>
          <a:prstGeom prst="flowChartOnlineStorage">
            <a:avLst/>
          </a:prstGeom>
          <a:blipFill>
            <a:blip r:embed="rId2"/>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Speech Bubble: Rectangle with Corners Rounded 22">
            <a:extLst>
              <a:ext uri="{FF2B5EF4-FFF2-40B4-BE49-F238E27FC236}">
                <a16:creationId xmlns:a16="http://schemas.microsoft.com/office/drawing/2014/main" id="{CA81B34F-7347-4BFC-80AE-5AB5E0185AC6}"/>
              </a:ext>
            </a:extLst>
          </p:cNvPr>
          <p:cNvSpPr/>
          <p:nvPr/>
        </p:nvSpPr>
        <p:spPr>
          <a:xfrm>
            <a:off x="5667375" y="1543046"/>
            <a:ext cx="2724150" cy="1447799"/>
          </a:xfrm>
          <a:prstGeom prst="wedgeRoundRectCallout">
            <a:avLst>
              <a:gd name="adj1" fmla="val -8452"/>
              <a:gd name="adj2" fmla="val 79566"/>
              <a:gd name="adj3" fmla="val 16667"/>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Stored Data 23">
            <a:extLst>
              <a:ext uri="{FF2B5EF4-FFF2-40B4-BE49-F238E27FC236}">
                <a16:creationId xmlns:a16="http://schemas.microsoft.com/office/drawing/2014/main" id="{B764A774-AC7E-48F6-BD0E-E0DF30158C75}"/>
              </a:ext>
            </a:extLst>
          </p:cNvPr>
          <p:cNvSpPr/>
          <p:nvPr/>
        </p:nvSpPr>
        <p:spPr>
          <a:xfrm rot="16200000">
            <a:off x="8162923" y="2924172"/>
            <a:ext cx="3924300" cy="2724150"/>
          </a:xfrm>
          <a:prstGeom prst="flowChartOnlineStorage">
            <a:avLst/>
          </a:prstGeom>
          <a:blipFill>
            <a:blip r:embed="rId2"/>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5" name="Speech Bubble: Rectangle with Corners Rounded 24">
            <a:extLst>
              <a:ext uri="{FF2B5EF4-FFF2-40B4-BE49-F238E27FC236}">
                <a16:creationId xmlns:a16="http://schemas.microsoft.com/office/drawing/2014/main" id="{68CE7B93-2D0A-431C-995C-DF662FA0E67A}"/>
              </a:ext>
            </a:extLst>
          </p:cNvPr>
          <p:cNvSpPr/>
          <p:nvPr/>
        </p:nvSpPr>
        <p:spPr>
          <a:xfrm>
            <a:off x="8762997" y="1581146"/>
            <a:ext cx="2724150" cy="1447799"/>
          </a:xfrm>
          <a:prstGeom prst="wedgeRoundRectCallout">
            <a:avLst>
              <a:gd name="adj1" fmla="val -8452"/>
              <a:gd name="adj2" fmla="val 78251"/>
              <a:gd name="adj3" fmla="val 16667"/>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067458-9321-4B0D-A1C7-ADB7A5516CB8}"/>
              </a:ext>
            </a:extLst>
          </p:cNvPr>
          <p:cNvSpPr/>
          <p:nvPr/>
        </p:nvSpPr>
        <p:spPr>
          <a:xfrm>
            <a:off x="271463" y="302409"/>
            <a:ext cx="7324725" cy="690572"/>
          </a:xfrm>
          <a:prstGeom prst="rect">
            <a:avLst/>
          </a:prstGeom>
          <a:pattFill prst="pct5">
            <a:fgClr>
              <a:schemeClr val="accent3">
                <a:lumMod val="40000"/>
                <a:lumOff val="60000"/>
              </a:schemeClr>
            </a:fgClr>
            <a:bgClr>
              <a:schemeClr val="bg1"/>
            </a:bgClr>
          </a:pattFill>
          <a:ln>
            <a:noFill/>
          </a:ln>
          <a:effectLst/>
          <a:scene3d>
            <a:camera prst="orthographicFront">
              <a:rot lat="0" lon="0" rev="0"/>
            </a:camera>
            <a:lightRig rig="contrasting" dir="t">
              <a:rot lat="0" lon="0" rev="7800000"/>
            </a:lightRig>
          </a:scene3d>
          <a:sp3d>
            <a:bevelT w="139700" h="139700"/>
          </a:sp3d>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b="1" dirty="0">
                <a:solidFill>
                  <a:schemeClr val="accent6">
                    <a:lumMod val="75000"/>
                  </a:schemeClr>
                </a:solidFill>
              </a:rPr>
              <a:t>Installation</a:t>
            </a:r>
          </a:p>
        </p:txBody>
      </p:sp>
      <p:sp>
        <p:nvSpPr>
          <p:cNvPr id="27" name="Block Arc 26">
            <a:extLst>
              <a:ext uri="{FF2B5EF4-FFF2-40B4-BE49-F238E27FC236}">
                <a16:creationId xmlns:a16="http://schemas.microsoft.com/office/drawing/2014/main" id="{9361133E-F8AC-4239-93B9-74381C942944}"/>
              </a:ext>
            </a:extLst>
          </p:cNvPr>
          <p:cNvSpPr/>
          <p:nvPr/>
        </p:nvSpPr>
        <p:spPr>
          <a:xfrm rot="16200000">
            <a:off x="165494" y="92862"/>
            <a:ext cx="933450" cy="1145388"/>
          </a:xfrm>
          <a:prstGeom prst="blockArc">
            <a:avLst>
              <a:gd name="adj1" fmla="val 8400202"/>
              <a:gd name="adj2" fmla="val 2267180"/>
              <a:gd name="adj3" fmla="val 33580"/>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8" name="Picture 27">
            <a:extLst>
              <a:ext uri="{FF2B5EF4-FFF2-40B4-BE49-F238E27FC236}">
                <a16:creationId xmlns:a16="http://schemas.microsoft.com/office/drawing/2014/main" id="{58C3D7AC-3D70-45A2-8722-B8324C7DF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54" y="3597985"/>
            <a:ext cx="2162173" cy="2151289"/>
          </a:xfrm>
          <a:prstGeom prst="rect">
            <a:avLst/>
          </a:prstGeom>
          <a:ln>
            <a:noFill/>
          </a:ln>
          <a:effectLst>
            <a:outerShdw blurRad="292100" dist="139700" dir="2700000" algn="tl" rotWithShape="0">
              <a:srgbClr val="333333">
                <a:alpha val="65000"/>
              </a:srgbClr>
            </a:outerShdw>
          </a:effectLst>
        </p:spPr>
      </p:pic>
      <p:pic>
        <p:nvPicPr>
          <p:cNvPr id="29" name="Picture 28">
            <a:extLst>
              <a:ext uri="{FF2B5EF4-FFF2-40B4-BE49-F238E27FC236}">
                <a16:creationId xmlns:a16="http://schemas.microsoft.com/office/drawing/2014/main" id="{B016C7ED-BCF9-42C7-82FD-3402F259A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7400" y="3597984"/>
            <a:ext cx="2376297" cy="2151290"/>
          </a:xfrm>
          <a:prstGeom prst="rect">
            <a:avLst/>
          </a:prstGeom>
          <a:ln>
            <a:no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9AC2E245-A0D3-44D3-A924-D7F01C1F45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400" y="3545820"/>
            <a:ext cx="2343150" cy="2108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3829339"/>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429B5-04C7-446D-8188-DD30200F140B}"/>
              </a:ext>
            </a:extLst>
          </p:cNvPr>
          <p:cNvSpPr/>
          <p:nvPr/>
        </p:nvSpPr>
        <p:spPr>
          <a:xfrm>
            <a:off x="1295399" y="228600"/>
            <a:ext cx="9663113" cy="6400800"/>
          </a:xfrm>
          <a:prstGeom prst="rect">
            <a:avLst/>
          </a:prstGeom>
          <a:solidFill>
            <a:srgbClr val="808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E510A69A-5C3D-4680-8997-2BE76D4B330C}"/>
              </a:ext>
            </a:extLst>
          </p:cNvPr>
          <p:cNvSpPr/>
          <p:nvPr/>
        </p:nvSpPr>
        <p:spPr>
          <a:xfrm rot="16200000">
            <a:off x="886038" y="1222513"/>
            <a:ext cx="5629274" cy="4412972"/>
          </a:xfrm>
          <a:prstGeom prst="round2SameRect">
            <a:avLst>
              <a:gd name="adj1" fmla="val 6152"/>
              <a:gd name="adj2" fmla="val 0"/>
            </a:avLst>
          </a:prstGeom>
          <a:solidFill>
            <a:schemeClr val="bg1">
              <a:lumMod val="85000"/>
              <a:alpha val="84000"/>
            </a:schemeClr>
          </a:solidFill>
          <a:ln>
            <a:noFill/>
          </a:ln>
          <a:effectLst>
            <a:outerShdw blurRad="889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Top Corners Rounded 5">
            <a:extLst>
              <a:ext uri="{FF2B5EF4-FFF2-40B4-BE49-F238E27FC236}">
                <a16:creationId xmlns:a16="http://schemas.microsoft.com/office/drawing/2014/main" id="{684B4F44-A2A0-4851-B7B2-B63C8F7E572B}"/>
              </a:ext>
            </a:extLst>
          </p:cNvPr>
          <p:cNvSpPr/>
          <p:nvPr/>
        </p:nvSpPr>
        <p:spPr>
          <a:xfrm rot="16200000">
            <a:off x="1074878" y="1222514"/>
            <a:ext cx="5629274" cy="4412970"/>
          </a:xfrm>
          <a:prstGeom prst="round2SameRect">
            <a:avLst>
              <a:gd name="adj1" fmla="val 4205"/>
              <a:gd name="adj2" fmla="val 0"/>
            </a:avLst>
          </a:prstGeom>
          <a:pattFill prst="pct5">
            <a:fgClr>
              <a:schemeClr val="accent1"/>
            </a:fgClr>
            <a:bgClr>
              <a:schemeClr val="bg1"/>
            </a:bgClr>
          </a:pattFill>
          <a:ln>
            <a:noFill/>
          </a:ln>
          <a:effectLst>
            <a:outerShdw blurRad="50800" dist="38100" dir="10800000" algn="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lvl="0">
              <a:lnSpc>
                <a:spcPct val="90000"/>
              </a:lnSpc>
              <a:spcBef>
                <a:spcPts val="1000"/>
              </a:spcBef>
            </a:pPr>
            <a:r>
              <a:rPr lang="en-US" sz="2400" dirty="0">
                <a:solidFill>
                  <a:schemeClr val="accent4">
                    <a:lumMod val="50000"/>
                  </a:schemeClr>
                </a:solidFill>
              </a:rPr>
              <a:t>Satisfied customers inventory management software ensures that all customer orders are fulfilled properly    through real time information related to your inventory levels. The system also allows you to track the    shipments until they’re received by customer’s. So that in the end, this system help increase customer satisfaction with your  services</a:t>
            </a:r>
            <a:r>
              <a:rPr lang="en-US" sz="2000" dirty="0">
                <a:solidFill>
                  <a:prstClr val="black">
                    <a:tint val="75000"/>
                  </a:prstClr>
                </a:solidFill>
              </a:rPr>
              <a:t>.</a:t>
            </a:r>
          </a:p>
        </p:txBody>
      </p:sp>
      <p:sp>
        <p:nvSpPr>
          <p:cNvPr id="12" name="Rectangle: Top Corners Rounded 11">
            <a:extLst>
              <a:ext uri="{FF2B5EF4-FFF2-40B4-BE49-F238E27FC236}">
                <a16:creationId xmlns:a16="http://schemas.microsoft.com/office/drawing/2014/main" id="{2918801D-3883-4DDA-BDEB-242F52019C14}"/>
              </a:ext>
            </a:extLst>
          </p:cNvPr>
          <p:cNvSpPr/>
          <p:nvPr/>
        </p:nvSpPr>
        <p:spPr>
          <a:xfrm rot="5400000" flipH="1">
            <a:off x="5791818" y="1282970"/>
            <a:ext cx="5629274" cy="4292056"/>
          </a:xfrm>
          <a:prstGeom prst="round2SameRect">
            <a:avLst>
              <a:gd name="adj1" fmla="val 6785"/>
              <a:gd name="adj2" fmla="val 0"/>
            </a:avLst>
          </a:prstGeom>
          <a:solidFill>
            <a:schemeClr val="bg1">
              <a:lumMod val="85000"/>
              <a:alpha val="84000"/>
            </a:schemeClr>
          </a:solidFill>
          <a:ln>
            <a:noFill/>
          </a:ln>
          <a:effectLst>
            <a:outerShdw blurRad="889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Top Corners Rounded 7">
            <a:extLst>
              <a:ext uri="{FF2B5EF4-FFF2-40B4-BE49-F238E27FC236}">
                <a16:creationId xmlns:a16="http://schemas.microsoft.com/office/drawing/2014/main" id="{9686620E-695B-48B8-B6DB-D1B496FDEAA0}"/>
              </a:ext>
            </a:extLst>
          </p:cNvPr>
          <p:cNvSpPr/>
          <p:nvPr/>
        </p:nvSpPr>
        <p:spPr>
          <a:xfrm rot="5400000" flipH="1">
            <a:off x="5587243" y="1222514"/>
            <a:ext cx="5629275" cy="4412970"/>
          </a:xfrm>
          <a:prstGeom prst="round2SameRect">
            <a:avLst>
              <a:gd name="adj1" fmla="val 4205"/>
              <a:gd name="adj2" fmla="val 0"/>
            </a:avLst>
          </a:prstGeom>
          <a:pattFill prst="pct5">
            <a:fgClr>
              <a:schemeClr val="accent1"/>
            </a:fgClr>
            <a:bgClr>
              <a:schemeClr val="bg1"/>
            </a:bgClr>
          </a:pattFill>
          <a:ln>
            <a:noFill/>
          </a:ln>
          <a:effectLst>
            <a:outerShdw blurRad="50800"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71EC140-F81E-4FA1-910C-3AF596C4BF92}"/>
              </a:ext>
            </a:extLst>
          </p:cNvPr>
          <p:cNvSpPr/>
          <p:nvPr/>
        </p:nvSpPr>
        <p:spPr>
          <a:xfrm>
            <a:off x="6246733" y="784819"/>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5BDE6F4-4CF5-449F-A0E7-6001375C0599}"/>
              </a:ext>
            </a:extLst>
          </p:cNvPr>
          <p:cNvSpPr/>
          <p:nvPr/>
        </p:nvSpPr>
        <p:spPr>
          <a:xfrm>
            <a:off x="5796986" y="784818"/>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A58BB2-3B2E-4AC1-984C-477E889A9941}"/>
              </a:ext>
            </a:extLst>
          </p:cNvPr>
          <p:cNvSpPr/>
          <p:nvPr/>
        </p:nvSpPr>
        <p:spPr>
          <a:xfrm>
            <a:off x="5860726" y="832530"/>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B3E066A-E2E0-478D-9B95-0F33C0AF661D}"/>
              </a:ext>
            </a:extLst>
          </p:cNvPr>
          <p:cNvSpPr/>
          <p:nvPr/>
        </p:nvSpPr>
        <p:spPr>
          <a:xfrm>
            <a:off x="5860726" y="903100"/>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0294695-43E1-42CC-927C-8E23B7A251FD}"/>
              </a:ext>
            </a:extLst>
          </p:cNvPr>
          <p:cNvSpPr/>
          <p:nvPr/>
        </p:nvSpPr>
        <p:spPr>
          <a:xfrm>
            <a:off x="6255644" y="1243676"/>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B745CF2-8A6F-4A66-954C-B9460EC1D2AD}"/>
              </a:ext>
            </a:extLst>
          </p:cNvPr>
          <p:cNvSpPr/>
          <p:nvPr/>
        </p:nvSpPr>
        <p:spPr>
          <a:xfrm>
            <a:off x="5805897" y="124367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12E5AC4-E24B-438C-B772-7E541A618606}"/>
              </a:ext>
            </a:extLst>
          </p:cNvPr>
          <p:cNvSpPr/>
          <p:nvPr/>
        </p:nvSpPr>
        <p:spPr>
          <a:xfrm>
            <a:off x="5869637" y="129138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92F819F-03F9-4EBD-B67A-3BC7499F1032}"/>
              </a:ext>
            </a:extLst>
          </p:cNvPr>
          <p:cNvSpPr/>
          <p:nvPr/>
        </p:nvSpPr>
        <p:spPr>
          <a:xfrm>
            <a:off x="5869637" y="136195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7E07883-1885-472A-AACB-3B094A3EFE21}"/>
              </a:ext>
            </a:extLst>
          </p:cNvPr>
          <p:cNvSpPr/>
          <p:nvPr/>
        </p:nvSpPr>
        <p:spPr>
          <a:xfrm>
            <a:off x="6255644" y="1710886"/>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9736B3D8-2ED9-4BCA-8D36-F0CF2C417184}"/>
              </a:ext>
            </a:extLst>
          </p:cNvPr>
          <p:cNvSpPr/>
          <p:nvPr/>
        </p:nvSpPr>
        <p:spPr>
          <a:xfrm>
            <a:off x="5805897" y="171088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28445272-6DFA-42FE-8412-CBD4576658F9}"/>
              </a:ext>
            </a:extLst>
          </p:cNvPr>
          <p:cNvSpPr/>
          <p:nvPr/>
        </p:nvSpPr>
        <p:spPr>
          <a:xfrm>
            <a:off x="5869637" y="175859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B502CFA-9C87-450C-861A-7A3871005B26}"/>
              </a:ext>
            </a:extLst>
          </p:cNvPr>
          <p:cNvSpPr/>
          <p:nvPr/>
        </p:nvSpPr>
        <p:spPr>
          <a:xfrm>
            <a:off x="5869637" y="182916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1EE7D090-0F4B-4309-991B-200029A1B5FA}"/>
              </a:ext>
            </a:extLst>
          </p:cNvPr>
          <p:cNvSpPr/>
          <p:nvPr/>
        </p:nvSpPr>
        <p:spPr>
          <a:xfrm>
            <a:off x="6255644" y="2178096"/>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1A9C65AD-9617-4F35-BE9A-A42EE6114E3E}"/>
              </a:ext>
            </a:extLst>
          </p:cNvPr>
          <p:cNvSpPr/>
          <p:nvPr/>
        </p:nvSpPr>
        <p:spPr>
          <a:xfrm>
            <a:off x="5805897" y="217809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6448FF10-B781-4E38-8224-EB1F86860559}"/>
              </a:ext>
            </a:extLst>
          </p:cNvPr>
          <p:cNvSpPr/>
          <p:nvPr/>
        </p:nvSpPr>
        <p:spPr>
          <a:xfrm>
            <a:off x="5869637" y="222580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FF44C036-60B5-4A2A-8EEA-962AC4A8BDF0}"/>
              </a:ext>
            </a:extLst>
          </p:cNvPr>
          <p:cNvSpPr/>
          <p:nvPr/>
        </p:nvSpPr>
        <p:spPr>
          <a:xfrm>
            <a:off x="5869637" y="229637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1A1F556-31BC-4774-8903-E9ED3D8A088C}"/>
              </a:ext>
            </a:extLst>
          </p:cNvPr>
          <p:cNvSpPr/>
          <p:nvPr/>
        </p:nvSpPr>
        <p:spPr>
          <a:xfrm>
            <a:off x="6255644" y="2645306"/>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32A76106-6115-468F-8551-E6FEDEFA5096}"/>
              </a:ext>
            </a:extLst>
          </p:cNvPr>
          <p:cNvSpPr/>
          <p:nvPr/>
        </p:nvSpPr>
        <p:spPr>
          <a:xfrm>
            <a:off x="5805897" y="264530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99F5C2C3-50C1-4EFE-87DA-C0BD124FA464}"/>
              </a:ext>
            </a:extLst>
          </p:cNvPr>
          <p:cNvSpPr/>
          <p:nvPr/>
        </p:nvSpPr>
        <p:spPr>
          <a:xfrm>
            <a:off x="5869637" y="269301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E3AE5FE-B017-45C9-9670-935C3A1F4C37}"/>
              </a:ext>
            </a:extLst>
          </p:cNvPr>
          <p:cNvSpPr/>
          <p:nvPr/>
        </p:nvSpPr>
        <p:spPr>
          <a:xfrm>
            <a:off x="5869637" y="276358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22A9D5E3-32F8-4BCC-94A1-93F8E5430558}"/>
              </a:ext>
            </a:extLst>
          </p:cNvPr>
          <p:cNvSpPr/>
          <p:nvPr/>
        </p:nvSpPr>
        <p:spPr>
          <a:xfrm>
            <a:off x="6255644" y="3112516"/>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7F3A6C00-738B-4E8B-90FF-1E8F9CED52E3}"/>
              </a:ext>
            </a:extLst>
          </p:cNvPr>
          <p:cNvSpPr/>
          <p:nvPr/>
        </p:nvSpPr>
        <p:spPr>
          <a:xfrm>
            <a:off x="5805897" y="311251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6384DB9-600C-40CA-A876-E170BFCE8B10}"/>
              </a:ext>
            </a:extLst>
          </p:cNvPr>
          <p:cNvSpPr/>
          <p:nvPr/>
        </p:nvSpPr>
        <p:spPr>
          <a:xfrm>
            <a:off x="5869637" y="316022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AA29919-951A-40E0-AF37-6EB9F6501EF7}"/>
              </a:ext>
            </a:extLst>
          </p:cNvPr>
          <p:cNvSpPr/>
          <p:nvPr/>
        </p:nvSpPr>
        <p:spPr>
          <a:xfrm>
            <a:off x="5869637" y="323079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3E18FA80-24C5-471D-8874-61736AD0710C}"/>
              </a:ext>
            </a:extLst>
          </p:cNvPr>
          <p:cNvSpPr/>
          <p:nvPr/>
        </p:nvSpPr>
        <p:spPr>
          <a:xfrm>
            <a:off x="6255644" y="3579726"/>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211FA0FF-77F0-4EB1-8B71-BFB2CC50A5BE}"/>
              </a:ext>
            </a:extLst>
          </p:cNvPr>
          <p:cNvSpPr/>
          <p:nvPr/>
        </p:nvSpPr>
        <p:spPr>
          <a:xfrm>
            <a:off x="5805897" y="357972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F306C99A-6334-4E64-9218-A4A77CB15112}"/>
              </a:ext>
            </a:extLst>
          </p:cNvPr>
          <p:cNvSpPr/>
          <p:nvPr/>
        </p:nvSpPr>
        <p:spPr>
          <a:xfrm>
            <a:off x="5869637" y="362743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CA3CF6C1-930D-4F9B-BB9B-846A208AD821}"/>
              </a:ext>
            </a:extLst>
          </p:cNvPr>
          <p:cNvSpPr/>
          <p:nvPr/>
        </p:nvSpPr>
        <p:spPr>
          <a:xfrm>
            <a:off x="5869637" y="369800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1FFDEF4F-6A9B-4D12-8EAE-97EF34E3AD0E}"/>
              </a:ext>
            </a:extLst>
          </p:cNvPr>
          <p:cNvSpPr/>
          <p:nvPr/>
        </p:nvSpPr>
        <p:spPr>
          <a:xfrm>
            <a:off x="6255644" y="4046936"/>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48733841-CB53-4905-97AC-FB91719D7E9A}"/>
              </a:ext>
            </a:extLst>
          </p:cNvPr>
          <p:cNvSpPr/>
          <p:nvPr/>
        </p:nvSpPr>
        <p:spPr>
          <a:xfrm>
            <a:off x="5805897" y="404693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AD366F4D-9E35-4FE9-A36E-1B5CC4414AE8}"/>
              </a:ext>
            </a:extLst>
          </p:cNvPr>
          <p:cNvSpPr/>
          <p:nvPr/>
        </p:nvSpPr>
        <p:spPr>
          <a:xfrm>
            <a:off x="5869637" y="409464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E92485F9-808A-4B41-8CA3-4381202289E3}"/>
              </a:ext>
            </a:extLst>
          </p:cNvPr>
          <p:cNvSpPr/>
          <p:nvPr/>
        </p:nvSpPr>
        <p:spPr>
          <a:xfrm>
            <a:off x="5869637" y="416521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489782BF-358C-4FA5-9685-56EC995B1481}"/>
              </a:ext>
            </a:extLst>
          </p:cNvPr>
          <p:cNvSpPr/>
          <p:nvPr/>
        </p:nvSpPr>
        <p:spPr>
          <a:xfrm>
            <a:off x="6255644" y="4514146"/>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7D55987F-B18B-48F4-96B2-91C4A4338114}"/>
              </a:ext>
            </a:extLst>
          </p:cNvPr>
          <p:cNvSpPr/>
          <p:nvPr/>
        </p:nvSpPr>
        <p:spPr>
          <a:xfrm>
            <a:off x="5805897" y="451414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52B680D1-CD33-49CD-ACA7-AE2A898B45F1}"/>
              </a:ext>
            </a:extLst>
          </p:cNvPr>
          <p:cNvSpPr/>
          <p:nvPr/>
        </p:nvSpPr>
        <p:spPr>
          <a:xfrm>
            <a:off x="5869637" y="456185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EEA3972A-AB1F-4CED-AE05-1B193CAB9363}"/>
              </a:ext>
            </a:extLst>
          </p:cNvPr>
          <p:cNvSpPr/>
          <p:nvPr/>
        </p:nvSpPr>
        <p:spPr>
          <a:xfrm>
            <a:off x="5869637" y="463242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2522D1A-B8D6-4CDE-9234-9D392AFCF4C5}"/>
              </a:ext>
            </a:extLst>
          </p:cNvPr>
          <p:cNvSpPr/>
          <p:nvPr/>
        </p:nvSpPr>
        <p:spPr>
          <a:xfrm>
            <a:off x="6255644" y="4981356"/>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24EA9E4E-2404-4557-A26E-C8603FFFF08F}"/>
              </a:ext>
            </a:extLst>
          </p:cNvPr>
          <p:cNvSpPr/>
          <p:nvPr/>
        </p:nvSpPr>
        <p:spPr>
          <a:xfrm>
            <a:off x="5805897" y="498135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3C15B4C-91D1-4FE6-9F9F-DF5804E1D014}"/>
              </a:ext>
            </a:extLst>
          </p:cNvPr>
          <p:cNvSpPr/>
          <p:nvPr/>
        </p:nvSpPr>
        <p:spPr>
          <a:xfrm>
            <a:off x="5869637" y="502906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99370A79-A7B0-4B5D-BC77-A83EEA6DCCB8}"/>
              </a:ext>
            </a:extLst>
          </p:cNvPr>
          <p:cNvSpPr/>
          <p:nvPr/>
        </p:nvSpPr>
        <p:spPr>
          <a:xfrm>
            <a:off x="5869637" y="509963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D5C82D63-D69C-4387-AA59-C02C0B13BC8A}"/>
              </a:ext>
            </a:extLst>
          </p:cNvPr>
          <p:cNvSpPr/>
          <p:nvPr/>
        </p:nvSpPr>
        <p:spPr>
          <a:xfrm>
            <a:off x="6255644" y="5448566"/>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E821FEB2-3BC0-432B-AE87-8EE35B73F935}"/>
              </a:ext>
            </a:extLst>
          </p:cNvPr>
          <p:cNvSpPr/>
          <p:nvPr/>
        </p:nvSpPr>
        <p:spPr>
          <a:xfrm>
            <a:off x="5805897" y="544856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DEA4810-E41E-4F01-9E02-44615E0CE4E1}"/>
              </a:ext>
            </a:extLst>
          </p:cNvPr>
          <p:cNvSpPr/>
          <p:nvPr/>
        </p:nvSpPr>
        <p:spPr>
          <a:xfrm>
            <a:off x="5869637" y="549627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2DF7B735-E089-490F-8A4E-B075DE095326}"/>
              </a:ext>
            </a:extLst>
          </p:cNvPr>
          <p:cNvSpPr/>
          <p:nvPr/>
        </p:nvSpPr>
        <p:spPr>
          <a:xfrm>
            <a:off x="5869637" y="556684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TextBox 167">
            <a:extLst>
              <a:ext uri="{FF2B5EF4-FFF2-40B4-BE49-F238E27FC236}">
                <a16:creationId xmlns:a16="http://schemas.microsoft.com/office/drawing/2014/main" id="{D49592B9-7045-4197-AE05-BC21C8D3E105}"/>
              </a:ext>
            </a:extLst>
          </p:cNvPr>
          <p:cNvSpPr txBox="1"/>
          <p:nvPr/>
        </p:nvSpPr>
        <p:spPr>
          <a:xfrm>
            <a:off x="6987417" y="1000083"/>
            <a:ext cx="2828925" cy="461665"/>
          </a:xfrm>
          <a:prstGeom prst="rect">
            <a:avLst/>
          </a:prstGeom>
          <a:solidFill>
            <a:srgbClr val="FFC000"/>
          </a:solidFill>
          <a:ln>
            <a:noFill/>
          </a:ln>
          <a:effectLst>
            <a:innerShdw blurRad="63500" dist="50800" dir="13500000">
              <a:prstClr val="black">
                <a:alpha val="50000"/>
              </a:prstClr>
            </a:innerShdw>
          </a:effectLst>
        </p:spPr>
        <p:txBody>
          <a:bodyPr wrap="square" rtlCol="0">
            <a:spAutoFit/>
          </a:bodyPr>
          <a:lstStyle/>
          <a:p>
            <a:r>
              <a:rPr lang="en-US" sz="2400" b="1" dirty="0">
                <a:solidFill>
                  <a:srgbClr val="C00000"/>
                </a:solidFill>
                <a:latin typeface="Century Gothic" panose="020B0502020202020204" pitchFamily="34" charset="0"/>
              </a:rPr>
              <a:t>Client Overview</a:t>
            </a:r>
          </a:p>
        </p:txBody>
      </p:sp>
      <p:sp>
        <p:nvSpPr>
          <p:cNvPr id="160" name="Oval 159">
            <a:extLst>
              <a:ext uri="{FF2B5EF4-FFF2-40B4-BE49-F238E27FC236}">
                <a16:creationId xmlns:a16="http://schemas.microsoft.com/office/drawing/2014/main" id="{93F73F6D-C78B-4F6D-8B81-E9DCE43EE65C}"/>
              </a:ext>
            </a:extLst>
          </p:cNvPr>
          <p:cNvSpPr/>
          <p:nvPr/>
        </p:nvSpPr>
        <p:spPr>
          <a:xfrm>
            <a:off x="6246733" y="5857186"/>
            <a:ext cx="228600" cy="218073"/>
          </a:xfrm>
          <a:prstGeom prst="ellipse">
            <a:avLst/>
          </a:prstGeom>
          <a:solidFill>
            <a:schemeClr val="tx1">
              <a:lumMod val="85000"/>
              <a:lumOff val="15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A8C7FB4E-12DC-4C69-A5A5-A216AD76475A}"/>
              </a:ext>
            </a:extLst>
          </p:cNvPr>
          <p:cNvSpPr/>
          <p:nvPr/>
        </p:nvSpPr>
        <p:spPr>
          <a:xfrm>
            <a:off x="5796986" y="585718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6DB4EC87-9E3E-4871-8E4E-034E425EF5BD}"/>
              </a:ext>
            </a:extLst>
          </p:cNvPr>
          <p:cNvSpPr/>
          <p:nvPr/>
        </p:nvSpPr>
        <p:spPr>
          <a:xfrm>
            <a:off x="5860726" y="590489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BDB86D01-260C-4213-9EDD-0846337F793A}"/>
              </a:ext>
            </a:extLst>
          </p:cNvPr>
          <p:cNvSpPr/>
          <p:nvPr/>
        </p:nvSpPr>
        <p:spPr>
          <a:xfrm>
            <a:off x="5860726" y="597546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5" name="Picture 174">
            <a:extLst>
              <a:ext uri="{FF2B5EF4-FFF2-40B4-BE49-F238E27FC236}">
                <a16:creationId xmlns:a16="http://schemas.microsoft.com/office/drawing/2014/main" id="{FF29C51B-E7D2-41C2-B46D-21D2C5E4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611" y="1848387"/>
            <a:ext cx="3889360" cy="4008797"/>
          </a:xfrm>
          <a:prstGeom prst="rect">
            <a:avLst/>
          </a:prstGeom>
        </p:spPr>
      </p:pic>
    </p:spTree>
    <p:extLst>
      <p:ext uri="{BB962C8B-B14F-4D97-AF65-F5344CB8AC3E}">
        <p14:creationId xmlns:p14="http://schemas.microsoft.com/office/powerpoint/2010/main" val="2145266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pattFill prst="pct60">
          <a:fgClr>
            <a:schemeClr val="tx1">
              <a:lumMod val="65000"/>
              <a:lumOff val="35000"/>
            </a:schemeClr>
          </a:fgClr>
          <a:bgClr>
            <a:schemeClr val="bg1"/>
          </a:bgClr>
        </a:patt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814AFF-BD88-46E9-BDEC-F5DAC9D1A2CE}"/>
              </a:ext>
            </a:extLst>
          </p:cNvPr>
          <p:cNvSpPr/>
          <p:nvPr/>
        </p:nvSpPr>
        <p:spPr>
          <a:xfrm>
            <a:off x="1295399" y="228600"/>
            <a:ext cx="9663113" cy="6400800"/>
          </a:xfrm>
          <a:prstGeom prst="rect">
            <a:avLst/>
          </a:prstGeom>
          <a:solidFill>
            <a:srgbClr val="660033">
              <a:alpha val="71765"/>
            </a:srgb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Top Corners Rounded 2">
            <a:extLst>
              <a:ext uri="{FF2B5EF4-FFF2-40B4-BE49-F238E27FC236}">
                <a16:creationId xmlns:a16="http://schemas.microsoft.com/office/drawing/2014/main" id="{9446D5A5-307F-48DC-8841-CA4C90EFCF73}"/>
              </a:ext>
            </a:extLst>
          </p:cNvPr>
          <p:cNvSpPr/>
          <p:nvPr/>
        </p:nvSpPr>
        <p:spPr>
          <a:xfrm rot="16200000">
            <a:off x="886038" y="1222513"/>
            <a:ext cx="5629274" cy="4412972"/>
          </a:xfrm>
          <a:prstGeom prst="round2SameRect">
            <a:avLst>
              <a:gd name="adj1" fmla="val 6152"/>
              <a:gd name="adj2" fmla="val 0"/>
            </a:avLst>
          </a:prstGeom>
          <a:solidFill>
            <a:schemeClr val="bg1">
              <a:lumMod val="85000"/>
              <a:alpha val="84000"/>
            </a:schemeClr>
          </a:solidFill>
          <a:ln>
            <a:noFill/>
          </a:ln>
          <a:effectLst>
            <a:outerShdw blurRad="889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C8403BF-7CE5-4479-86FB-3CD8355AB36F}"/>
              </a:ext>
            </a:extLst>
          </p:cNvPr>
          <p:cNvSpPr/>
          <p:nvPr/>
        </p:nvSpPr>
        <p:spPr>
          <a:xfrm rot="16200000">
            <a:off x="1074878" y="1222514"/>
            <a:ext cx="5629274" cy="4412970"/>
          </a:xfrm>
          <a:prstGeom prst="round2SameRect">
            <a:avLst>
              <a:gd name="adj1" fmla="val 4205"/>
              <a:gd name="adj2" fmla="val 0"/>
            </a:avLst>
          </a:prstGeom>
          <a:pattFill prst="pct40">
            <a:fgClr>
              <a:schemeClr val="accent1"/>
            </a:fgClr>
            <a:bgClr>
              <a:schemeClr val="bg1"/>
            </a:bgClr>
          </a:pattFill>
          <a:ln>
            <a:noFill/>
          </a:ln>
          <a:effectLst>
            <a:outerShdw blurRad="50800" dist="38100" dir="10800000" algn="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lvl="0">
              <a:lnSpc>
                <a:spcPct val="90000"/>
              </a:lnSpc>
              <a:spcBef>
                <a:spcPts val="1000"/>
              </a:spcBef>
            </a:pPr>
            <a:r>
              <a:rPr lang="en-US" sz="2000" dirty="0">
                <a:solidFill>
                  <a:prstClr val="black">
                    <a:tint val="75000"/>
                  </a:prstClr>
                </a:solidFill>
              </a:rPr>
              <a:t>.</a:t>
            </a:r>
          </a:p>
        </p:txBody>
      </p:sp>
      <p:sp>
        <p:nvSpPr>
          <p:cNvPr id="5" name="Rectangle: Top Corners Rounded 4">
            <a:extLst>
              <a:ext uri="{FF2B5EF4-FFF2-40B4-BE49-F238E27FC236}">
                <a16:creationId xmlns:a16="http://schemas.microsoft.com/office/drawing/2014/main" id="{18B5FD92-9340-49E0-BC54-7B1D6E7E5226}"/>
              </a:ext>
            </a:extLst>
          </p:cNvPr>
          <p:cNvSpPr/>
          <p:nvPr/>
        </p:nvSpPr>
        <p:spPr>
          <a:xfrm rot="5400000" flipH="1">
            <a:off x="5791818" y="1282970"/>
            <a:ext cx="5629274" cy="4292056"/>
          </a:xfrm>
          <a:prstGeom prst="round2SameRect">
            <a:avLst>
              <a:gd name="adj1" fmla="val 6785"/>
              <a:gd name="adj2" fmla="val 0"/>
            </a:avLst>
          </a:prstGeom>
          <a:solidFill>
            <a:schemeClr val="bg1">
              <a:lumMod val="85000"/>
              <a:alpha val="84000"/>
            </a:schemeClr>
          </a:solidFill>
          <a:ln>
            <a:noFill/>
          </a:ln>
          <a:effectLst>
            <a:outerShdw blurRad="889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Top Corners Rounded 5">
            <a:extLst>
              <a:ext uri="{FF2B5EF4-FFF2-40B4-BE49-F238E27FC236}">
                <a16:creationId xmlns:a16="http://schemas.microsoft.com/office/drawing/2014/main" id="{A805C290-3426-4939-A0D8-932147C0EBB2}"/>
              </a:ext>
            </a:extLst>
          </p:cNvPr>
          <p:cNvSpPr/>
          <p:nvPr/>
        </p:nvSpPr>
        <p:spPr>
          <a:xfrm rot="5400000" flipH="1">
            <a:off x="5587243" y="1222514"/>
            <a:ext cx="5629275" cy="4412970"/>
          </a:xfrm>
          <a:prstGeom prst="round2SameRect">
            <a:avLst>
              <a:gd name="adj1" fmla="val 4205"/>
              <a:gd name="adj2" fmla="val 0"/>
            </a:avLst>
          </a:prstGeom>
          <a:pattFill prst="pct40">
            <a:fgClr>
              <a:schemeClr val="accent1"/>
            </a:fgClr>
            <a:bgClr>
              <a:schemeClr val="bg1"/>
            </a:bgClr>
          </a:pattFill>
          <a:ln>
            <a:noFill/>
          </a:ln>
          <a:effectLst>
            <a:outerShdw blurRad="50800" dist="38100" dir="2700000" algn="tl"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77869A58-A38D-4DC2-850F-C55451DA2937}"/>
              </a:ext>
            </a:extLst>
          </p:cNvPr>
          <p:cNvSpPr/>
          <p:nvPr/>
        </p:nvSpPr>
        <p:spPr>
          <a:xfrm>
            <a:off x="6246733" y="784819"/>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D49889-48A4-4F94-9112-02633A0F0E17}"/>
              </a:ext>
            </a:extLst>
          </p:cNvPr>
          <p:cNvSpPr/>
          <p:nvPr/>
        </p:nvSpPr>
        <p:spPr>
          <a:xfrm>
            <a:off x="5796986" y="784818"/>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DE946BA-3975-4852-8D1C-A6272147BD12}"/>
              </a:ext>
            </a:extLst>
          </p:cNvPr>
          <p:cNvSpPr/>
          <p:nvPr/>
        </p:nvSpPr>
        <p:spPr>
          <a:xfrm>
            <a:off x="5860726" y="832530"/>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642C6A7-8106-41F0-9C39-80DE6572B390}"/>
              </a:ext>
            </a:extLst>
          </p:cNvPr>
          <p:cNvSpPr/>
          <p:nvPr/>
        </p:nvSpPr>
        <p:spPr>
          <a:xfrm>
            <a:off x="5860726" y="903100"/>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EB86B1-7C68-4D0A-BE92-A50778A8D5DE}"/>
              </a:ext>
            </a:extLst>
          </p:cNvPr>
          <p:cNvSpPr/>
          <p:nvPr/>
        </p:nvSpPr>
        <p:spPr>
          <a:xfrm>
            <a:off x="6255644" y="1243676"/>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3935A78-0701-4D75-962F-1B2DF92600A7}"/>
              </a:ext>
            </a:extLst>
          </p:cNvPr>
          <p:cNvSpPr/>
          <p:nvPr/>
        </p:nvSpPr>
        <p:spPr>
          <a:xfrm>
            <a:off x="5805897" y="124367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CE43FDE-2C50-4D94-BCFE-D5369300F730}"/>
              </a:ext>
            </a:extLst>
          </p:cNvPr>
          <p:cNvSpPr/>
          <p:nvPr/>
        </p:nvSpPr>
        <p:spPr>
          <a:xfrm>
            <a:off x="5869637" y="129138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D38FE27-103F-43EA-9B56-D60E38D0923A}"/>
              </a:ext>
            </a:extLst>
          </p:cNvPr>
          <p:cNvSpPr/>
          <p:nvPr/>
        </p:nvSpPr>
        <p:spPr>
          <a:xfrm>
            <a:off x="5869637" y="136195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89B4E4C-B4BE-4849-9F7D-8E176E93FABD}"/>
              </a:ext>
            </a:extLst>
          </p:cNvPr>
          <p:cNvSpPr/>
          <p:nvPr/>
        </p:nvSpPr>
        <p:spPr>
          <a:xfrm>
            <a:off x="6255644" y="1710886"/>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E58193-B63B-4303-A6B1-7B8DA91BE8CF}"/>
              </a:ext>
            </a:extLst>
          </p:cNvPr>
          <p:cNvSpPr/>
          <p:nvPr/>
        </p:nvSpPr>
        <p:spPr>
          <a:xfrm>
            <a:off x="5805897" y="171088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56D064-E2DD-4980-AAC9-07666E7483FF}"/>
              </a:ext>
            </a:extLst>
          </p:cNvPr>
          <p:cNvSpPr/>
          <p:nvPr/>
        </p:nvSpPr>
        <p:spPr>
          <a:xfrm>
            <a:off x="5869637" y="175859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20F14F8-BE2E-4120-8205-39B0D73E5A08}"/>
              </a:ext>
            </a:extLst>
          </p:cNvPr>
          <p:cNvSpPr/>
          <p:nvPr/>
        </p:nvSpPr>
        <p:spPr>
          <a:xfrm>
            <a:off x="5869637" y="182916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66D8470-33E1-471A-B1DF-71148442D5C5}"/>
              </a:ext>
            </a:extLst>
          </p:cNvPr>
          <p:cNvSpPr/>
          <p:nvPr/>
        </p:nvSpPr>
        <p:spPr>
          <a:xfrm>
            <a:off x="6255644" y="2178096"/>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A746812-C8FC-4DD6-B5BD-7745AA4DE6FC}"/>
              </a:ext>
            </a:extLst>
          </p:cNvPr>
          <p:cNvSpPr/>
          <p:nvPr/>
        </p:nvSpPr>
        <p:spPr>
          <a:xfrm>
            <a:off x="5805897" y="217809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2A2252-6318-4E34-806F-3A37D81F3D91}"/>
              </a:ext>
            </a:extLst>
          </p:cNvPr>
          <p:cNvSpPr/>
          <p:nvPr/>
        </p:nvSpPr>
        <p:spPr>
          <a:xfrm>
            <a:off x="5869637" y="222580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637BD27-544D-4CC1-A0C1-F4F9242E5015}"/>
              </a:ext>
            </a:extLst>
          </p:cNvPr>
          <p:cNvSpPr/>
          <p:nvPr/>
        </p:nvSpPr>
        <p:spPr>
          <a:xfrm>
            <a:off x="5869637" y="229637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C1940C-017D-43EB-AE45-13B85758346D}"/>
              </a:ext>
            </a:extLst>
          </p:cNvPr>
          <p:cNvSpPr/>
          <p:nvPr/>
        </p:nvSpPr>
        <p:spPr>
          <a:xfrm>
            <a:off x="6255644" y="2645306"/>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CD2F457-06D6-437E-AEFE-FE93B37C64EF}"/>
              </a:ext>
            </a:extLst>
          </p:cNvPr>
          <p:cNvSpPr/>
          <p:nvPr/>
        </p:nvSpPr>
        <p:spPr>
          <a:xfrm>
            <a:off x="5805897" y="264530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FDABD9B-984B-45FB-BE16-F5F60224F401}"/>
              </a:ext>
            </a:extLst>
          </p:cNvPr>
          <p:cNvSpPr/>
          <p:nvPr/>
        </p:nvSpPr>
        <p:spPr>
          <a:xfrm>
            <a:off x="5869637" y="269301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6464B0C-FDAC-4559-BC80-C0658FB8045E}"/>
              </a:ext>
            </a:extLst>
          </p:cNvPr>
          <p:cNvSpPr/>
          <p:nvPr/>
        </p:nvSpPr>
        <p:spPr>
          <a:xfrm>
            <a:off x="5869637" y="276358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E932D67-CDAA-4871-BDAF-445006089448}"/>
              </a:ext>
            </a:extLst>
          </p:cNvPr>
          <p:cNvSpPr/>
          <p:nvPr/>
        </p:nvSpPr>
        <p:spPr>
          <a:xfrm>
            <a:off x="6255644" y="3112516"/>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9AE7A04-15F5-4EAB-8774-20BDA3F33E8F}"/>
              </a:ext>
            </a:extLst>
          </p:cNvPr>
          <p:cNvSpPr/>
          <p:nvPr/>
        </p:nvSpPr>
        <p:spPr>
          <a:xfrm>
            <a:off x="5805897" y="311251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F4E756D-2519-44E5-A4DE-71CD3533323A}"/>
              </a:ext>
            </a:extLst>
          </p:cNvPr>
          <p:cNvSpPr/>
          <p:nvPr/>
        </p:nvSpPr>
        <p:spPr>
          <a:xfrm>
            <a:off x="5869637" y="316022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0788598-2E05-4F65-83B6-B325197D379E}"/>
              </a:ext>
            </a:extLst>
          </p:cNvPr>
          <p:cNvSpPr/>
          <p:nvPr/>
        </p:nvSpPr>
        <p:spPr>
          <a:xfrm>
            <a:off x="5869637" y="323079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163F216-923A-4534-B236-9F6325935B51}"/>
              </a:ext>
            </a:extLst>
          </p:cNvPr>
          <p:cNvSpPr/>
          <p:nvPr/>
        </p:nvSpPr>
        <p:spPr>
          <a:xfrm>
            <a:off x="6255644" y="3579726"/>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D8DE535-E05A-42CF-B9B6-5E1FBDF1EDED}"/>
              </a:ext>
            </a:extLst>
          </p:cNvPr>
          <p:cNvSpPr/>
          <p:nvPr/>
        </p:nvSpPr>
        <p:spPr>
          <a:xfrm>
            <a:off x="5805897" y="357972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20D677D-76C3-470E-BFF6-362D9773CB77}"/>
              </a:ext>
            </a:extLst>
          </p:cNvPr>
          <p:cNvSpPr/>
          <p:nvPr/>
        </p:nvSpPr>
        <p:spPr>
          <a:xfrm>
            <a:off x="5869637" y="362743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5D82529-1783-47FA-B909-187D376DF611}"/>
              </a:ext>
            </a:extLst>
          </p:cNvPr>
          <p:cNvSpPr/>
          <p:nvPr/>
        </p:nvSpPr>
        <p:spPr>
          <a:xfrm>
            <a:off x="5869637" y="369800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C4BA17CC-C6D4-4FE7-A0BE-133360ACFD35}"/>
              </a:ext>
            </a:extLst>
          </p:cNvPr>
          <p:cNvSpPr/>
          <p:nvPr/>
        </p:nvSpPr>
        <p:spPr>
          <a:xfrm>
            <a:off x="6255644" y="4046936"/>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578A07-EAE2-4977-9C12-9C2BE264040D}"/>
              </a:ext>
            </a:extLst>
          </p:cNvPr>
          <p:cNvSpPr/>
          <p:nvPr/>
        </p:nvSpPr>
        <p:spPr>
          <a:xfrm>
            <a:off x="5805897" y="404693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8EF20E3-A083-4C8B-A143-78AF58521863}"/>
              </a:ext>
            </a:extLst>
          </p:cNvPr>
          <p:cNvSpPr/>
          <p:nvPr/>
        </p:nvSpPr>
        <p:spPr>
          <a:xfrm>
            <a:off x="5869637" y="409464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D9B92E0-6876-45E1-A8A1-5FDA331462D9}"/>
              </a:ext>
            </a:extLst>
          </p:cNvPr>
          <p:cNvSpPr/>
          <p:nvPr/>
        </p:nvSpPr>
        <p:spPr>
          <a:xfrm>
            <a:off x="5869637" y="416521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86B522B-B709-4C44-8B61-1C5B29B77A53}"/>
              </a:ext>
            </a:extLst>
          </p:cNvPr>
          <p:cNvSpPr/>
          <p:nvPr/>
        </p:nvSpPr>
        <p:spPr>
          <a:xfrm>
            <a:off x="6255644" y="4514146"/>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3A8DC172-E11C-40BF-8362-A040BAA00770}"/>
              </a:ext>
            </a:extLst>
          </p:cNvPr>
          <p:cNvSpPr/>
          <p:nvPr/>
        </p:nvSpPr>
        <p:spPr>
          <a:xfrm>
            <a:off x="5805897" y="451414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444F10D-20C8-4930-9FC7-77D384E53283}"/>
              </a:ext>
            </a:extLst>
          </p:cNvPr>
          <p:cNvSpPr/>
          <p:nvPr/>
        </p:nvSpPr>
        <p:spPr>
          <a:xfrm>
            <a:off x="5869637" y="456185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7BBAA40-36E0-43F3-AD36-11C5526781F0}"/>
              </a:ext>
            </a:extLst>
          </p:cNvPr>
          <p:cNvSpPr/>
          <p:nvPr/>
        </p:nvSpPr>
        <p:spPr>
          <a:xfrm>
            <a:off x="5869637" y="463242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3F8D5F0A-39DD-4B8C-8B7F-36332D92461E}"/>
              </a:ext>
            </a:extLst>
          </p:cNvPr>
          <p:cNvSpPr/>
          <p:nvPr/>
        </p:nvSpPr>
        <p:spPr>
          <a:xfrm>
            <a:off x="6255644" y="4981356"/>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13D8E781-8A4D-4E3F-B529-F81F785F8FD9}"/>
              </a:ext>
            </a:extLst>
          </p:cNvPr>
          <p:cNvSpPr/>
          <p:nvPr/>
        </p:nvSpPr>
        <p:spPr>
          <a:xfrm>
            <a:off x="5805897" y="498135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D16EB65-28DB-48BE-B691-C6157B7A5524}"/>
              </a:ext>
            </a:extLst>
          </p:cNvPr>
          <p:cNvSpPr/>
          <p:nvPr/>
        </p:nvSpPr>
        <p:spPr>
          <a:xfrm>
            <a:off x="5869637" y="502906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58C8AA8-53DE-4C4E-849B-B13EA402D13C}"/>
              </a:ext>
            </a:extLst>
          </p:cNvPr>
          <p:cNvSpPr/>
          <p:nvPr/>
        </p:nvSpPr>
        <p:spPr>
          <a:xfrm>
            <a:off x="5869637" y="509963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3E2DF43-7E24-4942-B434-F15A4BA2CFD1}"/>
              </a:ext>
            </a:extLst>
          </p:cNvPr>
          <p:cNvSpPr/>
          <p:nvPr/>
        </p:nvSpPr>
        <p:spPr>
          <a:xfrm>
            <a:off x="6255644" y="5448566"/>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6E8549F-8780-4F9A-B7B4-9FB396BFA035}"/>
              </a:ext>
            </a:extLst>
          </p:cNvPr>
          <p:cNvSpPr/>
          <p:nvPr/>
        </p:nvSpPr>
        <p:spPr>
          <a:xfrm>
            <a:off x="5805897" y="544856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C7ACA85-9624-451D-ABC5-4D52E6905002}"/>
              </a:ext>
            </a:extLst>
          </p:cNvPr>
          <p:cNvSpPr/>
          <p:nvPr/>
        </p:nvSpPr>
        <p:spPr>
          <a:xfrm>
            <a:off x="5869637" y="549627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003A4FC5-1714-4DBC-B5BD-75B1F21A085E}"/>
              </a:ext>
            </a:extLst>
          </p:cNvPr>
          <p:cNvSpPr/>
          <p:nvPr/>
        </p:nvSpPr>
        <p:spPr>
          <a:xfrm>
            <a:off x="5869637" y="556684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F753908B-B29E-4ADC-9FD9-DD511B7374F9}"/>
              </a:ext>
            </a:extLst>
          </p:cNvPr>
          <p:cNvSpPr txBox="1"/>
          <p:nvPr/>
        </p:nvSpPr>
        <p:spPr>
          <a:xfrm>
            <a:off x="2475052" y="852581"/>
            <a:ext cx="2828925" cy="461665"/>
          </a:xfrm>
          <a:prstGeom prst="rect">
            <a:avLst/>
          </a:prstGeom>
          <a:solidFill>
            <a:srgbClr val="FF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2400" b="1" dirty="0">
                <a:solidFill>
                  <a:schemeClr val="tx2">
                    <a:lumMod val="75000"/>
                  </a:schemeClr>
                </a:solidFill>
                <a:latin typeface="Century Gothic" panose="020B0502020202020204" pitchFamily="34" charset="0"/>
              </a:rPr>
              <a:t>Admin Overview</a:t>
            </a:r>
          </a:p>
        </p:txBody>
      </p:sp>
      <p:sp>
        <p:nvSpPr>
          <p:cNvPr id="52" name="Oval 51">
            <a:extLst>
              <a:ext uri="{FF2B5EF4-FFF2-40B4-BE49-F238E27FC236}">
                <a16:creationId xmlns:a16="http://schemas.microsoft.com/office/drawing/2014/main" id="{420B8E16-FBCA-4092-971B-BEBA163F6BA9}"/>
              </a:ext>
            </a:extLst>
          </p:cNvPr>
          <p:cNvSpPr/>
          <p:nvPr/>
        </p:nvSpPr>
        <p:spPr>
          <a:xfrm>
            <a:off x="6246733" y="5857186"/>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BDE06F8C-E7B9-4B56-89FF-ECE1BD6A82D0}"/>
              </a:ext>
            </a:extLst>
          </p:cNvPr>
          <p:cNvSpPr/>
          <p:nvPr/>
        </p:nvSpPr>
        <p:spPr>
          <a:xfrm>
            <a:off x="5796986" y="5857185"/>
            <a:ext cx="228600" cy="218073"/>
          </a:xfrm>
          <a:prstGeom prst="ellipse">
            <a:avLst/>
          </a:prstGeom>
          <a:solidFill>
            <a:schemeClr val="tx1">
              <a:lumMod val="85000"/>
              <a:lumOff val="1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D44759A-F6AB-4AEB-9C08-FB6A7C258644}"/>
              </a:ext>
            </a:extLst>
          </p:cNvPr>
          <p:cNvSpPr/>
          <p:nvPr/>
        </p:nvSpPr>
        <p:spPr>
          <a:xfrm>
            <a:off x="5860726" y="590489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430FFD4-0C9A-4AD9-8E51-320194CEB288}"/>
              </a:ext>
            </a:extLst>
          </p:cNvPr>
          <p:cNvSpPr/>
          <p:nvPr/>
        </p:nvSpPr>
        <p:spPr>
          <a:xfrm>
            <a:off x="5860726" y="5975467"/>
            <a:ext cx="563840" cy="45719"/>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19C7BEB-BB3C-4E67-BFC3-337DC0FB05A3}"/>
              </a:ext>
            </a:extLst>
          </p:cNvPr>
          <p:cNvSpPr txBox="1"/>
          <p:nvPr/>
        </p:nvSpPr>
        <p:spPr>
          <a:xfrm>
            <a:off x="6593392" y="1083413"/>
            <a:ext cx="3813203" cy="4801314"/>
          </a:xfrm>
          <a:prstGeom prst="rect">
            <a:avLst/>
          </a:prstGeom>
          <a:noFill/>
        </p:spPr>
        <p:txBody>
          <a:bodyPr wrap="square" rtlCol="0">
            <a:spAutoFit/>
          </a:bodyPr>
          <a:lstStyle/>
          <a:p>
            <a:r>
              <a:rPr lang="en-US" dirty="0">
                <a:solidFill>
                  <a:schemeClr val="accent1">
                    <a:lumMod val="50000"/>
                  </a:schemeClr>
                </a:solidFill>
              </a:rPr>
              <a:t>An sales and inventory manage system keeps your company away from financial losses due to human errors, excessive stock storage, unnecessary purchases, late deliveries, and so on. With a centralized and integrated system, you don’t need to spend extra money on additional systems to manage your inventory.  You can also reduce the costs you might need to pay an inventory specialist, since the inventory management system is able to automate most of the inventory operations. Besides, it can be easily implemented by anyone even if they have no experience in inventory control.</a:t>
            </a:r>
          </a:p>
        </p:txBody>
      </p:sp>
      <p:pic>
        <p:nvPicPr>
          <p:cNvPr id="60" name="Picture 59">
            <a:extLst>
              <a:ext uri="{FF2B5EF4-FFF2-40B4-BE49-F238E27FC236}">
                <a16:creationId xmlns:a16="http://schemas.microsoft.com/office/drawing/2014/main" id="{ECD093B1-022A-40AF-893F-BD54C5F1F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4193" y="1710886"/>
            <a:ext cx="3562864" cy="3949126"/>
          </a:xfrm>
          <a:prstGeom prst="rect">
            <a:avLst/>
          </a:prstGeom>
        </p:spPr>
      </p:pic>
    </p:spTree>
    <p:extLst>
      <p:ext uri="{BB962C8B-B14F-4D97-AF65-F5344CB8AC3E}">
        <p14:creationId xmlns:p14="http://schemas.microsoft.com/office/powerpoint/2010/main" val="17944031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2F3C24B-BFDF-451A-A98D-467390C2F6DD}"/>
              </a:ext>
            </a:extLst>
          </p:cNvPr>
          <p:cNvSpPr/>
          <p:nvPr/>
        </p:nvSpPr>
        <p:spPr>
          <a:xfrm>
            <a:off x="1714500" y="609600"/>
            <a:ext cx="9048750" cy="5881688"/>
          </a:xfrm>
          <a:prstGeom prst="roundRect">
            <a:avLst>
              <a:gd name="adj" fmla="val 4488"/>
            </a:avLst>
          </a:prstGeom>
          <a:solidFill>
            <a:srgbClr val="5C2A0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D920FAF-C5EC-4F30-9AB9-433185589ECE}"/>
              </a:ext>
            </a:extLst>
          </p:cNvPr>
          <p:cNvSpPr/>
          <p:nvPr/>
        </p:nvSpPr>
        <p:spPr>
          <a:xfrm>
            <a:off x="1524000" y="457200"/>
            <a:ext cx="9144000" cy="5943600"/>
          </a:xfrm>
          <a:prstGeom prst="roundRect">
            <a:avLst>
              <a:gd name="adj" fmla="val 4488"/>
            </a:avLst>
          </a:prstGeom>
          <a:solidFill>
            <a:srgbClr val="5C2A08"/>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5984B5E-8CBF-4B0C-AA7E-D0D9D3E022C1}"/>
              </a:ext>
            </a:extLst>
          </p:cNvPr>
          <p:cNvSpPr/>
          <p:nvPr/>
        </p:nvSpPr>
        <p:spPr>
          <a:xfrm>
            <a:off x="1714500" y="680052"/>
            <a:ext cx="8763000" cy="5486400"/>
          </a:xfrm>
          <a:prstGeom prst="rect">
            <a:avLst/>
          </a:prstGeom>
          <a:pattFill prst="pct75">
            <a:fgClr>
              <a:srgbClr val="CCFF99"/>
            </a:fgClr>
            <a:bgClr>
              <a:schemeClr val="bg1"/>
            </a:bgClr>
          </a:patt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cxnSp>
        <p:nvCxnSpPr>
          <p:cNvPr id="8" name="Straight Connector 7">
            <a:extLst>
              <a:ext uri="{FF2B5EF4-FFF2-40B4-BE49-F238E27FC236}">
                <a16:creationId xmlns:a16="http://schemas.microsoft.com/office/drawing/2014/main" id="{1A822477-B26F-4699-B05F-9897B8C5DDE9}"/>
              </a:ext>
            </a:extLst>
          </p:cNvPr>
          <p:cNvCxnSpPr>
            <a:cxnSpLocks/>
          </p:cNvCxnSpPr>
          <p:nvPr/>
        </p:nvCxnSpPr>
        <p:spPr>
          <a:xfrm>
            <a:off x="6096000" y="1224646"/>
            <a:ext cx="0" cy="4296297"/>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4A15FF6B-6A7A-46C1-8830-DE49CFEE4742}"/>
              </a:ext>
            </a:extLst>
          </p:cNvPr>
          <p:cNvSpPr/>
          <p:nvPr/>
        </p:nvSpPr>
        <p:spPr>
          <a:xfrm>
            <a:off x="10276114" y="685800"/>
            <a:ext cx="201384" cy="1371600"/>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A560581-1C4D-4467-B7BF-53FB5C529DA3}"/>
              </a:ext>
            </a:extLst>
          </p:cNvPr>
          <p:cNvSpPr/>
          <p:nvPr/>
        </p:nvSpPr>
        <p:spPr>
          <a:xfrm>
            <a:off x="10276114" y="2057400"/>
            <a:ext cx="201384" cy="1371600"/>
          </a:xfrm>
          <a:prstGeom prst="rect">
            <a:avLst/>
          </a:prstGeom>
          <a:solidFill>
            <a:srgbClr val="0066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E658DE2-771D-4374-9E7A-397365A082B2}"/>
              </a:ext>
            </a:extLst>
          </p:cNvPr>
          <p:cNvSpPr/>
          <p:nvPr/>
        </p:nvSpPr>
        <p:spPr>
          <a:xfrm>
            <a:off x="10276114" y="3431874"/>
            <a:ext cx="201384" cy="1371600"/>
          </a:xfrm>
          <a:prstGeom prst="rect">
            <a:avLst/>
          </a:prstGeom>
          <a:solidFill>
            <a:srgbClr val="FF00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ight Triangle 70">
            <a:extLst>
              <a:ext uri="{FF2B5EF4-FFF2-40B4-BE49-F238E27FC236}">
                <a16:creationId xmlns:a16="http://schemas.microsoft.com/office/drawing/2014/main" id="{E15C1C34-F320-4C2F-8E41-62F62C69BF76}"/>
              </a:ext>
            </a:extLst>
          </p:cNvPr>
          <p:cNvSpPr/>
          <p:nvPr/>
        </p:nvSpPr>
        <p:spPr>
          <a:xfrm flipH="1">
            <a:off x="6305384" y="2072069"/>
            <a:ext cx="3970728" cy="137731"/>
          </a:xfrm>
          <a:prstGeom prst="rtTriangle">
            <a:avLst/>
          </a:prstGeom>
          <a:gradFill flip="none" rotWithShape="1">
            <a:gsLst>
              <a:gs pos="33000">
                <a:srgbClr val="5C2A08">
                  <a:tint val="66000"/>
                  <a:satMod val="160000"/>
                </a:srgbClr>
              </a:gs>
              <a:gs pos="77000">
                <a:srgbClr val="5C2A08">
                  <a:tint val="44500"/>
                  <a:satMod val="160000"/>
                </a:srgbClr>
              </a:gs>
              <a:gs pos="100000">
                <a:srgbClr val="5C2A08">
                  <a:tint val="23500"/>
                  <a:satMod val="160000"/>
                </a:srgbClr>
              </a:gs>
            </a:gsLst>
            <a:path path="circle">
              <a:fillToRect r="100000" b="100000"/>
            </a:path>
            <a:tileRect l="-100000" t="-100000"/>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0732ED0A-71DB-4D9B-AB66-21700A86D852}"/>
              </a:ext>
            </a:extLst>
          </p:cNvPr>
          <p:cNvSpPr/>
          <p:nvPr/>
        </p:nvSpPr>
        <p:spPr>
          <a:xfrm>
            <a:off x="10276114" y="4800600"/>
            <a:ext cx="201384" cy="1377348"/>
          </a:xfrm>
          <a:prstGeom prst="rect">
            <a:avLst/>
          </a:prstGeom>
          <a:solidFill>
            <a:srgbClr val="00206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Triangle 71">
            <a:extLst>
              <a:ext uri="{FF2B5EF4-FFF2-40B4-BE49-F238E27FC236}">
                <a16:creationId xmlns:a16="http://schemas.microsoft.com/office/drawing/2014/main" id="{71F8FA0F-CCAC-486A-8434-3CAD06F3536D}"/>
              </a:ext>
            </a:extLst>
          </p:cNvPr>
          <p:cNvSpPr/>
          <p:nvPr/>
        </p:nvSpPr>
        <p:spPr>
          <a:xfrm flipH="1">
            <a:off x="6305384" y="3436125"/>
            <a:ext cx="3970728" cy="137731"/>
          </a:xfrm>
          <a:prstGeom prst="rtTriangle">
            <a:avLst/>
          </a:prstGeom>
          <a:gradFill flip="none" rotWithShape="1">
            <a:gsLst>
              <a:gs pos="33000">
                <a:srgbClr val="5C2A08">
                  <a:tint val="66000"/>
                  <a:satMod val="160000"/>
                </a:srgbClr>
              </a:gs>
              <a:gs pos="77000">
                <a:srgbClr val="5C2A08">
                  <a:tint val="44500"/>
                  <a:satMod val="160000"/>
                </a:srgbClr>
              </a:gs>
              <a:gs pos="100000">
                <a:srgbClr val="5C2A08">
                  <a:tint val="23500"/>
                  <a:satMod val="160000"/>
                </a:srgbClr>
              </a:gs>
            </a:gsLst>
            <a:path path="circle">
              <a:fillToRect r="100000" b="100000"/>
            </a:path>
            <a:tileRect l="-100000" t="-100000"/>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ight Triangle 72">
            <a:extLst>
              <a:ext uri="{FF2B5EF4-FFF2-40B4-BE49-F238E27FC236}">
                <a16:creationId xmlns:a16="http://schemas.microsoft.com/office/drawing/2014/main" id="{11821BD5-8B22-42EC-AA2D-2D1F51CCECD7}"/>
              </a:ext>
            </a:extLst>
          </p:cNvPr>
          <p:cNvSpPr/>
          <p:nvPr/>
        </p:nvSpPr>
        <p:spPr>
          <a:xfrm flipH="1">
            <a:off x="6305384" y="4800181"/>
            <a:ext cx="3970728" cy="137731"/>
          </a:xfrm>
          <a:prstGeom prst="rtTriangle">
            <a:avLst/>
          </a:prstGeom>
          <a:gradFill flip="none" rotWithShape="1">
            <a:gsLst>
              <a:gs pos="33000">
                <a:srgbClr val="5C2A08">
                  <a:tint val="66000"/>
                  <a:satMod val="160000"/>
                </a:srgbClr>
              </a:gs>
              <a:gs pos="77000">
                <a:srgbClr val="5C2A08">
                  <a:tint val="44500"/>
                  <a:satMod val="160000"/>
                </a:srgbClr>
              </a:gs>
              <a:gs pos="100000">
                <a:srgbClr val="5C2A08">
                  <a:tint val="23500"/>
                  <a:satMod val="160000"/>
                </a:srgbClr>
              </a:gs>
            </a:gsLst>
            <a:path path="circle">
              <a:fillToRect r="100000" b="100000"/>
            </a:path>
            <a:tileRect l="-100000" t="-100000"/>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86215BA-CEB0-4066-8B75-30123C3803EB}"/>
              </a:ext>
            </a:extLst>
          </p:cNvPr>
          <p:cNvSpPr/>
          <p:nvPr/>
        </p:nvSpPr>
        <p:spPr>
          <a:xfrm>
            <a:off x="1795383" y="884794"/>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Terminator 10">
            <a:extLst>
              <a:ext uri="{FF2B5EF4-FFF2-40B4-BE49-F238E27FC236}">
                <a16:creationId xmlns:a16="http://schemas.microsoft.com/office/drawing/2014/main" id="{4AE8CE88-7263-45C5-A7A0-35990050593C}"/>
              </a:ext>
            </a:extLst>
          </p:cNvPr>
          <p:cNvSpPr/>
          <p:nvPr/>
        </p:nvSpPr>
        <p:spPr>
          <a:xfrm>
            <a:off x="1459706" y="927100"/>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a:extLst>
              <a:ext uri="{FF2B5EF4-FFF2-40B4-BE49-F238E27FC236}">
                <a16:creationId xmlns:a16="http://schemas.microsoft.com/office/drawing/2014/main" id="{2C089D34-88B1-403D-8D61-DA9E84FB88FB}"/>
              </a:ext>
            </a:extLst>
          </p:cNvPr>
          <p:cNvSpPr/>
          <p:nvPr/>
        </p:nvSpPr>
        <p:spPr>
          <a:xfrm>
            <a:off x="1459706" y="1003300"/>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446831-02F0-44EE-811E-B34D95F03C99}"/>
              </a:ext>
            </a:extLst>
          </p:cNvPr>
          <p:cNvSpPr/>
          <p:nvPr/>
        </p:nvSpPr>
        <p:spPr>
          <a:xfrm>
            <a:off x="1795383" y="1224646"/>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a:extLst>
              <a:ext uri="{FF2B5EF4-FFF2-40B4-BE49-F238E27FC236}">
                <a16:creationId xmlns:a16="http://schemas.microsoft.com/office/drawing/2014/main" id="{4294CCE4-72EE-4C84-B1B8-B1046F0975F9}"/>
              </a:ext>
            </a:extLst>
          </p:cNvPr>
          <p:cNvSpPr/>
          <p:nvPr/>
        </p:nvSpPr>
        <p:spPr>
          <a:xfrm>
            <a:off x="1459706" y="1266952"/>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Terminator 14">
            <a:extLst>
              <a:ext uri="{FF2B5EF4-FFF2-40B4-BE49-F238E27FC236}">
                <a16:creationId xmlns:a16="http://schemas.microsoft.com/office/drawing/2014/main" id="{00D6F550-00DD-44ED-963B-3B2A2BFEDBD6}"/>
              </a:ext>
            </a:extLst>
          </p:cNvPr>
          <p:cNvSpPr/>
          <p:nvPr/>
        </p:nvSpPr>
        <p:spPr>
          <a:xfrm>
            <a:off x="1459706" y="1343152"/>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C4D70BB-7EF5-45BA-A3CF-7E2AF8DDE679}"/>
              </a:ext>
            </a:extLst>
          </p:cNvPr>
          <p:cNvSpPr/>
          <p:nvPr/>
        </p:nvSpPr>
        <p:spPr>
          <a:xfrm>
            <a:off x="1795383" y="1564498"/>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Terminator 16">
            <a:extLst>
              <a:ext uri="{FF2B5EF4-FFF2-40B4-BE49-F238E27FC236}">
                <a16:creationId xmlns:a16="http://schemas.microsoft.com/office/drawing/2014/main" id="{51B4201B-6739-465F-A7BF-DBF0662AF539}"/>
              </a:ext>
            </a:extLst>
          </p:cNvPr>
          <p:cNvSpPr/>
          <p:nvPr/>
        </p:nvSpPr>
        <p:spPr>
          <a:xfrm>
            <a:off x="1459706" y="1606804"/>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Terminator 17">
            <a:extLst>
              <a:ext uri="{FF2B5EF4-FFF2-40B4-BE49-F238E27FC236}">
                <a16:creationId xmlns:a16="http://schemas.microsoft.com/office/drawing/2014/main" id="{FEB335C8-7FA8-4F2A-B3E2-37950843AD06}"/>
              </a:ext>
            </a:extLst>
          </p:cNvPr>
          <p:cNvSpPr/>
          <p:nvPr/>
        </p:nvSpPr>
        <p:spPr>
          <a:xfrm>
            <a:off x="1459706" y="1683004"/>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56E7EF6-E1B8-4E58-A866-2A088C2ADB5D}"/>
              </a:ext>
            </a:extLst>
          </p:cNvPr>
          <p:cNvSpPr/>
          <p:nvPr/>
        </p:nvSpPr>
        <p:spPr>
          <a:xfrm>
            <a:off x="1795383" y="1904350"/>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Terminator 19">
            <a:extLst>
              <a:ext uri="{FF2B5EF4-FFF2-40B4-BE49-F238E27FC236}">
                <a16:creationId xmlns:a16="http://schemas.microsoft.com/office/drawing/2014/main" id="{CEA8E04A-3C97-4BCF-9958-60427484CBCC}"/>
              </a:ext>
            </a:extLst>
          </p:cNvPr>
          <p:cNvSpPr/>
          <p:nvPr/>
        </p:nvSpPr>
        <p:spPr>
          <a:xfrm>
            <a:off x="1459706" y="1946656"/>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Terminator 20">
            <a:extLst>
              <a:ext uri="{FF2B5EF4-FFF2-40B4-BE49-F238E27FC236}">
                <a16:creationId xmlns:a16="http://schemas.microsoft.com/office/drawing/2014/main" id="{EB78EA92-96CC-4453-BB04-B4B2346C6EE9}"/>
              </a:ext>
            </a:extLst>
          </p:cNvPr>
          <p:cNvSpPr/>
          <p:nvPr/>
        </p:nvSpPr>
        <p:spPr>
          <a:xfrm>
            <a:off x="1459706" y="2022856"/>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E6ECCED-A509-41D5-96BB-AC4BB3A94BFA}"/>
              </a:ext>
            </a:extLst>
          </p:cNvPr>
          <p:cNvSpPr/>
          <p:nvPr/>
        </p:nvSpPr>
        <p:spPr>
          <a:xfrm>
            <a:off x="1795383" y="2244202"/>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Terminator 22">
            <a:extLst>
              <a:ext uri="{FF2B5EF4-FFF2-40B4-BE49-F238E27FC236}">
                <a16:creationId xmlns:a16="http://schemas.microsoft.com/office/drawing/2014/main" id="{A407D993-C201-4A7F-9A4C-894B06CB873C}"/>
              </a:ext>
            </a:extLst>
          </p:cNvPr>
          <p:cNvSpPr/>
          <p:nvPr/>
        </p:nvSpPr>
        <p:spPr>
          <a:xfrm>
            <a:off x="1459706" y="2286508"/>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Terminator 23">
            <a:extLst>
              <a:ext uri="{FF2B5EF4-FFF2-40B4-BE49-F238E27FC236}">
                <a16:creationId xmlns:a16="http://schemas.microsoft.com/office/drawing/2014/main" id="{8D6D3D5A-7F56-4B04-B931-1896BDB1A1B0}"/>
              </a:ext>
            </a:extLst>
          </p:cNvPr>
          <p:cNvSpPr/>
          <p:nvPr/>
        </p:nvSpPr>
        <p:spPr>
          <a:xfrm>
            <a:off x="1459706" y="2362708"/>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8B3D087-784A-4E61-9339-969C71C917D7}"/>
              </a:ext>
            </a:extLst>
          </p:cNvPr>
          <p:cNvSpPr/>
          <p:nvPr/>
        </p:nvSpPr>
        <p:spPr>
          <a:xfrm>
            <a:off x="1795383" y="2584054"/>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Terminator 25">
            <a:extLst>
              <a:ext uri="{FF2B5EF4-FFF2-40B4-BE49-F238E27FC236}">
                <a16:creationId xmlns:a16="http://schemas.microsoft.com/office/drawing/2014/main" id="{D05F04BF-F3AF-4CBC-A7F5-96EB9BF47D72}"/>
              </a:ext>
            </a:extLst>
          </p:cNvPr>
          <p:cNvSpPr/>
          <p:nvPr/>
        </p:nvSpPr>
        <p:spPr>
          <a:xfrm>
            <a:off x="1459706" y="2626360"/>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Terminator 26">
            <a:extLst>
              <a:ext uri="{FF2B5EF4-FFF2-40B4-BE49-F238E27FC236}">
                <a16:creationId xmlns:a16="http://schemas.microsoft.com/office/drawing/2014/main" id="{A47AFBB6-75D8-4F21-ADF8-149A9B16073B}"/>
              </a:ext>
            </a:extLst>
          </p:cNvPr>
          <p:cNvSpPr/>
          <p:nvPr/>
        </p:nvSpPr>
        <p:spPr>
          <a:xfrm>
            <a:off x="1459706" y="2702560"/>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1C3AEFD-A4D4-4261-B0FE-52BF35FB153D}"/>
              </a:ext>
            </a:extLst>
          </p:cNvPr>
          <p:cNvSpPr/>
          <p:nvPr/>
        </p:nvSpPr>
        <p:spPr>
          <a:xfrm>
            <a:off x="1795383" y="2923906"/>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Terminator 28">
            <a:extLst>
              <a:ext uri="{FF2B5EF4-FFF2-40B4-BE49-F238E27FC236}">
                <a16:creationId xmlns:a16="http://schemas.microsoft.com/office/drawing/2014/main" id="{F752837B-004E-4FA6-8D94-82B6FC92FE1A}"/>
              </a:ext>
            </a:extLst>
          </p:cNvPr>
          <p:cNvSpPr/>
          <p:nvPr/>
        </p:nvSpPr>
        <p:spPr>
          <a:xfrm>
            <a:off x="1459706" y="2966212"/>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Terminator 29">
            <a:extLst>
              <a:ext uri="{FF2B5EF4-FFF2-40B4-BE49-F238E27FC236}">
                <a16:creationId xmlns:a16="http://schemas.microsoft.com/office/drawing/2014/main" id="{8CAFA89A-1E6C-49D5-92E6-5AFF3C4AA0B3}"/>
              </a:ext>
            </a:extLst>
          </p:cNvPr>
          <p:cNvSpPr/>
          <p:nvPr/>
        </p:nvSpPr>
        <p:spPr>
          <a:xfrm>
            <a:off x="1459706" y="3042412"/>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41804A7-0869-41DD-A030-5EAA0F8FC834}"/>
              </a:ext>
            </a:extLst>
          </p:cNvPr>
          <p:cNvSpPr/>
          <p:nvPr/>
        </p:nvSpPr>
        <p:spPr>
          <a:xfrm>
            <a:off x="1795383" y="3263758"/>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Terminator 31">
            <a:extLst>
              <a:ext uri="{FF2B5EF4-FFF2-40B4-BE49-F238E27FC236}">
                <a16:creationId xmlns:a16="http://schemas.microsoft.com/office/drawing/2014/main" id="{977D1E6B-B649-47BC-A5F1-6E637C0A783D}"/>
              </a:ext>
            </a:extLst>
          </p:cNvPr>
          <p:cNvSpPr/>
          <p:nvPr/>
        </p:nvSpPr>
        <p:spPr>
          <a:xfrm>
            <a:off x="1459706" y="3306064"/>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Terminator 32">
            <a:extLst>
              <a:ext uri="{FF2B5EF4-FFF2-40B4-BE49-F238E27FC236}">
                <a16:creationId xmlns:a16="http://schemas.microsoft.com/office/drawing/2014/main" id="{35FDD166-FF53-40EC-BA87-1F15BB2B488E}"/>
              </a:ext>
            </a:extLst>
          </p:cNvPr>
          <p:cNvSpPr/>
          <p:nvPr/>
        </p:nvSpPr>
        <p:spPr>
          <a:xfrm>
            <a:off x="1459706" y="3382264"/>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1D0B4409-1D26-4E37-892D-69E8F4968940}"/>
              </a:ext>
            </a:extLst>
          </p:cNvPr>
          <p:cNvSpPr/>
          <p:nvPr/>
        </p:nvSpPr>
        <p:spPr>
          <a:xfrm>
            <a:off x="1795383" y="3603610"/>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Terminator 34">
            <a:extLst>
              <a:ext uri="{FF2B5EF4-FFF2-40B4-BE49-F238E27FC236}">
                <a16:creationId xmlns:a16="http://schemas.microsoft.com/office/drawing/2014/main" id="{CBDE4E1A-8FCB-426D-9A0B-C0F7A2018208}"/>
              </a:ext>
            </a:extLst>
          </p:cNvPr>
          <p:cNvSpPr/>
          <p:nvPr/>
        </p:nvSpPr>
        <p:spPr>
          <a:xfrm>
            <a:off x="1459706" y="3645916"/>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a:extLst>
              <a:ext uri="{FF2B5EF4-FFF2-40B4-BE49-F238E27FC236}">
                <a16:creationId xmlns:a16="http://schemas.microsoft.com/office/drawing/2014/main" id="{D80EA8D5-14B2-45FB-84CE-7FA16D41ACDC}"/>
              </a:ext>
            </a:extLst>
          </p:cNvPr>
          <p:cNvSpPr/>
          <p:nvPr/>
        </p:nvSpPr>
        <p:spPr>
          <a:xfrm>
            <a:off x="1459706" y="3722116"/>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16D9B6BE-2035-4EBB-99F0-C1D80D03EE09}"/>
              </a:ext>
            </a:extLst>
          </p:cNvPr>
          <p:cNvSpPr/>
          <p:nvPr/>
        </p:nvSpPr>
        <p:spPr>
          <a:xfrm>
            <a:off x="1795383" y="3943462"/>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a:extLst>
              <a:ext uri="{FF2B5EF4-FFF2-40B4-BE49-F238E27FC236}">
                <a16:creationId xmlns:a16="http://schemas.microsoft.com/office/drawing/2014/main" id="{1C443901-EA71-4D33-84CD-2826F72A8E1A}"/>
              </a:ext>
            </a:extLst>
          </p:cNvPr>
          <p:cNvSpPr/>
          <p:nvPr/>
        </p:nvSpPr>
        <p:spPr>
          <a:xfrm>
            <a:off x="1459706" y="3985768"/>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Terminator 38">
            <a:extLst>
              <a:ext uri="{FF2B5EF4-FFF2-40B4-BE49-F238E27FC236}">
                <a16:creationId xmlns:a16="http://schemas.microsoft.com/office/drawing/2014/main" id="{6ECE33AC-D504-4053-AE22-B330346D306D}"/>
              </a:ext>
            </a:extLst>
          </p:cNvPr>
          <p:cNvSpPr/>
          <p:nvPr/>
        </p:nvSpPr>
        <p:spPr>
          <a:xfrm>
            <a:off x="1459706" y="4061968"/>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07E4862-705C-4414-BED0-00EF1AC6DCEA}"/>
              </a:ext>
            </a:extLst>
          </p:cNvPr>
          <p:cNvSpPr/>
          <p:nvPr/>
        </p:nvSpPr>
        <p:spPr>
          <a:xfrm>
            <a:off x="1795383" y="4283314"/>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Terminator 40">
            <a:extLst>
              <a:ext uri="{FF2B5EF4-FFF2-40B4-BE49-F238E27FC236}">
                <a16:creationId xmlns:a16="http://schemas.microsoft.com/office/drawing/2014/main" id="{59A2B66B-B761-4D66-AE2F-40FD55B58E08}"/>
              </a:ext>
            </a:extLst>
          </p:cNvPr>
          <p:cNvSpPr/>
          <p:nvPr/>
        </p:nvSpPr>
        <p:spPr>
          <a:xfrm>
            <a:off x="1459706" y="4325620"/>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Terminator 41">
            <a:extLst>
              <a:ext uri="{FF2B5EF4-FFF2-40B4-BE49-F238E27FC236}">
                <a16:creationId xmlns:a16="http://schemas.microsoft.com/office/drawing/2014/main" id="{1D58BD01-C3D9-4BC9-B06A-0B25B98589C3}"/>
              </a:ext>
            </a:extLst>
          </p:cNvPr>
          <p:cNvSpPr/>
          <p:nvPr/>
        </p:nvSpPr>
        <p:spPr>
          <a:xfrm>
            <a:off x="1459706" y="4401820"/>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C98D6FA-50A8-4CA8-9419-FF54E2A360BC}"/>
              </a:ext>
            </a:extLst>
          </p:cNvPr>
          <p:cNvSpPr/>
          <p:nvPr/>
        </p:nvSpPr>
        <p:spPr>
          <a:xfrm>
            <a:off x="1795383" y="4623166"/>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Terminator 43">
            <a:extLst>
              <a:ext uri="{FF2B5EF4-FFF2-40B4-BE49-F238E27FC236}">
                <a16:creationId xmlns:a16="http://schemas.microsoft.com/office/drawing/2014/main" id="{D1C23DF9-FC3D-4F97-8608-3BC1B6793271}"/>
              </a:ext>
            </a:extLst>
          </p:cNvPr>
          <p:cNvSpPr/>
          <p:nvPr/>
        </p:nvSpPr>
        <p:spPr>
          <a:xfrm>
            <a:off x="1459706" y="4665472"/>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Terminator 44">
            <a:extLst>
              <a:ext uri="{FF2B5EF4-FFF2-40B4-BE49-F238E27FC236}">
                <a16:creationId xmlns:a16="http://schemas.microsoft.com/office/drawing/2014/main" id="{988065D3-025A-4864-A5DF-FDD3B4DD65C5}"/>
              </a:ext>
            </a:extLst>
          </p:cNvPr>
          <p:cNvSpPr/>
          <p:nvPr/>
        </p:nvSpPr>
        <p:spPr>
          <a:xfrm>
            <a:off x="1459706" y="4741672"/>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134E17F-AF9C-494A-813E-D15AA0C3D24C}"/>
              </a:ext>
            </a:extLst>
          </p:cNvPr>
          <p:cNvSpPr/>
          <p:nvPr/>
        </p:nvSpPr>
        <p:spPr>
          <a:xfrm>
            <a:off x="1795383" y="4963018"/>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Terminator 46">
            <a:extLst>
              <a:ext uri="{FF2B5EF4-FFF2-40B4-BE49-F238E27FC236}">
                <a16:creationId xmlns:a16="http://schemas.microsoft.com/office/drawing/2014/main" id="{B98EE1E4-A739-41E0-A076-1793E68CDDE7}"/>
              </a:ext>
            </a:extLst>
          </p:cNvPr>
          <p:cNvSpPr/>
          <p:nvPr/>
        </p:nvSpPr>
        <p:spPr>
          <a:xfrm>
            <a:off x="1459706" y="5005324"/>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Terminator 47">
            <a:extLst>
              <a:ext uri="{FF2B5EF4-FFF2-40B4-BE49-F238E27FC236}">
                <a16:creationId xmlns:a16="http://schemas.microsoft.com/office/drawing/2014/main" id="{9F42BD3F-8910-4DE3-8E1E-C3034E631572}"/>
              </a:ext>
            </a:extLst>
          </p:cNvPr>
          <p:cNvSpPr/>
          <p:nvPr/>
        </p:nvSpPr>
        <p:spPr>
          <a:xfrm>
            <a:off x="1459706" y="5081524"/>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1AD1DDE-E521-41D8-9781-FA0444AF3C77}"/>
              </a:ext>
            </a:extLst>
          </p:cNvPr>
          <p:cNvSpPr/>
          <p:nvPr/>
        </p:nvSpPr>
        <p:spPr>
          <a:xfrm>
            <a:off x="1795383" y="5302870"/>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Terminator 49">
            <a:extLst>
              <a:ext uri="{FF2B5EF4-FFF2-40B4-BE49-F238E27FC236}">
                <a16:creationId xmlns:a16="http://schemas.microsoft.com/office/drawing/2014/main" id="{CFA1E05B-6AA7-4AC5-AFB5-DBF67C71BFC8}"/>
              </a:ext>
            </a:extLst>
          </p:cNvPr>
          <p:cNvSpPr/>
          <p:nvPr/>
        </p:nvSpPr>
        <p:spPr>
          <a:xfrm>
            <a:off x="1459706" y="5345176"/>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Terminator 50">
            <a:extLst>
              <a:ext uri="{FF2B5EF4-FFF2-40B4-BE49-F238E27FC236}">
                <a16:creationId xmlns:a16="http://schemas.microsoft.com/office/drawing/2014/main" id="{1BD972B7-49C2-4169-939B-2E33EBBFF24C}"/>
              </a:ext>
            </a:extLst>
          </p:cNvPr>
          <p:cNvSpPr/>
          <p:nvPr/>
        </p:nvSpPr>
        <p:spPr>
          <a:xfrm>
            <a:off x="1459706" y="5421376"/>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D3AC561A-20D5-4751-A8AF-E3BF1FD20B25}"/>
              </a:ext>
            </a:extLst>
          </p:cNvPr>
          <p:cNvSpPr/>
          <p:nvPr/>
        </p:nvSpPr>
        <p:spPr>
          <a:xfrm>
            <a:off x="1795383" y="5633846"/>
            <a:ext cx="228600" cy="218073"/>
          </a:xfrm>
          <a:prstGeom prst="ellipse">
            <a:avLst/>
          </a:prstGeom>
          <a:solidFill>
            <a:srgbClr val="5C2A08"/>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Terminator 55">
            <a:extLst>
              <a:ext uri="{FF2B5EF4-FFF2-40B4-BE49-F238E27FC236}">
                <a16:creationId xmlns:a16="http://schemas.microsoft.com/office/drawing/2014/main" id="{A0F8B1BC-FAA2-432D-A9B3-34189FF2A34A}"/>
              </a:ext>
            </a:extLst>
          </p:cNvPr>
          <p:cNvSpPr/>
          <p:nvPr/>
        </p:nvSpPr>
        <p:spPr>
          <a:xfrm>
            <a:off x="1459706" y="5676152"/>
            <a:ext cx="432590" cy="45719"/>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Terminator 56">
            <a:extLst>
              <a:ext uri="{FF2B5EF4-FFF2-40B4-BE49-F238E27FC236}">
                <a16:creationId xmlns:a16="http://schemas.microsoft.com/office/drawing/2014/main" id="{D582B0C8-7B9F-4B54-9393-89526A15CD9B}"/>
              </a:ext>
            </a:extLst>
          </p:cNvPr>
          <p:cNvSpPr/>
          <p:nvPr/>
        </p:nvSpPr>
        <p:spPr>
          <a:xfrm>
            <a:off x="1459706" y="5752352"/>
            <a:ext cx="432590" cy="49213"/>
          </a:xfrm>
          <a:prstGeom prst="flowChartTerminator">
            <a:avLst/>
          </a:prstGeom>
          <a:gradFill flip="none" rotWithShape="1">
            <a:gsLst>
              <a:gs pos="0">
                <a:schemeClr val="accent2">
                  <a:lumMod val="20000"/>
                  <a:lumOff val="80000"/>
                </a:schemeClr>
              </a:gs>
              <a:gs pos="0">
                <a:schemeClr val="bg1">
                  <a:lumMod val="95000"/>
                </a:schemeClr>
              </a:gs>
              <a:gs pos="78000">
                <a:schemeClr val="accent2">
                  <a:lumMod val="75000"/>
                </a:schemeClr>
              </a:gs>
            </a:gsLst>
            <a:lin ang="6000000" scaled="0"/>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TextBox 140">
            <a:extLst>
              <a:ext uri="{FF2B5EF4-FFF2-40B4-BE49-F238E27FC236}">
                <a16:creationId xmlns:a16="http://schemas.microsoft.com/office/drawing/2014/main" id="{E1B03E3E-C9A6-402B-9D68-472E80398537}"/>
              </a:ext>
            </a:extLst>
          </p:cNvPr>
          <p:cNvSpPr txBox="1"/>
          <p:nvPr/>
        </p:nvSpPr>
        <p:spPr>
          <a:xfrm>
            <a:off x="2468283" y="1413239"/>
            <a:ext cx="3627715" cy="341632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rtlCol="0">
            <a:spAutoFit/>
          </a:bodyPr>
          <a:lstStyle/>
          <a:p>
            <a:r>
              <a:rPr lang="en-US" sz="5400" b="1" dirty="0">
                <a:ln>
                  <a:solidFill>
                    <a:schemeClr val="accent1">
                      <a:lumMod val="50000"/>
                    </a:schemeClr>
                  </a:solidFill>
                </a:ln>
                <a:solidFill>
                  <a:schemeClr val="tx2">
                    <a:lumMod val="50000"/>
                  </a:schemeClr>
                </a:solidFill>
                <a:latin typeface="Century Gothic" panose="020B0502020202020204" pitchFamily="34" charset="0"/>
              </a:rPr>
              <a:t>Data Security and Credibility</a:t>
            </a:r>
          </a:p>
        </p:txBody>
      </p:sp>
      <p:sp>
        <p:nvSpPr>
          <p:cNvPr id="142" name="TextBox 141">
            <a:extLst>
              <a:ext uri="{FF2B5EF4-FFF2-40B4-BE49-F238E27FC236}">
                <a16:creationId xmlns:a16="http://schemas.microsoft.com/office/drawing/2014/main" id="{14BA8F7A-E742-46C7-976F-1AC26BDF5BCD}"/>
              </a:ext>
            </a:extLst>
          </p:cNvPr>
          <p:cNvSpPr txBox="1"/>
          <p:nvPr/>
        </p:nvSpPr>
        <p:spPr>
          <a:xfrm>
            <a:off x="6305381" y="825732"/>
            <a:ext cx="3780225" cy="1292662"/>
          </a:xfrm>
          <a:prstGeom prst="rect">
            <a:avLst/>
          </a:prstGeom>
          <a:noFill/>
        </p:spPr>
        <p:txBody>
          <a:bodyPr wrap="square" rtlCol="0">
            <a:spAutoFit/>
          </a:bodyPr>
          <a:lstStyle/>
          <a:p>
            <a:r>
              <a:rPr lang="en-US" sz="1300" dirty="0">
                <a:solidFill>
                  <a:schemeClr val="accent2">
                    <a:lumMod val="50000"/>
                  </a:schemeClr>
                </a:solidFill>
                <a:latin typeface="+mj-lt"/>
              </a:rPr>
              <a:t>Inventory is the most valuable asset in large number of small businesses, and it can also be one of the most difficult assets to keep under control. Theft, administrative errors, physical damage  and obsolescence all eat away at inventory, squeezing profit margins and damaging bottom lines.</a:t>
            </a:r>
          </a:p>
        </p:txBody>
      </p:sp>
      <p:sp>
        <p:nvSpPr>
          <p:cNvPr id="143" name="TextBox 142">
            <a:extLst>
              <a:ext uri="{FF2B5EF4-FFF2-40B4-BE49-F238E27FC236}">
                <a16:creationId xmlns:a16="http://schemas.microsoft.com/office/drawing/2014/main" id="{8868FE41-0405-4CE8-AF02-2577E2A48481}"/>
              </a:ext>
            </a:extLst>
          </p:cNvPr>
          <p:cNvSpPr txBox="1"/>
          <p:nvPr/>
        </p:nvSpPr>
        <p:spPr>
          <a:xfrm>
            <a:off x="6305384" y="2305046"/>
            <a:ext cx="3845812" cy="1077218"/>
          </a:xfrm>
          <a:prstGeom prst="rect">
            <a:avLst/>
          </a:prstGeom>
          <a:noFill/>
        </p:spPr>
        <p:txBody>
          <a:bodyPr wrap="square" rtlCol="0">
            <a:spAutoFit/>
          </a:bodyPr>
          <a:lstStyle/>
          <a:p>
            <a:pPr>
              <a:buClrTx/>
            </a:pPr>
            <a:r>
              <a:rPr lang="en-US" sz="1600" dirty="0">
                <a:solidFill>
                  <a:schemeClr val="accent1">
                    <a:lumMod val="75000"/>
                  </a:schemeClr>
                </a:solidFill>
              </a:rPr>
              <a:t>Implement policies to limit the amount of people with access to your inventory, and keep a record of who has access to secure areas at specific times throughout each day.</a:t>
            </a:r>
          </a:p>
        </p:txBody>
      </p:sp>
      <p:sp>
        <p:nvSpPr>
          <p:cNvPr id="144" name="TextBox 143">
            <a:extLst>
              <a:ext uri="{FF2B5EF4-FFF2-40B4-BE49-F238E27FC236}">
                <a16:creationId xmlns:a16="http://schemas.microsoft.com/office/drawing/2014/main" id="{4CA47D82-D1ED-4EB6-8B2E-D0E6D38842EA}"/>
              </a:ext>
            </a:extLst>
          </p:cNvPr>
          <p:cNvSpPr txBox="1"/>
          <p:nvPr/>
        </p:nvSpPr>
        <p:spPr>
          <a:xfrm>
            <a:off x="6305381" y="3644308"/>
            <a:ext cx="3640560" cy="1200329"/>
          </a:xfrm>
          <a:prstGeom prst="rect">
            <a:avLst/>
          </a:prstGeom>
          <a:noFill/>
        </p:spPr>
        <p:txBody>
          <a:bodyPr wrap="square" rtlCol="0">
            <a:spAutoFit/>
          </a:bodyPr>
          <a:lstStyle/>
          <a:p>
            <a:pPr>
              <a:buClrTx/>
            </a:pPr>
            <a:r>
              <a:rPr lang="en-US" sz="1200" dirty="0">
                <a:solidFill>
                  <a:srgbClr val="006666"/>
                </a:solidFill>
              </a:rPr>
              <a:t>Implement fool-proof system for inventory receipt and storage. Section off designated areas for each inventory item; clearly label each section and train new employees on the storage area’s layout. Create user-friendly checklists and verification procedure’s for employees receiving or making shipments of inventory.</a:t>
            </a:r>
          </a:p>
        </p:txBody>
      </p:sp>
      <p:sp>
        <p:nvSpPr>
          <p:cNvPr id="145" name="TextBox 144">
            <a:extLst>
              <a:ext uri="{FF2B5EF4-FFF2-40B4-BE49-F238E27FC236}">
                <a16:creationId xmlns:a16="http://schemas.microsoft.com/office/drawing/2014/main" id="{C11C9561-BCE8-44AC-8EF8-5F79BAC60BB7}"/>
              </a:ext>
            </a:extLst>
          </p:cNvPr>
          <p:cNvSpPr txBox="1"/>
          <p:nvPr/>
        </p:nvSpPr>
        <p:spPr>
          <a:xfrm>
            <a:off x="6238875" y="4913362"/>
            <a:ext cx="3875482" cy="1169551"/>
          </a:xfrm>
          <a:prstGeom prst="rect">
            <a:avLst/>
          </a:prstGeom>
          <a:noFill/>
        </p:spPr>
        <p:txBody>
          <a:bodyPr wrap="square" rtlCol="0">
            <a:spAutoFit/>
          </a:bodyPr>
          <a:lstStyle/>
          <a:p>
            <a:pPr>
              <a:buClrTx/>
            </a:pPr>
            <a:r>
              <a:rPr lang="en-US" sz="1000" dirty="0">
                <a:solidFill>
                  <a:schemeClr val="accent6">
                    <a:lumMod val="50000"/>
                  </a:schemeClr>
                </a:solidFill>
              </a:rPr>
              <a:t>Create a plan to take advantage to central warehousing and cooperative purchasing techniques. Create a formal system to replenish inventory at one location with excess inventory from another location, when possible, and to combine purchases for several locations into  a single purchase order. This can help you to make fewer and larger purchases, allowing you to take advantage of quantity discounts and minimize distribution costs across the supply chain.</a:t>
            </a:r>
          </a:p>
        </p:txBody>
      </p:sp>
    </p:spTree>
    <p:extLst>
      <p:ext uri="{BB962C8B-B14F-4D97-AF65-F5344CB8AC3E}">
        <p14:creationId xmlns:p14="http://schemas.microsoft.com/office/powerpoint/2010/main" val="2956515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TotalTime>
  <Words>1446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Calibri</vt:lpstr>
      <vt:lpstr>Calibri Light</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JJJ Marketing</dc:title>
  <dc:creator>noime dc manalaysay</dc:creator>
  <cp:lastModifiedBy>noime dc manalaysay</cp:lastModifiedBy>
  <cp:revision>96</cp:revision>
  <dcterms:created xsi:type="dcterms:W3CDTF">2020-03-18T19:10:43Z</dcterms:created>
  <dcterms:modified xsi:type="dcterms:W3CDTF">2020-03-27T15:20:02Z</dcterms:modified>
</cp:coreProperties>
</file>