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444" r:id="rId2"/>
    <p:sldId id="445" r:id="rId3"/>
    <p:sldId id="446" r:id="rId4"/>
    <p:sldId id="447" r:id="rId5"/>
    <p:sldId id="283" r:id="rId6"/>
    <p:sldId id="284" r:id="rId7"/>
    <p:sldId id="285" r:id="rId8"/>
    <p:sldId id="286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2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524155-7B03-434F-97D1-E9A14826E00C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FD6DA48-0A71-4D23-A7BB-62ED94B7A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3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25355F-77CF-43FF-A63E-78E30757345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334529-6BB1-46EB-A529-92EAA1DBB4E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2A460C-084B-4C21-8EE7-4A1FDE81097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F9F390-3492-4288-BBC1-3AC4CD18FAB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5D63-EB37-4F42-8F93-E6B59CB359B5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F7DE1E-97F6-42C8-8CD6-810DFBC8D3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BF89DD-C1E1-4D22-84F8-5787DFF84A72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82BF-0F25-4172-9384-827BF7952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7A7B2-F2BD-447C-A2FC-E0D0A0A3D455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296DE-D0CC-428F-BAA1-84E5672A4B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DDE8C-45F5-4B9B-957C-668CB616D6A2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C84B8-B8D4-4079-B714-38BB5E301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8EAF0-952D-4BDF-BD63-C751AEC5E07F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898E1-BDC3-4793-B963-7DA16FBED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7F9C8-8E9C-4E92-9B23-5E46D3D4B191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EB0B-508D-4099-AFA9-B140DC7D8EE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8BECD-2588-4238-8E31-D20EF9663D19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CC40-2AF0-4501-8961-835CC9604A0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67102-263D-4B07-A780-48ECAD1BEE81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36401-CA94-46FC-8D0E-FDD361D7B2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CDBD0F-9F4D-4A10-B929-19EDB6197BC6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EC093-B5AB-4C65-90A5-5CF3E833CA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E30D5A-0D3E-4E7F-8230-6C985E2192CD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99874-2DB4-4C56-B5D3-BC8AD7F39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6897-91A3-4646-9F95-E5EC422A4457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AD24A-FE74-4553-9F24-B48A21FB58A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2F5B-3128-4C4E-B56F-4726FDB5DC80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1F9E6-3234-4AE3-A1B2-ED702FEC9D8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</a:defRPr>
            </a:lvl1pPr>
          </a:lstStyle>
          <a:p>
            <a:fld id="{BE6CFAC3-318D-4598-BEE9-208099633268}" type="datetime1">
              <a:rPr lang="en-US"/>
              <a:pPr/>
              <a:t>5/31/2022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</a:defRPr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</a:defRPr>
            </a:lvl1pPr>
          </a:lstStyle>
          <a:p>
            <a:fld id="{080B269B-0C1D-412D-936F-D467E47BA4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  <p:sldLayoutId id="21474837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Simple Java I/O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Serialization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objects from a file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ObjectInputStream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objectIn</a:t>
            </a:r>
            <a:r>
              <a:rPr lang="en-US" sz="2800" dirty="0">
                <a:latin typeface="Trebuchet MS" pitchFamily="34" charset="0"/>
              </a:rPr>
              <a:t> =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new </a:t>
            </a:r>
            <a:r>
              <a:rPr lang="en-US" sz="2800" dirty="0" err="1">
                <a:latin typeface="Trebuchet MS" pitchFamily="34" charset="0"/>
              </a:rPr>
              <a:t>ObjectInputStream</a:t>
            </a:r>
            <a:r>
              <a:rPr lang="en-US" sz="2800" dirty="0">
                <a:latin typeface="Trebuchet MS" pitchFamily="34" charset="0"/>
              </a:rPr>
              <a:t>(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   new </a:t>
            </a:r>
            <a:r>
              <a:rPr lang="en-US" sz="2800" dirty="0" err="1">
                <a:latin typeface="Trebuchet MS" pitchFamily="34" charset="0"/>
              </a:rPr>
              <a:t>FileInputStream</a:t>
            </a:r>
            <a:r>
              <a:rPr lang="en-US" sz="2800" dirty="0">
                <a:latin typeface="Trebuchet MS" pitchFamily="34" charset="0"/>
              </a:rPr>
              <a:t>(</a:t>
            </a:r>
            <a:r>
              <a:rPr lang="en-US" sz="2800" dirty="0" err="1">
                <a:latin typeface="Trebuchet MS" pitchFamily="34" charset="0"/>
              </a:rPr>
              <a:t>fileName</a:t>
            </a:r>
            <a:r>
              <a:rPr lang="en-US" sz="2800" dirty="0">
                <a:latin typeface="Trebuchet MS" pitchFamily="34" charset="0"/>
              </a:rPr>
              <a:t>)));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myObject</a:t>
            </a:r>
            <a:r>
              <a:rPr lang="en-US" sz="2800" dirty="0">
                <a:latin typeface="Trebuchet MS" pitchFamily="34" charset="0"/>
              </a:rPr>
              <a:t> = (</a:t>
            </a:r>
            <a:r>
              <a:rPr lang="en-US" sz="2800" dirty="0" err="1">
                <a:latin typeface="Trebuchet MS" pitchFamily="34" charset="0"/>
              </a:rPr>
              <a:t>itsType</a:t>
            </a:r>
            <a:r>
              <a:rPr lang="en-US" sz="2800" dirty="0">
                <a:latin typeface="Trebuchet MS" pitchFamily="34" charset="0"/>
              </a:rPr>
              <a:t>)</a:t>
            </a:r>
            <a:r>
              <a:rPr lang="en-US" sz="2800" dirty="0" err="1">
                <a:latin typeface="Trebuchet MS" pitchFamily="34" charset="0"/>
              </a:rPr>
              <a:t>objectIn.readObject</a:t>
            </a:r>
            <a:r>
              <a:rPr lang="en-US" sz="2800" dirty="0">
                <a:latin typeface="Trebuchet MS" pitchFamily="34" charset="0"/>
              </a:rPr>
              <a:t>( 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objectIn.close</a:t>
            </a:r>
            <a:r>
              <a:rPr lang="en-US" sz="2800" dirty="0">
                <a:latin typeface="Trebuchet MS" pitchFamily="34" charset="0"/>
              </a:rPr>
              <a:t>( );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Reading objects back is almost as easy. The one catch is that at runtime, you can never be completely sure what type of data to expect. A data stream containing serialized objects may contain a mixture of different object classes, so you need to explicitly cast an object to a particular class. If you've never cast an object before, the procedure is relatively straightforward. First check the object's class, using the </a:t>
            </a:r>
            <a:r>
              <a:rPr lang="en-US" sz="2000" dirty="0" err="1"/>
              <a:t>instanceof</a:t>
            </a:r>
            <a:r>
              <a:rPr lang="en-US" sz="2000" dirty="0"/>
              <a:t> operator. Then cast to the correct class.</a:t>
            </a:r>
          </a:p>
          <a:p>
            <a:r>
              <a:rPr lang="en-US" sz="2000" dirty="0"/>
              <a:t>Do something with vector....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// Read from disk using </a:t>
            </a:r>
          </a:p>
          <a:p>
            <a:r>
              <a:rPr lang="en-US" sz="2800" dirty="0" err="1"/>
              <a:t>FileInputStream</a:t>
            </a:r>
            <a:r>
              <a:rPr lang="en-US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</a:t>
            </a:r>
            <a:r>
              <a:rPr lang="en-US" sz="2800" dirty="0" err="1"/>
              <a:t>f_in</a:t>
            </a:r>
            <a:r>
              <a:rPr lang="en-US" sz="2800" dirty="0"/>
              <a:t> = new </a:t>
            </a:r>
            <a:r>
              <a:rPr lang="en-US" sz="2800" dirty="0" err="1"/>
              <a:t>FileInputStream</a:t>
            </a:r>
            <a:r>
              <a:rPr lang="en-US" sz="2800" dirty="0"/>
              <a:t>("</a:t>
            </a:r>
            <a:r>
              <a:rPr lang="en-US" sz="2800" dirty="0" err="1"/>
              <a:t>myobject.data</a:t>
            </a:r>
            <a:r>
              <a:rPr lang="en-US" sz="2800" dirty="0"/>
              <a:t>"); </a:t>
            </a:r>
          </a:p>
          <a:p>
            <a:r>
              <a:rPr lang="en-US" sz="2800" dirty="0"/>
              <a:t>// Read object using </a:t>
            </a:r>
            <a:r>
              <a:rPr lang="en-US" sz="2800" dirty="0" err="1"/>
              <a:t>ObjectInputStream</a:t>
            </a:r>
            <a:r>
              <a:rPr lang="en-US" sz="2800" dirty="0"/>
              <a:t> </a:t>
            </a:r>
            <a:r>
              <a:rPr lang="en-US" sz="2800" dirty="0" err="1"/>
              <a:t>ObjectInputStream</a:t>
            </a:r>
            <a:r>
              <a:rPr lang="en-US" sz="2800" dirty="0"/>
              <a:t> </a:t>
            </a:r>
            <a:r>
              <a:rPr lang="en-US" sz="2800" dirty="0" err="1"/>
              <a:t>obj_in</a:t>
            </a:r>
            <a:r>
              <a:rPr lang="en-US" sz="2800" dirty="0"/>
              <a:t> = new </a:t>
            </a:r>
            <a:r>
              <a:rPr lang="en-US" sz="2800" dirty="0" err="1"/>
              <a:t>ObjectInputStream</a:t>
            </a:r>
            <a:r>
              <a:rPr lang="en-US" sz="2800" dirty="0"/>
              <a:t> (</a:t>
            </a:r>
            <a:r>
              <a:rPr lang="en-US" sz="2800" dirty="0" err="1"/>
              <a:t>f_in</a:t>
            </a:r>
            <a:r>
              <a:rPr lang="en-US" sz="2800" dirty="0"/>
              <a:t>); </a:t>
            </a:r>
          </a:p>
          <a:p>
            <a:r>
              <a:rPr lang="en-US" sz="2800" dirty="0"/>
              <a:t>// Read an object </a:t>
            </a:r>
          </a:p>
          <a:p>
            <a:r>
              <a:rPr lang="en-US" sz="2800" dirty="0"/>
              <a:t>Object </a:t>
            </a:r>
            <a:r>
              <a:rPr lang="en-US" sz="2800" dirty="0" err="1"/>
              <a:t>obj</a:t>
            </a:r>
            <a:r>
              <a:rPr lang="en-US" sz="2800" dirty="0"/>
              <a:t> = </a:t>
            </a:r>
            <a:r>
              <a:rPr lang="en-US" sz="2800" dirty="0" err="1"/>
              <a:t>obj_in.readObject</a:t>
            </a:r>
            <a:r>
              <a:rPr lang="en-US" sz="2800" dirty="0"/>
              <a:t>(); 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obj</a:t>
            </a:r>
            <a:r>
              <a:rPr lang="en-US" sz="2800" dirty="0"/>
              <a:t> </a:t>
            </a:r>
            <a:r>
              <a:rPr lang="en-US" sz="2800" dirty="0" err="1"/>
              <a:t>instanceof</a:t>
            </a:r>
            <a:r>
              <a:rPr lang="en-US" sz="2800" dirty="0"/>
              <a:t> Vector) { // Cast object to a Vector </a:t>
            </a:r>
            <a:r>
              <a:rPr lang="en-US" sz="2800" dirty="0" err="1"/>
              <a:t>Vector</a:t>
            </a:r>
            <a:r>
              <a:rPr lang="en-US" sz="2800" dirty="0"/>
              <a:t> </a:t>
            </a:r>
            <a:r>
              <a:rPr lang="en-US" sz="2800" dirty="0" err="1"/>
              <a:t>vec</a:t>
            </a:r>
            <a:r>
              <a:rPr lang="en-US" sz="2800" dirty="0"/>
              <a:t> = (Vector) </a:t>
            </a:r>
            <a:r>
              <a:rPr lang="en-US" sz="2800" dirty="0" err="1"/>
              <a:t>obj</a:t>
            </a:r>
            <a:r>
              <a:rPr lang="en-US" sz="2800"/>
              <a:t>;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09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657A0-E767-A86F-5CDE-9A6EA408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0CD88-DC4E-D8D1-94DC-01E5462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8BD3-914E-1C28-4A9D-1266C091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4B0857-6CAA-75D8-B765-8FE8D48E3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15236"/>
              </p:ext>
            </p:extLst>
          </p:nvPr>
        </p:nvGraphicFramePr>
        <p:xfrm>
          <a:off x="1066800" y="1981200"/>
          <a:ext cx="441491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62120" imgH="1857240" progId="Paint.Picture.1">
                  <p:embed/>
                </p:oleObj>
              </mc:Choice>
              <mc:Fallback>
                <p:oleObj name="Bitmap Image" r:id="rId2" imgW="2562120" imgH="1857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81200"/>
                        <a:ext cx="4414911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17213-E178-FBEC-9F97-1843C7CE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7"/>
            <a:ext cx="8229600" cy="5292725"/>
          </a:xfrm>
        </p:spPr>
        <p:txBody>
          <a:bodyPr/>
          <a:lstStyle/>
          <a:p>
            <a:endParaRPr lang="en-US" sz="16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7F2A9-66A7-BFCB-A301-04762CA1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D9789-94D6-F893-DF94-E1A8AD9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B25E84-7C1B-C116-E727-834B54821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45172"/>
              </p:ext>
            </p:extLst>
          </p:nvPr>
        </p:nvGraphicFramePr>
        <p:xfrm>
          <a:off x="381000" y="1519418"/>
          <a:ext cx="7942621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14760" imgH="2367000" progId="Paint.Picture.1">
                  <p:embed/>
                </p:oleObj>
              </mc:Choice>
              <mc:Fallback>
                <p:oleObj name="Bitmap Image" r:id="rId2" imgW="4514760" imgH="23670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519418"/>
                        <a:ext cx="7942621" cy="416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97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7259A-A309-43B7-E98E-3FB64292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65F52-FACD-C0C3-AF80-B5BA6E9B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6A4AB-D73A-2A7F-2203-FF26361F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8D10B9-93CC-F317-FE18-F39DA3778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78438"/>
              </p:ext>
            </p:extLst>
          </p:nvPr>
        </p:nvGraphicFramePr>
        <p:xfrm>
          <a:off x="685800" y="1443937"/>
          <a:ext cx="5867400" cy="461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00480" imgH="2595600" progId="Paint.Picture.1">
                  <p:embed/>
                </p:oleObj>
              </mc:Choice>
              <mc:Fallback>
                <p:oleObj name="Bitmap Image" r:id="rId2" imgW="3300480" imgH="2595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443937"/>
                        <a:ext cx="5867400" cy="4614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05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70CD5D-E096-3FC7-A431-81B7ED5D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D33E83-AA24-F0C8-777A-386FA00E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DDED5-3D3E-367B-37D9-4C65DBEA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722B1F-54D9-95BA-7053-6F56B7A31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80989"/>
              </p:ext>
            </p:extLst>
          </p:nvPr>
        </p:nvGraphicFramePr>
        <p:xfrm>
          <a:off x="642444" y="1503391"/>
          <a:ext cx="6944712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95800" imgH="2624040" progId="Paint.Picture.1">
                  <p:embed/>
                </p:oleObj>
              </mc:Choice>
              <mc:Fallback>
                <p:oleObj name="Bitmap Image" r:id="rId2" imgW="4195800" imgH="26240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444" y="1503391"/>
                        <a:ext cx="6944712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78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CE4FA-48A1-412C-6955-3C85B3B3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B030B-4F54-292B-0C9D-7B92AC2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908BE-1E94-50CD-E365-C44DC260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48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read and write </a:t>
            </a:r>
            <a:r>
              <a:rPr lang="en-US" i="1" dirty="0"/>
              <a:t>objects</a:t>
            </a:r>
            <a:r>
              <a:rPr lang="en-US" dirty="0"/>
              <a:t> to files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Object I/O goes by the name of </a:t>
            </a:r>
            <a:r>
              <a:rPr lang="en-US" dirty="0">
                <a:solidFill>
                  <a:schemeClr val="tx2"/>
                </a:solidFill>
              </a:rPr>
              <a:t>serialization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Serialization in other languages can be </a:t>
            </a:r>
            <a:r>
              <a:rPr lang="en-US" i="1" dirty="0"/>
              <a:t>very</a:t>
            </a:r>
            <a:r>
              <a:rPr lang="en-US" dirty="0"/>
              <a:t> difficult, because objects may contain references to other objects</a:t>
            </a:r>
          </a:p>
          <a:p>
            <a:endParaRPr lang="en-US" dirty="0"/>
          </a:p>
          <a:p>
            <a:r>
              <a:rPr lang="en-US" dirty="0"/>
              <a:t>Java makes serialization (almost) easy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serializability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object is to be serialized:</a:t>
            </a:r>
          </a:p>
          <a:p>
            <a:pPr lvl="1"/>
            <a:r>
              <a:rPr lang="en-US" dirty="0"/>
              <a:t>The class must be declared as public</a:t>
            </a:r>
          </a:p>
          <a:p>
            <a:pPr lvl="1"/>
            <a:r>
              <a:rPr lang="en-US" dirty="0"/>
              <a:t>The class must implement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class must have a no-argument constructor</a:t>
            </a:r>
          </a:p>
          <a:p>
            <a:pPr lvl="1"/>
            <a:r>
              <a:rPr lang="en-US" dirty="0"/>
              <a:t>All fields of the class must be </a:t>
            </a:r>
            <a:r>
              <a:rPr lang="en-US" dirty="0" err="1"/>
              <a:t>serializable</a:t>
            </a:r>
            <a:r>
              <a:rPr lang="en-US" dirty="0"/>
              <a:t>: either primitive types or </a:t>
            </a:r>
            <a:r>
              <a:rPr lang="en-US" dirty="0" err="1"/>
              <a:t>serializable</a:t>
            </a:r>
            <a:r>
              <a:rPr lang="en-US" dirty="0"/>
              <a:t> objects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the </a:t>
            </a:r>
            <a:r>
              <a:rPr lang="en-US">
                <a:solidFill>
                  <a:srgbClr val="FFFF99"/>
                </a:solidFill>
                <a:latin typeface="Trebuchet MS" pitchFamily="34" charset="0"/>
              </a:rPr>
              <a:t>Serializable</a:t>
            </a:r>
            <a:r>
              <a:rPr lang="en-US"/>
              <a:t> interface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“implement” an interface means to define all the methods declared by that interface, but...</a:t>
            </a:r>
          </a:p>
          <a:p>
            <a:r>
              <a:rPr lang="en-US" sz="2800" dirty="0"/>
              <a:t>The </a:t>
            </a:r>
            <a:r>
              <a:rPr lang="en-US" sz="28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800" dirty="0"/>
              <a:t> interface does not define any methods!</a:t>
            </a:r>
          </a:p>
          <a:p>
            <a:pPr lvl="1"/>
            <a:r>
              <a:rPr lang="en-US" sz="2400" dirty="0"/>
              <a:t>Question: What possible use is there for an interface that does not declare any methods?</a:t>
            </a:r>
          </a:p>
          <a:p>
            <a:pPr lvl="1"/>
            <a:r>
              <a:rPr lang="en-US" sz="2400" dirty="0"/>
              <a:t>Answer: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is used as flag to tell Java it needs to do extra work with this class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  <a:ea typeface="+mj-ea"/>
              </a:rPr>
              <a:t>  </a:t>
            </a:r>
            <a:r>
              <a:rPr lang="en-US" sz="4100" dirty="0"/>
              <a:t>Object</a:t>
            </a:r>
            <a:r>
              <a:rPr lang="en-US" dirty="0">
                <a:solidFill>
                  <a:srgbClr val="004DCC"/>
                </a:solidFill>
                <a:latin typeface="Arial"/>
                <a:ea typeface="+mj-ea"/>
              </a:rPr>
              <a:t> </a:t>
            </a:r>
            <a:r>
              <a:rPr lang="en-US" sz="4100" dirty="0"/>
              <a:t>Serialization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read an entire object from or write an entire object to a file, Java provides </a:t>
            </a:r>
            <a:r>
              <a:rPr lang="en-US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object serialization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</a:t>
            </a:r>
            <a:r>
              <a:rPr lang="en-US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serialized object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is represented as a sequence of bytes that includes the object</a:t>
            </a:r>
            <a:r>
              <a:rPr lang="ja-JP" alt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 data and its type information. 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After a serialized object has been written into a file, it can be read from the file and </a:t>
            </a:r>
            <a:r>
              <a:rPr lang="en-US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deserialized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recreate the object in memory.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/>
              <a:t>Object Serialization (cont.)</a:t>
            </a:r>
          </a:p>
        </p:txBody>
      </p:sp>
      <p:sp>
        <p:nvSpPr>
          <p:cNvPr id="2048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Classes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, which respectively implement the </a:t>
            </a:r>
            <a:r>
              <a:rPr lang="en-US" b="1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ObjectInput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and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b="1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ObjectOutput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interfaces, enable entire objects to be read from or written to a stream.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use serialization with files, initialize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objects with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FileInputStream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FileOutputStream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/>
              <a:t>Object Serialization (cont.)</a:t>
            </a:r>
          </a:p>
        </p:txBody>
      </p:sp>
      <p:sp>
        <p:nvSpPr>
          <p:cNvPr id="2253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interface method </a:t>
            </a:r>
            <a:r>
              <a:rPr lang="en-US" sz="2500" b="1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writeObject 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takes an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as an argument and writes its information to an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OutputStream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class that implements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ObjectOuput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(such as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) declares this method and ensures that the object being output implements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interface method </a:t>
            </a:r>
            <a:r>
              <a:rPr lang="en-US" sz="2500" b="1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readObject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reads and returns a reference to an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from an </a:t>
            </a:r>
            <a:r>
              <a:rPr lang="en-US" sz="250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InputStream</a:t>
            </a:r>
            <a:r>
              <a:rPr lang="en-US" sz="25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After an object has been read, its reference can be cast to the object</a:t>
            </a:r>
            <a:r>
              <a:rPr lang="ja-JP" altLang="en-US" sz="21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’</a:t>
            </a:r>
            <a:r>
              <a:rPr lang="en-US" altLang="ja-JP" sz="21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 actual type. </a:t>
            </a:r>
            <a:endParaRPr lang="en-US" sz="21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/>
              <a:t>Creating a Sequential-Access File Using Object Serialization</a:t>
            </a:r>
          </a:p>
        </p:txBody>
      </p:sp>
      <p:sp>
        <p:nvSpPr>
          <p:cNvPr id="2457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Objects of classes that implement interface </a:t>
            </a:r>
            <a:r>
              <a:rPr lang="en-US" b="1" dirty="0" err="1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Serializable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can be serialized and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deserialized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with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class that implements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is tagged as being a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object. 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will not output an object unless it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is a </a:t>
            </a:r>
            <a:r>
              <a:rPr lang="en-US" dirty="0" err="1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objects to a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ObjectOutputStream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objectOut</a:t>
            </a:r>
            <a:r>
              <a:rPr lang="en-US" sz="2800" dirty="0">
                <a:latin typeface="Trebuchet MS" pitchFamily="34" charset="0"/>
              </a:rPr>
              <a:t> =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new </a:t>
            </a:r>
            <a:r>
              <a:rPr lang="en-US" sz="2800" dirty="0" err="1">
                <a:latin typeface="Trebuchet MS" pitchFamily="34" charset="0"/>
              </a:rPr>
              <a:t>ObjectOutputStream</a:t>
            </a:r>
            <a:r>
              <a:rPr lang="en-US" sz="2800" dirty="0">
                <a:latin typeface="Trebuchet MS" pitchFamily="34" charset="0"/>
              </a:rPr>
              <a:t>(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   new </a:t>
            </a:r>
            <a:r>
              <a:rPr lang="en-US" sz="2800" dirty="0" err="1">
                <a:latin typeface="Trebuchet MS" pitchFamily="34" charset="0"/>
              </a:rPr>
              <a:t>FileOutputStream</a:t>
            </a:r>
            <a:r>
              <a:rPr lang="en-US" sz="2800" dirty="0">
                <a:latin typeface="Trebuchet MS" pitchFamily="34" charset="0"/>
              </a:rPr>
              <a:t>(</a:t>
            </a:r>
            <a:r>
              <a:rPr lang="en-US" sz="2800" dirty="0" err="1">
                <a:latin typeface="Trebuchet MS" pitchFamily="34" charset="0"/>
              </a:rPr>
              <a:t>fileName,true</a:t>
            </a:r>
            <a:r>
              <a:rPr lang="en-US" sz="2800" dirty="0">
                <a:latin typeface="Trebuchet MS" pitchFamily="34" charset="0"/>
              </a:rPr>
              <a:t>));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objectOut.writeObject</a:t>
            </a:r>
            <a:r>
              <a:rPr lang="en-US" sz="2800" dirty="0">
                <a:latin typeface="Trebuchet MS" pitchFamily="34" charset="0"/>
              </a:rPr>
              <a:t>(</a:t>
            </a:r>
            <a:r>
              <a:rPr lang="en-US" sz="2800" dirty="0" err="1">
                <a:latin typeface="Trebuchet MS" pitchFamily="34" charset="0"/>
              </a:rPr>
              <a:t>serializableObject</a:t>
            </a:r>
            <a:r>
              <a:rPr lang="en-US" sz="2800" dirty="0">
                <a:latin typeface="Trebuchet MS" pitchFamily="34" charset="0"/>
              </a:rPr>
              <a:t>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objectOut.close</a:t>
            </a:r>
            <a:r>
              <a:rPr lang="en-US" sz="2800" dirty="0">
                <a:latin typeface="Trebuchet MS" pitchFamily="34" charset="0"/>
              </a:rPr>
              <a:t>( );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704</TotalTime>
  <Words>765</Words>
  <Application>Microsoft Office PowerPoint</Application>
  <PresentationFormat>On-screen Show (4:3)</PresentationFormat>
  <Paragraphs>70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Lucida Console</vt:lpstr>
      <vt:lpstr>Lucida Sans Unicode</vt:lpstr>
      <vt:lpstr>LucidaSansTypewriter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Paintbrush Picture</vt:lpstr>
      <vt:lpstr>Simple Java I/O</vt:lpstr>
      <vt:lpstr>Serialization</vt:lpstr>
      <vt:lpstr>Conditions for serializability</vt:lpstr>
      <vt:lpstr>Implementing the Serializable interface</vt:lpstr>
      <vt:lpstr>  Object Serialization</vt:lpstr>
      <vt:lpstr>Object Serialization (cont.)</vt:lpstr>
      <vt:lpstr>Object Serialization (cont.)</vt:lpstr>
      <vt:lpstr>Creating a Sequential-Access File Using Object Serialization</vt:lpstr>
      <vt:lpstr>Writing objects to a file</vt:lpstr>
      <vt:lpstr>Reading objects from a file</vt:lpstr>
      <vt:lpstr>PowerPoint Presentation</vt:lpstr>
      <vt:lpstr>PowerPoint Presentation</vt:lpstr>
      <vt:lpstr>Example</vt:lpstr>
      <vt:lpstr>Example Cont..</vt:lpstr>
      <vt:lpstr>Example Cont..</vt:lpstr>
      <vt:lpstr>Example Cont..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Files, Streams and  Object Serialization</dc:title>
  <dc:creator>paul</dc:creator>
  <cp:lastModifiedBy>Saneeha Amir</cp:lastModifiedBy>
  <cp:revision>39</cp:revision>
  <dcterms:created xsi:type="dcterms:W3CDTF">2009-06-19T14:06:43Z</dcterms:created>
  <dcterms:modified xsi:type="dcterms:W3CDTF">2022-05-31T04:36:59Z</dcterms:modified>
</cp:coreProperties>
</file>