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4" r:id="rId19"/>
    <p:sldId id="275" r:id="rId20"/>
    <p:sldId id="273" r:id="rId21"/>
    <p:sldId id="278" r:id="rId22"/>
    <p:sldId id="279" r:id="rId23"/>
    <p:sldId id="280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301" r:id="rId40"/>
    <p:sldId id="302" r:id="rId41"/>
    <p:sldId id="303" r:id="rId42"/>
    <p:sldId id="304" r:id="rId43"/>
    <p:sldId id="295" r:id="rId44"/>
    <p:sldId id="296" r:id="rId45"/>
    <p:sldId id="297" r:id="rId46"/>
    <p:sldId id="299" r:id="rId47"/>
    <p:sldId id="298" r:id="rId48"/>
    <p:sldId id="300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46432-C147-4FAF-8AA8-A63794836E35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4529E-D164-4784-9338-EAD571A9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4529E-D164-4784-9338-EAD571A9856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8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6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1CF4-7B18-4285-97D1-E6D5A25DEF07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2302-D5D9-4EE8-A9A1-F1C22038A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clipse/" TargetMode="External"/><Relationship Id="rId2" Type="http://schemas.openxmlformats.org/officeDocument/2006/relationships/hyperlink" Target="https://www.eclipse.org/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eclipse/eclipse_quick_guide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git.yorkdc.net:888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.guest@yorksj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01</a:t>
            </a:r>
            <a:br>
              <a:rPr lang="en-GB" dirty="0"/>
            </a:br>
            <a:r>
              <a:rPr lang="en-GB" dirty="0"/>
              <a:t>01 -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425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Eclipse is freely available at</a:t>
            </a:r>
          </a:p>
          <a:p>
            <a:pPr lvl="1"/>
            <a:r>
              <a:rPr lang="en-GB" dirty="0">
                <a:hlinkClick r:id="rId2"/>
              </a:rPr>
              <a:t>https://www.eclipse.org/ide/</a:t>
            </a:r>
            <a:endParaRPr lang="en-GB" dirty="0"/>
          </a:p>
          <a:p>
            <a:r>
              <a:rPr lang="en-GB" dirty="0"/>
              <a:t>Available for Windows, Mac &amp; Linux</a:t>
            </a:r>
          </a:p>
          <a:p>
            <a:r>
              <a:rPr lang="en-GB" dirty="0"/>
              <a:t>Eclipse Guides</a:t>
            </a:r>
          </a:p>
          <a:p>
            <a:pPr lvl="1"/>
            <a:r>
              <a:rPr lang="en-GB" sz="2000" dirty="0">
                <a:hlinkClick r:id="rId3"/>
              </a:rPr>
              <a:t>https://www.tutorialspoint.com/eclipse/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https://www.tutorialspoint.com/eclipse/eclipse_quick_guide.htm</a:t>
            </a:r>
            <a:endParaRPr lang="en-GB" sz="2000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3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Source Code Management</a:t>
            </a:r>
          </a:p>
          <a:p>
            <a:r>
              <a:rPr lang="en-GB" dirty="0"/>
              <a:t>Version Control</a:t>
            </a:r>
          </a:p>
          <a:p>
            <a:r>
              <a:rPr lang="en-GB" dirty="0"/>
              <a:t>Hosted on university servers</a:t>
            </a:r>
          </a:p>
          <a:p>
            <a:pPr lvl="1"/>
            <a:r>
              <a:rPr lang="en-GB" dirty="0">
                <a:hlinkClick r:id="rId2"/>
              </a:rPr>
              <a:t>https://git.yorkdc.net:8888/</a:t>
            </a:r>
            <a:endParaRPr lang="en-GB" dirty="0"/>
          </a:p>
          <a:p>
            <a:pPr lvl="1"/>
            <a:r>
              <a:rPr lang="en-GB" dirty="0"/>
              <a:t>User name and password same as computing network account</a:t>
            </a:r>
          </a:p>
          <a:p>
            <a:r>
              <a:rPr lang="en-GB" dirty="0"/>
              <a:t>GitHub Guides</a:t>
            </a:r>
          </a:p>
          <a:p>
            <a:pPr lvl="1"/>
            <a:r>
              <a:rPr lang="en-GB" dirty="0">
                <a:hlinkClick r:id="rId3"/>
              </a:rPr>
              <a:t>https://guides.github.com/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7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learn basic concepts of programming in the context of software development: </a:t>
            </a:r>
          </a:p>
          <a:p>
            <a:pPr lvl="1"/>
            <a:r>
              <a:rPr lang="en-GB" dirty="0"/>
              <a:t>write algorithms to solve problems </a:t>
            </a:r>
          </a:p>
          <a:p>
            <a:pPr lvl="1"/>
            <a:r>
              <a:rPr lang="en-GB" dirty="0"/>
              <a:t>implement algorithms using the Java programming language</a:t>
            </a:r>
          </a:p>
          <a:p>
            <a:pPr lvl="1"/>
            <a:r>
              <a:rPr lang="en-GB" dirty="0"/>
              <a:t>learn the basics of the object oriented programming paradigm </a:t>
            </a:r>
          </a:p>
          <a:p>
            <a:pPr lvl="1"/>
            <a:r>
              <a:rPr lang="en-GB" dirty="0"/>
              <a:t>run, compile and debug your solutions</a:t>
            </a:r>
          </a:p>
        </p:txBody>
      </p:sp>
    </p:spTree>
    <p:extLst>
      <p:ext uri="{BB962C8B-B14F-4D97-AF65-F5344CB8AC3E}">
        <p14:creationId xmlns:p14="http://schemas.microsoft.com/office/powerpoint/2010/main" val="282368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algorithm? </a:t>
            </a:r>
          </a:p>
          <a:p>
            <a:pPr lvl="1"/>
            <a:r>
              <a:rPr lang="en-GB" dirty="0"/>
              <a:t>An algorithm is a step-by-step sequence of instructions that solve a problem. </a:t>
            </a:r>
          </a:p>
          <a:p>
            <a:pPr lvl="1"/>
            <a:r>
              <a:rPr lang="en-GB" dirty="0"/>
              <a:t>An algorithm is like a recipe: it contains a list of ingredients (called </a:t>
            </a:r>
            <a:r>
              <a:rPr lang="en-GB" i="1" dirty="0"/>
              <a:t>variables</a:t>
            </a:r>
            <a:r>
              <a:rPr lang="en-GB" dirty="0"/>
              <a:t>) and a list of directions (called </a:t>
            </a:r>
            <a:r>
              <a:rPr lang="en-GB" i="1" dirty="0"/>
              <a:t>statements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1493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Making coffee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Fill kettle with water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Put kettle on to boil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teaspoon of coffee powder to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i="1" dirty="0" err="1"/>
              <a:t>want_sugar</a:t>
            </a:r>
            <a:r>
              <a:rPr lang="en-GB" dirty="0"/>
              <a:t> then add sugar to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i="1" dirty="0" err="1"/>
              <a:t>want_milk</a:t>
            </a:r>
            <a:r>
              <a:rPr lang="en-GB" dirty="0"/>
              <a:t> then add milk to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kettle has finished boiling then add hot water to mug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</p:spTree>
    <p:extLst>
      <p:ext uri="{BB962C8B-B14F-4D97-AF65-F5344CB8AC3E}">
        <p14:creationId xmlns:p14="http://schemas.microsoft.com/office/powerpoint/2010/main" val="22120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fill_kettle</a:t>
            </a:r>
            <a:r>
              <a:rPr lang="en-GB" dirty="0">
                <a:latin typeface="Consolas" panose="020B0609020204030204" pitchFamily="49" charset="0"/>
              </a:rPr>
              <a:t>(water)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boil_kettle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get_mug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prepare_mug</a:t>
            </a:r>
            <a:r>
              <a:rPr lang="en-GB" dirty="0">
                <a:latin typeface="Consolas" panose="020B0609020204030204" pitchFamily="49" charset="0"/>
              </a:rPr>
              <a:t>(coffee, milk, sugar)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</a:rPr>
              <a:t>kettle_boiled</a:t>
            </a:r>
            <a:r>
              <a:rPr lang="en-GB" dirty="0">
                <a:latin typeface="Consolas" panose="020B0609020204030204" pitchFamily="49" charset="0"/>
              </a:rPr>
              <a:t> == true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pour_hot_water_in_mug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stir_coffee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drink_coffee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072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06DCB3-A463-4918-8B5C-CCA5F9C5B6BA}"/>
              </a:ext>
            </a:extLst>
          </p:cNvPr>
          <p:cNvSpPr/>
          <p:nvPr/>
        </p:nvSpPr>
        <p:spPr>
          <a:xfrm>
            <a:off x="899592" y="2625621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Fill Kettle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B93469-5C2D-42DD-BB95-0E6E104C316D}"/>
              </a:ext>
            </a:extLst>
          </p:cNvPr>
          <p:cNvSpPr/>
          <p:nvPr/>
        </p:nvSpPr>
        <p:spPr>
          <a:xfrm>
            <a:off x="2915816" y="2625621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Boil Kettle Kettle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D8A0B4-7845-44F4-BC09-FCB522F7D786}"/>
              </a:ext>
            </a:extLst>
          </p:cNvPr>
          <p:cNvSpPr/>
          <p:nvPr/>
        </p:nvSpPr>
        <p:spPr>
          <a:xfrm>
            <a:off x="916224" y="4362197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Prepare Mug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E44718-5AED-4202-B336-A22A862EFC13}"/>
              </a:ext>
            </a:extLst>
          </p:cNvPr>
          <p:cNvSpPr/>
          <p:nvPr/>
        </p:nvSpPr>
        <p:spPr>
          <a:xfrm>
            <a:off x="3419872" y="4290189"/>
            <a:ext cx="1368152" cy="2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Coffee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458A44-D85F-4581-B5F7-D6F1752253AF}"/>
              </a:ext>
            </a:extLst>
          </p:cNvPr>
          <p:cNvSpPr/>
          <p:nvPr/>
        </p:nvSpPr>
        <p:spPr>
          <a:xfrm>
            <a:off x="3419872" y="4794245"/>
            <a:ext cx="1368152" cy="2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Milk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D048D2-BF9C-45D5-B895-F7B0A7F6B9ED}"/>
              </a:ext>
            </a:extLst>
          </p:cNvPr>
          <p:cNvSpPr/>
          <p:nvPr/>
        </p:nvSpPr>
        <p:spPr>
          <a:xfrm>
            <a:off x="3419872" y="5283381"/>
            <a:ext cx="1368152" cy="29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Sugar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6BEE89E-87EE-42BA-86EF-271E065B5F7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284376" y="4435659"/>
            <a:ext cx="1135496" cy="3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75C548C-91B2-43B1-A3BA-2904A6BFF41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284376" y="4758241"/>
            <a:ext cx="1135496" cy="18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AD9D39C-8FF1-422C-B8BA-DEB32BC6AAA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284376" y="4758241"/>
            <a:ext cx="1135496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9DE6DB-246F-4024-B3FA-4BDA43A5331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267744" y="30216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0920983D-CA3C-498A-9C5A-55A300AC5CA3}"/>
              </a:ext>
            </a:extLst>
          </p:cNvPr>
          <p:cNvSpPr/>
          <p:nvPr/>
        </p:nvSpPr>
        <p:spPr>
          <a:xfrm>
            <a:off x="5364088" y="4149283"/>
            <a:ext cx="1656184" cy="15125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Mug</a:t>
            </a:r>
          </a:p>
          <a:p>
            <a:pPr algn="ctr"/>
            <a:r>
              <a:rPr lang="en-GB" dirty="0"/>
              <a:t>Ready?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8B8041E0-4BD4-4B92-805E-AE1EAF432E1B}"/>
              </a:ext>
            </a:extLst>
          </p:cNvPr>
          <p:cNvSpPr/>
          <p:nvPr/>
        </p:nvSpPr>
        <p:spPr>
          <a:xfrm>
            <a:off x="5292080" y="2204864"/>
            <a:ext cx="1656184" cy="15125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Kettle</a:t>
            </a:r>
          </a:p>
          <a:p>
            <a:pPr algn="ctr"/>
            <a:r>
              <a:rPr lang="en-GB" dirty="0"/>
              <a:t>Boiled?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D6334F1-E75F-4481-B0AC-7DFE39CA15DF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4283968" y="2961163"/>
            <a:ext cx="1008112" cy="6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9708C9E-C3EC-444D-8CE4-D196B2E22AF0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4788024" y="4435659"/>
            <a:ext cx="576064" cy="4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A02094E-1457-467D-83B4-53C0B8F6447E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4788024" y="4905582"/>
            <a:ext cx="576064" cy="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97D43D3-F949-45C7-B7FF-E8708F670B8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88024" y="4900743"/>
            <a:ext cx="558389" cy="5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A923C75-8CFA-427C-84E1-B2FE44830B5B}"/>
              </a:ext>
            </a:extLst>
          </p:cNvPr>
          <p:cNvSpPr/>
          <p:nvPr/>
        </p:nvSpPr>
        <p:spPr>
          <a:xfrm>
            <a:off x="7552917" y="3570109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Pour Water In Mug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33D993FA-BEA7-422A-BAE4-DC2AFB171BB6}"/>
              </a:ext>
            </a:extLst>
          </p:cNvPr>
          <p:cNvCxnSpPr>
            <a:stCxn id="22" idx="3"/>
            <a:endCxn id="33" idx="0"/>
          </p:cNvCxnSpPr>
          <p:nvPr/>
        </p:nvCxnSpPr>
        <p:spPr>
          <a:xfrm>
            <a:off x="6948264" y="2961163"/>
            <a:ext cx="1288729" cy="60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A2F4EC57-2516-4C96-B910-7A85BCADD09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7020272" y="3966153"/>
            <a:ext cx="532645" cy="939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9BC745E-F794-4108-8EF2-5326921ACBCE}"/>
              </a:ext>
            </a:extLst>
          </p:cNvPr>
          <p:cNvSpPr txBox="1"/>
          <p:nvPr/>
        </p:nvSpPr>
        <p:spPr>
          <a:xfrm>
            <a:off x="7524328" y="2578475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85061B-3BCB-4441-A1B7-54AA54B925D2}"/>
              </a:ext>
            </a:extLst>
          </p:cNvPr>
          <p:cNvSpPr txBox="1"/>
          <p:nvPr/>
        </p:nvSpPr>
        <p:spPr>
          <a:xfrm>
            <a:off x="6563384" y="370722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3747605-AA8A-4F24-9AA6-80430429107D}"/>
              </a:ext>
            </a:extLst>
          </p:cNvPr>
          <p:cNvSpPr/>
          <p:nvPr/>
        </p:nvSpPr>
        <p:spPr>
          <a:xfrm>
            <a:off x="7543700" y="4853313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Stir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2A59E1D-76F0-435A-9D72-519B5AAA3541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 flipH="1">
            <a:off x="8227776" y="4362197"/>
            <a:ext cx="9217" cy="49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is a high level, object oriented programming language</a:t>
            </a:r>
          </a:p>
          <a:p>
            <a:r>
              <a:rPr lang="en-GB" dirty="0"/>
              <a:t>Object Oriented Programming (OOP) is the topic of Programming 02 next semester</a:t>
            </a:r>
          </a:p>
          <a:p>
            <a:pPr lvl="1"/>
            <a:r>
              <a:rPr lang="en-GB" dirty="0"/>
              <a:t>But we need to know a little about OOP to really understand how Java works</a:t>
            </a:r>
          </a:p>
        </p:txBody>
      </p:sp>
    </p:spTree>
    <p:extLst>
      <p:ext uri="{BB962C8B-B14F-4D97-AF65-F5344CB8AC3E}">
        <p14:creationId xmlns:p14="http://schemas.microsoft.com/office/powerpoint/2010/main" val="348675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OOP languages, like Java, programs are made up of </a:t>
            </a:r>
            <a:r>
              <a:rPr lang="en-GB" i="1" dirty="0"/>
              <a:t>objects</a:t>
            </a:r>
            <a:r>
              <a:rPr lang="en-GB" dirty="0"/>
              <a:t> that </a:t>
            </a:r>
            <a:r>
              <a:rPr lang="en-GB" i="1" dirty="0"/>
              <a:t>interact</a:t>
            </a:r>
            <a:r>
              <a:rPr lang="en-GB" dirty="0"/>
              <a:t> with each other.</a:t>
            </a:r>
          </a:p>
          <a:p>
            <a:r>
              <a:rPr lang="en-GB" i="1" dirty="0"/>
              <a:t>Objects</a:t>
            </a:r>
            <a:r>
              <a:rPr lang="en-GB" dirty="0"/>
              <a:t> contain information (</a:t>
            </a:r>
            <a:r>
              <a:rPr lang="en-GB" i="1" dirty="0"/>
              <a:t>data</a:t>
            </a:r>
            <a:r>
              <a:rPr lang="en-GB" dirty="0"/>
              <a:t>) and can do things (</a:t>
            </a:r>
            <a:r>
              <a:rPr lang="en-GB" i="1" dirty="0"/>
              <a:t>methods</a:t>
            </a:r>
            <a:r>
              <a:rPr lang="en-GB" dirty="0"/>
              <a:t>)</a:t>
            </a:r>
          </a:p>
          <a:p>
            <a:pPr lvl="1"/>
            <a:r>
              <a:rPr lang="en-GB" sz="2400" i="1" dirty="0"/>
              <a:t>data</a:t>
            </a:r>
            <a:r>
              <a:rPr lang="en-GB" sz="2400" dirty="0"/>
              <a:t> can be numbers, text, can even be more </a:t>
            </a:r>
            <a:r>
              <a:rPr lang="en-GB" sz="2400" i="1" dirty="0"/>
              <a:t>objects</a:t>
            </a:r>
          </a:p>
          <a:p>
            <a:pPr lvl="1"/>
            <a:r>
              <a:rPr lang="en-GB" sz="2400" i="1" dirty="0"/>
              <a:t>methods</a:t>
            </a:r>
            <a:r>
              <a:rPr lang="en-GB" sz="2400" dirty="0"/>
              <a:t> are sections of code</a:t>
            </a:r>
          </a:p>
          <a:p>
            <a:r>
              <a:rPr lang="en-GB" i="1" dirty="0"/>
              <a:t>Objects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interact with each other using their </a:t>
            </a:r>
            <a:r>
              <a:rPr lang="en-GB" i="1" dirty="0"/>
              <a:t>methods</a:t>
            </a:r>
          </a:p>
          <a:p>
            <a:pPr lvl="1"/>
            <a:r>
              <a:rPr lang="en-GB" dirty="0"/>
              <a:t>are defined by templates called </a:t>
            </a:r>
            <a:r>
              <a:rPr lang="en-GB" i="1" dirty="0"/>
              <a:t>classes</a:t>
            </a: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4443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dirty="0"/>
              <a:t>Object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kettle.fill</a:t>
            </a:r>
            <a:r>
              <a:rPr lang="en-GB" dirty="0"/>
              <a:t>(water)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kettle.boil</a:t>
            </a:r>
            <a:r>
              <a:rPr lang="en-GB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mug.add</a:t>
            </a:r>
            <a:r>
              <a:rPr lang="en-GB" dirty="0"/>
              <a:t>(coffee, sugar, milk)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kettle.pour</a:t>
            </a:r>
            <a:r>
              <a:rPr lang="en-GB" dirty="0"/>
              <a:t>(mug)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mug.stir</a:t>
            </a:r>
            <a:r>
              <a:rPr lang="en-GB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me.drink_from</a:t>
            </a:r>
            <a:r>
              <a:rPr lang="en-GB" dirty="0"/>
              <a:t>(mug)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8581C01-FED2-4D1B-9246-B293D1C36539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Three objects – kettle, mug, me</a:t>
            </a:r>
          </a:p>
          <a:p>
            <a:r>
              <a:rPr lang="en-GB" dirty="0"/>
              <a:t>Methods – fill, boil, add, pour, stir, </a:t>
            </a:r>
            <a:r>
              <a:rPr lang="en-GB" dirty="0" err="1"/>
              <a:t>drink_from</a:t>
            </a:r>
            <a:endParaRPr lang="en-GB" dirty="0"/>
          </a:p>
          <a:p>
            <a:r>
              <a:rPr lang="en-GB" dirty="0"/>
              <a:t>Data – water, coffee, sugar, milk</a:t>
            </a:r>
          </a:p>
          <a:p>
            <a:r>
              <a:rPr lang="en-GB" dirty="0"/>
              <a:t>Objects used as data – </a:t>
            </a:r>
            <a:r>
              <a:rPr lang="en-GB" dirty="0" err="1"/>
              <a:t>kettle.pour</a:t>
            </a:r>
            <a:r>
              <a:rPr lang="en-GB" dirty="0"/>
              <a:t>(mug), </a:t>
            </a:r>
            <a:r>
              <a:rPr lang="en-GB" dirty="0" err="1"/>
              <a:t>me.drink_from</a:t>
            </a:r>
            <a:r>
              <a:rPr lang="en-GB" dirty="0"/>
              <a:t>(mug)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4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Administrivia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 Andy Guest</a:t>
            </a:r>
          </a:p>
          <a:p>
            <a:r>
              <a:rPr lang="en-GB" dirty="0">
                <a:hlinkClick r:id="rId2"/>
              </a:rPr>
              <a:t>a.guest@yorksj.ac.uk</a:t>
            </a:r>
            <a:endParaRPr lang="en-GB" dirty="0"/>
          </a:p>
          <a:p>
            <a:r>
              <a:rPr lang="en-GB" dirty="0"/>
              <a:t>Tel – (01904) (62)6524</a:t>
            </a:r>
          </a:p>
          <a:p>
            <a:endParaRPr lang="en-GB" dirty="0"/>
          </a:p>
          <a:p>
            <a:r>
              <a:rPr lang="en-GB" dirty="0"/>
              <a:t>Keep Checking</a:t>
            </a:r>
          </a:p>
          <a:p>
            <a:pPr lvl="1"/>
            <a:r>
              <a:rPr lang="en-GB" dirty="0"/>
              <a:t>e-mail</a:t>
            </a:r>
          </a:p>
          <a:p>
            <a:pPr lvl="1"/>
            <a:r>
              <a:rPr lang="en-GB" dirty="0" err="1"/>
              <a:t>moodle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7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cs typeface="Consolas" panose="020B0609020204030204" pitchFamily="49" charset="0"/>
              </a:rPr>
              <a:t>Start up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cs typeface="Consolas" panose="020B0609020204030204" pitchFamily="49" charset="0"/>
              </a:rPr>
              <a:t>(Accept workspace location, click launch)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cs typeface="Consolas" panose="020B0609020204030204" pitchFamily="49" charset="0"/>
              </a:rPr>
              <a:t>File &gt; New &gt; Java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cs typeface="Consolas" panose="020B0609020204030204" pitchFamily="49" charset="0"/>
              </a:rPr>
              <a:t>Enter project name as </a:t>
            </a:r>
            <a:r>
              <a:rPr lang="en-GB" sz="2000" dirty="0" err="1">
                <a:cs typeface="Consolas" panose="020B0609020204030204" pitchFamily="49" charset="0"/>
              </a:rPr>
              <a:t>hello_world</a:t>
            </a:r>
            <a:endParaRPr lang="en-GB" sz="2000" dirty="0"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cs typeface="Consolas" panose="020B0609020204030204" pitchFamily="49" charset="0"/>
              </a:rPr>
              <a:t>Click Finish</a:t>
            </a: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cs typeface="Consolas" panose="020B0609020204030204" pitchFamily="49" charset="0"/>
              </a:rPr>
              <a:t>Should see something like this 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1C999D-4DAA-4F65-8A50-D3FF851CE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4" y="3510832"/>
            <a:ext cx="4953036" cy="33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7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4A49B-D878-4DEA-82AD-B9A24D49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37925-C764-44EE-A394-61B04C97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Creating a new class can be done in a number of different ways.</a:t>
            </a:r>
          </a:p>
          <a:p>
            <a:pPr marL="0" indent="0">
              <a:buNone/>
            </a:pPr>
            <a:r>
              <a:rPr lang="en-GB" dirty="0"/>
              <a:t>	File &gt; New &gt; Class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dirty="0"/>
              <a:t>	Right click on </a:t>
            </a:r>
            <a:r>
              <a:rPr lang="en-GB" dirty="0" err="1"/>
              <a:t>src</a:t>
            </a:r>
            <a:r>
              <a:rPr lang="en-GB" dirty="0"/>
              <a:t> folder &gt; New &gt; Class</a:t>
            </a:r>
          </a:p>
          <a:p>
            <a:pPr marL="0" indent="0">
              <a:buNone/>
            </a:pPr>
            <a:r>
              <a:rPr lang="en-GB" dirty="0"/>
              <a:t>Or </a:t>
            </a:r>
          </a:p>
          <a:p>
            <a:pPr marL="0" indent="0">
              <a:buNone/>
            </a:pPr>
            <a:r>
              <a:rPr lang="en-GB" dirty="0"/>
              <a:t>	Click on the new class button in the tool bar</a:t>
            </a:r>
          </a:p>
          <a:p>
            <a:pPr marL="0" indent="0">
              <a:buNone/>
            </a:pPr>
            <a:r>
              <a:rPr lang="en-GB" dirty="0"/>
              <a:t>	(looks like a green circle with a C and a + in)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4A49B-D878-4DEA-82AD-B9A24D49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Java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E6C0AC-AF7D-42EB-9C61-4BEEBF5D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68760"/>
            <a:ext cx="5467297" cy="55085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D28F695-85BF-4FAD-B606-F57C9741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Fill in the window like this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Make sure you tick the boxes as shown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click Finish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7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66C52-89E3-4240-839C-9252403D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539AC-892E-4938-A383-F5DE449E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see (something like)this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43E148-EC66-47A0-992E-F548D4F34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76872"/>
            <a:ext cx="4968235" cy="43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66C52-89E3-4240-839C-9252403D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539AC-892E-4938-A383-F5DE449E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see (something like)this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43E148-EC66-47A0-992E-F548D4F34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76872"/>
            <a:ext cx="4968235" cy="43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9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HelloWorld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World");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2D110B0-1BE7-4566-A7F2-47CD984C5CE0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traditional first program!</a:t>
            </a:r>
          </a:p>
        </p:txBody>
      </p:sp>
    </p:spTree>
    <p:extLst>
      <p:ext uri="{BB962C8B-B14F-4D97-AF65-F5344CB8AC3E}">
        <p14:creationId xmlns:p14="http://schemas.microsoft.com/office/powerpoint/2010/main" val="353321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66C52-89E3-4240-839C-9252403D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539AC-892E-4938-A383-F5DE449E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Make sure you save your program first!</a:t>
            </a:r>
          </a:p>
          <a:p>
            <a:pPr lvl="1"/>
            <a:r>
              <a:rPr lang="en-GB" dirty="0"/>
              <a:t>Eclipse can be set up to do this automatically</a:t>
            </a:r>
          </a:p>
          <a:p>
            <a:r>
              <a:rPr lang="en-GB" dirty="0"/>
              <a:t>Press the tool bar button that is a green circle with a triangle in (looks like a play button)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dirty="0"/>
              <a:t>From the Run menu select Run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dirty="0"/>
              <a:t>Press Ctrl F11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dirty="0"/>
              <a:t>A number of other ways..</a:t>
            </a:r>
          </a:p>
          <a:p>
            <a:pPr lvl="1"/>
            <a:r>
              <a:rPr lang="en-GB" dirty="0"/>
              <a:t>This will be a running theme</a:t>
            </a:r>
          </a:p>
          <a:p>
            <a:endParaRPr lang="en-GB" dirty="0"/>
          </a:p>
          <a:p>
            <a:r>
              <a:rPr lang="en-GB" dirty="0"/>
              <a:t>Output of “Hello World” should be visible in the console window at the bottom of the Eclipse window</a:t>
            </a:r>
          </a:p>
        </p:txBody>
      </p:sp>
    </p:spTree>
    <p:extLst>
      <p:ext uri="{BB962C8B-B14F-4D97-AF65-F5344CB8AC3E}">
        <p14:creationId xmlns:p14="http://schemas.microsoft.com/office/powerpoint/2010/main" val="134426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HelloWorld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World");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F4EAA79-7E4F-4FE4-9250-D5EBA749BA1C}"/>
              </a:ext>
            </a:extLst>
          </p:cNvPr>
          <p:cNvSpPr txBox="1">
            <a:spLocks/>
          </p:cNvSpPr>
          <p:nvPr/>
        </p:nvSpPr>
        <p:spPr>
          <a:xfrm>
            <a:off x="457200" y="4293096"/>
            <a:ext cx="8229600" cy="183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Creates a new class. At this point you just need to know is that all code has to be in a class.</a:t>
            </a:r>
          </a:p>
        </p:txBody>
      </p:sp>
    </p:spTree>
    <p:extLst>
      <p:ext uri="{BB962C8B-B14F-4D97-AF65-F5344CB8AC3E}">
        <p14:creationId xmlns:p14="http://schemas.microsoft.com/office/powerpoint/2010/main" val="1330585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HelloWorld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World");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F4EAA79-7E4F-4FE4-9250-D5EBA749BA1C}"/>
              </a:ext>
            </a:extLst>
          </p:cNvPr>
          <p:cNvSpPr txBox="1">
            <a:spLocks/>
          </p:cNvSpPr>
          <p:nvPr/>
        </p:nvSpPr>
        <p:spPr>
          <a:xfrm>
            <a:off x="457200" y="4293096"/>
            <a:ext cx="8229600" cy="183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main</a:t>
            </a:r>
            <a:r>
              <a:rPr lang="en-GB" sz="2400" dirty="0"/>
              <a:t> is the starting point of any console based Java application. </a:t>
            </a:r>
          </a:p>
          <a:p>
            <a:pPr marL="0" indent="0">
              <a:buNone/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It is where the code starts running from.</a:t>
            </a:r>
          </a:p>
        </p:txBody>
      </p:sp>
    </p:spTree>
    <p:extLst>
      <p:ext uri="{BB962C8B-B14F-4D97-AF65-F5344CB8AC3E}">
        <p14:creationId xmlns:p14="http://schemas.microsoft.com/office/powerpoint/2010/main" val="395095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HelloWorld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World");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F4EAA79-7E4F-4FE4-9250-D5EBA749BA1C}"/>
              </a:ext>
            </a:extLst>
          </p:cNvPr>
          <p:cNvSpPr txBox="1">
            <a:spLocks/>
          </p:cNvSpPr>
          <p:nvPr/>
        </p:nvSpPr>
        <p:spPr>
          <a:xfrm>
            <a:off x="457200" y="4293096"/>
            <a:ext cx="8229600" cy="183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>
                <a:solidFill>
                  <a:srgbClr val="FF0000"/>
                </a:solidFill>
              </a:rPr>
              <a:t>System.out.println</a:t>
            </a:r>
            <a:r>
              <a:rPr lang="en-GB" sz="2400" b="1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 is a Java operation that outputs a string to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3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</a:t>
            </a:r>
            <a:r>
              <a:rPr lang="en-GB" b="1" dirty="0"/>
              <a:t>not required</a:t>
            </a:r>
            <a:r>
              <a:rPr lang="en-GB" dirty="0"/>
              <a:t>, you may find them useful. You should find them all in the library</a:t>
            </a:r>
          </a:p>
          <a:p>
            <a:pPr lvl="1"/>
            <a:r>
              <a:rPr lang="en-GB" sz="2400" dirty="0"/>
              <a:t>Java for Everyone, </a:t>
            </a:r>
            <a:r>
              <a:rPr lang="en-GB" sz="2400" dirty="0" err="1"/>
              <a:t>Horstmann</a:t>
            </a:r>
            <a:r>
              <a:rPr lang="en-GB" sz="2400" dirty="0"/>
              <a:t>, C. (2010), Wiley </a:t>
            </a:r>
          </a:p>
          <a:p>
            <a:pPr lvl="1"/>
            <a:r>
              <a:rPr lang="en-GB" sz="2400" dirty="0"/>
              <a:t>Introduction to Java Programming, Liang, Y.D. (2012), Comprehensive Version. 9th ed. Pearson Education </a:t>
            </a:r>
          </a:p>
          <a:p>
            <a:pPr lvl="1"/>
            <a:r>
              <a:rPr lang="en-GB" sz="2400" dirty="0"/>
              <a:t>Head First Java, Sierra, K., and Bates, B. (2005), O’Reilly Media </a:t>
            </a:r>
          </a:p>
          <a:p>
            <a:pPr lvl="1"/>
            <a:r>
              <a:rPr lang="en-GB" sz="2400" dirty="0"/>
              <a:t>Think Java, Downey, A. B.</a:t>
            </a:r>
          </a:p>
          <a:p>
            <a:pPr lvl="1"/>
            <a:r>
              <a:rPr lang="en-GB" sz="2400" dirty="0"/>
              <a:t>Thinking In Java 4</a:t>
            </a:r>
            <a:r>
              <a:rPr lang="en-GB" sz="2400" baseline="30000" dirty="0"/>
              <a:t>th</a:t>
            </a:r>
            <a:r>
              <a:rPr lang="en-GB" sz="2400" dirty="0"/>
              <a:t> Edition, </a:t>
            </a:r>
            <a:r>
              <a:rPr lang="en-GB" sz="2400" dirty="0" err="1"/>
              <a:t>Eckel</a:t>
            </a:r>
            <a:r>
              <a:rPr lang="en-GB" sz="2400" dirty="0"/>
              <a:t>, B. (2006), Prentice Hall</a:t>
            </a:r>
          </a:p>
        </p:txBody>
      </p:sp>
    </p:spTree>
    <p:extLst>
      <p:ext uri="{BB962C8B-B14F-4D97-AF65-F5344CB8AC3E}">
        <p14:creationId xmlns:p14="http://schemas.microsoft.com/office/powerpoint/2010/main" val="89129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218F5-C745-4F49-846B-CB249F67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A2A2A1-536D-4ED7-B199-FA4EEA85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Code can get pretty tricky to understand especially if</a:t>
            </a:r>
          </a:p>
          <a:p>
            <a:pPr lvl="1"/>
            <a:r>
              <a:rPr lang="en-GB" dirty="0"/>
              <a:t>Someone else wrote it, or</a:t>
            </a:r>
          </a:p>
          <a:p>
            <a:pPr lvl="1"/>
            <a:r>
              <a:rPr lang="en-GB" dirty="0"/>
              <a:t>You wrote it a long time ago</a:t>
            </a:r>
          </a:p>
          <a:p>
            <a:r>
              <a:rPr lang="en-GB" dirty="0"/>
              <a:t>We use </a:t>
            </a:r>
            <a:r>
              <a:rPr lang="en-GB" i="1" dirty="0"/>
              <a:t>comments</a:t>
            </a:r>
            <a:r>
              <a:rPr lang="en-GB" dirty="0"/>
              <a:t> to add notes to help explain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Single line comments look like this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/* Multi-line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Comments look like this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Eclipse, by default, colours comments green</a:t>
            </a:r>
          </a:p>
        </p:txBody>
      </p:sp>
    </p:spTree>
    <p:extLst>
      <p:ext uri="{BB962C8B-B14F-4D97-AF65-F5344CB8AC3E}">
        <p14:creationId xmlns:p14="http://schemas.microsoft.com/office/powerpoint/2010/main" val="47103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96DDD-5C2A-48D2-8A14-545028C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–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B3076-5FED-47B2-8B68-73DA7A14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Almost every program will require us to store and process data.</a:t>
            </a:r>
          </a:p>
          <a:p>
            <a:r>
              <a:rPr lang="en-GB" dirty="0"/>
              <a:t>Data can be stored in many different ways, the simplest are primitive variables.</a:t>
            </a:r>
          </a:p>
          <a:p>
            <a:r>
              <a:rPr lang="en-GB" dirty="0"/>
              <a:t>These primitives can each store a single piece of data of a specific type</a:t>
            </a:r>
          </a:p>
          <a:p>
            <a:pPr lvl="1"/>
            <a:r>
              <a:rPr lang="en-GB" dirty="0"/>
              <a:t>int, byte, short, long, float, double, </a:t>
            </a:r>
            <a:r>
              <a:rPr lang="en-GB" dirty="0" err="1"/>
              <a:t>boolean</a:t>
            </a:r>
            <a:r>
              <a:rPr lang="en-GB" dirty="0"/>
              <a:t>, char, String</a:t>
            </a:r>
          </a:p>
        </p:txBody>
      </p:sp>
    </p:spTree>
    <p:extLst>
      <p:ext uri="{BB962C8B-B14F-4D97-AF65-F5344CB8AC3E}">
        <p14:creationId xmlns:p14="http://schemas.microsoft.com/office/powerpoint/2010/main" val="384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AFB6B-B04B-4862-B4A1-D46004CB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 –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2F57F-86A6-4982-B03B-E8408F31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we can use a variable we need to create it, we call this </a:t>
            </a:r>
            <a:r>
              <a:rPr lang="en-GB" i="1" dirty="0"/>
              <a:t>declaring the variable</a:t>
            </a:r>
            <a:endParaRPr lang="en-GB" dirty="0"/>
          </a:p>
          <a:p>
            <a:r>
              <a:rPr lang="en-GB" dirty="0"/>
              <a:t>We do this in the format</a:t>
            </a:r>
          </a:p>
          <a:p>
            <a:pPr lvl="1"/>
            <a:r>
              <a:rPr lang="en-GB" dirty="0"/>
              <a:t>&lt;type&gt; &lt;identifier&gt; [ = &lt;value&gt;];</a:t>
            </a:r>
          </a:p>
          <a:p>
            <a:pPr lvl="1"/>
            <a:r>
              <a:rPr lang="en-GB" dirty="0"/>
              <a:t>&lt;type&gt; it the type of variable and defines what type of data it holds</a:t>
            </a:r>
          </a:p>
          <a:p>
            <a:pPr lvl="1"/>
            <a:r>
              <a:rPr lang="en-GB" dirty="0"/>
              <a:t>&lt;identifier&gt; is the variable name, chosen by the programmer</a:t>
            </a:r>
          </a:p>
          <a:p>
            <a:pPr lvl="1"/>
            <a:r>
              <a:rPr lang="en-GB" dirty="0"/>
              <a:t>The part in square brackets [] is optional. It is used to initialise the variable when it is created</a:t>
            </a:r>
          </a:p>
        </p:txBody>
      </p:sp>
    </p:spTree>
    <p:extLst>
      <p:ext uri="{BB962C8B-B14F-4D97-AF65-F5344CB8AC3E}">
        <p14:creationId xmlns:p14="http://schemas.microsoft.com/office/powerpoint/2010/main" val="82307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AFB6B-B04B-4862-B4A1-D46004CB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 –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2F57F-86A6-4982-B03B-E8408F31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identifier is the variable name, chosen by the programmer</a:t>
            </a:r>
          </a:p>
          <a:p>
            <a:pPr lvl="1"/>
            <a:r>
              <a:rPr lang="en-GB" dirty="0"/>
              <a:t>Can contain only alphabetic, numeric, underscore or $ symbols</a:t>
            </a:r>
          </a:p>
          <a:p>
            <a:pPr lvl="1"/>
            <a:r>
              <a:rPr lang="en-GB" dirty="0"/>
              <a:t>Cannot start with a number</a:t>
            </a:r>
          </a:p>
          <a:p>
            <a:pPr lvl="1"/>
            <a:r>
              <a:rPr lang="en-GB" dirty="0"/>
              <a:t>By convention we use camel case, all words in an identifier (except the first) begin with a capital letter. (e.g. </a:t>
            </a:r>
            <a:r>
              <a:rPr lang="en-GB" dirty="0" err="1"/>
              <a:t>aReallyReallyLongVariableName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Java is case sensitive – </a:t>
            </a:r>
            <a:r>
              <a:rPr lang="en-GB" dirty="0" err="1"/>
              <a:t>firstName</a:t>
            </a:r>
            <a:r>
              <a:rPr lang="en-GB" dirty="0"/>
              <a:t> and </a:t>
            </a:r>
            <a:r>
              <a:rPr lang="en-GB" dirty="0" err="1"/>
              <a:t>firstname</a:t>
            </a:r>
            <a:r>
              <a:rPr lang="en-GB" dirty="0"/>
              <a:t> are not the same</a:t>
            </a:r>
          </a:p>
        </p:txBody>
      </p:sp>
    </p:spTree>
    <p:extLst>
      <p:ext uri="{BB962C8B-B14F-4D97-AF65-F5344CB8AC3E}">
        <p14:creationId xmlns:p14="http://schemas.microsoft.com/office/powerpoint/2010/main" val="1302342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1AA10-D8EC-4337-84BA-BFA9CDD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 - </a:t>
            </a:r>
            <a:r>
              <a:rPr lang="en-GB" b="1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E74A7-864A-4518-8F3E-32716992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 </a:t>
            </a:r>
            <a:r>
              <a:rPr lang="en-GB" dirty="0"/>
              <a:t>is used to store integer values. Whole numbers with no fractional parts.</a:t>
            </a:r>
          </a:p>
          <a:p>
            <a:r>
              <a:rPr lang="en-GB" dirty="0"/>
              <a:t>Positive, negative or zero</a:t>
            </a:r>
          </a:p>
          <a:p>
            <a:r>
              <a:rPr lang="en-GB" dirty="0"/>
              <a:t>int </a:t>
            </a:r>
            <a:r>
              <a:rPr lang="en-GB" dirty="0" err="1"/>
              <a:t>anInteger</a:t>
            </a:r>
            <a:r>
              <a:rPr lang="en-GB" dirty="0"/>
              <a:t> = 10;</a:t>
            </a:r>
          </a:p>
          <a:p>
            <a:r>
              <a:rPr lang="en-GB" dirty="0"/>
              <a:t>int </a:t>
            </a:r>
            <a:r>
              <a:rPr lang="en-GB" dirty="0" err="1"/>
              <a:t>myAge</a:t>
            </a:r>
            <a:r>
              <a:rPr lang="en-GB" dirty="0"/>
              <a:t> = 45;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90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1AA10-D8EC-4337-84BA-BFA9CDD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 - </a:t>
            </a:r>
            <a:r>
              <a:rPr lang="en-GB" b="1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E74A7-864A-4518-8F3E-32716992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double </a:t>
            </a:r>
            <a:r>
              <a:rPr lang="en-GB" dirty="0"/>
              <a:t>is used to store real values. Numbers with fractional parts. (or may have)</a:t>
            </a:r>
          </a:p>
          <a:p>
            <a:r>
              <a:rPr lang="en-GB" dirty="0"/>
              <a:t>Positive, negative or zero</a:t>
            </a:r>
          </a:p>
          <a:p>
            <a:r>
              <a:rPr lang="en-GB" dirty="0"/>
              <a:t>double </a:t>
            </a:r>
            <a:r>
              <a:rPr lang="en-GB" dirty="0" err="1"/>
              <a:t>aDouble</a:t>
            </a:r>
            <a:r>
              <a:rPr lang="en-GB" dirty="0"/>
              <a:t> = 7.8;</a:t>
            </a:r>
          </a:p>
          <a:p>
            <a:r>
              <a:rPr lang="en-GB" dirty="0"/>
              <a:t>double </a:t>
            </a:r>
            <a:r>
              <a:rPr lang="en-GB" dirty="0" err="1"/>
              <a:t>myAge</a:t>
            </a:r>
            <a:r>
              <a:rPr lang="en-GB" dirty="0"/>
              <a:t> = 45.0;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514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1AA10-D8EC-4337-84BA-BFA9CDD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Variable - </a:t>
            </a:r>
            <a:r>
              <a:rPr lang="en-GB" b="1" dirty="0" err="1"/>
              <a:t>boolean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E74A7-864A-4518-8F3E-32716992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boolean</a:t>
            </a:r>
            <a:r>
              <a:rPr lang="en-GB" b="1" dirty="0"/>
              <a:t> </a:t>
            </a:r>
            <a:r>
              <a:rPr lang="en-GB" dirty="0"/>
              <a:t>is used to store a value of </a:t>
            </a:r>
            <a:r>
              <a:rPr lang="en-GB" i="1" dirty="0"/>
              <a:t>true</a:t>
            </a:r>
            <a:r>
              <a:rPr lang="en-GB" dirty="0"/>
              <a:t> or </a:t>
            </a:r>
            <a:r>
              <a:rPr lang="en-GB" i="1" dirty="0"/>
              <a:t>false</a:t>
            </a:r>
            <a:endParaRPr lang="en-GB" dirty="0"/>
          </a:p>
          <a:p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javaIsFun</a:t>
            </a:r>
            <a:r>
              <a:rPr lang="en-GB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70606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1AA10-D8EC-4337-84BA-BFA9CDD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(Not A) Primitive Variable - </a:t>
            </a:r>
            <a:r>
              <a:rPr lang="en-GB" b="1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E74A7-864A-4518-8F3E-32716992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String </a:t>
            </a:r>
            <a:r>
              <a:rPr lang="en-GB" dirty="0"/>
              <a:t>is used to store text</a:t>
            </a:r>
          </a:p>
          <a:p>
            <a:r>
              <a:rPr lang="en-GB" dirty="0"/>
              <a:t>String greeting = “Hello World!”;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actually a primitive.</a:t>
            </a:r>
          </a:p>
          <a:p>
            <a:pPr marL="0" indent="0">
              <a:buNone/>
            </a:pPr>
            <a:r>
              <a:rPr lang="en-GB" dirty="0"/>
              <a:t>There is a primitive called a char which stores a single text character. A string is an array (a collection) of chars.</a:t>
            </a:r>
          </a:p>
          <a:p>
            <a:pPr marL="0" indent="0">
              <a:buNone/>
            </a:pPr>
            <a:r>
              <a:rPr lang="en-GB" dirty="0"/>
              <a:t>But for now think of it as like a primitive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209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6904A-0C74-4218-A071-AB21A8D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C0071-E8FA-4E1B-A5B2-A9E3F63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Variables can be used in calculations</a:t>
            </a:r>
          </a:p>
          <a:p>
            <a:pPr lvl="1"/>
            <a:r>
              <a:rPr lang="en-GB" dirty="0"/>
              <a:t>int </a:t>
            </a:r>
            <a:r>
              <a:rPr lang="en-GB" dirty="0" err="1"/>
              <a:t>anAnswer</a:t>
            </a:r>
            <a:r>
              <a:rPr lang="en-GB" dirty="0"/>
              <a:t> = </a:t>
            </a:r>
            <a:r>
              <a:rPr lang="en-GB" dirty="0" err="1"/>
              <a:t>aNumber</a:t>
            </a:r>
            <a:r>
              <a:rPr lang="en-GB" dirty="0"/>
              <a:t> + </a:t>
            </a:r>
            <a:r>
              <a:rPr lang="en-GB" dirty="0" err="1"/>
              <a:t>anotherNumber</a:t>
            </a:r>
            <a:r>
              <a:rPr lang="en-GB" dirty="0"/>
              <a:t>;</a:t>
            </a:r>
          </a:p>
          <a:p>
            <a:r>
              <a:rPr lang="en-GB" dirty="0"/>
              <a:t>They can be used in methods</a:t>
            </a:r>
          </a:p>
          <a:p>
            <a:pPr lvl="1"/>
            <a:r>
              <a:rPr lang="en-GB" dirty="0" err="1"/>
              <a:t>System.out.println</a:t>
            </a:r>
            <a:r>
              <a:rPr lang="en-GB" dirty="0"/>
              <a:t>(“Hello World”);</a:t>
            </a:r>
          </a:p>
          <a:p>
            <a:pPr lvl="1"/>
            <a:r>
              <a:rPr lang="en-GB" dirty="0"/>
              <a:t>String </a:t>
            </a:r>
            <a:r>
              <a:rPr lang="en-GB" dirty="0" err="1"/>
              <a:t>outputString</a:t>
            </a:r>
            <a:r>
              <a:rPr lang="en-GB" dirty="0"/>
              <a:t> = “Hello World);</a:t>
            </a:r>
          </a:p>
          <a:p>
            <a:pPr lvl="1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outputString</a:t>
            </a:r>
            <a:r>
              <a:rPr lang="en-GB" dirty="0"/>
              <a:t>);</a:t>
            </a:r>
          </a:p>
          <a:p>
            <a:r>
              <a:rPr lang="en-GB" dirty="0"/>
              <a:t>They can be used in comparisons</a:t>
            </a:r>
          </a:p>
          <a:p>
            <a:pPr lvl="1"/>
            <a:r>
              <a:rPr lang="en-GB" dirty="0"/>
              <a:t>if ( </a:t>
            </a:r>
            <a:r>
              <a:rPr lang="en-GB" dirty="0" err="1"/>
              <a:t>myAge</a:t>
            </a:r>
            <a:r>
              <a:rPr lang="en-GB" dirty="0"/>
              <a:t> &lt; 50 )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</a:t>
            </a:r>
            <a:r>
              <a:rPr lang="en-GB" dirty="0" err="1"/>
              <a:t>System.out.println</a:t>
            </a:r>
            <a:r>
              <a:rPr lang="en-GB" dirty="0"/>
              <a:t>(“Still young!”);</a:t>
            </a:r>
          </a:p>
          <a:p>
            <a:pPr lvl="1"/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68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already seen output</a:t>
            </a:r>
          </a:p>
          <a:p>
            <a:pPr lvl="1"/>
            <a:r>
              <a:rPr lang="en-GB" dirty="0" err="1" smtClean="0"/>
              <a:t>System.out.println</a:t>
            </a:r>
            <a:r>
              <a:rPr lang="en-GB" dirty="0" smtClean="0"/>
              <a:t>(“Hello World”);</a:t>
            </a:r>
          </a:p>
          <a:p>
            <a:r>
              <a:rPr lang="en-GB" dirty="0" smtClean="0"/>
              <a:t>We can also use</a:t>
            </a:r>
          </a:p>
          <a:p>
            <a:pPr lvl="1"/>
            <a:r>
              <a:rPr lang="en-GB" dirty="0" err="1" smtClean="0"/>
              <a:t>System.out.print</a:t>
            </a:r>
            <a:r>
              <a:rPr lang="en-GB" dirty="0" smtClean="0"/>
              <a:t>(“Hello”);</a:t>
            </a:r>
          </a:p>
          <a:p>
            <a:pPr lvl="2"/>
            <a:r>
              <a:rPr lang="en-GB" dirty="0" smtClean="0"/>
              <a:t>To write to the console and not add a new line</a:t>
            </a:r>
          </a:p>
          <a:p>
            <a:pPr lvl="1"/>
            <a:r>
              <a:rPr lang="en-GB" dirty="0" err="1"/>
              <a:t>System.out.print</a:t>
            </a:r>
            <a:r>
              <a:rPr lang="en-GB" dirty="0"/>
              <a:t>(“</a:t>
            </a:r>
            <a:r>
              <a:rPr lang="en-GB" dirty="0" smtClean="0"/>
              <a:t>Hello ”);</a:t>
            </a:r>
          </a:p>
          <a:p>
            <a:pPr lvl="1"/>
            <a:r>
              <a:rPr lang="en-GB" dirty="0" err="1"/>
              <a:t>System.out.println</a:t>
            </a:r>
            <a:r>
              <a:rPr lang="en-GB" dirty="0" smtClean="0"/>
              <a:t>(“World”);</a:t>
            </a:r>
          </a:p>
          <a:p>
            <a:pPr lvl="2"/>
            <a:r>
              <a:rPr lang="en-GB" dirty="0" smtClean="0"/>
              <a:t>Gives the same output as the “Hello World” line above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1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learn basic concepts of programming in the context of software development: </a:t>
            </a:r>
          </a:p>
          <a:p>
            <a:pPr lvl="1"/>
            <a:r>
              <a:rPr lang="en-GB" dirty="0"/>
              <a:t>write algorithms to solve problems </a:t>
            </a:r>
          </a:p>
          <a:p>
            <a:pPr lvl="1"/>
            <a:r>
              <a:rPr lang="en-GB" dirty="0"/>
              <a:t>implement algorithms using the Java programming language</a:t>
            </a:r>
          </a:p>
          <a:p>
            <a:pPr lvl="1"/>
            <a:r>
              <a:rPr lang="en-GB" dirty="0"/>
              <a:t>learn the basics of the object oriented programming paradigm </a:t>
            </a:r>
          </a:p>
          <a:p>
            <a:pPr lvl="1"/>
            <a:r>
              <a:rPr lang="en-GB" dirty="0"/>
              <a:t>run, compile and debug your solutions</a:t>
            </a:r>
          </a:p>
        </p:txBody>
      </p:sp>
    </p:spTree>
    <p:extLst>
      <p:ext uri="{BB962C8B-B14F-4D97-AF65-F5344CB8AC3E}">
        <p14:creationId xmlns:p14="http://schemas.microsoft.com/office/powerpoint/2010/main" val="2541477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GetInputFromUser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float b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Scanner(System.in);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("Enter a string"); s =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("You entered string " + s);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("Enter an integer"); a =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("You entered integer " + a);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("Enter a float"); b =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in.nextFloat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("You entered float " + b);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7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 float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String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 in = new Scanner(System.in); (2)</a:t>
            </a:r>
          </a:p>
          <a:p>
            <a:pPr marL="0" indent="0">
              <a:buNone/>
            </a:pP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("Enter a string"); s =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("You entered string " + s); 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("Enter an integer"); a =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("You entered integer " + a); 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("Enter a float"); b =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in.nextFloat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("You entered float " + b);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06C0071-E8FA-4E1B-A5B2-A9E3F63B4B26}"/>
              </a:ext>
            </a:extLst>
          </p:cNvPr>
          <p:cNvSpPr txBox="1">
            <a:spLocks/>
          </p:cNvSpPr>
          <p:nvPr/>
        </p:nvSpPr>
        <p:spPr>
          <a:xfrm>
            <a:off x="457200" y="4581128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5144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(1) Loads the library containing Scanner</a:t>
            </a:r>
          </a:p>
          <a:p>
            <a:pPr marL="0" indent="0">
              <a:buNone/>
            </a:pPr>
            <a:r>
              <a:rPr lang="en-GB" dirty="0" smtClean="0"/>
              <a:t>(2) Creates a Scanner object called in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18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("Enter a string"); 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GB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				(1)</a:t>
            </a: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("You entered string " + s);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("Enter an integer");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(2)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("You entered integer " + a); </a:t>
            </a:r>
          </a:p>
          <a:p>
            <a:pPr marL="0" indent="0">
              <a:buNone/>
            </a:pP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("Enter a float"); 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in.nextFloat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GB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(3)</a:t>
            </a:r>
            <a:endParaRPr lang="en-GB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("You entered float " + b); </a:t>
            </a:r>
            <a:endParaRPr lang="en-GB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06C0071-E8FA-4E1B-A5B2-A9E3F63B4B26}"/>
              </a:ext>
            </a:extLst>
          </p:cNvPr>
          <p:cNvSpPr txBox="1">
            <a:spLocks/>
          </p:cNvSpPr>
          <p:nvPr/>
        </p:nvSpPr>
        <p:spPr>
          <a:xfrm>
            <a:off x="457200" y="4581128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5144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(1) Reads all text from the console until enter is pressed and stores that text in a String variable called s</a:t>
            </a:r>
          </a:p>
          <a:p>
            <a:pPr marL="0" indent="0">
              <a:buNone/>
            </a:pPr>
            <a:r>
              <a:rPr lang="en-GB" dirty="0" smtClean="0"/>
              <a:t>(2) </a:t>
            </a:r>
            <a:r>
              <a:rPr lang="en-GB" dirty="0"/>
              <a:t>Reads all text from the console until enter is pressed and stores that text in a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variable called a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(3) </a:t>
            </a:r>
            <a:r>
              <a:rPr lang="en-GB" dirty="0"/>
              <a:t>Reads all text from the console until enter is pressed and stores that text in a </a:t>
            </a:r>
            <a:r>
              <a:rPr lang="en-GB" dirty="0" smtClean="0"/>
              <a:t>float variable </a:t>
            </a:r>
            <a:r>
              <a:rPr lang="en-GB" dirty="0"/>
              <a:t>called </a:t>
            </a:r>
            <a:r>
              <a:rPr lang="en-GB" dirty="0" smtClean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Note that in (2) and (3) you need to enter a number correctly, there is no error checking!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560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8DEE9-89EF-4895-97A8-16D394E3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02050-8B8F-4AB8-A54F-B7D8487E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if</a:t>
            </a:r>
            <a:r>
              <a:rPr lang="en-GB" dirty="0"/>
              <a:t> statement is used to test if a condition is true, and if it is true then run some code.</a:t>
            </a:r>
          </a:p>
          <a:p>
            <a:pPr lvl="1"/>
            <a:r>
              <a:rPr lang="en-GB" dirty="0"/>
              <a:t>if (</a:t>
            </a:r>
            <a:r>
              <a:rPr lang="en-GB" dirty="0" err="1"/>
              <a:t>myAge</a:t>
            </a:r>
            <a:r>
              <a:rPr lang="en-GB" dirty="0"/>
              <a:t>&gt;18)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(“Beer!”);</a:t>
            </a:r>
          </a:p>
          <a:p>
            <a:pPr lvl="1"/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76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8DEE9-89EF-4895-97A8-16D394E3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if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02050-8B8F-4AB8-A54F-B7D8487E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if statement can be used to select between two options</a:t>
            </a:r>
          </a:p>
          <a:p>
            <a:pPr lvl="1"/>
            <a:r>
              <a:rPr lang="en-GB" dirty="0"/>
              <a:t>if (</a:t>
            </a:r>
            <a:r>
              <a:rPr lang="en-GB" dirty="0" err="1"/>
              <a:t>myAge</a:t>
            </a:r>
            <a:r>
              <a:rPr lang="en-GB" dirty="0"/>
              <a:t>&gt;18)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(“Beer!”);</a:t>
            </a:r>
          </a:p>
          <a:p>
            <a:pPr lvl="1"/>
            <a:r>
              <a:rPr lang="en-GB" dirty="0"/>
              <a:t>}</a:t>
            </a:r>
          </a:p>
          <a:p>
            <a:pPr lvl="1"/>
            <a:r>
              <a:rPr lang="en-GB" dirty="0"/>
              <a:t>else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(“No Beer!”);</a:t>
            </a:r>
          </a:p>
          <a:p>
            <a:pPr lvl="1"/>
            <a:r>
              <a:rPr lang="en-GB" dirty="0"/>
              <a:t>}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106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8DEE9-89EF-4895-97A8-16D394E3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if else 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02050-8B8F-4AB8-A54F-B7D8487E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if statement can also be used to select between more than two options</a:t>
            </a:r>
          </a:p>
          <a:p>
            <a:pPr lvl="1"/>
            <a:r>
              <a:rPr lang="en-GB" dirty="0"/>
              <a:t>if (</a:t>
            </a:r>
            <a:r>
              <a:rPr lang="en-GB" dirty="0" err="1"/>
              <a:t>myAge</a:t>
            </a:r>
            <a:r>
              <a:rPr lang="en-GB" dirty="0"/>
              <a:t>&lt;18)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(“No Beer!”);</a:t>
            </a:r>
          </a:p>
          <a:p>
            <a:pPr lvl="1"/>
            <a:r>
              <a:rPr lang="en-GB" dirty="0"/>
              <a:t>}</a:t>
            </a:r>
          </a:p>
          <a:p>
            <a:pPr lvl="1"/>
            <a:r>
              <a:rPr lang="en-GB" dirty="0"/>
              <a:t>else if(</a:t>
            </a:r>
            <a:r>
              <a:rPr lang="en-GB" dirty="0" err="1"/>
              <a:t>myAge</a:t>
            </a:r>
            <a:r>
              <a:rPr lang="en-GB" dirty="0"/>
              <a:t>&lt;30)</a:t>
            </a:r>
          </a:p>
          <a:p>
            <a:pPr lvl="1"/>
            <a:r>
              <a:rPr lang="en-GB" dirty="0"/>
              <a:t>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(“Lots of Beer!”);</a:t>
            </a:r>
          </a:p>
          <a:p>
            <a:pPr lvl="1"/>
            <a:r>
              <a:rPr lang="en-GB" dirty="0"/>
              <a:t>}</a:t>
            </a:r>
          </a:p>
          <a:p>
            <a:pPr lvl="1"/>
            <a:r>
              <a:rPr lang="en-GB" dirty="0"/>
              <a:t>else {</a:t>
            </a:r>
          </a:p>
          <a:p>
            <a:pPr marL="914400" lvl="2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(“A Little Beer!”);</a:t>
            </a:r>
          </a:p>
          <a:p>
            <a:pPr lvl="1"/>
            <a:r>
              <a:rPr lang="en-GB" dirty="0"/>
              <a:t>}</a:t>
            </a:r>
          </a:p>
          <a:p>
            <a:r>
              <a:rPr lang="en-GB" dirty="0"/>
              <a:t>The first statement that is true, and only the first statement that is true, matches.</a:t>
            </a:r>
          </a:p>
        </p:txBody>
      </p:sp>
    </p:spTree>
    <p:extLst>
      <p:ext uri="{BB962C8B-B14F-4D97-AF65-F5344CB8AC3E}">
        <p14:creationId xmlns:p14="http://schemas.microsoft.com/office/powerpoint/2010/main" val="145425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38F75-7095-43CF-B3ED-FF649938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770EB-F93D-4CFB-A36F-7D39489B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==		equal to (not a single =!)</a:t>
            </a:r>
          </a:p>
          <a:p>
            <a:r>
              <a:rPr lang="en-GB" dirty="0"/>
              <a:t>!=		not equal to</a:t>
            </a:r>
          </a:p>
          <a:p>
            <a:r>
              <a:rPr lang="en-GB" dirty="0"/>
              <a:t>&lt;,&gt; 	greater than, less than</a:t>
            </a:r>
          </a:p>
          <a:p>
            <a:r>
              <a:rPr lang="en-GB" dirty="0"/>
              <a:t>&gt;=, 	greater than or equal to</a:t>
            </a:r>
          </a:p>
          <a:p>
            <a:r>
              <a:rPr lang="en-GB" dirty="0"/>
              <a:t>&lt;=		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3052349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1968-9FAB-4E55-8A7C-099C7300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Worked Example</a:t>
            </a:r>
            <a:br>
              <a:rPr lang="en-GB" dirty="0"/>
            </a:br>
            <a:r>
              <a:rPr lang="en-GB" dirty="0"/>
              <a:t>Output the larger of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A72AAD-D253-4AE3-AE49-2622BBEF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int number1 = 5;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int number2 = 7;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(number1&gt;number2)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system.out.println</a:t>
            </a:r>
            <a:r>
              <a:rPr lang="en-GB" dirty="0">
                <a:latin typeface="Consolas" panose="020B0609020204030204" pitchFamily="49" charset="0"/>
              </a:rPr>
              <a:t>(number1);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system.out.println</a:t>
            </a:r>
            <a:r>
              <a:rPr lang="en-GB" dirty="0">
                <a:latin typeface="Consolas" panose="020B0609020204030204" pitchFamily="49" charset="0"/>
              </a:rPr>
              <a:t>(number2);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19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B3E3F-B842-402E-BEB5-809D5231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6B320-CCE9-4208-98B8-AB9FD51E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Goals &amp; Overview</a:t>
            </a:r>
          </a:p>
          <a:p>
            <a:r>
              <a:rPr lang="en-GB" dirty="0"/>
              <a:t>What an algorithm is / looks like</a:t>
            </a:r>
          </a:p>
          <a:p>
            <a:r>
              <a:rPr lang="en-GB" dirty="0"/>
              <a:t>First Java application</a:t>
            </a:r>
          </a:p>
          <a:p>
            <a:r>
              <a:rPr lang="en-GB" dirty="0" smtClean="0"/>
              <a:t>Simple </a:t>
            </a:r>
            <a:r>
              <a:rPr lang="en-GB" dirty="0"/>
              <a:t>variable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Console Input &amp; Output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If Statement</a:t>
            </a:r>
          </a:p>
          <a:p>
            <a:r>
              <a:rPr lang="en-GB" dirty="0"/>
              <a:t>Comparison </a:t>
            </a:r>
            <a:r>
              <a:rPr lang="en-GB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033263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an application that outputs “Welcome to YSJ”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an application that asks for the user’s name and outputs “Hello &lt;name&gt;”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an application which reads in two integers and outputs the largest</a:t>
            </a:r>
          </a:p>
        </p:txBody>
      </p:sp>
    </p:spTree>
    <p:extLst>
      <p:ext uri="{BB962C8B-B14F-4D97-AF65-F5344CB8AC3E}">
        <p14:creationId xmlns:p14="http://schemas.microsoft.com/office/powerpoint/2010/main" val="4644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is a </a:t>
            </a:r>
            <a:r>
              <a:rPr lang="en-GB" b="1" dirty="0"/>
              <a:t>knowledge</a:t>
            </a:r>
            <a:r>
              <a:rPr lang="en-GB" dirty="0"/>
              <a:t> and a </a:t>
            </a:r>
            <a:r>
              <a:rPr lang="en-GB" b="1" dirty="0"/>
              <a:t>skill</a:t>
            </a:r>
          </a:p>
          <a:p>
            <a:r>
              <a:rPr lang="en-GB" b="1" dirty="0"/>
              <a:t>Knowledge</a:t>
            </a:r>
            <a:endParaRPr lang="en-GB" dirty="0"/>
          </a:p>
          <a:p>
            <a:pPr lvl="1"/>
            <a:r>
              <a:rPr lang="en-GB" dirty="0"/>
              <a:t>from these lectures, from books, etc.</a:t>
            </a:r>
          </a:p>
          <a:p>
            <a:r>
              <a:rPr lang="en-GB" b="1" dirty="0"/>
              <a:t>Skill</a:t>
            </a:r>
          </a:p>
          <a:p>
            <a:pPr lvl="1"/>
            <a:r>
              <a:rPr lang="en-GB" dirty="0"/>
              <a:t>from coding, coding and more coding</a:t>
            </a:r>
          </a:p>
        </p:txBody>
      </p:sp>
    </p:spTree>
    <p:extLst>
      <p:ext uri="{BB962C8B-B14F-4D97-AF65-F5344CB8AC3E}">
        <p14:creationId xmlns:p14="http://schemas.microsoft.com/office/powerpoint/2010/main" val="197511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Core Concepts (2-3 Weeks)</a:t>
            </a:r>
            <a:endParaRPr lang="en-GB" dirty="0"/>
          </a:p>
          <a:p>
            <a:pPr lvl="1"/>
            <a:r>
              <a:rPr lang="en-GB" dirty="0"/>
              <a:t>Tool Introduction</a:t>
            </a:r>
          </a:p>
          <a:p>
            <a:pPr lvl="2"/>
            <a:r>
              <a:rPr lang="en-GB" dirty="0"/>
              <a:t>Eclipse, Git-Hub</a:t>
            </a:r>
          </a:p>
          <a:p>
            <a:pPr lvl="1"/>
            <a:r>
              <a:rPr lang="en-GB" dirty="0"/>
              <a:t>A small number of coding things to learn</a:t>
            </a:r>
          </a:p>
          <a:p>
            <a:pPr lvl="2"/>
            <a:r>
              <a:rPr lang="en-GB" dirty="0"/>
              <a:t>Variables, if(), for(), output, methods, arrays, testing</a:t>
            </a:r>
          </a:p>
          <a:p>
            <a:r>
              <a:rPr lang="en-GB" b="1" dirty="0"/>
              <a:t>Practice, Practice, Practice!</a:t>
            </a:r>
          </a:p>
          <a:p>
            <a:pPr lvl="1"/>
            <a:r>
              <a:rPr lang="en-GB" dirty="0"/>
              <a:t>Lots of practice at using the core concepts</a:t>
            </a:r>
          </a:p>
          <a:p>
            <a:r>
              <a:rPr lang="en-GB" dirty="0"/>
              <a:t>Some more advanced concepts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357003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Portfolio of exercises</a:t>
            </a:r>
          </a:p>
          <a:p>
            <a:pPr lvl="1"/>
            <a:r>
              <a:rPr lang="en-GB" dirty="0"/>
              <a:t>Submitted at the end of the module</a:t>
            </a:r>
          </a:p>
          <a:p>
            <a:r>
              <a:rPr lang="en-GB" dirty="0"/>
              <a:t>Each exercise consists of</a:t>
            </a:r>
          </a:p>
          <a:p>
            <a:pPr lvl="1"/>
            <a:r>
              <a:rPr lang="en-GB" dirty="0"/>
              <a:t>Task sheet</a:t>
            </a:r>
          </a:p>
          <a:p>
            <a:pPr lvl="2"/>
            <a:r>
              <a:rPr lang="en-GB" dirty="0"/>
              <a:t>Describes what needs to be done</a:t>
            </a:r>
          </a:p>
          <a:p>
            <a:pPr lvl="1"/>
            <a:r>
              <a:rPr lang="en-GB" dirty="0"/>
              <a:t>Marking sheet</a:t>
            </a:r>
          </a:p>
          <a:p>
            <a:pPr lvl="2"/>
            <a:r>
              <a:rPr lang="en-GB" dirty="0"/>
              <a:t>Describes how the exercise will be marked</a:t>
            </a:r>
          </a:p>
          <a:p>
            <a:r>
              <a:rPr lang="en-GB" dirty="0"/>
              <a:t>For each exercise you will submit</a:t>
            </a:r>
          </a:p>
          <a:p>
            <a:pPr lvl="1"/>
            <a:r>
              <a:rPr lang="en-GB" dirty="0"/>
              <a:t>Worksheet and code</a:t>
            </a:r>
          </a:p>
          <a:p>
            <a:r>
              <a:rPr lang="en-GB" dirty="0"/>
              <a:t>Submitted through Moodle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9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Work submitted up to a week late will be capped at a mark of 40%</a:t>
            </a:r>
          </a:p>
          <a:p>
            <a:r>
              <a:rPr lang="en-GB" dirty="0"/>
              <a:t>Work over a week late will not be marked and result in a mark of 0%</a:t>
            </a:r>
          </a:p>
          <a:p>
            <a:r>
              <a:rPr lang="en-GB" dirty="0"/>
              <a:t>Cheating and plagiarism (submitting someone else’s work as your own) is taken very seriously.</a:t>
            </a:r>
          </a:p>
          <a:p>
            <a:pPr lvl="1"/>
            <a:r>
              <a:rPr lang="en-GB" dirty="0"/>
              <a:t>Submitting flawed work on time is better than submitting late</a:t>
            </a:r>
          </a:p>
          <a:p>
            <a:pPr lvl="1"/>
            <a:r>
              <a:rPr lang="en-GB" dirty="0"/>
              <a:t>Submitting late is better than submitting nothing</a:t>
            </a:r>
          </a:p>
          <a:p>
            <a:pPr lvl="1"/>
            <a:r>
              <a:rPr lang="en-GB" dirty="0"/>
              <a:t>Submitting nothing is better than cheating</a:t>
            </a:r>
          </a:p>
        </p:txBody>
      </p:sp>
    </p:spTree>
    <p:extLst>
      <p:ext uri="{BB962C8B-B14F-4D97-AF65-F5344CB8AC3E}">
        <p14:creationId xmlns:p14="http://schemas.microsoft.com/office/powerpoint/2010/main" val="378510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Eclipse</a:t>
            </a:r>
          </a:p>
          <a:p>
            <a:pPr lvl="1"/>
            <a:r>
              <a:rPr lang="en-GB" b="1" dirty="0"/>
              <a:t>IDE</a:t>
            </a:r>
            <a:r>
              <a:rPr lang="en-GB" dirty="0"/>
              <a:t> </a:t>
            </a:r>
            <a:r>
              <a:rPr lang="en-GB" b="1" dirty="0"/>
              <a:t>I</a:t>
            </a:r>
            <a:r>
              <a:rPr lang="en-GB" dirty="0"/>
              <a:t>ntegrated </a:t>
            </a:r>
            <a:r>
              <a:rPr lang="en-GB" b="1" dirty="0"/>
              <a:t>D</a:t>
            </a:r>
            <a:r>
              <a:rPr lang="en-GB" dirty="0"/>
              <a:t>evelopment </a:t>
            </a:r>
            <a:r>
              <a:rPr lang="en-GB" b="1" dirty="0"/>
              <a:t>E</a:t>
            </a:r>
            <a:r>
              <a:rPr lang="en-GB" dirty="0"/>
              <a:t>nvironment</a:t>
            </a:r>
          </a:p>
          <a:p>
            <a:pPr lvl="1"/>
            <a:r>
              <a:rPr lang="en-GB" dirty="0"/>
              <a:t>Application for writing, testing, debugging and compiling code</a:t>
            </a:r>
          </a:p>
          <a:p>
            <a:r>
              <a:rPr lang="en-GB" b="1" dirty="0" err="1"/>
              <a:t>Github</a:t>
            </a:r>
            <a:endParaRPr lang="en-GB" dirty="0"/>
          </a:p>
          <a:p>
            <a:pPr lvl="1"/>
            <a:r>
              <a:rPr lang="en-GB" dirty="0"/>
              <a:t>Online source code management</a:t>
            </a:r>
          </a:p>
          <a:p>
            <a:pPr lvl="1"/>
            <a:r>
              <a:rPr lang="en-GB" dirty="0"/>
              <a:t>Store your code online, access it anywhere</a:t>
            </a:r>
          </a:p>
          <a:p>
            <a:pPr lvl="1"/>
            <a:r>
              <a:rPr lang="en-GB" dirty="0"/>
              <a:t>Download sample code for the module</a:t>
            </a:r>
          </a:p>
        </p:txBody>
      </p:sp>
    </p:spTree>
    <p:extLst>
      <p:ext uri="{BB962C8B-B14F-4D97-AF65-F5344CB8AC3E}">
        <p14:creationId xmlns:p14="http://schemas.microsoft.com/office/powerpoint/2010/main" val="428683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me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2011</Words>
  <Application>Microsoft Office PowerPoint</Application>
  <PresentationFormat>On-screen Show (4:3)</PresentationFormat>
  <Paragraphs>410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Programming 01 01 - Introduction</vt:lpstr>
      <vt:lpstr>Administrivia</vt:lpstr>
      <vt:lpstr>Useful Books</vt:lpstr>
      <vt:lpstr>Module Goals</vt:lpstr>
      <vt:lpstr>Programming</vt:lpstr>
      <vt:lpstr>Module Outline</vt:lpstr>
      <vt:lpstr>Assessment</vt:lpstr>
      <vt:lpstr>Assessment Notes</vt:lpstr>
      <vt:lpstr>Tools</vt:lpstr>
      <vt:lpstr>Eclipse</vt:lpstr>
      <vt:lpstr>GitHub</vt:lpstr>
      <vt:lpstr>Module Goals</vt:lpstr>
      <vt:lpstr>Algorithms</vt:lpstr>
      <vt:lpstr>Algorithm Example</vt:lpstr>
      <vt:lpstr>Pseudocode</vt:lpstr>
      <vt:lpstr>Flowcharts</vt:lpstr>
      <vt:lpstr>Java</vt:lpstr>
      <vt:lpstr>Objects</vt:lpstr>
      <vt:lpstr>Object Algorithm Example</vt:lpstr>
      <vt:lpstr>Getting Started With Java</vt:lpstr>
      <vt:lpstr>First Java Class</vt:lpstr>
      <vt:lpstr>First Java Class</vt:lpstr>
      <vt:lpstr>First Java Class</vt:lpstr>
      <vt:lpstr>First Java Class</vt:lpstr>
      <vt:lpstr>Hello World</vt:lpstr>
      <vt:lpstr>Running Hello World</vt:lpstr>
      <vt:lpstr>Hello World</vt:lpstr>
      <vt:lpstr>Hello World</vt:lpstr>
      <vt:lpstr>Hello World</vt:lpstr>
      <vt:lpstr>Comments</vt:lpstr>
      <vt:lpstr>Variables – Primitive Types</vt:lpstr>
      <vt:lpstr>Primitive Variable – Declaration</vt:lpstr>
      <vt:lpstr>Primitive Variable – Identifiers</vt:lpstr>
      <vt:lpstr>Primitive Variable - int</vt:lpstr>
      <vt:lpstr>Primitive Variable - double</vt:lpstr>
      <vt:lpstr>Primitive Variable - boolean</vt:lpstr>
      <vt:lpstr>(Not A) Primitive Variable - String</vt:lpstr>
      <vt:lpstr>Using Variables</vt:lpstr>
      <vt:lpstr>Console Output</vt:lpstr>
      <vt:lpstr>Console Input</vt:lpstr>
      <vt:lpstr>Console Input</vt:lpstr>
      <vt:lpstr>Console Input</vt:lpstr>
      <vt:lpstr>if</vt:lpstr>
      <vt:lpstr>if else</vt:lpstr>
      <vt:lpstr>if else if</vt:lpstr>
      <vt:lpstr>Comparison Operators</vt:lpstr>
      <vt:lpstr>Worked Example Output the larger of two variables</vt:lpstr>
      <vt:lpstr>Summary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43</cp:revision>
  <dcterms:created xsi:type="dcterms:W3CDTF">2018-09-17T09:29:18Z</dcterms:created>
  <dcterms:modified xsi:type="dcterms:W3CDTF">2018-09-24T07:34:23Z</dcterms:modified>
</cp:coreProperties>
</file>