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3E4D-673A-1BE9-B227-FAA9AE63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CF995-71C7-54DA-C488-DD85D312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91D8E-E3A5-63A4-73BF-8345A9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6EFD6-EBDB-C837-4F70-3450083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44E8B-AB61-E879-06AB-A6081C3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0CB9C-87E7-F6A0-EF75-B6941E00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F3201-D5C2-F819-4A8C-D79A218B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D9A49-E861-A845-C770-D0271FCC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A8F62-EEDC-DF72-F745-A6B77895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7D0D-F263-7B66-379F-0CE408DA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4D463-73DB-7C79-F138-1E8CF9E38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982CA-78B2-72B6-B218-EBA8FA55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6F856-9D29-9B8B-B940-D9FF3E6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C225C-AE47-0BB5-0C1B-DE3931F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25B8-502C-9B23-19BF-586FD34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28F2-E85A-EF89-8263-F747A18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908A6-FF2F-5A64-C5A4-0F77972E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D6E47-BF0A-79F6-2B62-E2295A8D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1C520-177E-E4F0-0317-D854779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F13F4-037F-1D0B-5996-582544AF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8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ADED5-CFB1-9071-2DD6-BF85862B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6C78-1F15-0D5B-E3C7-B5873E73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086D3-8956-A396-1362-ED38511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D0F3-2327-CE0C-E351-5B85D696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54FE1-D3FA-B7AF-5155-2C9E1072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982EA-0763-6B8F-8D92-2518C2C3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CB8E9-65F2-FAC1-A104-7CFE5A1D5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0DE5A-BC09-2AC2-DE17-BA85508D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E68F9-C161-68E3-C5BE-9DFB815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90BC1-81CE-0F89-6574-5D681248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BE21F-B399-C446-DB21-7ED6018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7E30F-7427-4D14-3724-297D02B9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408D8-C9E3-BD2C-C940-83029C95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4EF26-8177-42F6-0DFB-D4F04D5E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70E40-15A9-37FA-5F78-BD34AC97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06762-EBE7-B3A7-2004-4272209F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7B97C2-6175-B346-A15C-28AB368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56231-4E2E-02A2-634A-5DA03DDF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A519E-A989-6D27-D952-E4988268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3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A268-8785-D3D3-D9A5-3FADC7A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2CB36-6640-0F5F-3B07-B72B0042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16A781-914E-8697-0FF2-BE0AB69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FAED-BDD4-61A2-93FE-AB1C41A0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5814A-AC18-BD26-0028-0FE4647C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41916-4646-3438-0405-4C74ADB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DEB91-78FA-CAD3-60B3-A485DFDF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6A0D9-928A-ED32-A88A-29A1AE90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62C4B-2DCB-9847-DB78-F21B66E9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07849-C738-5E11-C158-05210AE96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69EF3-D2D7-B995-005C-190B8C35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DB2CB-83B4-0B71-6AFB-FCC7C646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76ED2-8DEC-018D-7094-8FE4F6FE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96B3B-CE89-2E8D-DDBE-2524BD8D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AA1A7-D141-58D6-26B6-C0BCAE77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4C30-DF83-2481-9906-C7DC8524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A41C5-ACE2-16F3-8E6E-F3D3131F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99FA8-0F4F-A3CB-A3EB-3F3C7371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65738-C502-7749-B0FF-FB11F5A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1290E-64FC-6F20-675F-20336DB5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E264-5D84-D936-9B91-29296B25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04CFF-376C-2A28-BAEC-2FB17CEE0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E363-10B3-4345-A3C0-58D443859DCD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D3BF-F7BD-BB89-9E20-B27BAAA8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6EC3A-157F-6547-4C82-4890FF729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CC65-3F88-444F-9718-F62AC0D7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1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E4D89-7EEF-46D3-EED2-9C57E8847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</a:t>
            </a:r>
            <a:r>
              <a:rPr lang="en-US" altLang="ko-KR" sz="3600" b="1" dirty="0"/>
              <a:t> (Decorator Pattern)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4E7BB-1947-6BCA-8754-D0A386A9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982"/>
            <a:ext cx="9144000" cy="1655762"/>
          </a:xfrm>
        </p:spPr>
        <p:txBody>
          <a:bodyPr/>
          <a:lstStyle/>
          <a:p>
            <a:pPr algn="r"/>
            <a:r>
              <a:rPr lang="en-US" altLang="ko-KR" dirty="0" err="1"/>
              <a:t>DevSlem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기존 커피 주문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27732-19AD-A528-C3A3-20A7887A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휘핑크림과</a:t>
            </a:r>
            <a:r>
              <a:rPr lang="ko-KR" altLang="en-US" sz="2400" dirty="0"/>
              <a:t> 같은 첨가물을 추가하고 싶을 때 어떻게 효과적으로 할 수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F9503-9A5D-2C57-E741-29E76261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609099"/>
            <a:ext cx="7000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27732-19AD-A528-C3A3-20A7887A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어떤 객체를 장식 </a:t>
            </a:r>
            <a:r>
              <a:rPr lang="en-US" altLang="ko-KR" sz="2400" dirty="0"/>
              <a:t>(decorate)</a:t>
            </a:r>
            <a:r>
              <a:rPr lang="ko-KR" altLang="en-US" sz="2400" dirty="0"/>
              <a:t>하는 패턴</a:t>
            </a:r>
            <a:endParaRPr lang="en-US" altLang="ko-KR" sz="2400" dirty="0"/>
          </a:p>
          <a:p>
            <a:r>
              <a:rPr lang="ko-KR" altLang="en-US" sz="2400" dirty="0"/>
              <a:t>커피를 </a:t>
            </a:r>
            <a:r>
              <a:rPr lang="ko-KR" altLang="en-US" sz="2400" dirty="0" err="1"/>
              <a:t>휘핑크림과</a:t>
            </a:r>
            <a:r>
              <a:rPr lang="ko-KR" altLang="en-US" sz="2400" dirty="0"/>
              <a:t> 같은 첨가물로 장식할 수 있음</a:t>
            </a:r>
            <a:endParaRPr lang="en-US" altLang="ko-KR" sz="2400" dirty="0"/>
          </a:p>
          <a:p>
            <a:r>
              <a:rPr lang="ko-KR" altLang="en-US" sz="2400" dirty="0" err="1"/>
              <a:t>데코레이터는</a:t>
            </a:r>
            <a:r>
              <a:rPr lang="ko-KR" altLang="en-US" sz="2400" dirty="0"/>
              <a:t> </a:t>
            </a:r>
            <a:r>
              <a:rPr lang="en-US" altLang="ko-KR" sz="2400" dirty="0"/>
              <a:t>wrapper</a:t>
            </a:r>
            <a:r>
              <a:rPr lang="ko-KR" altLang="en-US" sz="2400" dirty="0"/>
              <a:t> 객체로</a:t>
            </a:r>
            <a:r>
              <a:rPr lang="en-US" altLang="ko-KR" sz="2400" dirty="0"/>
              <a:t>, </a:t>
            </a:r>
            <a:r>
              <a:rPr lang="ko-KR" altLang="en-US" sz="2400" dirty="0"/>
              <a:t>장식하고 있는 객체에 행동을 위임</a:t>
            </a:r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88D0C5-0691-F76A-C511-BCD4FD34827C}"/>
              </a:ext>
            </a:extLst>
          </p:cNvPr>
          <p:cNvGrpSpPr/>
          <p:nvPr/>
        </p:nvGrpSpPr>
        <p:grpSpPr>
          <a:xfrm>
            <a:off x="3476940" y="3523897"/>
            <a:ext cx="5238119" cy="2653066"/>
            <a:chOff x="4263163" y="3214838"/>
            <a:chExt cx="5238119" cy="265306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D5061E2-0E3E-11BF-0563-96DC930FCDB5}"/>
                </a:ext>
              </a:extLst>
            </p:cNvPr>
            <p:cNvSpPr/>
            <p:nvPr/>
          </p:nvSpPr>
          <p:spPr>
            <a:xfrm>
              <a:off x="4263163" y="3214838"/>
              <a:ext cx="5238119" cy="265306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70BA1D6-0104-AD1E-E9A6-5B2A9E1E4D9F}"/>
                </a:ext>
              </a:extLst>
            </p:cNvPr>
            <p:cNvSpPr/>
            <p:nvPr/>
          </p:nvSpPr>
          <p:spPr>
            <a:xfrm>
              <a:off x="5475296" y="3510555"/>
              <a:ext cx="3626314" cy="191404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F376500-DC36-8EE8-3312-8B28F82C56D1}"/>
                </a:ext>
              </a:extLst>
            </p:cNvPr>
            <p:cNvSpPr/>
            <p:nvPr/>
          </p:nvSpPr>
          <p:spPr>
            <a:xfrm>
              <a:off x="6848914" y="4001294"/>
              <a:ext cx="2064970" cy="81145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cost()</a:t>
              </a:r>
            </a:p>
            <a:p>
              <a:pPr algn="ctr"/>
              <a:r>
                <a:rPr lang="en-US" altLang="ko-KR" dirty="0" err="1"/>
                <a:t>DarkRoast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B68C3F-3EC7-736E-4014-AF3076141189}"/>
                </a:ext>
              </a:extLst>
            </p:cNvPr>
            <p:cNvSpPr txBox="1"/>
            <p:nvPr/>
          </p:nvSpPr>
          <p:spPr>
            <a:xfrm>
              <a:off x="5819460" y="4083855"/>
              <a:ext cx="102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cost()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Mocha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250C8-8AEE-C3DE-20BF-162EF00E5959}"/>
                </a:ext>
              </a:extLst>
            </p:cNvPr>
            <p:cNvSpPr txBox="1"/>
            <p:nvPr/>
          </p:nvSpPr>
          <p:spPr>
            <a:xfrm>
              <a:off x="4602280" y="4144412"/>
              <a:ext cx="102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cost()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Whip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1EBA4AF9-2B3A-F2DF-2727-9523386FEA13}"/>
              </a:ext>
            </a:extLst>
          </p:cNvPr>
          <p:cNvSpPr/>
          <p:nvPr/>
        </p:nvSpPr>
        <p:spPr>
          <a:xfrm>
            <a:off x="3997721" y="3818123"/>
            <a:ext cx="1446290" cy="124976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EA32B1DF-D66D-D5A1-DB87-C16D8503B935}"/>
              </a:ext>
            </a:extLst>
          </p:cNvPr>
          <p:cNvSpPr/>
          <p:nvPr/>
        </p:nvSpPr>
        <p:spPr>
          <a:xfrm>
            <a:off x="5470246" y="3789482"/>
            <a:ext cx="1724094" cy="124976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E64DE3EF-9DA3-015A-29DC-B9C053AA6A0B}"/>
              </a:ext>
            </a:extLst>
          </p:cNvPr>
          <p:cNvSpPr/>
          <p:nvPr/>
        </p:nvSpPr>
        <p:spPr>
          <a:xfrm rot="10800000">
            <a:off x="5400480" y="4453471"/>
            <a:ext cx="1724094" cy="124976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원형 15">
            <a:extLst>
              <a:ext uri="{FF2B5EF4-FFF2-40B4-BE49-F238E27FC236}">
                <a16:creationId xmlns:a16="http://schemas.microsoft.com/office/drawing/2014/main" id="{ACA013AF-1B60-588A-98FB-B5F0ED5560D5}"/>
              </a:ext>
            </a:extLst>
          </p:cNvPr>
          <p:cNvSpPr/>
          <p:nvPr/>
        </p:nvSpPr>
        <p:spPr>
          <a:xfrm rot="10800000">
            <a:off x="4012292" y="4483896"/>
            <a:ext cx="1466602" cy="1249763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27732-19AD-A528-C3A3-20A7887A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객체에 추가 요소를 동적으로 더할 수 있으며 서브클래스를 만들 때보다 훨씬 유연하게 기능 확장이 가능</a:t>
            </a:r>
            <a:endParaRPr lang="en-US" altLang="ko-KR" sz="2400" dirty="0"/>
          </a:p>
          <a:p>
            <a:r>
              <a:rPr lang="ko-KR" altLang="en-US" sz="2400" dirty="0" err="1"/>
              <a:t>데코레이터의</a:t>
            </a:r>
            <a:r>
              <a:rPr lang="ko-KR" altLang="en-US" sz="2400" dirty="0"/>
              <a:t> 슈퍼클래스는 자신이 장식하고 있는 객체의 슈퍼클래스와 동일</a:t>
            </a:r>
            <a:endParaRPr lang="en-US" altLang="ko-KR" sz="2400" dirty="0"/>
          </a:p>
          <a:p>
            <a:r>
              <a:rPr lang="ko-KR" altLang="en-US" sz="2400" dirty="0"/>
              <a:t>한 객체를 여러 개의 </a:t>
            </a:r>
            <a:r>
              <a:rPr lang="ko-KR" altLang="en-US" sz="2400" dirty="0" err="1"/>
              <a:t>데코레이터로</a:t>
            </a:r>
            <a:r>
              <a:rPr lang="ko-KR" altLang="en-US" sz="2400" dirty="0"/>
              <a:t> 감쌀 수 있음</a:t>
            </a:r>
            <a:endParaRPr lang="en-US" altLang="ko-KR" sz="2400" dirty="0"/>
          </a:p>
          <a:p>
            <a:r>
              <a:rPr lang="ko-KR" altLang="en-US" sz="2400" dirty="0" err="1"/>
              <a:t>데코레이터는</a:t>
            </a:r>
            <a:r>
              <a:rPr lang="ko-KR" altLang="en-US" sz="2400"/>
              <a:t> 구상 구성 요소와 </a:t>
            </a:r>
            <a:r>
              <a:rPr lang="ko-KR" altLang="en-US" sz="2400" dirty="0" err="1"/>
              <a:t>데코레이터를</a:t>
            </a:r>
            <a:r>
              <a:rPr lang="ko-KR" altLang="en-US" sz="2400" dirty="0"/>
              <a:t> 장식할 수 있음</a:t>
            </a:r>
            <a:endParaRPr lang="en-US" altLang="ko-KR" sz="2400" dirty="0"/>
          </a:p>
          <a:p>
            <a:r>
              <a:rPr lang="ko-KR" altLang="en-US" sz="2400" dirty="0"/>
              <a:t>장식하고 있는 객체에게 행동 위임을 하며</a:t>
            </a:r>
            <a:r>
              <a:rPr lang="en-US" altLang="ko-KR" sz="2400" dirty="0"/>
              <a:t>, </a:t>
            </a:r>
            <a:r>
              <a:rPr lang="ko-KR" altLang="en-US" sz="2400" dirty="0"/>
              <a:t>추가 작업도 수행 가능</a:t>
            </a:r>
            <a:endParaRPr lang="en-US" altLang="ko-KR" sz="2400" dirty="0"/>
          </a:p>
          <a:p>
            <a:r>
              <a:rPr lang="ko-KR" altLang="en-US" sz="2400" dirty="0"/>
              <a:t>언제든지 감쌀 수 있기 때문에 런타임에 필요한 </a:t>
            </a:r>
            <a:r>
              <a:rPr lang="ko-KR" altLang="en-US" sz="2400" dirty="0" err="1"/>
              <a:t>데코레이터를</a:t>
            </a:r>
            <a:r>
              <a:rPr lang="ko-KR" altLang="en-US" sz="2400" dirty="0"/>
              <a:t> 마음대로 적용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5172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C56436-7687-BA05-CAA2-2D85AA5B2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674" y="1608058"/>
            <a:ext cx="6884650" cy="4786472"/>
          </a:xfrm>
        </p:spPr>
      </p:pic>
    </p:spTree>
    <p:extLst>
      <p:ext uri="{BB962C8B-B14F-4D97-AF65-F5344CB8AC3E}">
        <p14:creationId xmlns:p14="http://schemas.microsoft.com/office/powerpoint/2010/main" val="5366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패턴과 일반적인 상속과의 차이점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B40AD-AFF1-2DBA-A964-0B85A1D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객체와의 형식을 맞추기 위해 상속을 활용하는 것일 뿐임</a:t>
            </a:r>
            <a:endParaRPr lang="en-US" altLang="ko-KR" sz="2400" dirty="0"/>
          </a:p>
          <a:p>
            <a:r>
              <a:rPr lang="ko-KR" altLang="en-US" sz="2400" dirty="0"/>
              <a:t>행동은 상속받지 않음</a:t>
            </a:r>
            <a:endParaRPr lang="en-US" altLang="ko-KR" sz="2400" dirty="0"/>
          </a:p>
          <a:p>
            <a:r>
              <a:rPr lang="ko-KR" altLang="en-US" sz="2400" dirty="0"/>
              <a:t>새로운 </a:t>
            </a:r>
            <a:r>
              <a:rPr lang="ko-KR" altLang="en-US" sz="2400" dirty="0" err="1"/>
              <a:t>데이코레이터를</a:t>
            </a:r>
            <a:r>
              <a:rPr lang="ko-KR" altLang="en-US" sz="2400" dirty="0"/>
              <a:t> 정의할 때 새로운 행동을 추가</a:t>
            </a:r>
            <a:endParaRPr lang="en-US" altLang="ko-KR" sz="2400" dirty="0"/>
          </a:p>
          <a:p>
            <a:r>
              <a:rPr lang="ko-KR" altLang="en-US" sz="2400" dirty="0"/>
              <a:t>행동을 상속으로 받을 시 파생클래스에서 </a:t>
            </a:r>
            <a:r>
              <a:rPr lang="ko-KR" altLang="en-US" sz="2400" dirty="0" err="1"/>
              <a:t>오버라이드한</a:t>
            </a:r>
            <a:r>
              <a:rPr lang="ko-KR" altLang="en-US" sz="2400" dirty="0"/>
              <a:t> 행동이 컴파일 타임에 결정되어 버리는 문제가 있음</a:t>
            </a:r>
            <a:endParaRPr lang="en-US" altLang="ko-KR" sz="2400" dirty="0"/>
          </a:p>
          <a:p>
            <a:r>
              <a:rPr lang="ko-KR" altLang="en-US" sz="2400" dirty="0" err="1"/>
              <a:t>데코레이터</a:t>
            </a:r>
            <a:r>
              <a:rPr lang="ko-KR" altLang="en-US" sz="2400" dirty="0"/>
              <a:t> 패턴은 실행 도중 </a:t>
            </a:r>
            <a:r>
              <a:rPr lang="ko-KR" altLang="en-US" sz="2400" dirty="0" err="1"/>
              <a:t>데코레이터를</a:t>
            </a:r>
            <a:r>
              <a:rPr lang="ko-KR" altLang="en-US" sz="2400" dirty="0"/>
              <a:t> 교체할 수 있어 행동을 변경시킬 수 있는 유연성 확보 가능</a:t>
            </a:r>
            <a:endParaRPr lang="en-US" altLang="ko-KR" sz="2400" dirty="0"/>
          </a:p>
          <a:p>
            <a:r>
              <a:rPr lang="ko-KR" altLang="en-US" sz="2400" dirty="0"/>
              <a:t>따라서 </a:t>
            </a:r>
            <a:r>
              <a:rPr lang="ko-KR" altLang="en-US" sz="2400" dirty="0" err="1"/>
              <a:t>데코레이터</a:t>
            </a:r>
            <a:r>
              <a:rPr lang="ko-KR" altLang="en-US" sz="2400" dirty="0"/>
              <a:t> 패턴 역시 구성 패턴</a:t>
            </a:r>
          </a:p>
        </p:txBody>
      </p:sp>
    </p:spTree>
    <p:extLst>
      <p:ext uri="{BB962C8B-B14F-4D97-AF65-F5344CB8AC3E}">
        <p14:creationId xmlns:p14="http://schemas.microsoft.com/office/powerpoint/2010/main" val="182707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개선된 커피 주문 시스템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0498546-BB50-6D29-0C1D-942AED90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70" y="2105389"/>
            <a:ext cx="8471059" cy="3791808"/>
          </a:xfrm>
        </p:spPr>
      </p:pic>
    </p:spTree>
    <p:extLst>
      <p:ext uri="{BB962C8B-B14F-4D97-AF65-F5344CB8AC3E}">
        <p14:creationId xmlns:p14="http://schemas.microsoft.com/office/powerpoint/2010/main" val="49750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A494-9430-423A-33FB-914EE705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데코레이터</a:t>
            </a:r>
            <a:r>
              <a:rPr lang="ko-KR" altLang="en-US" sz="3600" b="1" dirty="0"/>
              <a:t> 패턴 단점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B40AD-AFF1-2DBA-A964-0B85A1D7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데코레이트</a:t>
            </a:r>
            <a:r>
              <a:rPr lang="ko-KR" altLang="en-US" sz="2400" dirty="0"/>
              <a:t> 하게 될 경우 감싸진 객체가 무엇인지 알 수 없음</a:t>
            </a:r>
            <a:endParaRPr lang="en-US" altLang="ko-KR" sz="2400" dirty="0"/>
          </a:p>
          <a:p>
            <a:pPr lvl="1"/>
            <a:r>
              <a:rPr lang="ko-KR" altLang="en-US" sz="2000" dirty="0"/>
              <a:t>구상 구성 요소로 작업에서는 제대로 동작 하지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추상 구성 요소 작업에서는 효과적</a:t>
            </a:r>
            <a:endParaRPr lang="en-US" altLang="ko-KR" sz="2000" dirty="0"/>
          </a:p>
          <a:p>
            <a:r>
              <a:rPr lang="ko-KR" altLang="en-US" sz="2400" dirty="0"/>
              <a:t>자잘한 클래스가 너무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  <a:p>
            <a:r>
              <a:rPr lang="ko-KR" altLang="en-US" sz="2400" dirty="0"/>
              <a:t>클라이언트가 특정 형식에 의존하는 코드에 </a:t>
            </a:r>
            <a:r>
              <a:rPr lang="ko-KR" altLang="en-US" sz="2400" dirty="0" err="1"/>
              <a:t>데코레이터</a:t>
            </a:r>
            <a:r>
              <a:rPr lang="ko-KR" altLang="en-US" sz="2400" dirty="0"/>
              <a:t> 패턴을 적용 해서는 안됨</a:t>
            </a:r>
            <a:endParaRPr lang="en-US" altLang="ko-KR" sz="2400" dirty="0"/>
          </a:p>
          <a:p>
            <a:r>
              <a:rPr lang="ko-KR" altLang="en-US" sz="2400" dirty="0"/>
              <a:t>꽤 많은 </a:t>
            </a:r>
            <a:r>
              <a:rPr lang="ko-KR" altLang="en-US" sz="2400" dirty="0" err="1"/>
              <a:t>데코레이터로</a:t>
            </a:r>
            <a:r>
              <a:rPr lang="ko-KR" altLang="en-US" sz="2400" dirty="0"/>
              <a:t> 감싸야 하는 경우가 많기 때문에 구성 요소 초기화하는데 복잡함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팩토리와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빌더</a:t>
            </a:r>
            <a:r>
              <a:rPr lang="ko-KR" altLang="en-US" sz="2000" dirty="0"/>
              <a:t> 패턴이 해결해줄 수 있음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5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243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데코레이터 패턴 (Decorator Pattern)</vt:lpstr>
      <vt:lpstr>기존 커피 주문 시스템</vt:lpstr>
      <vt:lpstr>데코레이터 패턴 예시</vt:lpstr>
      <vt:lpstr>데코레이터 패턴</vt:lpstr>
      <vt:lpstr>데코레이터 패턴</vt:lpstr>
      <vt:lpstr>데코레이터 패턴과 일반적인 상속과의 차이점</vt:lpstr>
      <vt:lpstr>개선된 커피 주문 시스템</vt:lpstr>
      <vt:lpstr>데코레이터 패턴 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ParkJinyeong</dc:creator>
  <cp:lastModifiedBy>ParkJinyeong</cp:lastModifiedBy>
  <cp:revision>15</cp:revision>
  <dcterms:created xsi:type="dcterms:W3CDTF">2022-10-14T16:32:05Z</dcterms:created>
  <dcterms:modified xsi:type="dcterms:W3CDTF">2022-10-14T18:05:58Z</dcterms:modified>
</cp:coreProperties>
</file>