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T Rounds Condensed Bold" charset="1" panose="02000806030000020003"/>
      <p:regular r:id="rId18"/>
    </p:embeddedFont>
    <p:embeddedFont>
      <p:font typeface="Arial Bold" charset="1" panose="020B0802020202020204"/>
      <p:regular r:id="rId19"/>
    </p:embeddedFont>
    <p:embeddedFont>
      <p:font typeface="League Spartan" charset="1" panose="00000800000000000000"/>
      <p:regular r:id="rId20"/>
    </p:embeddedFont>
    <p:embeddedFont>
      <p:font typeface="Fira Sans Medium" charset="1" panose="020B0603050000020004"/>
      <p:regular r:id="rId21"/>
    </p:embeddedFont>
    <p:embeddedFont>
      <p:font typeface="Fira Sans Light" charset="1" panose="020B0403050000020004"/>
      <p:regular r:id="rId22"/>
    </p:embeddedFont>
    <p:embeddedFont>
      <p:font typeface="Canva Sans 1 Bold" charset="1" panose="020B0803030501040103"/>
      <p:regular r:id="rId23"/>
    </p:embeddedFont>
    <p:embeddedFont>
      <p:font typeface="Times New Roman Bold" charset="1" panose="02030802070405020303"/>
      <p:regular r:id="rId24"/>
    </p:embeddedFont>
    <p:embeddedFont>
      <p:font typeface="Times New Roman" charset="1" panose="02030502070405020303"/>
      <p:regular r:id="rId25"/>
    </p:embeddedFont>
    <p:embeddedFont>
      <p:font typeface="Canva Sans 1" charset="1" panose="020B0503030501040103"/>
      <p:regular r:id="rId26"/>
    </p:embeddedFont>
    <p:embeddedFont>
      <p:font typeface="Archivo Black" charset="1" panose="020B0A03020202020B04"/>
      <p:regular r:id="rId27"/>
    </p:embeddedFont>
    <p:embeddedFont>
      <p:font typeface="Times New Roman Medium" charset="1" panose="020305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55413" y="-3477571"/>
            <a:ext cx="7321033" cy="6340049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608021" y="8284452"/>
            <a:ext cx="4970154" cy="4304177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913902" y="6858609"/>
            <a:ext cx="2271679" cy="196728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2770919" y="8641756"/>
            <a:ext cx="3799619" cy="3290488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0" y="0"/>
            <a:ext cx="2088471" cy="1807431"/>
          </a:xfrm>
          <a:custGeom>
            <a:avLst/>
            <a:gdLst/>
            <a:ahLst/>
            <a:cxnLst/>
            <a:rect r="r" b="b" t="t" l="l"/>
            <a:pathLst>
              <a:path h="1807431" w="2088471">
                <a:moveTo>
                  <a:pt x="0" y="0"/>
                </a:moveTo>
                <a:lnTo>
                  <a:pt x="2088471" y="0"/>
                </a:lnTo>
                <a:lnTo>
                  <a:pt x="2088471" y="1807431"/>
                </a:lnTo>
                <a:lnTo>
                  <a:pt x="0" y="1807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" t="0" r="-166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93144" y="2052294"/>
            <a:ext cx="14244041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sz="3706" spc="33">
                <a:solidFill>
                  <a:srgbClr val="0D0D47"/>
                </a:solidFill>
                <a:latin typeface="TT Rounds Condensed Bold"/>
              </a:rPr>
              <a:t>Department of CSE</a:t>
            </a:r>
          </a:p>
          <a:p>
            <a:pPr algn="ctr">
              <a:lnSpc>
                <a:spcPts val="4447"/>
              </a:lnSpc>
            </a:pPr>
            <a:r>
              <a:rPr lang="en-US" sz="3706" spc="33">
                <a:solidFill>
                  <a:srgbClr val="0D0D47"/>
                </a:solidFill>
                <a:latin typeface="TT Rounds Condensed Bold"/>
              </a:rPr>
              <a:t>(ARTIFICIAL INTELLIGENCE AND MACHINE LEARNING)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58968" y="873566"/>
            <a:ext cx="14244041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sz="3706" spc="29">
                <a:solidFill>
                  <a:srgbClr val="0D0D47"/>
                </a:solidFill>
                <a:latin typeface="TT Rounds Condensed Bold"/>
              </a:rPr>
              <a:t>DAYANANDA SAGAR UNIVERSITY</a:t>
            </a:r>
          </a:p>
          <a:p>
            <a:pPr algn="ctr">
              <a:lnSpc>
                <a:spcPts val="4447"/>
              </a:lnSpc>
            </a:pPr>
            <a:r>
              <a:rPr lang="en-US" sz="3706" spc="33">
                <a:solidFill>
                  <a:srgbClr val="0D0D47"/>
                </a:solidFill>
                <a:latin typeface="TT Rounds Condensed Bold"/>
              </a:rPr>
              <a:t>SCHOOL OF ENGINEERING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8968" y="5197899"/>
            <a:ext cx="14244041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sz="3706" spc="29">
                <a:solidFill>
                  <a:srgbClr val="0D0D47"/>
                </a:solidFill>
                <a:latin typeface="TT Rounds Condensed Bold"/>
              </a:rPr>
              <a:t>Under the Supervision</a:t>
            </a:r>
          </a:p>
          <a:p>
            <a:pPr algn="ctr">
              <a:lnSpc>
                <a:spcPts val="4447"/>
              </a:lnSpc>
            </a:pPr>
            <a:r>
              <a:rPr lang="en-US" sz="3706" spc="33">
                <a:solidFill>
                  <a:srgbClr val="0D0D47"/>
                </a:solidFill>
                <a:latin typeface="TT Rounds Condensed Bold"/>
              </a:rPr>
              <a:t> Dr. Mude Nagarjuna Naik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46873" y="6719825"/>
            <a:ext cx="7732063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al Bold"/>
              </a:rPr>
              <a:t>Presented By :</a:t>
            </a:r>
          </a:p>
          <a:p>
            <a:pPr algn="ctr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al Bold"/>
              </a:rPr>
              <a:t>Chilaka Sai Raghavendra(ENG22AM0085)</a:t>
            </a:r>
          </a:p>
          <a:p>
            <a:pPr algn="ctr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al Bold"/>
              </a:rPr>
              <a:t>Avutala Dhruvish Reddy(ENG22AM0078)</a:t>
            </a:r>
          </a:p>
          <a:p>
            <a:pPr algn="ctr">
              <a:lnSpc>
                <a:spcPts val="3599"/>
              </a:lnSpc>
            </a:pPr>
            <a:r>
              <a:rPr lang="en-US" sz="2999">
                <a:solidFill>
                  <a:srgbClr val="000000"/>
                </a:solidFill>
                <a:latin typeface="Arial Bold"/>
              </a:rPr>
              <a:t>Venkata Durga Sai D(ENG22AM0067)</a:t>
            </a:r>
          </a:p>
          <a:p>
            <a:pPr algn="ctr">
              <a:lnSpc>
                <a:spcPts val="3599"/>
              </a:lnSpc>
            </a:pPr>
            <a:r>
              <a:rPr lang="en-US" sz="2999" spc="-1">
                <a:solidFill>
                  <a:srgbClr val="000000"/>
                </a:solidFill>
                <a:latin typeface="Arial Bold"/>
              </a:rPr>
              <a:t>Nallamalli Venkata Kushal(ENG22AM0116)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06546" y="3749071"/>
            <a:ext cx="11948885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9"/>
              </a:lnSpc>
            </a:pPr>
            <a:r>
              <a:rPr lang="en-US" sz="4233" spc="37">
                <a:solidFill>
                  <a:srgbClr val="0D0D47"/>
                </a:solidFill>
                <a:latin typeface="League Spartan"/>
              </a:rPr>
              <a:t>SKIN CANCER DETECTION USING ARTIFICIAL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61218" y="-4039460"/>
            <a:ext cx="6210236" cy="537809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107925" y="9052131"/>
            <a:ext cx="3151914" cy="272957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351490" y="2232837"/>
            <a:ext cx="14066135" cy="6782513"/>
          </a:xfrm>
          <a:custGeom>
            <a:avLst/>
            <a:gdLst/>
            <a:ahLst/>
            <a:cxnLst/>
            <a:rect r="r" b="b" t="t" l="l"/>
            <a:pathLst>
              <a:path h="6782513" w="14066135">
                <a:moveTo>
                  <a:pt x="0" y="0"/>
                </a:moveTo>
                <a:lnTo>
                  <a:pt x="14066134" y="0"/>
                </a:lnTo>
                <a:lnTo>
                  <a:pt x="14066134" y="6782514"/>
                </a:lnTo>
                <a:lnTo>
                  <a:pt x="0" y="6782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9" t="0" r="-2649" b="-48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12361" y="1045366"/>
            <a:ext cx="8013675" cy="66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1"/>
              </a:lnSpc>
              <a:spcBef>
                <a:spcPct val="0"/>
              </a:spcBef>
            </a:pPr>
            <a:r>
              <a:rPr lang="en-US" sz="3529" spc="35">
                <a:solidFill>
                  <a:srgbClr val="FFFFFF"/>
                </a:solidFill>
                <a:latin typeface="Times New Roman"/>
              </a:rPr>
              <a:t>Current </a:t>
            </a:r>
            <a:r>
              <a:rPr lang="en-US" sz="3529" spc="35">
                <a:solidFill>
                  <a:srgbClr val="FFFFFF"/>
                </a:solidFill>
                <a:latin typeface="Times New Roman"/>
              </a:rPr>
              <a:t>Training and Validation graphs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6114" y="1273390"/>
            <a:ext cx="389205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Fira Sans Medium"/>
              </a:rPr>
              <a:t>References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4542399" y="-4079070"/>
            <a:ext cx="9822161" cy="6226137"/>
            <a:chOff x="0" y="0"/>
            <a:chExt cx="8474859" cy="5372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74859" cy="5372100"/>
            </a:xfrm>
            <a:custGeom>
              <a:avLst/>
              <a:gdLst/>
              <a:ahLst/>
              <a:cxnLst/>
              <a:rect r="r" b="b" t="t" l="l"/>
              <a:pathLst>
                <a:path h="5372100" w="8474859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246897" y="-1167251"/>
            <a:ext cx="2695438" cy="2334501"/>
            <a:chOff x="0" y="0"/>
            <a:chExt cx="6202680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68353" y="2806915"/>
            <a:ext cx="16385473" cy="142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2240" indent="-246120" lvl="1">
              <a:lnSpc>
                <a:spcPts val="2735"/>
              </a:lnSpc>
              <a:buFont typeface="Arial"/>
              <a:buChar char="•"/>
            </a:pPr>
            <a:r>
              <a:rPr lang="en-US" sz="2279" spc="113">
                <a:solidFill>
                  <a:srgbClr val="000000"/>
                </a:solidFill>
                <a:latin typeface="Times New Roman"/>
              </a:rPr>
              <a:t>SJ Merrill, M Subramanian and DE Godar, "Worldwide cutaneous malignant melanoma incidences analyzed by sex age and skin type over time (1955–2007): is HPV infection of androgenic hair follicular melanocytes a risk factor for developing melanoma exclusively in people of Europeanancestry?", Dermatoendocrinol, vol. 8, pp. e1215391, 2016.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62469"/>
            <a:ext cx="16385473" cy="108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2240" indent="-246120" lvl="1">
              <a:lnSpc>
                <a:spcPts val="2735"/>
              </a:lnSpc>
              <a:buFont typeface="Arial"/>
              <a:buChar char="•"/>
            </a:pPr>
            <a:r>
              <a:rPr lang="en-US" sz="2279" spc="113">
                <a:solidFill>
                  <a:srgbClr val="000000"/>
                </a:solidFill>
                <a:latin typeface="Times New Roman"/>
              </a:rPr>
              <a:t>A Wainstein, SM Algarra, L Bastholt, G Cinat, L Demidov, JJ Grob et al., "Melanoma early detection and awareness: how countries developing melanoma awareness programs could benefit from melanoma-proficient countries", Am J Ther, vol. 22, pp. 37-43, 2015.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8353" y="5947115"/>
            <a:ext cx="15356087" cy="108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2240" indent="-246120" lvl="1">
              <a:lnSpc>
                <a:spcPts val="2735"/>
              </a:lnSpc>
              <a:buFont typeface="Arial"/>
              <a:buChar char="•"/>
            </a:pPr>
            <a:r>
              <a:rPr lang="en-US" sz="2279" spc="113">
                <a:solidFill>
                  <a:srgbClr val="000000"/>
                </a:solidFill>
                <a:latin typeface="Times New Roman"/>
              </a:rPr>
              <a:t>L Ferrándiz, T Ojeda-Vila, A Corrales et al., "Internet-Based skin cancer screening using clinical images alone or in conjunction with dermoscopic images: a randomized teledermoscopy trial", J Am Acad Dermatol, vol. 76, pp. 676-82, 2017.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8353" y="7392425"/>
            <a:ext cx="15356087" cy="73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2240" indent="-246120" lvl="1">
              <a:lnSpc>
                <a:spcPts val="2735"/>
              </a:lnSpc>
              <a:buFont typeface="Arial"/>
              <a:buChar char="•"/>
            </a:pPr>
            <a:r>
              <a:rPr lang="en-US" sz="2279" spc="113">
                <a:solidFill>
                  <a:srgbClr val="000000"/>
                </a:solidFill>
                <a:latin typeface="Times New Roman"/>
              </a:rPr>
              <a:t>Shubhangi Solanki, Uday Pratap Singh, Siddharth Singh Chouhan, “Brain Tumor Detection and Classification Using Inteeligence Techniques: An Overview”, vol. 11, pp. 12870-12886, 2023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18212" y="7334502"/>
            <a:ext cx="6210236" cy="5306240"/>
            <a:chOff x="0" y="0"/>
            <a:chExt cx="3619627" cy="30927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092734"/>
            </a:xfrm>
            <a:custGeom>
              <a:avLst/>
              <a:gdLst/>
              <a:ahLst/>
              <a:cxnLst/>
              <a:rect r="r" b="b" t="t" l="l"/>
              <a:pathLst>
                <a:path h="3092734" w="3619627">
                  <a:moveTo>
                    <a:pt x="3619627" y="1546367"/>
                  </a:moveTo>
                  <a:lnTo>
                    <a:pt x="2714752" y="3092734"/>
                  </a:lnTo>
                  <a:lnTo>
                    <a:pt x="904875" y="3092734"/>
                  </a:lnTo>
                  <a:lnTo>
                    <a:pt x="0" y="154636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4636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3154" y="8267613"/>
            <a:ext cx="3151914" cy="272957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374555" y="3908847"/>
            <a:ext cx="7538889" cy="1722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2"/>
              </a:lnSpc>
              <a:spcBef>
                <a:spcPct val="0"/>
              </a:spcBef>
            </a:pPr>
            <a:r>
              <a:rPr lang="en-US" sz="10640" spc="-106">
                <a:solidFill>
                  <a:srgbClr val="F4F4F4"/>
                </a:solidFill>
                <a:latin typeface="TT Rounds Condense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54790" y="7261208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47037" y="3857625"/>
            <a:ext cx="446046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10372" y="2148323"/>
            <a:ext cx="8289476" cy="73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1239" indent="-465619" lvl="1">
              <a:lnSpc>
                <a:spcPts val="6038"/>
              </a:lnSpc>
              <a:buFont typeface="Arial"/>
              <a:buChar char="•"/>
            </a:pPr>
            <a:r>
              <a:rPr lang="en-US" sz="4313">
                <a:solidFill>
                  <a:srgbClr val="F4F4F4"/>
                </a:solidFill>
                <a:latin typeface="Fira Sans Light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10372" y="3117431"/>
            <a:ext cx="8289476" cy="73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1239" indent="-465619" lvl="1">
              <a:lnSpc>
                <a:spcPts val="6038"/>
              </a:lnSpc>
              <a:buFont typeface="Arial"/>
              <a:buChar char="•"/>
            </a:pPr>
            <a:r>
              <a:rPr lang="en-US" sz="4313">
                <a:solidFill>
                  <a:srgbClr val="F4F4F4"/>
                </a:solidFill>
                <a:latin typeface="Fira Sans Light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10372" y="4086539"/>
            <a:ext cx="9271472" cy="73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1239" indent="-465619" lvl="1">
              <a:lnSpc>
                <a:spcPts val="6038"/>
              </a:lnSpc>
              <a:buFont typeface="Arial"/>
              <a:buChar char="•"/>
            </a:pPr>
            <a:r>
              <a:rPr lang="en-US" sz="4313">
                <a:solidFill>
                  <a:srgbClr val="F4F4F4"/>
                </a:solidFill>
                <a:latin typeface="Fira Sans Light"/>
              </a:rPr>
              <a:t>Social/Environmental Impact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0372" y="5055647"/>
            <a:ext cx="11331270" cy="73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1239" indent="-465619" lvl="1">
              <a:lnSpc>
                <a:spcPts val="6038"/>
              </a:lnSpc>
              <a:buFont typeface="Arial"/>
              <a:buChar char="•"/>
            </a:pPr>
            <a:r>
              <a:rPr lang="en-US" sz="4313">
                <a:solidFill>
                  <a:srgbClr val="F4F4F4"/>
                </a:solidFill>
                <a:latin typeface="Fira Sans Light"/>
              </a:rPr>
              <a:t>State of the Art work(Literature Review)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10372" y="6989182"/>
            <a:ext cx="8289476" cy="73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1239" indent="-465619" lvl="1">
              <a:lnSpc>
                <a:spcPts val="6038"/>
              </a:lnSpc>
              <a:buFont typeface="Arial"/>
              <a:buChar char="•"/>
            </a:pPr>
            <a:r>
              <a:rPr lang="en-US" sz="4313">
                <a:solidFill>
                  <a:srgbClr val="F4F4F4"/>
                </a:solidFill>
                <a:latin typeface="Fira Sans Light"/>
              </a:rPr>
              <a:t>Implementation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10372" y="1175060"/>
            <a:ext cx="8289476" cy="73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1239" indent="-465619" lvl="1">
              <a:lnSpc>
                <a:spcPts val="6038"/>
              </a:lnSpc>
              <a:buFont typeface="Arial"/>
              <a:buChar char="•"/>
            </a:pPr>
            <a:r>
              <a:rPr lang="en-US" sz="4313">
                <a:solidFill>
                  <a:srgbClr val="F4F4F4"/>
                </a:solidFill>
                <a:latin typeface="Fira Sans Light"/>
              </a:rPr>
              <a:t>Abstract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10372" y="6022415"/>
            <a:ext cx="8289476" cy="73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1239" indent="-465619" lvl="1">
              <a:lnSpc>
                <a:spcPts val="6038"/>
              </a:lnSpc>
              <a:buFont typeface="Arial"/>
              <a:buChar char="•"/>
            </a:pPr>
            <a:r>
              <a:rPr lang="en-US" sz="4313">
                <a:solidFill>
                  <a:srgbClr val="F4F4F4"/>
                </a:solidFill>
                <a:latin typeface="Fira Sans Light"/>
              </a:rPr>
              <a:t>Design Workflow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10372" y="7965475"/>
            <a:ext cx="8289476" cy="73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1239" indent="-465619" lvl="1">
              <a:lnSpc>
                <a:spcPts val="6038"/>
              </a:lnSpc>
              <a:buFont typeface="Arial"/>
              <a:buChar char="•"/>
            </a:pPr>
            <a:r>
              <a:rPr lang="en-US" sz="4313">
                <a:solidFill>
                  <a:srgbClr val="F4F4F4"/>
                </a:solidFill>
                <a:latin typeface="Fira Sans Light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614695" y="8671793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218038" y="-1841642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65565" y="1432203"/>
            <a:ext cx="6328156" cy="852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8"/>
              </a:lnSpc>
              <a:spcBef>
                <a:spcPct val="0"/>
              </a:spcBef>
            </a:pPr>
            <a:r>
              <a:rPr lang="en-US" sz="4788" spc="239">
                <a:solidFill>
                  <a:srgbClr val="00A181"/>
                </a:solidFill>
                <a:latin typeface="Canva Sans 1 Bold"/>
              </a:rPr>
              <a:t>ABSTRACT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0780" y="2832544"/>
            <a:ext cx="15966440" cy="106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488" indent="-313244" lvl="1">
              <a:lnSpc>
                <a:spcPts val="4062"/>
              </a:lnSpc>
              <a:buFont typeface="Arial"/>
              <a:buChar char="•"/>
            </a:pPr>
            <a:r>
              <a:rPr lang="en-US" sz="2901" spc="29">
                <a:solidFill>
                  <a:srgbClr val="231F20"/>
                </a:solidFill>
                <a:latin typeface="Times New Roman Bold"/>
                <a:ea typeface="Times New Roman Bold"/>
              </a:rPr>
              <a:t>Why this﻿ work:</a:t>
            </a:r>
            <a:r>
              <a:rPr lang="en-US" sz="2901" spc="29">
                <a:solidFill>
                  <a:srgbClr val="231F20"/>
                </a:solidFill>
                <a:latin typeface="Times New Roman"/>
              </a:rPr>
              <a:t> Telling melanoma apart from common moles can be tricky for doctors, delaying early detection.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0780" y="4149204"/>
            <a:ext cx="15966440" cy="554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488" indent="-313244" lvl="1">
              <a:lnSpc>
                <a:spcPts val="4062"/>
              </a:lnSpc>
              <a:buFont typeface="Arial"/>
              <a:buChar char="•"/>
            </a:pPr>
            <a:r>
              <a:rPr lang="en-US" sz="2901" spc="29">
                <a:solidFill>
                  <a:srgbClr val="231F20"/>
                </a:solidFill>
                <a:latin typeface="Times New Roman Bold"/>
              </a:rPr>
              <a:t>What we plan to do</a:t>
            </a:r>
            <a:r>
              <a:rPr lang="en-US" sz="2901" spc="29">
                <a:solidFill>
                  <a:srgbClr val="231F20"/>
                </a:solidFill>
                <a:latin typeface="Times New Roman"/>
              </a:rPr>
              <a:t>: Develop a deep learning algorithm to analyze skin lesions.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0780" y="5240089"/>
            <a:ext cx="15966440" cy="106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488" indent="-313244" lvl="1">
              <a:lnSpc>
                <a:spcPts val="4062"/>
              </a:lnSpc>
              <a:buFont typeface="Arial"/>
              <a:buChar char="•"/>
            </a:pPr>
            <a:r>
              <a:rPr lang="en-US" sz="2901" spc="29">
                <a:solidFill>
                  <a:srgbClr val="231F20"/>
                </a:solidFill>
                <a:latin typeface="Times New Roman Bold"/>
              </a:rPr>
              <a:t>Approach:</a:t>
            </a:r>
            <a:r>
              <a:rPr lang="en-US" sz="2901" spc="29">
                <a:solidFill>
                  <a:srgbClr val="231F20"/>
                </a:solidFill>
                <a:latin typeface="Times New Roman"/>
              </a:rPr>
              <a:t> Train on dermoscopic images to identify features that differentiate melanoma from benign nevi and seborrheic keratoses.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0780" y="6785812"/>
            <a:ext cx="15966440" cy="106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488" indent="-313244" lvl="1">
              <a:lnSpc>
                <a:spcPts val="4062"/>
              </a:lnSpc>
              <a:buFont typeface="Arial"/>
              <a:buChar char="•"/>
            </a:pPr>
            <a:r>
              <a:rPr lang="en-US" sz="2901" spc="29">
                <a:solidFill>
                  <a:srgbClr val="231F20"/>
                </a:solidFill>
                <a:latin typeface="Times New Roman Bold"/>
              </a:rPr>
              <a:t>Expected Outcome:</a:t>
            </a:r>
            <a:r>
              <a:rPr lang="en-US" sz="2901" spc="29">
                <a:solidFill>
                  <a:srgbClr val="231F20"/>
                </a:solidFill>
                <a:latin typeface="Times New Roman"/>
              </a:rPr>
              <a:t> AI tool to potentially improve accuracy and efficiency in melanoma detection.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7241307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4651"/>
                </a:solidFill>
                <a:latin typeface="Fira Sans Medium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4715839" y="-5054691"/>
            <a:ext cx="9822161" cy="6226137"/>
            <a:chOff x="0" y="0"/>
            <a:chExt cx="8474859" cy="5372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74859" cy="5372100"/>
            </a:xfrm>
            <a:custGeom>
              <a:avLst/>
              <a:gdLst/>
              <a:ahLst/>
              <a:cxnLst/>
              <a:rect r="r" b="b" t="t" l="l"/>
              <a:pathLst>
                <a:path h="5372100" w="8474859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525047" y="-719515"/>
            <a:ext cx="2695438" cy="2334501"/>
            <a:chOff x="0" y="0"/>
            <a:chExt cx="6202680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749812" y="2223142"/>
            <a:ext cx="14632420" cy="144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747" indent="-293373" lvl="1">
              <a:lnSpc>
                <a:spcPts val="3804"/>
              </a:lnSpc>
              <a:buFont typeface="Arial"/>
              <a:buChar char="•"/>
            </a:pPr>
            <a:r>
              <a:rPr lang="en-US" sz="2717" spc="27">
                <a:solidFill>
                  <a:srgbClr val="000000"/>
                </a:solidFill>
                <a:latin typeface="Canva Sans 1"/>
              </a:rPr>
              <a:t>Dermatologists face the challenge of accurately differentiating malignant melanoma from benign moles (nevi) and seborrheic keratoses during skin examinations.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9812" y="4082422"/>
            <a:ext cx="14632420" cy="969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747" indent="-293373" lvl="1">
              <a:lnSpc>
                <a:spcPts val="3804"/>
              </a:lnSpc>
              <a:buFont typeface="Arial"/>
              <a:buChar char="•"/>
            </a:pPr>
            <a:r>
              <a:rPr lang="en-US" sz="2717" spc="27">
                <a:solidFill>
                  <a:srgbClr val="000000"/>
                </a:solidFill>
                <a:latin typeface="Canva Sans 1"/>
              </a:rPr>
              <a:t> </a:t>
            </a:r>
            <a:r>
              <a:rPr lang="en-US" sz="2717" spc="27">
                <a:solidFill>
                  <a:srgbClr val="000000"/>
                </a:solidFill>
                <a:latin typeface="Canva Sans 1"/>
              </a:rPr>
              <a:t>This uncertainty can lead to delayed diagnoses of melanoma, a potentially deadly form of skin cancer.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9812" y="6031423"/>
            <a:ext cx="14632420" cy="969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747" indent="-293373" lvl="1">
              <a:lnSpc>
                <a:spcPts val="3804"/>
              </a:lnSpc>
              <a:buFont typeface="Arial"/>
              <a:buChar char="•"/>
            </a:pPr>
            <a:r>
              <a:rPr lang="en-US" sz="2717" spc="27">
                <a:solidFill>
                  <a:srgbClr val="000000"/>
                </a:solidFill>
                <a:latin typeface="Canva Sans 1 Bold"/>
              </a:rPr>
              <a:t>Problem</a:t>
            </a:r>
            <a:r>
              <a:rPr lang="en-US" sz="2717" spc="27">
                <a:solidFill>
                  <a:srgbClr val="000000"/>
                </a:solidFill>
                <a:latin typeface="Canva Sans 1"/>
              </a:rPr>
              <a:t>:  A patient notices a suspicious mole on their arm. They're unsure if it's a harmless freckle or potentially cancerous melanoma.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2627" y="5480243"/>
            <a:ext cx="14632420" cy="47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4"/>
              </a:lnSpc>
            </a:pPr>
            <a:r>
              <a:rPr lang="en-US" sz="2717" spc="27">
                <a:solidFill>
                  <a:srgbClr val="000000"/>
                </a:solidFill>
                <a:latin typeface="Archivo Black"/>
              </a:rPr>
              <a:t>EXAMPLE: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9812" y="7431784"/>
            <a:ext cx="14632420" cy="969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747" indent="-293373" lvl="1">
              <a:lnSpc>
                <a:spcPts val="3804"/>
              </a:lnSpc>
              <a:buFont typeface="Arial"/>
              <a:buChar char="•"/>
            </a:pPr>
            <a:r>
              <a:rPr lang="en-US" sz="2717" spc="27">
                <a:solidFill>
                  <a:srgbClr val="000000"/>
                </a:solidFill>
                <a:latin typeface="Canva Sans 1 Bold"/>
              </a:rPr>
              <a:t>Solution</a:t>
            </a:r>
            <a:r>
              <a:rPr lang="en-US" sz="2717" spc="27">
                <a:solidFill>
                  <a:srgbClr val="000000"/>
                </a:solidFill>
                <a:latin typeface="Canva Sans 1"/>
              </a:rPr>
              <a:t>:  AI analysis of close-up photos can quickly flag suspicious lesions, potentially leading to earlier melanoma detection and better patient outcomes.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4669" y="249822"/>
            <a:ext cx="2977778" cy="257877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66409">
            <a:off x="13872741" y="-2296100"/>
            <a:ext cx="4201515" cy="3638531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149887" y="9397301"/>
            <a:ext cx="2481390" cy="2148895"/>
            <a:chOff x="0" y="0"/>
            <a:chExt cx="3619627" cy="31346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85305" y="1149933"/>
            <a:ext cx="4807274" cy="91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48"/>
              </a:lnSpc>
              <a:spcBef>
                <a:spcPct val="0"/>
              </a:spcBef>
            </a:pPr>
            <a:r>
              <a:rPr lang="en-US" sz="5180" spc="259">
                <a:solidFill>
                  <a:srgbClr val="004651"/>
                </a:solidFill>
                <a:latin typeface="Canva Sans 1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71441"/>
            <a:ext cx="1692702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841" indent="-299921" lvl="1">
              <a:lnSpc>
                <a:spcPts val="3333"/>
              </a:lnSpc>
              <a:buFont typeface="Arial"/>
              <a:buChar char="•"/>
            </a:pPr>
            <a:r>
              <a:rPr lang="en-US" sz="2778" spc="138">
                <a:solidFill>
                  <a:srgbClr val="000000"/>
                </a:solidFill>
                <a:latin typeface="Times New Roman Bold"/>
              </a:rPr>
              <a:t>Melanoma:</a:t>
            </a:r>
            <a:r>
              <a:rPr lang="en-US" sz="2778" spc="138">
                <a:solidFill>
                  <a:srgbClr val="000000"/>
                </a:solidFill>
                <a:latin typeface="Times New Roman"/>
              </a:rPr>
              <a:t> Deadliest form of skin cancer requiring early detection for successful treatment.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712633"/>
            <a:ext cx="16927023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841" indent="-299921" lvl="1">
              <a:lnSpc>
                <a:spcPts val="3333"/>
              </a:lnSpc>
              <a:buFont typeface="Arial"/>
              <a:buChar char="•"/>
            </a:pPr>
            <a:r>
              <a:rPr lang="en-US" sz="2778" spc="138">
                <a:solidFill>
                  <a:srgbClr val="000000"/>
                </a:solidFill>
                <a:latin typeface="Times New Roman"/>
              </a:rPr>
              <a:t>Melanoma ranked 32nd spot in India as per yearly incidence and recorded 3,916 cases (0.3% of all cases) as per GLOBOCAN 2020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053876"/>
            <a:ext cx="1692702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841" indent="-299921" lvl="1">
              <a:lnSpc>
                <a:spcPts val="3333"/>
              </a:lnSpc>
              <a:buFont typeface="Arial"/>
              <a:buChar char="•"/>
            </a:pPr>
            <a:r>
              <a:rPr lang="en-US" sz="2778" spc="138">
                <a:solidFill>
                  <a:srgbClr val="000000"/>
                </a:solidFill>
                <a:latin typeface="Times New Roman"/>
              </a:rPr>
              <a:t>This project aims to develop a foundational step towards an AI tool for dermatologists.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872792"/>
            <a:ext cx="1692702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841" indent="-299921" lvl="1">
              <a:lnSpc>
                <a:spcPts val="3333"/>
              </a:lnSpc>
              <a:buFont typeface="Arial"/>
              <a:buChar char="•"/>
            </a:pPr>
            <a:r>
              <a:rPr lang="en-US" sz="2778" spc="138">
                <a:solidFill>
                  <a:srgbClr val="000000"/>
                </a:solidFill>
                <a:latin typeface="Times New Roman"/>
              </a:rPr>
              <a:t>We will design a deep learning algorithm to visually analyze skin lesions, focusing on differentiating malignant melanoma from two common benign look-alikes: moles (nevi) and seborrheic keratoses.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530142"/>
            <a:ext cx="16927023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841" indent="-299921" lvl="1">
              <a:lnSpc>
                <a:spcPts val="3333"/>
              </a:lnSpc>
              <a:buFont typeface="Arial"/>
              <a:buChar char="•"/>
            </a:pPr>
            <a:r>
              <a:rPr lang="en-US" sz="2778" spc="138">
                <a:solidFill>
                  <a:srgbClr val="000000"/>
                </a:solidFill>
                <a:latin typeface="Times New Roman Bold"/>
              </a:rPr>
              <a:t>Assumption:</a:t>
            </a:r>
            <a:r>
              <a:rPr lang="en-US" sz="2778" spc="138">
                <a:solidFill>
                  <a:srgbClr val="000000"/>
                </a:solidFill>
                <a:latin typeface="Times New Roman"/>
              </a:rPr>
              <a:t> Access to a substantial dataset of dermoscopic images for training the AI algorithm.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5879" y="-3233434"/>
            <a:ext cx="7027514" cy="6085860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451923" y="9496889"/>
            <a:ext cx="4961246" cy="42964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55399" y="1198841"/>
            <a:ext cx="4047452" cy="881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6"/>
              </a:lnSpc>
              <a:spcBef>
                <a:spcPct val="0"/>
              </a:spcBef>
            </a:pPr>
            <a:r>
              <a:rPr lang="en-US" sz="5147" spc="-51">
                <a:solidFill>
                  <a:srgbClr val="004651"/>
                </a:solidFill>
                <a:latin typeface="Times New Roman Medium"/>
              </a:rPr>
              <a:t>Social Impact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8040" y="2599681"/>
            <a:ext cx="16032872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622" indent="-316811" lvl="1">
              <a:lnSpc>
                <a:spcPts val="3521"/>
              </a:lnSpc>
              <a:buFont typeface="Arial"/>
              <a:buChar char="•"/>
            </a:pPr>
            <a:r>
              <a:rPr lang="en-US" sz="2934" spc="146">
                <a:solidFill>
                  <a:srgbClr val="000000"/>
                </a:solidFill>
                <a:latin typeface="Times New Roman Bold"/>
              </a:rPr>
              <a:t>Improved Public Health:</a:t>
            </a:r>
            <a:r>
              <a:rPr lang="en-US" sz="2934" spc="146">
                <a:solidFill>
                  <a:srgbClr val="000000"/>
                </a:solidFill>
                <a:latin typeface="Times New Roman"/>
              </a:rPr>
              <a:t> Early and accurate melanoma detection can potentially save lives by enabling timely treatment.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8040" y="3879466"/>
            <a:ext cx="1603287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622" indent="-316811" lvl="1">
              <a:lnSpc>
                <a:spcPts val="3521"/>
              </a:lnSpc>
              <a:buFont typeface="Arial"/>
              <a:buChar char="•"/>
            </a:pPr>
            <a:r>
              <a:rPr lang="en-US" sz="2934" spc="146">
                <a:solidFill>
                  <a:srgbClr val="000000"/>
                </a:solidFill>
                <a:latin typeface="Times New Roman Bold"/>
              </a:rPr>
              <a:t>Reduced healthcare costs: </a:t>
            </a:r>
            <a:r>
              <a:rPr lang="en-US" sz="2934" spc="146">
                <a:solidFill>
                  <a:srgbClr val="000000"/>
                </a:solidFill>
                <a:latin typeface="Times New Roman"/>
              </a:rPr>
              <a:t>Early melanoma detection through AI can potentially reduce overall healthcare costs by minimizing unnecessary biopsies and catching cancers at a more treatable stage.</a:t>
            </a:r>
            <a:r>
              <a:rPr lang="en-US" sz="2934" spc="146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8040" y="5548615"/>
            <a:ext cx="1603287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622" indent="-316811" lvl="1">
              <a:lnSpc>
                <a:spcPts val="3521"/>
              </a:lnSpc>
              <a:buFont typeface="Arial"/>
              <a:buChar char="•"/>
            </a:pPr>
            <a:r>
              <a:rPr lang="en-US" sz="2934" spc="146">
                <a:solidFill>
                  <a:srgbClr val="000000"/>
                </a:solidFill>
                <a:latin typeface="Times New Roman Bold"/>
              </a:rPr>
              <a:t>Empowering patients:</a:t>
            </a:r>
            <a:r>
              <a:rPr lang="en-US" sz="2934" spc="146">
                <a:solidFill>
                  <a:srgbClr val="000000"/>
                </a:solidFill>
                <a:latin typeface="Times New Roman"/>
              </a:rPr>
              <a:t> AI tools can empower patients to take charge of their skin health by enabling them to monitor suspicious lesions at home and prompting them to seek professional evaluation when needed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8040" y="7132360"/>
            <a:ext cx="1603287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622" indent="-316811" lvl="1">
              <a:lnSpc>
                <a:spcPts val="3521"/>
              </a:lnSpc>
              <a:buFont typeface="Arial"/>
              <a:buChar char="•"/>
            </a:pPr>
            <a:r>
              <a:rPr lang="en-US" sz="2934" spc="146">
                <a:solidFill>
                  <a:srgbClr val="000000"/>
                </a:solidFill>
                <a:latin typeface="Times New Roman Bold"/>
              </a:rPr>
              <a:t>Standardization of Diagnosis: </a:t>
            </a:r>
            <a:r>
              <a:rPr lang="en-US" sz="2934" spc="146">
                <a:solidFill>
                  <a:srgbClr val="000000"/>
                </a:solidFill>
                <a:latin typeface="Times New Roman"/>
              </a:rPr>
              <a:t>AI analysis might help standardize melanoma diagnoses across healthcare settings, reducing inconsistencies and potentially improving overall accuracy.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61521"/>
            <a:ext cx="8837000" cy="788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80"/>
              </a:lnSpc>
            </a:pPr>
            <a:r>
              <a:rPr lang="en-US" sz="4573" spc="228">
                <a:solidFill>
                  <a:srgbClr val="00A181"/>
                </a:solidFill>
                <a:latin typeface="Times New Roman Bold"/>
              </a:rPr>
              <a:t>STATE OF THE ART-WORK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1835753"/>
          <a:ext cx="15789577" cy="7954779"/>
        </p:xfrm>
        <a:graphic>
          <a:graphicData uri="http://schemas.openxmlformats.org/drawingml/2006/table">
            <a:tbl>
              <a:tblPr/>
              <a:tblGrid>
                <a:gridCol w="3974106"/>
                <a:gridCol w="2498448"/>
                <a:gridCol w="3046885"/>
                <a:gridCol w="2878825"/>
                <a:gridCol w="3391312"/>
              </a:tblGrid>
              <a:tr h="19760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8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81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47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2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1835753"/>
          <a:ext cx="15789577" cy="7995590"/>
        </p:xfrm>
        <a:graphic>
          <a:graphicData uri="http://schemas.openxmlformats.org/drawingml/2006/table">
            <a:tbl>
              <a:tblPr/>
              <a:tblGrid>
                <a:gridCol w="3981559"/>
                <a:gridCol w="2446049"/>
                <a:gridCol w="3043449"/>
                <a:gridCol w="2949493"/>
                <a:gridCol w="3369026"/>
              </a:tblGrid>
              <a:tr h="19928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-14">
                          <a:solidFill>
                            <a:srgbClr val="FFFFFF"/>
                          </a:solidFill>
                          <a:latin typeface="Times New Roman Bold"/>
                        </a:rPr>
                        <a:t>Paper Title and Author Name</a:t>
                      </a: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6325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-14">
                          <a:solidFill>
                            <a:srgbClr val="FFFFFF"/>
                          </a:solidFill>
                          <a:latin typeface="Times New Roman Bold"/>
                        </a:rPr>
                        <a:t>Conference /Journal Name and year</a:t>
                      </a: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6325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-14">
                          <a:solidFill>
                            <a:srgbClr val="FFFFFF"/>
                          </a:solidFill>
                          <a:latin typeface="Times New Roman Bold"/>
                        </a:rPr>
                        <a:t>Technology used</a:t>
                      </a: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6325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-14">
                          <a:solidFill>
                            <a:srgbClr val="FFFFFF"/>
                          </a:solidFill>
                          <a:latin typeface="Times New Roman Bold"/>
                        </a:rPr>
                        <a:t>Results</a:t>
                      </a: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6325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-14">
                          <a:solidFill>
                            <a:srgbClr val="FFFFFF"/>
                          </a:solidFill>
                          <a:latin typeface="Times New Roman Bold"/>
                        </a:rPr>
                        <a:t>What you infer</a:t>
                      </a: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6325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  <a:tr h="24392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6325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6325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6325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6325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6325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</a:tr>
              <a:tr h="11831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</a:tr>
              <a:tr h="23803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62"/>
                        </a:lnSpc>
                        <a:defRPr/>
                      </a:pPr>
                      <a:endParaRPr lang="en-US" sz="1100"/>
                    </a:p>
                  </a:txBody>
                  <a:tcPr marL="126563" marR="126563" marT="126563" marB="126563" anchor="ctr">
                    <a:lnL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00">
                      <a:solidFill>
                        <a:srgbClr val="231F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AEE"/>
                    </a:solidFill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258470" y="3896876"/>
            <a:ext cx="3701938" cy="2093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8"/>
              </a:lnSpc>
            </a:pPr>
            <a:r>
              <a:rPr lang="en-US" sz="1934" spc="19">
                <a:solidFill>
                  <a:srgbClr val="000000"/>
                </a:solidFill>
                <a:latin typeface="Times New Roman"/>
              </a:rPr>
              <a:t> 1.Automatic Imaging System With Decision Support for Inspection of Pigmented Skin Lesions and Melanoma Diagnosis</a:t>
            </a:r>
          </a:p>
          <a:p>
            <a:pPr algn="l">
              <a:lnSpc>
                <a:spcPts val="2708"/>
              </a:lnSpc>
            </a:pPr>
            <a:r>
              <a:rPr lang="en-US" sz="1934" spc="19">
                <a:solidFill>
                  <a:srgbClr val="000000"/>
                </a:solidFill>
                <a:latin typeface="Times New Roman"/>
              </a:rPr>
              <a:t>” IEEE by Jose Fernandez Alcon, Calina Ciuhu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60433" y="4034168"/>
            <a:ext cx="2492419" cy="153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6"/>
              </a:lnSpc>
            </a:pPr>
            <a:r>
              <a:rPr lang="en-US" sz="2147" spc="21">
                <a:solidFill>
                  <a:srgbClr val="000000"/>
                </a:solidFill>
                <a:latin typeface="Times New Roman"/>
              </a:rPr>
              <a:t>IEEE Journal of Selected Topics in Signal Processing, 2009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52853" y="4014176"/>
            <a:ext cx="2994262" cy="1681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0"/>
              </a:lnSpc>
            </a:pPr>
            <a:r>
              <a:rPr lang="en-US" sz="2350" spc="23">
                <a:solidFill>
                  <a:srgbClr val="000000"/>
                </a:solidFill>
                <a:latin typeface="Times New Roman"/>
              </a:rPr>
              <a:t>Combining the outcome of the image classification with context knowledge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83753" y="7480159"/>
            <a:ext cx="2918418" cy="134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2491" spc="24">
                <a:solidFill>
                  <a:srgbClr val="000000"/>
                </a:solidFill>
                <a:latin typeface="Times New Roman"/>
              </a:rPr>
              <a:t>Estimation of the personal risk of melanoma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43195" y="7648285"/>
            <a:ext cx="2682919" cy="161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1"/>
              </a:lnSpc>
            </a:pPr>
            <a:r>
              <a:rPr lang="en-US" sz="2258" spc="22">
                <a:solidFill>
                  <a:srgbClr val="000000"/>
                </a:solidFill>
                <a:latin typeface="Times New Roman"/>
              </a:rPr>
              <a:t>Classification of Melanoma and Common Skin Lesions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4387" y="6192585"/>
            <a:ext cx="3753796" cy="113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106" spc="21">
                <a:solidFill>
                  <a:srgbClr val="000000"/>
                </a:solidFill>
                <a:latin typeface="Times New Roman"/>
              </a:rPr>
              <a:t>2.Learning openCV, O’Reilly Media by G.Bradski and A.Kaehler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60433" y="6312015"/>
            <a:ext cx="1351930" cy="4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8"/>
              </a:lnSpc>
            </a:pPr>
            <a:r>
              <a:rPr lang="en-US" sz="2284" spc="22">
                <a:solidFill>
                  <a:srgbClr val="000000"/>
                </a:solidFill>
                <a:latin typeface="Times New Roman"/>
              </a:rPr>
              <a:t> 2008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33129" y="6312015"/>
            <a:ext cx="2537376" cy="76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106" spc="21">
                <a:solidFill>
                  <a:srgbClr val="000000"/>
                </a:solidFill>
                <a:latin typeface="Times New Roman"/>
              </a:rPr>
              <a:t>OpenCV and Python Language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99891" y="6329238"/>
            <a:ext cx="2682919" cy="855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 spc="23">
                <a:solidFill>
                  <a:srgbClr val="000000"/>
                </a:solidFill>
                <a:latin typeface="Times New Roman"/>
              </a:rPr>
              <a:t>Proficiency in using OpenCV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83753" y="6329238"/>
            <a:ext cx="2682919" cy="855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 spc="23">
                <a:solidFill>
                  <a:srgbClr val="000000"/>
                </a:solidFill>
                <a:latin typeface="Times New Roman"/>
              </a:rPr>
              <a:t>we understood the OpenCV library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0304" y="7401218"/>
            <a:ext cx="3901963" cy="252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6"/>
              </a:lnSpc>
            </a:pPr>
            <a:r>
              <a:rPr lang="en-US" sz="2140" spc="21">
                <a:solidFill>
                  <a:srgbClr val="000000"/>
                </a:solidFill>
                <a:latin typeface="Times New Roman"/>
              </a:rPr>
              <a:t>3. Early diagnosis of skin cancer based on segmentation and measurement of vascularization and pigmentation in Nevoscope images, by G. Zouridakis, M.Doshi, N. Mullani</a:t>
            </a:r>
          </a:p>
          <a:p>
            <a:pPr algn="l">
              <a:lnSpc>
                <a:spcPts val="2121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160433" y="7564426"/>
            <a:ext cx="2344253" cy="191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6"/>
              </a:lnSpc>
            </a:pPr>
            <a:r>
              <a:rPr lang="en-US" sz="2147" spc="21">
                <a:solidFill>
                  <a:srgbClr val="000000"/>
                </a:solidFill>
                <a:latin typeface="Times New Roman"/>
              </a:rPr>
              <a:t>International Conference of the IEEE Engineerning in Medicine and Biology,2004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57086" y="7569182"/>
            <a:ext cx="2833710" cy="135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506" spc="25">
                <a:solidFill>
                  <a:srgbClr val="000000"/>
                </a:solidFill>
                <a:latin typeface="Times New Roman"/>
              </a:rPr>
              <a:t>Using huge datasets for classifying Melonoma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47115" y="3877826"/>
            <a:ext cx="2833710" cy="223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506" spc="25">
                <a:solidFill>
                  <a:srgbClr val="000000"/>
                </a:solidFill>
                <a:latin typeface="Times New Roman"/>
              </a:rPr>
              <a:t>The segmentation results were validated against manual and gave higher Accuracy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83753" y="3897128"/>
            <a:ext cx="2910616" cy="208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1"/>
              </a:lnSpc>
            </a:pPr>
            <a:r>
              <a:rPr lang="en-US" sz="2329" spc="23">
                <a:solidFill>
                  <a:srgbClr val="000000"/>
                </a:solidFill>
                <a:latin typeface="Times New Roman"/>
              </a:rPr>
              <a:t>we understood how exactly datasets classify the inputs and result in higher accuracy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8115373" y="7357099"/>
            <a:ext cx="9822161" cy="6226137"/>
            <a:chOff x="0" y="0"/>
            <a:chExt cx="8474859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74859" cy="5372100"/>
            </a:xfrm>
            <a:custGeom>
              <a:avLst/>
              <a:gdLst/>
              <a:ahLst/>
              <a:cxnLst/>
              <a:rect r="r" b="b" t="t" l="l"/>
              <a:pathLst>
                <a:path h="5372100" w="8474859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815696" y="8614534"/>
            <a:ext cx="2695438" cy="2334501"/>
            <a:chOff x="0" y="0"/>
            <a:chExt cx="6202680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94929" y="482898"/>
            <a:ext cx="12079436" cy="85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9"/>
              </a:lnSpc>
              <a:spcBef>
                <a:spcPct val="0"/>
              </a:spcBef>
            </a:pPr>
            <a:r>
              <a:rPr lang="en-US" sz="4699" spc="-46">
                <a:solidFill>
                  <a:srgbClr val="004651"/>
                </a:solidFill>
                <a:latin typeface="Times New Roman Medium"/>
              </a:rPr>
              <a:t>Design Workflow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833667" y="2661507"/>
            <a:ext cx="3450656" cy="836345"/>
            <a:chOff x="0" y="0"/>
            <a:chExt cx="4600875" cy="111512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600875" cy="1115127"/>
              <a:chOff x="0" y="0"/>
              <a:chExt cx="1445413" cy="35032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445413" cy="350329"/>
              </a:xfrm>
              <a:custGeom>
                <a:avLst/>
                <a:gdLst/>
                <a:ahLst/>
                <a:cxnLst/>
                <a:rect r="r" b="b" t="t" l="l"/>
                <a:pathLst>
                  <a:path h="350329" w="1445413">
                    <a:moveTo>
                      <a:pt x="8359" y="0"/>
                    </a:moveTo>
                    <a:lnTo>
                      <a:pt x="1437054" y="0"/>
                    </a:lnTo>
                    <a:cubicBezTo>
                      <a:pt x="1441671" y="0"/>
                      <a:pt x="1445413" y="3742"/>
                      <a:pt x="1445413" y="8359"/>
                    </a:cubicBezTo>
                    <a:lnTo>
                      <a:pt x="1445413" y="341970"/>
                    </a:lnTo>
                    <a:cubicBezTo>
                      <a:pt x="1445413" y="344187"/>
                      <a:pt x="1444533" y="346313"/>
                      <a:pt x="1442965" y="347881"/>
                    </a:cubicBezTo>
                    <a:cubicBezTo>
                      <a:pt x="1441397" y="349448"/>
                      <a:pt x="1439271" y="350329"/>
                      <a:pt x="1437054" y="350329"/>
                    </a:cubicBezTo>
                    <a:lnTo>
                      <a:pt x="8359" y="350329"/>
                    </a:lnTo>
                    <a:cubicBezTo>
                      <a:pt x="6142" y="350329"/>
                      <a:pt x="4016" y="349448"/>
                      <a:pt x="2448" y="347881"/>
                    </a:cubicBezTo>
                    <a:cubicBezTo>
                      <a:pt x="881" y="346313"/>
                      <a:pt x="0" y="344187"/>
                      <a:pt x="0" y="341970"/>
                    </a:cubicBezTo>
                    <a:lnTo>
                      <a:pt x="0" y="8359"/>
                    </a:lnTo>
                    <a:cubicBezTo>
                      <a:pt x="0" y="6142"/>
                      <a:pt x="881" y="4016"/>
                      <a:pt x="2448" y="2448"/>
                    </a:cubicBezTo>
                    <a:cubicBezTo>
                      <a:pt x="4016" y="881"/>
                      <a:pt x="6142" y="0"/>
                      <a:pt x="8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gradFill>
                  <a:gsLst>
                    <a:gs pos="0">
                      <a:srgbClr val="0097B2">
                        <a:alpha val="100000"/>
                      </a:srgbClr>
                    </a:gs>
                    <a:gs pos="100000">
                      <a:srgbClr val="7ED95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445413" cy="388429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2932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15194" y="197866"/>
              <a:ext cx="3970487" cy="6379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83"/>
                </a:lnSpc>
                <a:spcBef>
                  <a:spcPct val="0"/>
                </a:spcBef>
              </a:pPr>
              <a:r>
                <a:rPr lang="en-US" sz="2631" spc="26">
                  <a:solidFill>
                    <a:srgbClr val="000000"/>
                  </a:solidFill>
                  <a:latin typeface="Times New Roman"/>
                </a:rPr>
                <a:t>preprocessing data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00451" y="1246231"/>
            <a:ext cx="3209095" cy="1033557"/>
            <a:chOff x="0" y="0"/>
            <a:chExt cx="4278793" cy="137807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278793" cy="1378076"/>
              <a:chOff x="0" y="0"/>
              <a:chExt cx="1001627" cy="32259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01627" cy="322595"/>
              </a:xfrm>
              <a:custGeom>
                <a:avLst/>
                <a:gdLst/>
                <a:ahLst/>
                <a:cxnLst/>
                <a:rect r="r" b="b" t="t" l="l"/>
                <a:pathLst>
                  <a:path h="322595" w="1001627">
                    <a:moveTo>
                      <a:pt x="12062" y="0"/>
                    </a:moveTo>
                    <a:lnTo>
                      <a:pt x="989564" y="0"/>
                    </a:lnTo>
                    <a:cubicBezTo>
                      <a:pt x="992764" y="0"/>
                      <a:pt x="995832" y="1271"/>
                      <a:pt x="998094" y="3533"/>
                    </a:cubicBezTo>
                    <a:cubicBezTo>
                      <a:pt x="1000356" y="5795"/>
                      <a:pt x="1001627" y="8863"/>
                      <a:pt x="1001627" y="12062"/>
                    </a:cubicBezTo>
                    <a:lnTo>
                      <a:pt x="1001627" y="310533"/>
                    </a:lnTo>
                    <a:cubicBezTo>
                      <a:pt x="1001627" y="313732"/>
                      <a:pt x="1000356" y="316800"/>
                      <a:pt x="998094" y="319062"/>
                    </a:cubicBezTo>
                    <a:cubicBezTo>
                      <a:pt x="995832" y="321324"/>
                      <a:pt x="992764" y="322595"/>
                      <a:pt x="989564" y="322595"/>
                    </a:cubicBezTo>
                    <a:lnTo>
                      <a:pt x="12062" y="322595"/>
                    </a:lnTo>
                    <a:cubicBezTo>
                      <a:pt x="5401" y="322595"/>
                      <a:pt x="0" y="317195"/>
                      <a:pt x="0" y="310533"/>
                    </a:cubicBezTo>
                    <a:lnTo>
                      <a:pt x="0" y="12062"/>
                    </a:lnTo>
                    <a:cubicBezTo>
                      <a:pt x="0" y="8863"/>
                      <a:pt x="1271" y="5795"/>
                      <a:pt x="3533" y="3533"/>
                    </a:cubicBezTo>
                    <a:cubicBezTo>
                      <a:pt x="5795" y="1271"/>
                      <a:pt x="8863" y="0"/>
                      <a:pt x="120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gradFill>
                  <a:gsLst>
                    <a:gs pos="0">
                      <a:srgbClr val="0097B2">
                        <a:alpha val="100000"/>
                      </a:srgbClr>
                    </a:gs>
                    <a:gs pos="100000">
                      <a:srgbClr val="7ED95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85725"/>
                <a:ext cx="1001627" cy="408320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2932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93129" y="291858"/>
              <a:ext cx="3692536" cy="711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2"/>
                </a:lnSpc>
                <a:spcBef>
                  <a:spcPct val="0"/>
                </a:spcBef>
              </a:pPr>
              <a:r>
                <a:rPr lang="en-US" sz="2994" spc="29">
                  <a:solidFill>
                    <a:srgbClr val="000000"/>
                  </a:solidFill>
                  <a:latin typeface="Times New Roman"/>
                </a:rPr>
                <a:t>Dataset 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8558995" y="2280583"/>
            <a:ext cx="0" cy="3809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8558995" y="3497852"/>
            <a:ext cx="0" cy="31440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6833667" y="3812260"/>
            <a:ext cx="3450656" cy="1033557"/>
            <a:chOff x="0" y="0"/>
            <a:chExt cx="4600875" cy="1378076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4600875" cy="1378076"/>
              <a:chOff x="0" y="0"/>
              <a:chExt cx="1077023" cy="32259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077023" cy="322595"/>
              </a:xfrm>
              <a:custGeom>
                <a:avLst/>
                <a:gdLst/>
                <a:ahLst/>
                <a:cxnLst/>
                <a:rect r="r" b="b" t="t" l="l"/>
                <a:pathLst>
                  <a:path h="322595" w="1077023">
                    <a:moveTo>
                      <a:pt x="11218" y="0"/>
                    </a:moveTo>
                    <a:lnTo>
                      <a:pt x="1065805" y="0"/>
                    </a:lnTo>
                    <a:cubicBezTo>
                      <a:pt x="1068780" y="0"/>
                      <a:pt x="1071634" y="1182"/>
                      <a:pt x="1073738" y="3286"/>
                    </a:cubicBezTo>
                    <a:cubicBezTo>
                      <a:pt x="1075841" y="5389"/>
                      <a:pt x="1077023" y="8243"/>
                      <a:pt x="1077023" y="11218"/>
                    </a:cubicBezTo>
                    <a:lnTo>
                      <a:pt x="1077023" y="311377"/>
                    </a:lnTo>
                    <a:cubicBezTo>
                      <a:pt x="1077023" y="317573"/>
                      <a:pt x="1072001" y="322595"/>
                      <a:pt x="1065805" y="322595"/>
                    </a:cubicBezTo>
                    <a:lnTo>
                      <a:pt x="11218" y="322595"/>
                    </a:lnTo>
                    <a:cubicBezTo>
                      <a:pt x="5022" y="322595"/>
                      <a:pt x="0" y="317573"/>
                      <a:pt x="0" y="311377"/>
                    </a:cubicBezTo>
                    <a:lnTo>
                      <a:pt x="0" y="11218"/>
                    </a:lnTo>
                    <a:cubicBezTo>
                      <a:pt x="0" y="5022"/>
                      <a:pt x="5022" y="0"/>
                      <a:pt x="112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gradFill>
                  <a:gsLst>
                    <a:gs pos="0">
                      <a:srgbClr val="0097B2">
                        <a:alpha val="100000"/>
                      </a:srgbClr>
                    </a:gs>
                    <a:gs pos="100000">
                      <a:srgbClr val="7ED95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1077023" cy="360695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2932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315194" y="291858"/>
              <a:ext cx="3970487" cy="711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2"/>
                </a:lnSpc>
                <a:spcBef>
                  <a:spcPct val="0"/>
                </a:spcBef>
              </a:pPr>
              <a:r>
                <a:rPr lang="en-US" sz="2994" spc="29">
                  <a:solidFill>
                    <a:srgbClr val="000000"/>
                  </a:solidFill>
                  <a:latin typeface="Times New Roman"/>
                </a:rPr>
                <a:t>Building Model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696973" y="5226817"/>
            <a:ext cx="3724044" cy="1033557"/>
            <a:chOff x="0" y="0"/>
            <a:chExt cx="4965392" cy="1378076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4965392" cy="1378076"/>
              <a:chOff x="0" y="0"/>
              <a:chExt cx="1162354" cy="32259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162354" cy="322595"/>
              </a:xfrm>
              <a:custGeom>
                <a:avLst/>
                <a:gdLst/>
                <a:ahLst/>
                <a:cxnLst/>
                <a:rect r="r" b="b" t="t" l="l"/>
                <a:pathLst>
                  <a:path h="322595" w="1162354">
                    <a:moveTo>
                      <a:pt x="10395" y="0"/>
                    </a:moveTo>
                    <a:lnTo>
                      <a:pt x="1151959" y="0"/>
                    </a:lnTo>
                    <a:cubicBezTo>
                      <a:pt x="1157700" y="0"/>
                      <a:pt x="1162354" y="4654"/>
                      <a:pt x="1162354" y="10395"/>
                    </a:cubicBezTo>
                    <a:lnTo>
                      <a:pt x="1162354" y="312201"/>
                    </a:lnTo>
                    <a:cubicBezTo>
                      <a:pt x="1162354" y="314957"/>
                      <a:pt x="1161258" y="317601"/>
                      <a:pt x="1159309" y="319551"/>
                    </a:cubicBezTo>
                    <a:cubicBezTo>
                      <a:pt x="1157360" y="321500"/>
                      <a:pt x="1154716" y="322595"/>
                      <a:pt x="1151959" y="322595"/>
                    </a:cubicBezTo>
                    <a:lnTo>
                      <a:pt x="10395" y="322595"/>
                    </a:lnTo>
                    <a:cubicBezTo>
                      <a:pt x="7638" y="322595"/>
                      <a:pt x="4994" y="321500"/>
                      <a:pt x="3044" y="319551"/>
                    </a:cubicBezTo>
                    <a:cubicBezTo>
                      <a:pt x="1095" y="317601"/>
                      <a:pt x="0" y="314957"/>
                      <a:pt x="0" y="312201"/>
                    </a:cubicBezTo>
                    <a:lnTo>
                      <a:pt x="0" y="10395"/>
                    </a:lnTo>
                    <a:cubicBezTo>
                      <a:pt x="0" y="7638"/>
                      <a:pt x="1095" y="4994"/>
                      <a:pt x="3044" y="3044"/>
                    </a:cubicBezTo>
                    <a:cubicBezTo>
                      <a:pt x="4994" y="1095"/>
                      <a:pt x="7638" y="0"/>
                      <a:pt x="10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gradFill>
                  <a:gsLst>
                    <a:gs pos="0">
                      <a:srgbClr val="0097B2">
                        <a:alpha val="100000"/>
                      </a:srgbClr>
                    </a:gs>
                    <a:gs pos="100000">
                      <a:srgbClr val="7ED95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1162354" cy="360695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2932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340166" y="291858"/>
              <a:ext cx="4285061" cy="711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2"/>
                </a:lnSpc>
                <a:spcBef>
                  <a:spcPct val="0"/>
                </a:spcBef>
              </a:pPr>
              <a:r>
                <a:rPr lang="en-US" sz="2994" spc="29">
                  <a:solidFill>
                    <a:srgbClr val="000000"/>
                  </a:solidFill>
                  <a:latin typeface="Times New Roman"/>
                </a:rPr>
                <a:t>Compiling Model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8558995" y="4845817"/>
            <a:ext cx="0" cy="3810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4116032" y="8932442"/>
            <a:ext cx="3602148" cy="942161"/>
            <a:chOff x="0" y="0"/>
            <a:chExt cx="4802864" cy="1256215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4802864" cy="1256215"/>
              <a:chOff x="0" y="0"/>
              <a:chExt cx="1233372" cy="322595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233372" cy="322595"/>
              </a:xfrm>
              <a:custGeom>
                <a:avLst/>
                <a:gdLst/>
                <a:ahLst/>
                <a:cxnLst/>
                <a:rect r="r" b="b" t="t" l="l"/>
                <a:pathLst>
                  <a:path h="322595" w="1233372">
                    <a:moveTo>
                      <a:pt x="9796" y="0"/>
                    </a:moveTo>
                    <a:lnTo>
                      <a:pt x="1223576" y="0"/>
                    </a:lnTo>
                    <a:cubicBezTo>
                      <a:pt x="1226174" y="0"/>
                      <a:pt x="1228666" y="1032"/>
                      <a:pt x="1230503" y="2869"/>
                    </a:cubicBezTo>
                    <a:cubicBezTo>
                      <a:pt x="1232340" y="4706"/>
                      <a:pt x="1233372" y="7198"/>
                      <a:pt x="1233372" y="9796"/>
                    </a:cubicBezTo>
                    <a:lnTo>
                      <a:pt x="1233372" y="312799"/>
                    </a:lnTo>
                    <a:cubicBezTo>
                      <a:pt x="1233372" y="315397"/>
                      <a:pt x="1232340" y="317889"/>
                      <a:pt x="1230503" y="319726"/>
                    </a:cubicBezTo>
                    <a:cubicBezTo>
                      <a:pt x="1228666" y="321563"/>
                      <a:pt x="1226174" y="322595"/>
                      <a:pt x="1223576" y="322595"/>
                    </a:cubicBezTo>
                    <a:lnTo>
                      <a:pt x="9796" y="322595"/>
                    </a:lnTo>
                    <a:cubicBezTo>
                      <a:pt x="7198" y="322595"/>
                      <a:pt x="4706" y="321563"/>
                      <a:pt x="2869" y="319726"/>
                    </a:cubicBezTo>
                    <a:cubicBezTo>
                      <a:pt x="1032" y="317889"/>
                      <a:pt x="0" y="315397"/>
                      <a:pt x="0" y="312799"/>
                    </a:cubicBezTo>
                    <a:lnTo>
                      <a:pt x="0" y="9796"/>
                    </a:lnTo>
                    <a:cubicBezTo>
                      <a:pt x="0" y="7198"/>
                      <a:pt x="1032" y="4706"/>
                      <a:pt x="2869" y="2869"/>
                    </a:cubicBezTo>
                    <a:cubicBezTo>
                      <a:pt x="4706" y="1032"/>
                      <a:pt x="7198" y="0"/>
                      <a:pt x="9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gradFill>
                  <a:gsLst>
                    <a:gs pos="0">
                      <a:srgbClr val="0097B2">
                        <a:alpha val="100000"/>
                      </a:srgbClr>
                    </a:gs>
                    <a:gs pos="100000">
                      <a:srgbClr val="7ED95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1233372" cy="360695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2932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329031" y="255942"/>
              <a:ext cx="4144801" cy="658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21"/>
                </a:lnSpc>
                <a:spcBef>
                  <a:spcPct val="0"/>
                </a:spcBef>
              </a:pPr>
              <a:r>
                <a:rPr lang="en-US" sz="2729" spc="27">
                  <a:solidFill>
                    <a:srgbClr val="000000"/>
                  </a:solidFill>
                  <a:latin typeface="Times New Roman"/>
                </a:rPr>
                <a:t>Training Accuracy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552631" y="8932442"/>
            <a:ext cx="4027895" cy="942161"/>
            <a:chOff x="0" y="0"/>
            <a:chExt cx="5370526" cy="1256215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5370526" cy="1256215"/>
              <a:chOff x="0" y="0"/>
              <a:chExt cx="1379148" cy="32259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379148" cy="322595"/>
              </a:xfrm>
              <a:custGeom>
                <a:avLst/>
                <a:gdLst/>
                <a:ahLst/>
                <a:cxnLst/>
                <a:rect r="r" b="b" t="t" l="l"/>
                <a:pathLst>
                  <a:path h="322595" w="1379148">
                    <a:moveTo>
                      <a:pt x="8761" y="0"/>
                    </a:moveTo>
                    <a:lnTo>
                      <a:pt x="1370387" y="0"/>
                    </a:lnTo>
                    <a:cubicBezTo>
                      <a:pt x="1372710" y="0"/>
                      <a:pt x="1374939" y="923"/>
                      <a:pt x="1376582" y="2566"/>
                    </a:cubicBezTo>
                    <a:cubicBezTo>
                      <a:pt x="1378225" y="4209"/>
                      <a:pt x="1379148" y="6437"/>
                      <a:pt x="1379148" y="8761"/>
                    </a:cubicBezTo>
                    <a:lnTo>
                      <a:pt x="1379148" y="313835"/>
                    </a:lnTo>
                    <a:cubicBezTo>
                      <a:pt x="1379148" y="316158"/>
                      <a:pt x="1378225" y="318386"/>
                      <a:pt x="1376582" y="320029"/>
                    </a:cubicBezTo>
                    <a:cubicBezTo>
                      <a:pt x="1374939" y="321672"/>
                      <a:pt x="1372710" y="322595"/>
                      <a:pt x="1370387" y="322595"/>
                    </a:cubicBezTo>
                    <a:lnTo>
                      <a:pt x="8761" y="322595"/>
                    </a:lnTo>
                    <a:cubicBezTo>
                      <a:pt x="6437" y="322595"/>
                      <a:pt x="4209" y="321672"/>
                      <a:pt x="2566" y="320029"/>
                    </a:cubicBezTo>
                    <a:cubicBezTo>
                      <a:pt x="923" y="318386"/>
                      <a:pt x="0" y="316158"/>
                      <a:pt x="0" y="313835"/>
                    </a:cubicBezTo>
                    <a:lnTo>
                      <a:pt x="0" y="8761"/>
                    </a:lnTo>
                    <a:cubicBezTo>
                      <a:pt x="0" y="6437"/>
                      <a:pt x="923" y="4209"/>
                      <a:pt x="2566" y="2566"/>
                    </a:cubicBezTo>
                    <a:cubicBezTo>
                      <a:pt x="4209" y="923"/>
                      <a:pt x="6437" y="0"/>
                      <a:pt x="87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gradFill>
                  <a:gsLst>
                    <a:gs pos="0">
                      <a:srgbClr val="0097B2">
                        <a:alpha val="100000"/>
                      </a:srgbClr>
                    </a:gs>
                    <a:gs pos="100000">
                      <a:srgbClr val="7ED95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1379148" cy="360695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2932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367920" y="255942"/>
              <a:ext cx="4634685" cy="658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21"/>
                </a:lnSpc>
                <a:spcBef>
                  <a:spcPct val="0"/>
                </a:spcBef>
              </a:pPr>
              <a:r>
                <a:rPr lang="en-US" sz="2729" spc="27">
                  <a:solidFill>
                    <a:srgbClr val="000000"/>
                  </a:solidFill>
                  <a:latin typeface="Times New Roman"/>
                </a:rPr>
                <a:t>Validation Accuracy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8558995" y="6260374"/>
            <a:ext cx="0" cy="59427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>
            <a:off x="5936155" y="8440418"/>
            <a:ext cx="0" cy="4920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>
            <a:off x="11560591" y="8440352"/>
            <a:ext cx="11976" cy="4916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3" id="43"/>
          <p:cNvGrpSpPr/>
          <p:nvPr/>
        </p:nvGrpSpPr>
        <p:grpSpPr>
          <a:xfrm rot="0">
            <a:off x="4096982" y="7198892"/>
            <a:ext cx="3602148" cy="942161"/>
            <a:chOff x="0" y="0"/>
            <a:chExt cx="4802864" cy="1256215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4802864" cy="1256215"/>
              <a:chOff x="0" y="0"/>
              <a:chExt cx="1233372" cy="322595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233372" cy="322595"/>
              </a:xfrm>
              <a:custGeom>
                <a:avLst/>
                <a:gdLst/>
                <a:ahLst/>
                <a:cxnLst/>
                <a:rect r="r" b="b" t="t" l="l"/>
                <a:pathLst>
                  <a:path h="322595" w="1233372">
                    <a:moveTo>
                      <a:pt x="9796" y="0"/>
                    </a:moveTo>
                    <a:lnTo>
                      <a:pt x="1223576" y="0"/>
                    </a:lnTo>
                    <a:cubicBezTo>
                      <a:pt x="1226174" y="0"/>
                      <a:pt x="1228666" y="1032"/>
                      <a:pt x="1230503" y="2869"/>
                    </a:cubicBezTo>
                    <a:cubicBezTo>
                      <a:pt x="1232340" y="4706"/>
                      <a:pt x="1233372" y="7198"/>
                      <a:pt x="1233372" y="9796"/>
                    </a:cubicBezTo>
                    <a:lnTo>
                      <a:pt x="1233372" y="312799"/>
                    </a:lnTo>
                    <a:cubicBezTo>
                      <a:pt x="1233372" y="315397"/>
                      <a:pt x="1232340" y="317889"/>
                      <a:pt x="1230503" y="319726"/>
                    </a:cubicBezTo>
                    <a:cubicBezTo>
                      <a:pt x="1228666" y="321563"/>
                      <a:pt x="1226174" y="322595"/>
                      <a:pt x="1223576" y="322595"/>
                    </a:cubicBezTo>
                    <a:lnTo>
                      <a:pt x="9796" y="322595"/>
                    </a:lnTo>
                    <a:cubicBezTo>
                      <a:pt x="7198" y="322595"/>
                      <a:pt x="4706" y="321563"/>
                      <a:pt x="2869" y="319726"/>
                    </a:cubicBezTo>
                    <a:cubicBezTo>
                      <a:pt x="1032" y="317889"/>
                      <a:pt x="0" y="315397"/>
                      <a:pt x="0" y="312799"/>
                    </a:cubicBezTo>
                    <a:lnTo>
                      <a:pt x="0" y="9796"/>
                    </a:lnTo>
                    <a:cubicBezTo>
                      <a:pt x="0" y="7198"/>
                      <a:pt x="1032" y="4706"/>
                      <a:pt x="2869" y="2869"/>
                    </a:cubicBezTo>
                    <a:cubicBezTo>
                      <a:pt x="4706" y="1032"/>
                      <a:pt x="7198" y="0"/>
                      <a:pt x="9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gradFill>
                  <a:gsLst>
                    <a:gs pos="0">
                      <a:srgbClr val="0097B2">
                        <a:alpha val="100000"/>
                      </a:srgbClr>
                    </a:gs>
                    <a:gs pos="100000">
                      <a:srgbClr val="7ED95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1233372" cy="360695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2932"/>
                  </a:lnSpc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329031" y="255942"/>
              <a:ext cx="4144801" cy="658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21"/>
                </a:lnSpc>
                <a:spcBef>
                  <a:spcPct val="0"/>
                </a:spcBef>
              </a:pPr>
              <a:r>
                <a:rPr lang="en-US" sz="2729" spc="27">
                  <a:solidFill>
                    <a:srgbClr val="000000"/>
                  </a:solidFill>
                  <a:latin typeface="Times New Roman"/>
                </a:rPr>
                <a:t>Training 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446470" y="7198892"/>
            <a:ext cx="4027895" cy="942161"/>
            <a:chOff x="0" y="0"/>
            <a:chExt cx="5370526" cy="1256215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5370526" cy="1256215"/>
              <a:chOff x="0" y="0"/>
              <a:chExt cx="1379148" cy="322595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1379148" cy="322595"/>
              </a:xfrm>
              <a:custGeom>
                <a:avLst/>
                <a:gdLst/>
                <a:ahLst/>
                <a:cxnLst/>
                <a:rect r="r" b="b" t="t" l="l"/>
                <a:pathLst>
                  <a:path h="322595" w="1379148">
                    <a:moveTo>
                      <a:pt x="8761" y="0"/>
                    </a:moveTo>
                    <a:lnTo>
                      <a:pt x="1370387" y="0"/>
                    </a:lnTo>
                    <a:cubicBezTo>
                      <a:pt x="1372710" y="0"/>
                      <a:pt x="1374939" y="923"/>
                      <a:pt x="1376582" y="2566"/>
                    </a:cubicBezTo>
                    <a:cubicBezTo>
                      <a:pt x="1378225" y="4209"/>
                      <a:pt x="1379148" y="6437"/>
                      <a:pt x="1379148" y="8761"/>
                    </a:cubicBezTo>
                    <a:lnTo>
                      <a:pt x="1379148" y="313835"/>
                    </a:lnTo>
                    <a:cubicBezTo>
                      <a:pt x="1379148" y="316158"/>
                      <a:pt x="1378225" y="318386"/>
                      <a:pt x="1376582" y="320029"/>
                    </a:cubicBezTo>
                    <a:cubicBezTo>
                      <a:pt x="1374939" y="321672"/>
                      <a:pt x="1372710" y="322595"/>
                      <a:pt x="1370387" y="322595"/>
                    </a:cubicBezTo>
                    <a:lnTo>
                      <a:pt x="8761" y="322595"/>
                    </a:lnTo>
                    <a:cubicBezTo>
                      <a:pt x="6437" y="322595"/>
                      <a:pt x="4209" y="321672"/>
                      <a:pt x="2566" y="320029"/>
                    </a:cubicBezTo>
                    <a:cubicBezTo>
                      <a:pt x="923" y="318386"/>
                      <a:pt x="0" y="316158"/>
                      <a:pt x="0" y="313835"/>
                    </a:cubicBezTo>
                    <a:lnTo>
                      <a:pt x="0" y="8761"/>
                    </a:lnTo>
                    <a:cubicBezTo>
                      <a:pt x="0" y="6437"/>
                      <a:pt x="923" y="4209"/>
                      <a:pt x="2566" y="2566"/>
                    </a:cubicBezTo>
                    <a:cubicBezTo>
                      <a:pt x="4209" y="923"/>
                      <a:pt x="6437" y="0"/>
                      <a:pt x="87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gradFill>
                  <a:gsLst>
                    <a:gs pos="0">
                      <a:srgbClr val="0097B2">
                        <a:alpha val="100000"/>
                      </a:srgbClr>
                    </a:gs>
                    <a:gs pos="100000">
                      <a:srgbClr val="7ED95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38100"/>
                <a:ext cx="1379148" cy="360695"/>
              </a:xfrm>
              <a:prstGeom prst="rect">
                <a:avLst/>
              </a:prstGeom>
            </p:spPr>
            <p:txBody>
              <a:bodyPr anchor="ctr" rtlCol="false" tIns="101600" lIns="101600" bIns="101600" rIns="101600"/>
              <a:lstStyle/>
              <a:p>
                <a:pPr algn="ctr">
                  <a:lnSpc>
                    <a:spcPts val="2932"/>
                  </a:lnSpc>
                </a:pPr>
              </a:p>
            </p:txBody>
          </p:sp>
        </p:grpSp>
        <p:sp>
          <p:nvSpPr>
            <p:cNvPr name="TextBox 52" id="52"/>
            <p:cNvSpPr txBox="true"/>
            <p:nvPr/>
          </p:nvSpPr>
          <p:spPr>
            <a:xfrm rot="0">
              <a:off x="367920" y="255942"/>
              <a:ext cx="4634685" cy="658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21"/>
                </a:lnSpc>
                <a:spcBef>
                  <a:spcPct val="0"/>
                </a:spcBef>
              </a:pPr>
              <a:r>
                <a:rPr lang="en-US" sz="2729" spc="27">
                  <a:solidFill>
                    <a:srgbClr val="000000"/>
                  </a:solidFill>
                  <a:latin typeface="Times New Roman"/>
                </a:rPr>
                <a:t>Validation </a:t>
              </a:r>
            </a:p>
          </p:txBody>
        </p:sp>
      </p:grpSp>
      <p:sp>
        <p:nvSpPr>
          <p:cNvPr name="AutoShape 53" id="53"/>
          <p:cNvSpPr/>
          <p:nvPr/>
        </p:nvSpPr>
        <p:spPr>
          <a:xfrm>
            <a:off x="5559641" y="6872017"/>
            <a:ext cx="59181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 flipH="true">
            <a:off x="5559641" y="6854651"/>
            <a:ext cx="0" cy="3562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 flipH="true">
            <a:off x="11460417" y="6872017"/>
            <a:ext cx="0" cy="3562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5898184" y="8455354"/>
            <a:ext cx="5636380" cy="380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7" id="57"/>
          <p:cNvSpPr/>
          <p:nvPr/>
        </p:nvSpPr>
        <p:spPr>
          <a:xfrm>
            <a:off x="7699129" y="7669972"/>
            <a:ext cx="17473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" id="58"/>
          <p:cNvSpPr/>
          <p:nvPr/>
        </p:nvSpPr>
        <p:spPr>
          <a:xfrm flipH="true">
            <a:off x="8558995" y="7669972"/>
            <a:ext cx="13805" cy="8234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86271" y="-4212239"/>
            <a:ext cx="6210236" cy="537809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42761" y="8922214"/>
            <a:ext cx="3151914" cy="272957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114726" y="2245435"/>
            <a:ext cx="9147345" cy="7398709"/>
          </a:xfrm>
          <a:custGeom>
            <a:avLst/>
            <a:gdLst/>
            <a:ahLst/>
            <a:cxnLst/>
            <a:rect r="r" b="b" t="t" l="l"/>
            <a:pathLst>
              <a:path h="7398709" w="9147345">
                <a:moveTo>
                  <a:pt x="0" y="0"/>
                </a:moveTo>
                <a:lnTo>
                  <a:pt x="9147345" y="0"/>
                </a:lnTo>
                <a:lnTo>
                  <a:pt x="9147345" y="7398709"/>
                </a:lnTo>
                <a:lnTo>
                  <a:pt x="0" y="7398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76262" y="1032504"/>
            <a:ext cx="8085436" cy="671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0"/>
              </a:lnSpc>
              <a:spcBef>
                <a:spcPct val="0"/>
              </a:spcBef>
            </a:pPr>
            <a:r>
              <a:rPr lang="en-US" sz="3557" spc="35">
                <a:solidFill>
                  <a:srgbClr val="FFFFFF"/>
                </a:solidFill>
                <a:latin typeface="Times New Roman"/>
              </a:rPr>
              <a:t>Previous </a:t>
            </a:r>
            <a:r>
              <a:rPr lang="en-US" sz="3557" spc="35">
                <a:solidFill>
                  <a:srgbClr val="FFFFFF"/>
                </a:solidFill>
                <a:latin typeface="Times New Roman"/>
              </a:rPr>
              <a:t>Training and Validation graphs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DAGF4DF0lbg</dc:identifier>
  <dcterms:modified xsi:type="dcterms:W3CDTF">2011-08-01T06:04:30Z</dcterms:modified>
  <cp:revision>1</cp:revision>
  <dc:title>Add a shor description here</dc:title>
</cp:coreProperties>
</file>