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2" r:id="rId1"/>
  </p:sldMasterIdLst>
  <p:notesMasterIdLst>
    <p:notesMasterId r:id="rId29"/>
  </p:notesMasterIdLst>
  <p:sldIdLst>
    <p:sldId id="256" r:id="rId2"/>
    <p:sldId id="329" r:id="rId3"/>
    <p:sldId id="334" r:id="rId4"/>
    <p:sldId id="311" r:id="rId5"/>
    <p:sldId id="331" r:id="rId6"/>
    <p:sldId id="332" r:id="rId7"/>
    <p:sldId id="333" r:id="rId8"/>
    <p:sldId id="335" r:id="rId9"/>
    <p:sldId id="336" r:id="rId10"/>
    <p:sldId id="338" r:id="rId11"/>
    <p:sldId id="337" r:id="rId12"/>
    <p:sldId id="339" r:id="rId13"/>
    <p:sldId id="340" r:id="rId14"/>
    <p:sldId id="330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3" r:id="rId23"/>
    <p:sldId id="350" r:id="rId24"/>
    <p:sldId id="354" r:id="rId25"/>
    <p:sldId id="356" r:id="rId26"/>
    <p:sldId id="357" r:id="rId27"/>
    <p:sldId id="359" r:id="rId28"/>
  </p:sldIdLst>
  <p:sldSz cx="10080625" cy="7559675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100" d="100"/>
          <a:sy n="100" d="100"/>
        </p:scale>
        <p:origin x="-222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60" y="3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924" y="90"/>
      </p:cViewPr>
      <p:guideLst>
        <p:guide orient="horz" pos="2757"/>
        <p:guide pos="202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717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32" y="4861252"/>
            <a:ext cx="5678546" cy="460443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80041" cy="51059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769" y="0"/>
            <a:ext cx="3080041" cy="51059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02"/>
            <a:ext cx="3080041" cy="51059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769" y="9722502"/>
            <a:ext cx="3080041" cy="51059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2415A761-0C4E-45E4-86EA-9F178102C0E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872844-32D3-4531-9892-235ED3C35AEF}" type="slidenum">
              <a:rPr lang="fr-FR"/>
              <a:pPr/>
              <a:t>1</a:t>
            </a:fld>
            <a:endParaRPr lang="fr-FR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0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FE0048-7DEB-40B9-9721-A3B11628B453}" type="slidenum">
              <a:rPr lang="fr-FR"/>
              <a:pPr/>
              <a:t>3</a:t>
            </a:fld>
            <a:endParaRPr lang="fr-FR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8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E71F4-3A61-437A-A6FE-B342C5970840}" type="slidenum">
              <a:rPr lang="fr-FR"/>
              <a:pPr/>
              <a:t>4</a:t>
            </a:fld>
            <a:endParaRPr lang="fr-F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9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E71F4-3A61-437A-A6FE-B342C5970840}" type="slidenum">
              <a:rPr lang="fr-FR"/>
              <a:pPr/>
              <a:t>14</a:t>
            </a:fld>
            <a:endParaRPr lang="fr-F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9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872844-32D3-4531-9892-235ED3C35AEF}" type="slidenum">
              <a:rPr lang="fr-FR"/>
              <a:pPr/>
              <a:t>27</a:t>
            </a:fld>
            <a:endParaRPr lang="fr-FR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0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AutoShape 7"/>
          <p:cNvSpPr>
            <a:spLocks noChangeArrowheads="1"/>
          </p:cNvSpPr>
          <p:nvPr userDrawn="1"/>
        </p:nvSpPr>
        <p:spPr bwMode="auto">
          <a:xfrm>
            <a:off x="0" y="144463"/>
            <a:ext cx="10080625" cy="2087562"/>
          </a:xfrm>
          <a:prstGeom prst="roundRect">
            <a:avLst>
              <a:gd name="adj" fmla="val 74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574675"/>
            <a:ext cx="3211512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" name="AutoShape 12"/>
          <p:cNvSpPr>
            <a:spLocks noChangeArrowheads="1"/>
          </p:cNvSpPr>
          <p:nvPr userDrawn="1"/>
        </p:nvSpPr>
        <p:spPr bwMode="auto">
          <a:xfrm>
            <a:off x="0" y="2232025"/>
            <a:ext cx="10080625" cy="5327650"/>
          </a:xfrm>
          <a:prstGeom prst="roundRect">
            <a:avLst>
              <a:gd name="adj" fmla="val 28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AutoShape 13"/>
          <p:cNvSpPr>
            <a:spLocks noChangeArrowheads="1"/>
          </p:cNvSpPr>
          <p:nvPr userDrawn="1"/>
        </p:nvSpPr>
        <p:spPr bwMode="auto">
          <a:xfrm>
            <a:off x="0" y="7221538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2265363" y="7200900"/>
            <a:ext cx="5551487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5584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CONCEPTEUR, OP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É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RATEUR &amp; INT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É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GRATEUR DE SYST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È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 CRITIQUES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8783638" y="7200900"/>
            <a:ext cx="1295400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5584" rIns="90000" bIns="45000"/>
          <a:lstStyle/>
          <a:p>
            <a:pPr algn="r">
              <a:tabLst>
                <a:tab pos="723900" algn="l"/>
              </a:tabLst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www.c-s.fr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60475" y="2843734"/>
            <a:ext cx="7559675" cy="1442762"/>
          </a:xfrm>
        </p:spPr>
        <p:txBody>
          <a:bodyPr anchor="b">
            <a:normAutofit/>
          </a:bodyPr>
          <a:lstStyle>
            <a:lvl1pPr algn="ctr">
              <a:defRPr sz="44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 sur 2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5280593"/>
            <a:ext cx="7559675" cy="946847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9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and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1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4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-248" y="216095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05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andea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1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4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-248" y="216095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7" name="Espace réservé du texte 4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2" y="1284050"/>
            <a:ext cx="9144000" cy="561657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Clr>
                <a:srgbClr val="076889"/>
              </a:buClr>
              <a:buSzPct val="150000"/>
              <a:buFont typeface="Arial" panose="020B0604020202020204" pitchFamily="34" charset="0"/>
              <a:buChar char="›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10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au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7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8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-248" y="216095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4270375" cy="5410020"/>
          </a:xfrm>
        </p:spPr>
        <p:txBody>
          <a:bodyPr/>
          <a:lstStyle>
            <a:lvl1pPr marL="324000" indent="-324000">
              <a:defRPr/>
            </a:lvl1pPr>
            <a:lvl2pPr marL="685800" indent="-2286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4"/>
          </p:nvPr>
        </p:nvSpPr>
        <p:spPr>
          <a:xfrm>
            <a:off x="5400352" y="1322144"/>
            <a:ext cx="4270375" cy="5410020"/>
          </a:xfrm>
        </p:spPr>
        <p:txBody>
          <a:bodyPr/>
          <a:lstStyle>
            <a:lvl1pPr marL="324000" indent="-324000">
              <a:defRPr/>
            </a:lvl1pPr>
            <a:lvl2pPr marL="685800" indent="-2286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23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au 2 bloc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1800" y="1398588"/>
            <a:ext cx="4265612" cy="9080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1800" y="2306638"/>
            <a:ext cx="4265612" cy="406241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00352" y="1398588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400352" y="2306638"/>
            <a:ext cx="4284662" cy="406241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7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8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-248" y="216095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4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au 4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7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8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-248" y="216095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/>
          </p:nvPr>
        </p:nvSpPr>
        <p:spPr>
          <a:xfrm>
            <a:off x="359792" y="1331565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4"/>
          </p:nvPr>
        </p:nvSpPr>
        <p:spPr>
          <a:xfrm>
            <a:off x="5400352" y="1331565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5"/>
          </p:nvPr>
        </p:nvSpPr>
        <p:spPr>
          <a:xfrm>
            <a:off x="359792" y="4323382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9" name="Espace réservé du contenu 3"/>
          <p:cNvSpPr>
            <a:spLocks noGrp="1"/>
          </p:cNvSpPr>
          <p:nvPr>
            <p:ph sz="half" idx="16"/>
          </p:nvPr>
        </p:nvSpPr>
        <p:spPr>
          <a:xfrm>
            <a:off x="5400352" y="4323382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660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i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729357" y="216095"/>
            <a:ext cx="5975251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icto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729357" y="216095"/>
            <a:ext cx="5975251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5" name="Espace réservé du texte 4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2" y="1763613"/>
            <a:ext cx="9144000" cy="46560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Clr>
                <a:srgbClr val="076889"/>
              </a:buClr>
              <a:buSzPct val="150000"/>
              <a:buFont typeface="Arial" panose="020B0604020202020204" pitchFamily="34" charset="0"/>
              <a:buChar char="›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5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792" y="1754193"/>
            <a:ext cx="4270375" cy="5121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262563" y="1754192"/>
            <a:ext cx="4270375" cy="51219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1729357" y="216095"/>
            <a:ext cx="5975251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10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 2 bloc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1729357" y="216095"/>
            <a:ext cx="5975251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431800" y="1761703"/>
            <a:ext cx="4265612" cy="9080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1800" y="2669753"/>
            <a:ext cx="4265612" cy="406241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00352" y="176170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400352" y="2669753"/>
            <a:ext cx="4284662" cy="406241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71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 4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>
            <a:off x="0" y="107429"/>
            <a:ext cx="8423275" cy="65241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193526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1729357" y="216095"/>
            <a:ext cx="5975251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359792" y="1652116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5400352" y="1652116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359792" y="4643933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16"/>
          </p:nvPr>
        </p:nvSpPr>
        <p:spPr>
          <a:xfrm>
            <a:off x="5400352" y="4643933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230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AutoShape 7"/>
          <p:cNvSpPr>
            <a:spLocks noChangeArrowheads="1"/>
          </p:cNvSpPr>
          <p:nvPr userDrawn="1"/>
        </p:nvSpPr>
        <p:spPr bwMode="auto">
          <a:xfrm>
            <a:off x="0" y="144463"/>
            <a:ext cx="10080625" cy="2087562"/>
          </a:xfrm>
          <a:prstGeom prst="roundRect">
            <a:avLst>
              <a:gd name="adj" fmla="val 74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574675"/>
            <a:ext cx="3211512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" name="AutoShape 12"/>
          <p:cNvSpPr>
            <a:spLocks noChangeArrowheads="1"/>
          </p:cNvSpPr>
          <p:nvPr userDrawn="1"/>
        </p:nvSpPr>
        <p:spPr bwMode="auto">
          <a:xfrm>
            <a:off x="0" y="2232025"/>
            <a:ext cx="10080625" cy="5327650"/>
          </a:xfrm>
          <a:prstGeom prst="roundRect">
            <a:avLst>
              <a:gd name="adj" fmla="val 28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AutoShape 13"/>
          <p:cNvSpPr>
            <a:spLocks noChangeArrowheads="1"/>
          </p:cNvSpPr>
          <p:nvPr userDrawn="1"/>
        </p:nvSpPr>
        <p:spPr bwMode="auto">
          <a:xfrm>
            <a:off x="0" y="7221538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2265363" y="7200900"/>
            <a:ext cx="5551487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5584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CONCEPTEUR, OP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É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RATEUR &amp; INT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É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GRATEUR DE SYST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È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 CRITIQUES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8783638" y="7200900"/>
            <a:ext cx="1295400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5584" rIns="90000" bIns="45000"/>
          <a:lstStyle/>
          <a:p>
            <a:pPr algn="r">
              <a:tabLst>
                <a:tab pos="723900" algn="l"/>
              </a:tabLst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www.c-s.fr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60475" y="2553099"/>
            <a:ext cx="7559675" cy="1442762"/>
          </a:xfrm>
        </p:spPr>
        <p:txBody>
          <a:bodyPr anchor="b">
            <a:normAutofit/>
          </a:bodyPr>
          <a:lstStyle>
            <a:lvl1pPr algn="ctr">
              <a:defRPr sz="44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 sur 2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6660157"/>
            <a:ext cx="7559675" cy="345483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4" y="4332215"/>
            <a:ext cx="2023460" cy="2035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99" y="4332216"/>
            <a:ext cx="2015234" cy="203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6" y="4332216"/>
            <a:ext cx="2019348" cy="203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98" y="4332215"/>
            <a:ext cx="2027572" cy="2039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664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AutoShape 7"/>
          <p:cNvSpPr>
            <a:spLocks noChangeArrowheads="1"/>
          </p:cNvSpPr>
          <p:nvPr userDrawn="1"/>
        </p:nvSpPr>
        <p:spPr bwMode="auto">
          <a:xfrm>
            <a:off x="0" y="144463"/>
            <a:ext cx="10080625" cy="2087562"/>
          </a:xfrm>
          <a:prstGeom prst="roundRect">
            <a:avLst>
              <a:gd name="adj" fmla="val 74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1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574675"/>
            <a:ext cx="3211512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2" name="AutoShape 12"/>
          <p:cNvSpPr>
            <a:spLocks noChangeArrowheads="1"/>
          </p:cNvSpPr>
          <p:nvPr userDrawn="1"/>
        </p:nvSpPr>
        <p:spPr bwMode="auto">
          <a:xfrm>
            <a:off x="0" y="2232025"/>
            <a:ext cx="10080625" cy="5327650"/>
          </a:xfrm>
          <a:prstGeom prst="roundRect">
            <a:avLst>
              <a:gd name="adj" fmla="val 28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AutoShape 13"/>
          <p:cNvSpPr>
            <a:spLocks noChangeArrowheads="1"/>
          </p:cNvSpPr>
          <p:nvPr userDrawn="1"/>
        </p:nvSpPr>
        <p:spPr bwMode="auto">
          <a:xfrm>
            <a:off x="0" y="7221538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" name="Text Box 14"/>
          <p:cNvSpPr txBox="1">
            <a:spLocks noChangeArrowheads="1"/>
          </p:cNvSpPr>
          <p:nvPr userDrawn="1"/>
        </p:nvSpPr>
        <p:spPr bwMode="auto">
          <a:xfrm>
            <a:off x="2265363" y="7200900"/>
            <a:ext cx="5551487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5584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sz="1200">
                <a:solidFill>
                  <a:srgbClr val="6E777E"/>
                </a:solidFill>
              </a:rPr>
              <a:t>CONCEPTEUR, OP</a:t>
            </a:r>
            <a:r>
              <a:rPr lang="fr-FR" sz="1200">
                <a:solidFill>
                  <a:srgbClr val="6E777E"/>
                </a:solidFill>
                <a:cs typeface="Arial" charset="0"/>
              </a:rPr>
              <a:t>É</a:t>
            </a:r>
            <a:r>
              <a:rPr lang="fr-FR" sz="1200">
                <a:solidFill>
                  <a:srgbClr val="6E777E"/>
                </a:solidFill>
              </a:rPr>
              <a:t>RATEUR &amp; INT</a:t>
            </a:r>
            <a:r>
              <a:rPr lang="fr-FR" sz="1200">
                <a:solidFill>
                  <a:srgbClr val="6E777E"/>
                </a:solidFill>
                <a:cs typeface="Arial" charset="0"/>
              </a:rPr>
              <a:t>É</a:t>
            </a:r>
            <a:r>
              <a:rPr lang="fr-FR" sz="1200">
                <a:solidFill>
                  <a:srgbClr val="6E777E"/>
                </a:solidFill>
              </a:rPr>
              <a:t>GRATEUR DE SYST</a:t>
            </a:r>
            <a:r>
              <a:rPr lang="fr-FR" sz="1200">
                <a:solidFill>
                  <a:srgbClr val="6E777E"/>
                </a:solidFill>
                <a:cs typeface="Arial" charset="0"/>
              </a:rPr>
              <a:t>È</a:t>
            </a:r>
            <a:r>
              <a:rPr lang="fr-FR" sz="1200">
                <a:solidFill>
                  <a:srgbClr val="6E777E"/>
                </a:solidFill>
              </a:rPr>
              <a:t>MES CRITIQUES</a:t>
            </a:r>
          </a:p>
        </p:txBody>
      </p:sp>
      <p:sp>
        <p:nvSpPr>
          <p:cNvPr id="25" name="Text Box 15"/>
          <p:cNvSpPr txBox="1">
            <a:spLocks noChangeArrowheads="1"/>
          </p:cNvSpPr>
          <p:nvPr userDrawn="1"/>
        </p:nvSpPr>
        <p:spPr bwMode="auto">
          <a:xfrm>
            <a:off x="8783638" y="7200900"/>
            <a:ext cx="1295400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5584" rIns="90000" bIns="45000"/>
          <a:lstStyle/>
          <a:p>
            <a:pPr algn="r">
              <a:tabLst>
                <a:tab pos="723900" algn="l"/>
              </a:tabLst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www.c-s.fr</a:t>
            </a:r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6335713" y="3455988"/>
            <a:ext cx="3095625" cy="1744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dirty="0" smtClean="0">
                <a:solidFill>
                  <a:srgbClr val="FFFFFF"/>
                </a:solidFill>
              </a:rPr>
              <a:t>CS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 sz="1400" dirty="0">
              <a:solidFill>
                <a:srgbClr val="FFFFFF"/>
              </a:solidFill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sz="1400" dirty="0">
                <a:solidFill>
                  <a:srgbClr val="FFFFFF"/>
                </a:solidFill>
              </a:rPr>
              <a:t>22, avenue Galilée -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sz="1400" dirty="0">
                <a:solidFill>
                  <a:srgbClr val="FFFFFF"/>
                </a:solidFill>
              </a:rPr>
              <a:t>92350  Le Plessis Robinson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 sz="1400" dirty="0">
              <a:solidFill>
                <a:srgbClr val="FFFFFF"/>
              </a:solidFill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sz="1400" dirty="0">
                <a:solidFill>
                  <a:srgbClr val="FFFFFF"/>
                </a:solidFill>
              </a:rPr>
              <a:t>Tél. : 01 41 28 40 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 sz="1400" dirty="0">
              <a:solidFill>
                <a:srgbClr val="FFFFFF"/>
              </a:solidFill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sz="1400" dirty="0">
                <a:solidFill>
                  <a:srgbClr val="FFFFFF"/>
                </a:solidFill>
              </a:rPr>
              <a:t>www.c-s.fr</a:t>
            </a:r>
          </a:p>
        </p:txBody>
      </p:sp>
    </p:spTree>
    <p:extLst>
      <p:ext uri="{BB962C8B-B14F-4D97-AF65-F5344CB8AC3E}">
        <p14:creationId xmlns:p14="http://schemas.microsoft.com/office/powerpoint/2010/main" val="309483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9"/>
          <p:cNvSpPr>
            <a:spLocks noChangeArrowheads="1"/>
          </p:cNvSpPr>
          <p:nvPr userDrawn="1"/>
        </p:nvSpPr>
        <p:spPr bwMode="auto">
          <a:xfrm>
            <a:off x="0" y="2232025"/>
            <a:ext cx="10080625" cy="1584325"/>
          </a:xfrm>
          <a:prstGeom prst="roundRect">
            <a:avLst>
              <a:gd name="adj" fmla="val 97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auto">
          <a:xfrm>
            <a:off x="0" y="144463"/>
            <a:ext cx="10080625" cy="2087562"/>
          </a:xfrm>
          <a:prstGeom prst="roundRect">
            <a:avLst>
              <a:gd name="adj" fmla="val 74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4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574675"/>
            <a:ext cx="3211512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7" name="Text Box 11"/>
          <p:cNvSpPr txBox="1">
            <a:spLocks noChangeArrowheads="1"/>
          </p:cNvSpPr>
          <p:nvPr userDrawn="1"/>
        </p:nvSpPr>
        <p:spPr bwMode="auto">
          <a:xfrm>
            <a:off x="9504363" y="7251700"/>
            <a:ext cx="1208087" cy="309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269B1407-42EE-4C3B-B60F-10E9B0E72FAF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7" name="Text Box 1"/>
          <p:cNvSpPr txBox="1">
            <a:spLocks noChangeArrowheads="1"/>
          </p:cNvSpPr>
          <p:nvPr userDrawn="1"/>
        </p:nvSpPr>
        <p:spPr bwMode="auto">
          <a:xfrm>
            <a:off x="575816" y="2723356"/>
            <a:ext cx="9070975" cy="601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7675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600" dirty="0" smtClean="0">
                <a:solidFill>
                  <a:srgbClr val="FFFFFF"/>
                </a:solidFill>
              </a:rPr>
              <a:t>AGENDA</a:t>
            </a:r>
            <a:endParaRPr lang="fr-F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9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auto">
          <a:xfrm>
            <a:off x="0" y="144463"/>
            <a:ext cx="10080625" cy="2087562"/>
          </a:xfrm>
          <a:prstGeom prst="roundRect">
            <a:avLst>
              <a:gd name="adj" fmla="val 74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14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574675"/>
            <a:ext cx="3211512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" name="AutoShape 9"/>
          <p:cNvSpPr>
            <a:spLocks noChangeArrowheads="1"/>
          </p:cNvSpPr>
          <p:nvPr userDrawn="1"/>
        </p:nvSpPr>
        <p:spPr bwMode="auto">
          <a:xfrm>
            <a:off x="0" y="2232025"/>
            <a:ext cx="10080625" cy="2160588"/>
          </a:xfrm>
          <a:prstGeom prst="roundRect">
            <a:avLst>
              <a:gd name="adj" fmla="val 69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7" name="Text Box 11"/>
          <p:cNvSpPr txBox="1">
            <a:spLocks noChangeArrowheads="1"/>
          </p:cNvSpPr>
          <p:nvPr userDrawn="1"/>
        </p:nvSpPr>
        <p:spPr bwMode="auto">
          <a:xfrm>
            <a:off x="9504363" y="7251700"/>
            <a:ext cx="1208087" cy="309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269B1407-42EE-4C3B-B60F-10E9B0E72FAF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287784" y="2662237"/>
            <a:ext cx="7416824" cy="1190204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87784" y="4571925"/>
            <a:ext cx="5544616" cy="136842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2393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Line 7"/>
          <p:cNvSpPr>
            <a:spLocks noChangeShapeType="1"/>
          </p:cNvSpPr>
          <p:nvPr userDrawn="1"/>
        </p:nvSpPr>
        <p:spPr bwMode="auto">
          <a:xfrm>
            <a:off x="0" y="792163"/>
            <a:ext cx="8423275" cy="1587"/>
          </a:xfrm>
          <a:prstGeom prst="line">
            <a:avLst/>
          </a:prstGeom>
          <a:noFill/>
          <a:ln w="25200" cap="flat">
            <a:solidFill>
              <a:srgbClr val="076889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2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269875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1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4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-248" y="248414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55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mp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Line 7"/>
          <p:cNvSpPr>
            <a:spLocks noChangeShapeType="1"/>
          </p:cNvSpPr>
          <p:nvPr userDrawn="1"/>
        </p:nvSpPr>
        <p:spPr bwMode="auto">
          <a:xfrm>
            <a:off x="0" y="792163"/>
            <a:ext cx="8423275" cy="1587"/>
          </a:xfrm>
          <a:prstGeom prst="line">
            <a:avLst/>
          </a:prstGeom>
          <a:noFill/>
          <a:ln w="25200" cap="flat">
            <a:solidFill>
              <a:srgbClr val="076889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2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269875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1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4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-248" y="248414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2" y="1284050"/>
            <a:ext cx="9144000" cy="561657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00000"/>
              </a:lnSpc>
              <a:spcAft>
                <a:spcPts val="0"/>
              </a:spcAft>
              <a:buClr>
                <a:srgbClr val="076889"/>
              </a:buClr>
              <a:buSzPct val="150000"/>
              <a:buFont typeface="Arial" panose="020B0604020202020204" pitchFamily="34" charset="0"/>
              <a:buChar char="›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31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0" y="792163"/>
            <a:ext cx="8423275" cy="1587"/>
          </a:xfrm>
          <a:prstGeom prst="line">
            <a:avLst/>
          </a:prstGeom>
          <a:noFill/>
          <a:ln w="25200" cap="flat">
            <a:solidFill>
              <a:srgbClr val="076889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269875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-248" y="248414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4270375" cy="5410020"/>
          </a:xfrm>
        </p:spPr>
        <p:txBody>
          <a:bodyPr/>
          <a:lstStyle>
            <a:lvl1pPr marL="324000" indent="-324000">
              <a:defRPr/>
            </a:lvl1pPr>
            <a:lvl2pPr marL="685800" indent="-2286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5400352" y="1322144"/>
            <a:ext cx="4270375" cy="5410020"/>
          </a:xfrm>
        </p:spPr>
        <p:txBody>
          <a:bodyPr/>
          <a:lstStyle>
            <a:lvl1pPr marL="324000" indent="-324000">
              <a:defRPr/>
            </a:lvl1pPr>
            <a:lvl2pPr marL="685800" indent="-2286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22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0" y="792163"/>
            <a:ext cx="8423275" cy="1587"/>
          </a:xfrm>
          <a:prstGeom prst="line">
            <a:avLst/>
          </a:prstGeom>
          <a:noFill/>
          <a:ln w="25200" cap="flat">
            <a:solidFill>
              <a:srgbClr val="076889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269875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-248" y="248414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1"/>
          </p:nvPr>
        </p:nvSpPr>
        <p:spPr>
          <a:xfrm>
            <a:off x="431800" y="1398588"/>
            <a:ext cx="4265612" cy="9080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9" name="Espace réservé du contenu 3"/>
          <p:cNvSpPr>
            <a:spLocks noGrp="1"/>
          </p:cNvSpPr>
          <p:nvPr>
            <p:ph sz="half" idx="2"/>
          </p:nvPr>
        </p:nvSpPr>
        <p:spPr>
          <a:xfrm>
            <a:off x="431800" y="2306638"/>
            <a:ext cx="4265612" cy="4062412"/>
          </a:xfrm>
        </p:spPr>
        <p:txBody>
          <a:bodyPr/>
          <a:lstStyle>
            <a:lvl1pPr marL="324000" indent="-324000">
              <a:lnSpc>
                <a:spcPct val="100000"/>
              </a:lnSpc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00352" y="1398588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00352" y="2306638"/>
            <a:ext cx="4284662" cy="4062412"/>
          </a:xfrm>
        </p:spPr>
        <p:txBody>
          <a:bodyPr/>
          <a:lstStyle>
            <a:lvl1pPr marL="324000" indent="-324000">
              <a:lnSpc>
                <a:spcPct val="100000"/>
              </a:lnSpc>
              <a:defRPr/>
            </a:lvl1pPr>
            <a:lvl2pPr marL="685800" indent="-2286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80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0" y="0"/>
            <a:ext cx="10080625" cy="144463"/>
          </a:xfrm>
          <a:prstGeom prst="roundRect">
            <a:avLst>
              <a:gd name="adj" fmla="val 1111"/>
            </a:avLst>
          </a:prstGeom>
          <a:solidFill>
            <a:srgbClr val="07688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0" y="792163"/>
            <a:ext cx="8423275" cy="1587"/>
          </a:xfrm>
          <a:prstGeom prst="line">
            <a:avLst/>
          </a:prstGeom>
          <a:noFill/>
          <a:ln w="25200" cap="flat">
            <a:solidFill>
              <a:srgbClr val="076889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6300" y="269875"/>
            <a:ext cx="1519238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-248" y="248414"/>
            <a:ext cx="8423523" cy="435079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Titre de la page sur 1 ligne</a:t>
            </a:r>
            <a:endParaRPr lang="fr-FR" dirty="0"/>
          </a:p>
        </p:txBody>
      </p:sp>
      <p:sp>
        <p:nvSpPr>
          <p:cNvPr id="19" name="Espace réservé du contenu 3"/>
          <p:cNvSpPr>
            <a:spLocks noGrp="1"/>
          </p:cNvSpPr>
          <p:nvPr>
            <p:ph sz="half" idx="2"/>
          </p:nvPr>
        </p:nvSpPr>
        <p:spPr>
          <a:xfrm>
            <a:off x="359792" y="1331565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4"/>
          </p:nvPr>
        </p:nvSpPr>
        <p:spPr>
          <a:xfrm>
            <a:off x="5400352" y="1331565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5"/>
          </p:nvPr>
        </p:nvSpPr>
        <p:spPr>
          <a:xfrm>
            <a:off x="359792" y="4323382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6" name="Espace réservé du contenu 3"/>
          <p:cNvSpPr>
            <a:spLocks noGrp="1"/>
          </p:cNvSpPr>
          <p:nvPr>
            <p:ph sz="half" idx="16"/>
          </p:nvPr>
        </p:nvSpPr>
        <p:spPr>
          <a:xfrm>
            <a:off x="5400352" y="4323382"/>
            <a:ext cx="4265612" cy="2088232"/>
          </a:xfrm>
        </p:spPr>
        <p:txBody>
          <a:bodyPr/>
          <a:lstStyle>
            <a:lvl1pPr marL="324000" indent="-324000">
              <a:defRPr/>
            </a:lvl1pPr>
            <a:lvl2pPr marL="800100" indent="-342900">
              <a:buClr>
                <a:srgbClr val="014D6D"/>
              </a:buClr>
              <a:buSzPct val="150000"/>
              <a:buFont typeface="Arial" panose="020B0604020202020204" pitchFamily="34" charset="0"/>
              <a:buChar char="›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4462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5776" y="251445"/>
            <a:ext cx="8693150" cy="64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5776" y="1331565"/>
            <a:ext cx="9361040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 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7704608" y="7315200"/>
            <a:ext cx="1872208" cy="247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2938" rIns="90000" bIns="45000"/>
          <a:lstStyle/>
          <a:p>
            <a:pPr>
              <a:tabLst>
                <a:tab pos="723900" algn="l"/>
              </a:tabLst>
            </a:pPr>
            <a:r>
              <a:rPr lang="fr-FR" sz="900" dirty="0" smtClean="0">
                <a:solidFill>
                  <a:srgbClr val="666666"/>
                </a:solidFill>
              </a:rPr>
              <a:t>CS – Communication &amp; Systèmes</a:t>
            </a:r>
            <a:endParaRPr lang="fr-FR" sz="900" dirty="0">
              <a:solidFill>
                <a:srgbClr val="666666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9504363" y="7253288"/>
            <a:ext cx="1208087" cy="309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 dirty="0">
                <a:solidFill>
                  <a:srgbClr val="076889"/>
                </a:solidFill>
              </a:rPr>
              <a:t>/ </a:t>
            </a:r>
            <a:fld id="{359123D2-5A14-4801-BBEB-FCDAB9609846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‹N°›</a:t>
            </a:fld>
            <a:endParaRPr lang="fr-FR" sz="1500" b="1" dirty="0">
              <a:solidFill>
                <a:srgbClr val="0768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5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4" r:id="rId2"/>
    <p:sldLayoutId id="2147483735" r:id="rId3"/>
    <p:sldLayoutId id="2147483736" r:id="rId4"/>
    <p:sldLayoutId id="2147483737" r:id="rId5"/>
    <p:sldLayoutId id="2147483745" r:id="rId6"/>
    <p:sldLayoutId id="2147483726" r:id="rId7"/>
    <p:sldLayoutId id="2147483742" r:id="rId8"/>
    <p:sldLayoutId id="2147483743" r:id="rId9"/>
    <p:sldLayoutId id="2147483738" r:id="rId10"/>
    <p:sldLayoutId id="2147483746" r:id="rId11"/>
    <p:sldLayoutId id="2147483727" r:id="rId12"/>
    <p:sldLayoutId id="2147483747" r:id="rId13"/>
    <p:sldLayoutId id="2147483748" r:id="rId14"/>
    <p:sldLayoutId id="2147483740" r:id="rId15"/>
    <p:sldLayoutId id="2147483749" r:id="rId16"/>
    <p:sldLayoutId id="2147483741" r:id="rId17"/>
    <p:sldLayoutId id="2147483750" r:id="rId18"/>
    <p:sldLayoutId id="2147483744" r:id="rId19"/>
    <p:sldLayoutId id="2147483739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rgbClr val="076889"/>
        </a:buClr>
        <a:buFont typeface="Wingdings 3" panose="05040102010807070707" pitchFamily="18" charset="2"/>
        <a:buChar char="â"/>
        <a:defRPr sz="22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76889"/>
        </a:buClr>
        <a:buSzPct val="150000"/>
        <a:buFont typeface="Arial" panose="020B0604020202020204" pitchFamily="34" charset="0"/>
        <a:buChar char="›"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4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1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Calibri" panose="020F0502020204030204" pitchFamily="34" charset="0"/>
        <a:buChar char="‐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75816" y="3347789"/>
            <a:ext cx="8856984" cy="1442762"/>
          </a:xfrm>
        </p:spPr>
        <p:txBody>
          <a:bodyPr>
            <a:normAutofit/>
          </a:bodyPr>
          <a:lstStyle/>
          <a:p>
            <a:r>
              <a:rPr lang="fr-FR" sz="2800" b="1" dirty="0"/>
              <a:t>E</a:t>
            </a:r>
            <a:r>
              <a:rPr lang="fr-FR" sz="2800" b="1" cap="none" dirty="0" smtClean="0"/>
              <a:t>tude </a:t>
            </a:r>
            <a:r>
              <a:rPr lang="fr-FR" sz="2800" b="1" cap="none" dirty="0" err="1" smtClean="0"/>
              <a:t>bilbio</a:t>
            </a:r>
            <a:r>
              <a:rPr lang="fr-FR" sz="2800" b="1" cap="none" dirty="0" smtClean="0"/>
              <a:t> </a:t>
            </a:r>
            <a:r>
              <a:rPr lang="fr-FR" sz="2800" b="1" cap="none" dirty="0" err="1" smtClean="0"/>
              <a:t>Mesh</a:t>
            </a:r>
            <a:r>
              <a:rPr lang="fr-FR" sz="2800" b="1" cap="none" dirty="0" smtClean="0"/>
              <a:t> 3D Texturé</a:t>
            </a:r>
            <a:r>
              <a:rPr lang="fr-FR" sz="2800" dirty="0"/>
              <a:t>	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575816" y="5292005"/>
            <a:ext cx="8856984" cy="946847"/>
          </a:xfrm>
        </p:spPr>
        <p:txBody>
          <a:bodyPr>
            <a:normAutofit fontScale="92500" lnSpcReduction="20000"/>
          </a:bodyPr>
          <a:lstStyle/>
          <a:p>
            <a:r>
              <a:rPr lang="fr-FR" cap="none" dirty="0" smtClean="0"/>
              <a:t>Jonathan.Guinet@c-s</a:t>
            </a:r>
            <a:r>
              <a:rPr lang="fr-FR" cap="none" dirty="0" smtClean="0"/>
              <a:t>.fr </a:t>
            </a:r>
            <a:endParaRPr lang="fr-FR" cap="none" dirty="0" smtClean="0"/>
          </a:p>
          <a:p>
            <a:r>
              <a:rPr lang="fr-FR" cap="none" dirty="0" smtClean="0"/>
              <a:t>Tiré des travaux de Stephane.ALBERT@c-s.fr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/>
              <a:t>II. Caractérisation des Méthodes</a:t>
            </a:r>
            <a:endParaRPr lang="fr-FR" cap="smal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 smtClean="0">
                <a:solidFill>
                  <a:schemeClr val="tx1"/>
                </a:solidFill>
              </a:rPr>
              <a:t>Hypothèses/Prérequis sur le PC en entrée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Normales à la surface en P</a:t>
            </a:r>
          </a:p>
          <a:p>
            <a:pPr marL="1259100" lvl="2" indent="-342900">
              <a:buFont typeface="+mj-lt"/>
              <a:buAutoNum type="alphaLcPeriod" startAt="2"/>
            </a:pPr>
            <a:r>
              <a:rPr lang="fr-FR" dirty="0" smtClean="0">
                <a:solidFill>
                  <a:schemeClr val="tx1"/>
                </a:solidFill>
              </a:rPr>
              <a:t>Orientées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chemeClr val="tx1"/>
                </a:solidFill>
              </a:rPr>
              <a:t>Très</a:t>
            </a:r>
            <a:r>
              <a:rPr lang="fr-FR" dirty="0" smtClean="0">
                <a:solidFill>
                  <a:schemeClr val="tx1"/>
                </a:solidFill>
              </a:rPr>
              <a:t> utile pour déterminer iso-surface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Généralisation au </a:t>
            </a:r>
            <a:r>
              <a:rPr lang="fr-FR" i="1" dirty="0" smtClean="0">
                <a:solidFill>
                  <a:schemeClr val="tx1"/>
                </a:solidFill>
              </a:rPr>
              <a:t>Champs Implicites</a:t>
            </a:r>
            <a:r>
              <a:rPr lang="fr-FR" dirty="0" smtClean="0">
                <a:solidFill>
                  <a:schemeClr val="tx1"/>
                </a:solidFill>
              </a:rPr>
              <a:t> et </a:t>
            </a:r>
            <a:r>
              <a:rPr lang="fr-FR" i="1" dirty="0" smtClean="0">
                <a:solidFill>
                  <a:schemeClr val="tx1"/>
                </a:solidFill>
              </a:rPr>
              <a:t>Fonction Caractéristiques</a:t>
            </a:r>
          </a:p>
          <a:p>
            <a:pPr marL="2286000" lvl="5" indent="0">
              <a:buNone/>
            </a:pPr>
            <a:r>
              <a:rPr lang="fr-FR" dirty="0" smtClean="0"/>
              <a:t>(</a:t>
            </a:r>
            <a:r>
              <a:rPr lang="fr-FR" dirty="0"/>
              <a:t>CBCMFCE, 2001), (OBATS, 2003) et (KBH, 2006)</a:t>
            </a:r>
            <a:endParaRPr lang="fr-FR" dirty="0" smtClean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Méthodes de calcul :</a:t>
            </a:r>
          </a:p>
          <a:p>
            <a:pPr marL="2228850" lvl="4" indent="-400050">
              <a:buFont typeface="+mj-lt"/>
              <a:buAutoNum type="romanLcPeriod"/>
            </a:pPr>
            <a:r>
              <a:rPr lang="fr-FR" dirty="0" smtClean="0">
                <a:solidFill>
                  <a:schemeClr val="tx1"/>
                </a:solidFill>
              </a:rPr>
              <a:t>Informations de numérisation 3D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/>
                </a:solidFill>
              </a:rPr>
              <a:t>Estimation (bruitée) à partir du treillis 2D de numérisation (</a:t>
            </a:r>
            <a:r>
              <a:rPr lang="fr-FR" i="1" dirty="0" smtClean="0">
                <a:solidFill>
                  <a:schemeClr val="tx1"/>
                </a:solidFill>
              </a:rPr>
              <a:t>LOS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/>
                </a:solidFill>
              </a:rPr>
              <a:t>Orienter des normales non-orientées</a:t>
            </a:r>
          </a:p>
          <a:p>
            <a:pPr marL="2228850" lvl="4" indent="-400050">
              <a:buFont typeface="+mj-lt"/>
              <a:buAutoNum type="romanLcPeriod"/>
            </a:pPr>
            <a:r>
              <a:rPr lang="fr-FR" dirty="0" smtClean="0">
                <a:solidFill>
                  <a:schemeClr val="tx1"/>
                </a:solidFill>
              </a:rPr>
              <a:t>Sinon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fr-FR" dirty="0" smtClean="0"/>
              <a:t>Propagation de l’orientation au voisinage</a:t>
            </a:r>
          </a:p>
          <a:p>
            <a:pPr marL="2743200" lvl="6" indent="0">
              <a:buNone/>
            </a:pPr>
            <a:r>
              <a:rPr lang="fr-FR" dirty="0"/>
              <a:t>(HDDDS, 1992) et son extension (HLZAC, </a:t>
            </a:r>
            <a:r>
              <a:rPr lang="fr-FR" dirty="0" smtClean="0"/>
              <a:t>2009)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/>
                </a:solidFill>
              </a:rPr>
              <a:t>Sensibilités aux imperfections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/>
                </a:solidFill>
              </a:rPr>
              <a:t>Imprécisions voir incomplétude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Impact sur la reconstruction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Caractérisation des Méthodes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 smtClean="0">
                <a:solidFill>
                  <a:schemeClr val="tx1"/>
                </a:solidFill>
              </a:rPr>
              <a:t>Hypothèses/Prérequis sur le PC en entrée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Informations provenant de la numérisation 3D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Structure 2D du treillis de numérisation permet (cas de s2p)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d’orienter les normales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d’évaluer la densité d’échantillonnage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e discriminer </a:t>
            </a:r>
            <a:r>
              <a:rPr lang="fr-FR" dirty="0">
                <a:solidFill>
                  <a:schemeClr val="tx1"/>
                </a:solidFill>
              </a:rPr>
              <a:t>certaines formes </a:t>
            </a:r>
            <a:r>
              <a:rPr lang="fr-FR" dirty="0" smtClean="0">
                <a:solidFill>
                  <a:schemeClr val="tx1"/>
                </a:solidFill>
              </a:rPr>
              <a:t>d’</a:t>
            </a:r>
            <a:r>
              <a:rPr lang="fr-FR" i="1" dirty="0" err="1" smtClean="0">
                <a:solidFill>
                  <a:schemeClr val="tx1"/>
                </a:solidFill>
              </a:rPr>
              <a:t>outliers</a:t>
            </a:r>
            <a:endParaRPr lang="fr-FR" i="1" dirty="0" smtClean="0">
              <a:solidFill>
                <a:schemeClr val="tx1"/>
              </a:solidFill>
            </a:endParaRPr>
          </a:p>
          <a:p>
            <a:pPr lvl="3"/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e calculer les </a:t>
            </a:r>
            <a:r>
              <a:rPr lang="fr-FR" i="1" dirty="0" smtClean="0">
                <a:solidFill>
                  <a:schemeClr val="tx1"/>
                </a:solidFill>
              </a:rPr>
              <a:t>LOS</a:t>
            </a:r>
            <a:endParaRPr lang="fr-FR" dirty="0" smtClean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i="1" dirty="0" smtClean="0">
                <a:solidFill>
                  <a:schemeClr val="tx1"/>
                </a:solidFill>
              </a:rPr>
              <a:t>LOS</a:t>
            </a:r>
            <a:r>
              <a:rPr lang="fr-FR" dirty="0" smtClean="0">
                <a:solidFill>
                  <a:schemeClr val="tx1"/>
                </a:solidFill>
              </a:rPr>
              <a:t> permettent de</a:t>
            </a:r>
          </a:p>
          <a:p>
            <a:pPr lvl="3"/>
            <a:r>
              <a:rPr lang="fr-FR" dirty="0" smtClean="0">
                <a:solidFill>
                  <a:schemeClr val="tx1"/>
                </a:solidFill>
              </a:rPr>
              <a:t>Calculer de la fiabilité d’un </a:t>
            </a:r>
            <a:r>
              <a:rPr lang="fr-FR" i="1" dirty="0" smtClean="0">
                <a:solidFill>
                  <a:schemeClr val="tx1"/>
                </a:solidFill>
              </a:rPr>
              <a:t>vertex</a:t>
            </a:r>
            <a:r>
              <a:rPr lang="fr-FR" dirty="0" smtClean="0">
                <a:solidFill>
                  <a:schemeClr val="tx1"/>
                </a:solidFill>
              </a:rPr>
              <a:t> vs bruit (CL, 1996)</a:t>
            </a:r>
          </a:p>
          <a:p>
            <a:pPr lvl="3"/>
            <a:r>
              <a:rPr lang="fr-FR" dirty="0" smtClean="0">
                <a:solidFill>
                  <a:schemeClr val="tx1"/>
                </a:solidFill>
              </a:rPr>
              <a:t>Déterminer l’enveloppe visible (AGANJ, 2009)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Imagerie RGB/Radiométrie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Utiliser les </a:t>
            </a:r>
            <a:r>
              <a:rPr lang="fr-FR" i="1" dirty="0" smtClean="0">
                <a:solidFill>
                  <a:schemeClr val="tx1"/>
                </a:solidFill>
              </a:rPr>
              <a:t>Vertex </a:t>
            </a:r>
            <a:r>
              <a:rPr lang="fr-FR" i="1" dirty="0" err="1" smtClean="0">
                <a:solidFill>
                  <a:schemeClr val="tx1"/>
                </a:solidFill>
              </a:rPr>
              <a:t>Attributes</a:t>
            </a:r>
            <a:r>
              <a:rPr lang="fr-FR" dirty="0" smtClean="0">
                <a:solidFill>
                  <a:schemeClr val="tx1"/>
                </a:solidFill>
              </a:rPr>
              <a:t> vs </a:t>
            </a:r>
            <a:r>
              <a:rPr lang="fr-FR" i="1" dirty="0" smtClean="0">
                <a:solidFill>
                  <a:schemeClr val="tx1"/>
                </a:solidFill>
              </a:rPr>
              <a:t>Texture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Caractérisation des Méthodes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dirty="0" smtClean="0">
                <a:solidFill>
                  <a:schemeClr val="tx1"/>
                </a:solidFill>
              </a:rPr>
              <a:t>Topologie de la scène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Premières méthodes : Générales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Contexte </a:t>
            </a:r>
            <a:r>
              <a:rPr lang="fr-FR" i="1" dirty="0" smtClean="0">
                <a:solidFill>
                  <a:schemeClr val="tx1"/>
                </a:solidFill>
              </a:rPr>
              <a:t>s2p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Puis : méthodes Spécialisées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Modèle CAO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Modélisation humaine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Formes organiques (par ex, végétation)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Modèles architecturaux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Environnement urbains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Environnement </a:t>
            </a:r>
            <a:r>
              <a:rPr lang="fr-FR" dirty="0" smtClean="0">
                <a:solidFill>
                  <a:schemeClr val="tx1"/>
                </a:solidFill>
              </a:rPr>
              <a:t>intérieurs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Hors-Contexte </a:t>
            </a:r>
            <a:r>
              <a:rPr lang="fr-FR" i="1" dirty="0" smtClean="0">
                <a:solidFill>
                  <a:schemeClr val="tx1"/>
                </a:solidFill>
              </a:rPr>
              <a:t>s2p</a:t>
            </a:r>
            <a:r>
              <a:rPr lang="fr-FR" dirty="0" smtClean="0">
                <a:solidFill>
                  <a:schemeClr val="tx1"/>
                </a:solidFill>
              </a:rPr>
              <a:t> (car trop spécialisé)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 smtClean="0">
                <a:solidFill>
                  <a:schemeClr val="tx1"/>
                </a:solidFill>
              </a:rPr>
              <a:t>Types de sortie de la reconstruction</a:t>
            </a:r>
          </a:p>
          <a:p>
            <a:pPr marL="819000" lvl="1" indent="-457200"/>
            <a:r>
              <a:rPr lang="fr-FR" i="1" dirty="0" err="1" smtClean="0">
                <a:solidFill>
                  <a:schemeClr val="tx1"/>
                </a:solidFill>
              </a:rPr>
              <a:t>Mesh</a:t>
            </a:r>
            <a:r>
              <a:rPr lang="fr-FR" dirty="0" smtClean="0">
                <a:solidFill>
                  <a:schemeClr val="tx1"/>
                </a:solidFill>
              </a:rPr>
              <a:t> 3D</a:t>
            </a:r>
          </a:p>
          <a:p>
            <a:pPr marL="819000" lvl="1" indent="-457200"/>
            <a:r>
              <a:rPr lang="fr-FR" dirty="0" smtClean="0">
                <a:solidFill>
                  <a:schemeClr val="tx1"/>
                </a:solidFill>
              </a:rPr>
              <a:t>Fonction implicite</a:t>
            </a:r>
          </a:p>
          <a:p>
            <a:pPr marL="1278000" lvl="2" indent="-457200"/>
            <a:r>
              <a:rPr lang="fr-FR" dirty="0" smtClean="0">
                <a:solidFill>
                  <a:schemeClr val="tx1"/>
                </a:solidFill>
              </a:rPr>
              <a:t>Champ de distances signés (HDDDS, 1992)</a:t>
            </a:r>
          </a:p>
          <a:p>
            <a:pPr marL="1278000" lvl="2" indent="-457200"/>
            <a:r>
              <a:rPr lang="fr-FR" dirty="0" smtClean="0">
                <a:solidFill>
                  <a:schemeClr val="tx1"/>
                </a:solidFill>
              </a:rPr>
              <a:t>Fonction caractéristique</a:t>
            </a:r>
          </a:p>
          <a:p>
            <a:pPr marL="819000" lvl="1" indent="-457200"/>
            <a:r>
              <a:rPr lang="fr-FR" i="1" dirty="0" smtClean="0">
                <a:solidFill>
                  <a:schemeClr val="tx1"/>
                </a:solidFill>
              </a:rPr>
              <a:t>PC</a:t>
            </a:r>
            <a:r>
              <a:rPr lang="fr-FR" dirty="0" smtClean="0">
                <a:solidFill>
                  <a:schemeClr val="tx1"/>
                </a:solidFill>
              </a:rPr>
              <a:t> filtré</a:t>
            </a:r>
          </a:p>
          <a:p>
            <a:pPr marL="819000" lvl="1" indent="-457200"/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64" y="1907577"/>
            <a:ext cx="6232381" cy="5079366"/>
          </a:xfrm>
          <a:prstGeom prst="rect">
            <a:avLst/>
          </a:prstGeom>
        </p:spPr>
      </p:pic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III. Taxonomie des Méthodes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632" y="1331497"/>
            <a:ext cx="9289160" cy="54100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Regroupements</a:t>
            </a:r>
          </a:p>
          <a:p>
            <a:pPr marL="819000" lvl="1" indent="-457200"/>
            <a:r>
              <a:rPr lang="fr-FR" sz="1800" b="1" i="1" dirty="0">
                <a:solidFill>
                  <a:srgbClr val="0070C0"/>
                </a:solidFill>
              </a:rPr>
              <a:t>Surface </a:t>
            </a:r>
            <a:r>
              <a:rPr lang="fr-FR" sz="1800" b="1" i="1" dirty="0" err="1" smtClean="0">
                <a:solidFill>
                  <a:srgbClr val="0070C0"/>
                </a:solidFill>
              </a:rPr>
              <a:t>Smoothness</a:t>
            </a:r>
            <a:endParaRPr lang="fr-FR" sz="1800" b="1" i="1" dirty="0" smtClean="0">
              <a:solidFill>
                <a:srgbClr val="0070C0"/>
              </a:solidFill>
            </a:endParaRPr>
          </a:p>
          <a:p>
            <a:pPr marL="819000" lvl="1" indent="-457200"/>
            <a:r>
              <a:rPr lang="fr-FR" sz="1800" b="1" i="1" dirty="0" err="1" smtClean="0">
                <a:solidFill>
                  <a:srgbClr val="0070C0"/>
                </a:solidFill>
              </a:rPr>
              <a:t>Visibility</a:t>
            </a:r>
            <a:endParaRPr lang="fr-FR" sz="1800" b="1" i="1" dirty="0" smtClean="0">
              <a:solidFill>
                <a:srgbClr val="0070C0"/>
              </a:solidFill>
            </a:endParaRPr>
          </a:p>
          <a:p>
            <a:pPr marL="819000" lvl="1" indent="-457200"/>
            <a:r>
              <a:rPr lang="fr-FR" sz="1800" b="1" i="1" dirty="0" err="1" smtClean="0">
                <a:solidFill>
                  <a:schemeClr val="tx1"/>
                </a:solidFill>
              </a:rPr>
              <a:t>Volumetric</a:t>
            </a:r>
            <a:r>
              <a:rPr lang="fr-FR" sz="1800" b="1" i="1" dirty="0" smtClean="0">
                <a:solidFill>
                  <a:schemeClr val="tx1"/>
                </a:solidFill>
              </a:rPr>
              <a:t> </a:t>
            </a:r>
            <a:r>
              <a:rPr lang="fr-FR" sz="1800" b="1" i="1" dirty="0" err="1" smtClean="0">
                <a:solidFill>
                  <a:schemeClr val="tx1"/>
                </a:solidFill>
              </a:rPr>
              <a:t>Smoothness</a:t>
            </a:r>
            <a:endParaRPr lang="fr-FR" sz="1800" b="1" i="1" dirty="0" smtClean="0">
              <a:solidFill>
                <a:schemeClr val="tx1"/>
              </a:solidFill>
            </a:endParaRPr>
          </a:p>
          <a:p>
            <a:pPr marL="819000" lvl="1" indent="-457200"/>
            <a:r>
              <a:rPr lang="fr-FR" sz="1800" dirty="0" err="1" smtClean="0">
                <a:solidFill>
                  <a:schemeClr val="tx1"/>
                </a:solidFill>
              </a:rPr>
              <a:t>Geometric</a:t>
            </a:r>
            <a:r>
              <a:rPr lang="fr-FR" sz="1800" dirty="0" smtClean="0">
                <a:solidFill>
                  <a:schemeClr val="tx1"/>
                </a:solidFill>
              </a:rPr>
              <a:t> Primitives</a:t>
            </a:r>
          </a:p>
          <a:p>
            <a:pPr marL="819000" lvl="1" indent="-457200"/>
            <a:r>
              <a:rPr lang="fr-FR" sz="1800" dirty="0" smtClean="0">
                <a:solidFill>
                  <a:schemeClr val="tx1"/>
                </a:solidFill>
              </a:rPr>
              <a:t>Global </a:t>
            </a:r>
            <a:r>
              <a:rPr lang="fr-FR" sz="1800" dirty="0" err="1" smtClean="0">
                <a:solidFill>
                  <a:schemeClr val="tx1"/>
                </a:solidFill>
              </a:rPr>
              <a:t>Regularity</a:t>
            </a:r>
            <a:endParaRPr lang="fr-FR" sz="1800" dirty="0" smtClean="0">
              <a:solidFill>
                <a:schemeClr val="tx1"/>
              </a:solidFill>
            </a:endParaRPr>
          </a:p>
          <a:p>
            <a:pPr marL="819000" lvl="1" indent="-457200"/>
            <a:r>
              <a:rPr lang="fr-FR" sz="1800" dirty="0" smtClean="0">
                <a:solidFill>
                  <a:schemeClr val="tx1"/>
                </a:solidFill>
              </a:rPr>
              <a:t>Data-</a:t>
            </a:r>
            <a:r>
              <a:rPr lang="fr-FR" sz="1800" dirty="0" err="1" smtClean="0">
                <a:solidFill>
                  <a:schemeClr val="tx1"/>
                </a:solidFill>
              </a:rPr>
              <a:t>Driven</a:t>
            </a:r>
            <a:endParaRPr lang="fr-FR" sz="1800" dirty="0" smtClean="0">
              <a:solidFill>
                <a:schemeClr val="tx1"/>
              </a:solidFill>
            </a:endParaRPr>
          </a:p>
          <a:p>
            <a:pPr marL="819000" lvl="1" indent="-457200"/>
            <a:r>
              <a:rPr lang="fr-FR" sz="1800" dirty="0" smtClean="0">
                <a:solidFill>
                  <a:schemeClr val="tx1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38704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740650" y="1836738"/>
            <a:ext cx="1620838" cy="2808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23900" algn="l"/>
                <a:tab pos="1447800" algn="l"/>
              </a:tabLst>
            </a:pPr>
            <a:r>
              <a:rPr lang="fr-FR" sz="18700" dirty="0" smtClean="0">
                <a:solidFill>
                  <a:srgbClr val="69B5BD"/>
                </a:solidFill>
              </a:rPr>
              <a:t>3</a:t>
            </a:r>
            <a:endParaRPr lang="fr-FR" sz="18700" dirty="0">
              <a:solidFill>
                <a:srgbClr val="69B5BD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504363" y="7251700"/>
            <a:ext cx="1208087" cy="309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4337E891-ABAF-4788-9767-30CC038C3DBA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14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smtClean="0"/>
              <a:t>Algorithmes</a:t>
            </a:r>
            <a:endParaRPr lang="fr-FR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87784" y="4571925"/>
            <a:ext cx="9505056" cy="25922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i="1" dirty="0" smtClean="0"/>
              <a:t>Power </a:t>
            </a:r>
            <a:r>
              <a:rPr lang="fr-FR" i="1" dirty="0" err="1" smtClean="0"/>
              <a:t>Crust</a:t>
            </a:r>
            <a:endParaRPr lang="fr-FR" i="1" dirty="0" smtClean="0"/>
          </a:p>
          <a:p>
            <a:pPr marL="342900" indent="-342900">
              <a:buFont typeface="+mj-lt"/>
              <a:buAutoNum type="arabicPeriod"/>
            </a:pPr>
            <a:r>
              <a:rPr lang="fr-FR" i="1" dirty="0" smtClean="0"/>
              <a:t>Poisson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N. Salman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37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81" y="4203068"/>
            <a:ext cx="4894477" cy="2606477"/>
          </a:xfrm>
          <a:prstGeom prst="rect">
            <a:avLst/>
          </a:prstGeom>
        </p:spPr>
      </p:pic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none" dirty="0" smtClean="0"/>
              <a:t>I. </a:t>
            </a:r>
            <a:r>
              <a:rPr lang="fr-FR" cap="small" dirty="0" smtClean="0">
                <a:solidFill>
                  <a:schemeClr val="tx1"/>
                </a:solidFill>
              </a:rPr>
              <a:t>Power </a:t>
            </a:r>
            <a:r>
              <a:rPr lang="fr-FR" cap="small" dirty="0" err="1" smtClean="0">
                <a:solidFill>
                  <a:schemeClr val="tx1"/>
                </a:solidFill>
              </a:rPr>
              <a:t>Crust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Catégorisation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Hybride : </a:t>
            </a:r>
            <a:r>
              <a:rPr lang="fr-FR" u="sng" dirty="0" smtClean="0">
                <a:solidFill>
                  <a:schemeClr val="tx1"/>
                </a:solidFill>
              </a:rPr>
              <a:t>interpolation</a:t>
            </a:r>
            <a:r>
              <a:rPr lang="fr-FR" dirty="0" smtClean="0">
                <a:solidFill>
                  <a:schemeClr val="tx1"/>
                </a:solidFill>
              </a:rPr>
              <a:t> (Géométrie Algorithmique)</a:t>
            </a:r>
          </a:p>
          <a:p>
            <a:pPr marL="916200" lvl="2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(ACKK, 2001) et (ACKK*, 2001)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Principe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Approximer la </a:t>
            </a:r>
            <a:r>
              <a:rPr lang="fr-FR" i="1" dirty="0" err="1" smtClean="0">
                <a:solidFill>
                  <a:schemeClr val="tx1"/>
                </a:solidFill>
              </a:rPr>
              <a:t>Medial</a:t>
            </a:r>
            <a:r>
              <a:rPr lang="fr-FR" i="1" dirty="0" smtClean="0">
                <a:solidFill>
                  <a:schemeClr val="tx1"/>
                </a:solidFill>
              </a:rPr>
              <a:t> Axis </a:t>
            </a:r>
            <a:r>
              <a:rPr lang="fr-FR" i="1" dirty="0" err="1" smtClean="0">
                <a:solidFill>
                  <a:schemeClr val="tx1"/>
                </a:solidFill>
              </a:rPr>
              <a:t>Transform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i="1" dirty="0" smtClean="0">
                <a:solidFill>
                  <a:schemeClr val="tx1"/>
                </a:solidFill>
              </a:rPr>
              <a:t>MAT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Produire le </a:t>
            </a:r>
            <a:r>
              <a:rPr lang="fr-FR" i="1" dirty="0" err="1">
                <a:solidFill>
                  <a:schemeClr val="tx1"/>
                </a:solidFill>
              </a:rPr>
              <a:t>m</a:t>
            </a:r>
            <a:r>
              <a:rPr lang="fr-FR" i="1" dirty="0" err="1" smtClean="0">
                <a:solidFill>
                  <a:schemeClr val="tx1"/>
                </a:solidFill>
              </a:rPr>
              <a:t>esh</a:t>
            </a:r>
            <a:r>
              <a:rPr lang="fr-FR" dirty="0" smtClean="0">
                <a:solidFill>
                  <a:schemeClr val="tx1"/>
                </a:solidFill>
              </a:rPr>
              <a:t> 3D (</a:t>
            </a:r>
            <a:r>
              <a:rPr lang="fr-FR" i="1" dirty="0" err="1" smtClean="0">
                <a:solidFill>
                  <a:schemeClr val="tx1"/>
                </a:solidFill>
              </a:rPr>
              <a:t>watertight</a:t>
            </a:r>
            <a:r>
              <a:rPr lang="fr-FR" dirty="0" smtClean="0">
                <a:solidFill>
                  <a:schemeClr val="tx1"/>
                </a:solidFill>
              </a:rPr>
              <a:t>) à partir de la </a:t>
            </a:r>
            <a:r>
              <a:rPr lang="fr-FR" i="1" dirty="0" smtClean="0">
                <a:solidFill>
                  <a:schemeClr val="tx1"/>
                </a:solidFill>
              </a:rPr>
              <a:t>MAT</a:t>
            </a:r>
          </a:p>
        </p:txBody>
      </p:sp>
    </p:spTree>
    <p:extLst>
      <p:ext uri="{BB962C8B-B14F-4D97-AF65-F5344CB8AC3E}">
        <p14:creationId xmlns:p14="http://schemas.microsoft.com/office/powerpoint/2010/main" val="4260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none" dirty="0" smtClean="0"/>
              <a:t>I. </a:t>
            </a:r>
            <a:r>
              <a:rPr lang="fr-FR" cap="small" dirty="0" smtClean="0">
                <a:solidFill>
                  <a:schemeClr val="tx1"/>
                </a:solidFill>
              </a:rPr>
              <a:t>Power </a:t>
            </a:r>
            <a:r>
              <a:rPr lang="fr-FR" cap="small" dirty="0" err="1" smtClean="0">
                <a:solidFill>
                  <a:schemeClr val="tx1"/>
                </a:solidFill>
              </a:rPr>
              <a:t>Crust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/>
          <a:lstStyle/>
          <a:p>
            <a:r>
              <a:rPr lang="fr-FR" i="1" dirty="0" err="1" smtClean="0">
                <a:solidFill>
                  <a:schemeClr val="tx1"/>
                </a:solidFill>
              </a:rPr>
              <a:t>Medial</a:t>
            </a:r>
            <a:r>
              <a:rPr lang="fr-FR" i="1" dirty="0" smtClean="0">
                <a:solidFill>
                  <a:schemeClr val="tx1"/>
                </a:solidFill>
              </a:rPr>
              <a:t> Axis </a:t>
            </a:r>
            <a:r>
              <a:rPr lang="fr-FR" i="1" dirty="0" err="1" smtClean="0">
                <a:solidFill>
                  <a:schemeClr val="tx1"/>
                </a:solidFill>
              </a:rPr>
              <a:t>Transform</a:t>
            </a:r>
            <a:endParaRPr lang="fr-FR" i="1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Théorie :</a:t>
            </a:r>
          </a:p>
          <a:p>
            <a:pPr lvl="2"/>
            <a:r>
              <a:rPr lang="fr-FR" i="1" dirty="0" smtClean="0">
                <a:solidFill>
                  <a:schemeClr val="tx1"/>
                </a:solidFill>
              </a:rPr>
              <a:t>Object </a:t>
            </a:r>
            <a:r>
              <a:rPr lang="fr-FR" dirty="0">
                <a:solidFill>
                  <a:schemeClr val="tx1"/>
                </a:solidFill>
              </a:rPr>
              <a:t>≡ </a:t>
            </a:r>
            <a:r>
              <a:rPr lang="fr-FR" i="1" dirty="0" smtClean="0">
                <a:solidFill>
                  <a:schemeClr val="tx1"/>
                </a:solidFill>
              </a:rPr>
              <a:t>MAT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= </a:t>
            </a:r>
            <a:r>
              <a:rPr lang="fr-FR" sz="2400" dirty="0" smtClean="0">
                <a:solidFill>
                  <a:schemeClr val="tx1"/>
                </a:solidFill>
              </a:rPr>
              <a:t>∪</a:t>
            </a:r>
            <a:r>
              <a:rPr lang="fr-FR" sz="2400" baseline="-25000" dirty="0" smtClean="0">
                <a:solidFill>
                  <a:schemeClr val="tx1"/>
                </a:solidFill>
              </a:rPr>
              <a:t>∞</a:t>
            </a:r>
            <a:r>
              <a:rPr lang="fr-FR" dirty="0" smtClean="0">
                <a:solidFill>
                  <a:schemeClr val="tx1"/>
                </a:solidFill>
              </a:rPr>
              <a:t> des </a:t>
            </a:r>
            <a:r>
              <a:rPr lang="fr-FR" i="1" dirty="0" smtClean="0">
                <a:solidFill>
                  <a:schemeClr val="tx1"/>
                </a:solidFill>
              </a:rPr>
              <a:t>Maximal </a:t>
            </a:r>
            <a:r>
              <a:rPr lang="fr-FR" i="1" dirty="0" err="1" smtClean="0">
                <a:solidFill>
                  <a:schemeClr val="tx1"/>
                </a:solidFill>
              </a:rPr>
              <a:t>Internal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Balls</a:t>
            </a:r>
            <a:endParaRPr lang="fr-FR" i="1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Approximation :</a:t>
            </a:r>
          </a:p>
          <a:p>
            <a:pPr lvl="2"/>
            <a:r>
              <a:rPr lang="fr-FR" i="1" dirty="0" smtClean="0">
                <a:solidFill>
                  <a:schemeClr val="tx1"/>
                </a:solidFill>
              </a:rPr>
              <a:t>MAT</a:t>
            </a:r>
            <a:r>
              <a:rPr lang="fr-FR" dirty="0" smtClean="0">
                <a:solidFill>
                  <a:schemeClr val="tx1"/>
                </a:solidFill>
              </a:rPr>
              <a:t> ≈ </a:t>
            </a:r>
            <a:r>
              <a:rPr lang="fr-FR" i="1" dirty="0" smtClean="0">
                <a:solidFill>
                  <a:schemeClr val="tx1"/>
                </a:solidFill>
              </a:rPr>
              <a:t>Polar </a:t>
            </a:r>
            <a:r>
              <a:rPr lang="fr-FR" i="1" dirty="0" err="1" smtClean="0">
                <a:solidFill>
                  <a:schemeClr val="tx1"/>
                </a:solidFill>
              </a:rPr>
              <a:t>Balls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⊂ </a:t>
            </a:r>
            <a:r>
              <a:rPr lang="fr-FR" i="1" dirty="0" err="1" smtClean="0">
                <a:solidFill>
                  <a:schemeClr val="tx1"/>
                </a:solidFill>
              </a:rPr>
              <a:t>Voronoï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Balls</a:t>
            </a:r>
            <a:endParaRPr lang="fr-FR" i="1" dirty="0" smtClean="0">
              <a:solidFill>
                <a:schemeClr val="tx1"/>
              </a:solidFill>
            </a:endParaRPr>
          </a:p>
          <a:p>
            <a:pPr lvl="2"/>
            <a:r>
              <a:rPr lang="fr-FR" i="1" dirty="0" smtClean="0">
                <a:solidFill>
                  <a:schemeClr val="tx1"/>
                </a:solidFill>
              </a:rPr>
              <a:t>Polar </a:t>
            </a:r>
            <a:r>
              <a:rPr lang="fr-FR" i="1" dirty="0" err="1" smtClean="0">
                <a:solidFill>
                  <a:schemeClr val="tx1"/>
                </a:solidFill>
              </a:rPr>
              <a:t>Balls</a:t>
            </a:r>
            <a:r>
              <a:rPr lang="fr-FR" dirty="0">
                <a:solidFill>
                  <a:schemeClr val="tx1"/>
                </a:solidFill>
              </a:rPr>
              <a:t> ∈ </a:t>
            </a:r>
            <a:r>
              <a:rPr lang="fr-FR" dirty="0" smtClean="0">
                <a:solidFill>
                  <a:schemeClr val="tx1"/>
                </a:solidFill>
              </a:rPr>
              <a:t>{Intérieur | Extérieur}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Innovation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Utiliser un </a:t>
            </a:r>
            <a:r>
              <a:rPr lang="fr-FR" i="1" dirty="0" smtClean="0">
                <a:solidFill>
                  <a:schemeClr val="tx1"/>
                </a:solidFill>
              </a:rPr>
              <a:t>Power-</a:t>
            </a:r>
            <a:r>
              <a:rPr lang="fr-FR" i="1" dirty="0" err="1" smtClean="0">
                <a:solidFill>
                  <a:schemeClr val="tx1"/>
                </a:solidFill>
              </a:rPr>
              <a:t>Diagram</a:t>
            </a:r>
            <a:endParaRPr lang="fr-FR" dirty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Diagramme de </a:t>
            </a:r>
            <a:r>
              <a:rPr lang="fr-FR" i="1" dirty="0" err="1" smtClean="0">
                <a:solidFill>
                  <a:schemeClr val="tx1"/>
                </a:solidFill>
              </a:rPr>
              <a:t>Voronoï</a:t>
            </a:r>
            <a:r>
              <a:rPr lang="fr-FR" dirty="0" smtClean="0">
                <a:solidFill>
                  <a:schemeClr val="tx1"/>
                </a:solidFill>
              </a:rPr>
              <a:t> pondéré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Subdivise l’espace en cellules polyédriques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{Plus proches voisins de </a:t>
            </a:r>
            <a:r>
              <a:rPr lang="fr-FR" i="1" dirty="0" smtClean="0">
                <a:solidFill>
                  <a:schemeClr val="tx1"/>
                </a:solidFill>
              </a:rPr>
              <a:t>Polar Ball</a:t>
            </a:r>
            <a:r>
              <a:rPr lang="fr-FR" dirty="0" smtClean="0">
                <a:solidFill>
                  <a:schemeClr val="tx1"/>
                </a:solidFill>
              </a:rPr>
              <a:t>} ⊂ Cellule</a:t>
            </a:r>
          </a:p>
          <a:p>
            <a:pPr lvl="2"/>
            <a:r>
              <a:rPr lang="fr-FR" i="1" dirty="0" err="1" smtClean="0">
                <a:solidFill>
                  <a:schemeClr val="tx1"/>
                </a:solidFill>
              </a:rPr>
              <a:t>Mesh</a:t>
            </a:r>
            <a:r>
              <a:rPr lang="fr-FR" dirty="0" smtClean="0">
                <a:solidFill>
                  <a:schemeClr val="tx1"/>
                </a:solidFill>
              </a:rPr>
              <a:t> 3D = </a:t>
            </a:r>
            <a:r>
              <a:rPr lang="fr-FR" i="1" dirty="0" smtClean="0">
                <a:solidFill>
                  <a:schemeClr val="tx1"/>
                </a:solidFill>
              </a:rPr>
              <a:t>Power </a:t>
            </a:r>
            <a:r>
              <a:rPr lang="fr-FR" i="1" dirty="0" err="1" smtClean="0">
                <a:solidFill>
                  <a:schemeClr val="tx1"/>
                </a:solidFill>
              </a:rPr>
              <a:t>Crust</a:t>
            </a:r>
            <a:r>
              <a:rPr lang="fr-FR" dirty="0" smtClean="0">
                <a:solidFill>
                  <a:schemeClr val="tx1"/>
                </a:solidFill>
              </a:rPr>
              <a:t> = frontière des Cellules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22" y="1253684"/>
            <a:ext cx="313650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I. Power </a:t>
            </a:r>
            <a:r>
              <a:rPr lang="fr-FR" cap="small" dirty="0" err="1" smtClean="0">
                <a:solidFill>
                  <a:schemeClr val="tx1"/>
                </a:solidFill>
              </a:rPr>
              <a:t>Crust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Avantages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Robuste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Ne nécessite pas d’estimation des normales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Pas d’étape supplémentaire de maillage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</a:rPr>
              <a:t>Mesh</a:t>
            </a:r>
            <a:r>
              <a:rPr lang="fr-FR" dirty="0" smtClean="0">
                <a:solidFill>
                  <a:schemeClr val="tx1"/>
                </a:solidFill>
              </a:rPr>
              <a:t> 3D = </a:t>
            </a:r>
            <a:r>
              <a:rPr lang="fr-FR" i="1" dirty="0" smtClean="0">
                <a:solidFill>
                  <a:schemeClr val="tx1"/>
                </a:solidFill>
              </a:rPr>
              <a:t>Power </a:t>
            </a:r>
            <a:r>
              <a:rPr lang="fr-FR" i="1" dirty="0" err="1" smtClean="0">
                <a:solidFill>
                  <a:schemeClr val="tx1"/>
                </a:solidFill>
              </a:rPr>
              <a:t>Crust</a:t>
            </a:r>
            <a:r>
              <a:rPr lang="fr-FR" dirty="0" smtClean="0">
                <a:solidFill>
                  <a:schemeClr val="tx1"/>
                </a:solidFill>
              </a:rPr>
              <a:t> obtenu par construction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Conserve les arêtes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Implémentation libre (GPL)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Approximation </a:t>
            </a:r>
            <a:r>
              <a:rPr lang="fr-FR" dirty="0" smtClean="0">
                <a:solidFill>
                  <a:schemeClr val="tx1"/>
                </a:solidFill>
              </a:rPr>
              <a:t>⇒ atténue le bruit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Inconvénients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Notion d’intérieur/extérieur sur une tuile .PLY ?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Trous (</a:t>
            </a:r>
            <a:r>
              <a:rPr lang="fr-FR" i="1" dirty="0" err="1" smtClean="0">
                <a:solidFill>
                  <a:schemeClr val="tx1"/>
                </a:solidFill>
              </a:rPr>
              <a:t>watertight</a:t>
            </a:r>
            <a:r>
              <a:rPr lang="fr-FR" dirty="0" smtClean="0">
                <a:solidFill>
                  <a:schemeClr val="tx1"/>
                </a:solidFill>
              </a:rPr>
              <a:t>) ?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Poisson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Catégorisation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Approximation</a:t>
            </a:r>
            <a:r>
              <a:rPr lang="fr-FR" dirty="0" smtClean="0">
                <a:solidFill>
                  <a:schemeClr val="tx1"/>
                </a:solidFill>
              </a:rPr>
              <a:t> (Champs Implicites)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Énoncé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Reconstruction de Surface ≡ Pb spatial de l’équation de Poisson</a:t>
            </a:r>
          </a:p>
          <a:p>
            <a:pPr marL="916200" lvl="2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(KBH, 2006) et (KH, 2013)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Méthode globale : pas d’heuristique spatiale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 surface est </a:t>
            </a:r>
            <a:r>
              <a:rPr lang="fr-FR" i="1" dirty="0" err="1" smtClean="0">
                <a:solidFill>
                  <a:schemeClr val="tx1"/>
                </a:solidFill>
              </a:rPr>
              <a:t>watertight</a:t>
            </a:r>
            <a:endParaRPr lang="fr-FR" i="1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Principe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Déterminer la fonction caractéristique du champ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Mailler l’iso-surface de la fonction caractéristique (</a:t>
            </a:r>
            <a:r>
              <a:rPr lang="fr-FR" i="1" dirty="0" err="1" smtClean="0">
                <a:solidFill>
                  <a:schemeClr val="tx1"/>
                </a:solidFill>
              </a:rPr>
              <a:t>Marching</a:t>
            </a:r>
            <a:r>
              <a:rPr lang="fr-FR" i="1" dirty="0" smtClean="0">
                <a:solidFill>
                  <a:schemeClr val="tx1"/>
                </a:solidFill>
              </a:rPr>
              <a:t>-Cubes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6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Poisson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Théorie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Relation intégrale entre</a:t>
            </a:r>
          </a:p>
          <a:p>
            <a:pPr lvl="2"/>
            <a:r>
              <a:rPr lang="fr-FR" i="1" dirty="0" smtClean="0">
                <a:solidFill>
                  <a:schemeClr val="tx1"/>
                </a:solidFill>
              </a:rPr>
              <a:t>Vertex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orientés (normales) du PC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Fonction caractéristique </a:t>
            </a:r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fr-FR" dirty="0" smtClean="0">
              <a:solidFill>
                <a:schemeClr val="tx1"/>
              </a:solidFill>
            </a:endParaRPr>
          </a:p>
          <a:p>
            <a:pPr lvl="3"/>
            <a:r>
              <a:rPr lang="fr-FR" dirty="0" smtClean="0">
                <a:solidFill>
                  <a:schemeClr val="tx1"/>
                </a:solidFill>
              </a:rPr>
              <a:t>champ de vecteurs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N </a:t>
            </a:r>
            <a:r>
              <a:rPr lang="fr-FR" dirty="0" smtClean="0">
                <a:solidFill>
                  <a:schemeClr val="tx1"/>
                </a:solidFill>
              </a:rPr>
              <a:t>près de la surface, 0 sinon</a:t>
            </a:r>
            <a:endParaRPr lang="fr-FR" dirty="0">
              <a:solidFill>
                <a:schemeClr val="tx1"/>
              </a:solidFill>
            </a:endParaRPr>
          </a:p>
          <a:p>
            <a:pPr lvl="3"/>
            <a:r>
              <a:rPr lang="fr-FR" dirty="0" smtClean="0">
                <a:solidFill>
                  <a:schemeClr val="tx1"/>
                </a:solidFill>
              </a:rPr>
              <a:t>Vertex orientés du </a:t>
            </a:r>
            <a:r>
              <a:rPr lang="fr-FR" dirty="0">
                <a:solidFill>
                  <a:schemeClr val="tx1"/>
                </a:solidFill>
              </a:rPr>
              <a:t>PC </a:t>
            </a:r>
            <a:r>
              <a:rPr lang="fr-FR" dirty="0" smtClean="0">
                <a:solidFill>
                  <a:schemeClr val="tx1"/>
                </a:solidFill>
              </a:rPr>
              <a:t>≡ échantillonnage du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Inverser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∇</a:t>
            </a:r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pour déterminer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fr-FR" dirty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Pb de Poisson standard</a:t>
            </a:r>
          </a:p>
          <a:p>
            <a:pPr lvl="2"/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Δχ </a:t>
            </a:r>
            <a:r>
              <a:rPr lang="fr-FR" dirty="0" smtClean="0">
                <a:solidFill>
                  <a:schemeClr val="tx1"/>
                </a:solidFill>
              </a:rPr>
              <a:t>≡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∇∙∇</a:t>
            </a:r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∇∙N</a:t>
            </a: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52" y="4571947"/>
            <a:ext cx="5561906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CONTEXTE ET OUTILS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Contexte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</a:t>
            </a:r>
            <a:r>
              <a:rPr lang="fr-FR" dirty="0" smtClean="0">
                <a:solidFill>
                  <a:schemeClr val="tx1"/>
                </a:solidFill>
              </a:rPr>
              <a:t>2p (CNES) → </a:t>
            </a:r>
            <a:r>
              <a:rPr lang="fr-FR" i="1" dirty="0" smtClean="0">
                <a:solidFill>
                  <a:schemeClr val="tx1"/>
                </a:solidFill>
              </a:rPr>
              <a:t>PC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→ </a:t>
            </a:r>
            <a:r>
              <a:rPr lang="fr-FR" b="1" i="1" dirty="0" err="1" smtClean="0">
                <a:solidFill>
                  <a:schemeClr val="tx1"/>
                </a:solidFill>
              </a:rPr>
              <a:t>Mesh</a:t>
            </a:r>
            <a:r>
              <a:rPr lang="fr-FR" b="1" dirty="0" smtClean="0">
                <a:solidFill>
                  <a:schemeClr val="tx1"/>
                </a:solidFill>
              </a:rPr>
              <a:t> 3D </a:t>
            </a:r>
            <a:r>
              <a:rPr lang="fr-FR" b="1" dirty="0" smtClean="0">
                <a:solidFill>
                  <a:schemeClr val="tx1"/>
                </a:solidFill>
              </a:rPr>
              <a:t>Texturé</a:t>
            </a:r>
          </a:p>
          <a:p>
            <a:pPr lvl="1"/>
            <a:endParaRPr lang="fr-FR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COTS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PCL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MicMac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(IGN)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MeshLab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ContextCapture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(Acute3D filiale de Bentley)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CGAL</a:t>
            </a:r>
          </a:p>
          <a:p>
            <a:pPr lvl="2"/>
            <a:r>
              <a:rPr lang="fr-FR" b="1" dirty="0" err="1" smtClean="0">
                <a:solidFill>
                  <a:srgbClr val="0070C0"/>
                </a:solidFill>
              </a:rPr>
              <a:t>CGALmesh</a:t>
            </a:r>
            <a:endParaRPr lang="fr-FR" b="1" dirty="0" smtClean="0">
              <a:solidFill>
                <a:srgbClr val="0070C0"/>
              </a:solidFill>
            </a:endParaRPr>
          </a:p>
          <a:p>
            <a:pPr lvl="1"/>
            <a:r>
              <a:rPr lang="fr-FR" b="1" dirty="0" err="1" smtClean="0">
                <a:solidFill>
                  <a:srgbClr val="0070C0"/>
                </a:solidFill>
              </a:rPr>
              <a:t>CloudCompare</a:t>
            </a:r>
            <a:endParaRPr lang="fr-FR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Poisson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Avantages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Robuste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Méthode globale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Implémentation </a:t>
            </a:r>
            <a:r>
              <a:rPr lang="fr-FR" dirty="0">
                <a:solidFill>
                  <a:schemeClr val="tx1"/>
                </a:solidFill>
              </a:rPr>
              <a:t>libre </a:t>
            </a:r>
            <a:r>
              <a:rPr lang="fr-FR" dirty="0" smtClean="0">
                <a:solidFill>
                  <a:schemeClr val="tx1"/>
                </a:solidFill>
              </a:rPr>
              <a:t>(MIT)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Approximation ⇒ atténue le </a:t>
            </a:r>
            <a:r>
              <a:rPr lang="fr-FR" dirty="0" smtClean="0">
                <a:solidFill>
                  <a:schemeClr val="tx1"/>
                </a:solidFill>
              </a:rPr>
              <a:t>bruit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Peu sensible aux </a:t>
            </a:r>
            <a:r>
              <a:rPr lang="fr-FR" i="1" dirty="0" err="1" smtClean="0">
                <a:solidFill>
                  <a:schemeClr val="tx1"/>
                </a:solidFill>
              </a:rPr>
              <a:t>outliers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Inconvénients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Dépend </a:t>
            </a:r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es normales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Sensibilité au dû aux imperfections d’estimation des normales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Surface </a:t>
            </a:r>
            <a:r>
              <a:rPr lang="fr-FR" i="1" dirty="0" err="1" smtClean="0">
                <a:solidFill>
                  <a:schemeClr val="tx1"/>
                </a:solidFill>
              </a:rPr>
              <a:t>watertight</a:t>
            </a:r>
            <a:endParaRPr lang="fr-FR" i="1" dirty="0" smtClean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Bien pour les zones aquatiques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Surplus d’information pour les occlusions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Arrondit les arêtes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Discontinuités dues au </a:t>
            </a:r>
            <a:r>
              <a:rPr lang="fr-FR" i="1" dirty="0" err="1" smtClean="0">
                <a:solidFill>
                  <a:schemeClr val="tx1"/>
                </a:solidFill>
              </a:rPr>
              <a:t>Marching</a:t>
            </a:r>
            <a:r>
              <a:rPr lang="fr-FR" i="1" dirty="0" smtClean="0">
                <a:solidFill>
                  <a:schemeClr val="tx1"/>
                </a:solidFill>
              </a:rPr>
              <a:t>-Cubes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(cf. expérimentations </a:t>
            </a:r>
            <a:r>
              <a:rPr lang="fr-FR" i="1" dirty="0" err="1" smtClean="0">
                <a:solidFill>
                  <a:schemeClr val="tx1"/>
                </a:solidFill>
              </a:rPr>
              <a:t>MeshLab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0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III. Reconstruction Multi-Vue Stéréoscopique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Méthode "N. Salman" qui combine</a:t>
            </a:r>
          </a:p>
          <a:p>
            <a:pPr lvl="1"/>
            <a:r>
              <a:rPr lang="fr-FR" i="1" dirty="0" smtClean="0">
                <a:solidFill>
                  <a:schemeClr val="tx1"/>
                </a:solidFill>
              </a:rPr>
              <a:t>Vertex</a:t>
            </a:r>
            <a:r>
              <a:rPr lang="fr-FR" dirty="0" smtClean="0">
                <a:solidFill>
                  <a:schemeClr val="tx1"/>
                </a:solidFill>
              </a:rPr>
              <a:t> du PC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Image calibrées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Catégorisation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Reconstruction MVS hybride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interpolation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(Géométrie Algorithmique)</a:t>
            </a:r>
          </a:p>
          <a:p>
            <a:pPr marL="916200" lvl="2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(Salman), (SY, 2010), (SYM, 2010)</a:t>
            </a:r>
            <a:endParaRPr lang="fr-FR" i="1" dirty="0" smtClean="0">
              <a:solidFill>
                <a:schemeClr val="tx1"/>
              </a:solidFill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III. Reconstruction Multi-Vue Stéréoscopique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Principe</a:t>
            </a:r>
            <a:endParaRPr lang="fr-FR" dirty="0">
              <a:solidFill>
                <a:schemeClr val="tx1"/>
              </a:solidFill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Générer le PC (ou pas : </a:t>
            </a:r>
            <a:r>
              <a:rPr lang="fr-FR" i="1" dirty="0" smtClean="0">
                <a:solidFill>
                  <a:schemeClr val="tx1"/>
                </a:solidFill>
              </a:rPr>
              <a:t>s2p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Prétraiter le PC (filtrage)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Calculer une </a:t>
            </a:r>
            <a:r>
              <a:rPr lang="fr-FR" i="1" dirty="0" err="1" smtClean="0">
                <a:solidFill>
                  <a:schemeClr val="tx1"/>
                </a:solidFill>
              </a:rPr>
              <a:t>depth-map</a:t>
            </a:r>
            <a:r>
              <a:rPr lang="fr-FR" dirty="0" smtClean="0">
                <a:solidFill>
                  <a:schemeClr val="tx1"/>
                </a:solidFill>
              </a:rPr>
              <a:t> pour chaque image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Extraire une soupe de triangles</a:t>
            </a:r>
          </a:p>
          <a:p>
            <a:pPr lvl="2">
              <a:buSzPct val="100000"/>
            </a:pPr>
            <a:r>
              <a:rPr lang="fr-FR" dirty="0" smtClean="0">
                <a:solidFill>
                  <a:schemeClr val="tx1"/>
                </a:solidFill>
              </a:rPr>
              <a:t>À partir des images</a:t>
            </a:r>
          </a:p>
          <a:p>
            <a:pPr lvl="2">
              <a:buSzPct val="100000"/>
            </a:pPr>
            <a:r>
              <a:rPr lang="fr-FR" dirty="0" smtClean="0">
                <a:solidFill>
                  <a:schemeClr val="tx1"/>
                </a:solidFill>
              </a:rPr>
              <a:t>Contraintes par critères de</a:t>
            </a:r>
          </a:p>
          <a:p>
            <a:pPr lvl="3">
              <a:buSzPct val="100000"/>
            </a:pPr>
            <a:r>
              <a:rPr lang="fr-FR" dirty="0" smtClean="0">
                <a:solidFill>
                  <a:schemeClr val="tx1"/>
                </a:solidFill>
              </a:rPr>
              <a:t>Visibilité</a:t>
            </a:r>
          </a:p>
          <a:p>
            <a:pPr lvl="3">
              <a:buSzPct val="100000"/>
            </a:pPr>
            <a:r>
              <a:rPr lang="fr-FR" dirty="0" smtClean="0">
                <a:solidFill>
                  <a:schemeClr val="tx1"/>
                </a:solidFill>
              </a:rPr>
              <a:t>Cohérence photo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Extruder les triangles en 3D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Construire le </a:t>
            </a:r>
            <a:r>
              <a:rPr lang="fr-FR" i="1" dirty="0" err="1" smtClean="0">
                <a:solidFill>
                  <a:schemeClr val="tx1"/>
                </a:solidFill>
              </a:rPr>
              <a:t>mesh</a:t>
            </a:r>
            <a:r>
              <a:rPr lang="fr-FR" dirty="0" smtClean="0">
                <a:solidFill>
                  <a:schemeClr val="tx1"/>
                </a:solidFill>
              </a:rPr>
              <a:t> 3D en utilisant :</a:t>
            </a:r>
          </a:p>
          <a:p>
            <a:pPr lvl="2">
              <a:buSzPct val="100000"/>
            </a:pPr>
            <a:r>
              <a:rPr lang="fr-FR" dirty="0" smtClean="0">
                <a:solidFill>
                  <a:schemeClr val="tx1"/>
                </a:solidFill>
              </a:rPr>
              <a:t>Triangulation contrainte de </a:t>
            </a:r>
            <a:r>
              <a:rPr lang="fr-FR" i="1" dirty="0" smtClean="0">
                <a:solidFill>
                  <a:schemeClr val="tx1"/>
                </a:solidFill>
              </a:rPr>
              <a:t>Delaunay</a:t>
            </a:r>
          </a:p>
          <a:p>
            <a:pPr lvl="2">
              <a:buSzPct val="100000"/>
            </a:pPr>
            <a:r>
              <a:rPr lang="fr-FR" dirty="0" smtClean="0">
                <a:solidFill>
                  <a:schemeClr val="tx1"/>
                </a:solidFill>
              </a:rPr>
              <a:t>Raffinement de </a:t>
            </a:r>
            <a:r>
              <a:rPr lang="fr-FR" i="1" dirty="0" smtClean="0">
                <a:solidFill>
                  <a:schemeClr val="tx1"/>
                </a:solidFill>
              </a:rPr>
              <a:t>Delaunay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02" y="889026"/>
            <a:ext cx="2622223" cy="5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III. Reconstruction Multi-Vue Stéréoscopique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Avantages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Améliorée pour conserver les arêtes vives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(Salman)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Cohérence avec les images sources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S’appuie sur des </a:t>
            </a:r>
            <a:r>
              <a:rPr lang="fr-FR" dirty="0" err="1" smtClean="0">
                <a:solidFill>
                  <a:schemeClr val="tx1"/>
                </a:solidFill>
              </a:rPr>
              <a:t>algos</a:t>
            </a:r>
            <a:endParaRPr lang="fr-FR" dirty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existants (</a:t>
            </a:r>
            <a:r>
              <a:rPr lang="fr-FR" i="1" dirty="0" smtClean="0">
                <a:solidFill>
                  <a:schemeClr val="tx1"/>
                </a:solidFill>
              </a:rPr>
              <a:t>Delaunay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implémentés (</a:t>
            </a:r>
            <a:r>
              <a:rPr lang="fr-FR" i="1" dirty="0" smtClean="0">
                <a:solidFill>
                  <a:schemeClr val="tx1"/>
                </a:solidFill>
              </a:rPr>
              <a:t>CGAL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Intègre le prétraitement du </a:t>
            </a:r>
            <a:r>
              <a:rPr lang="fr-FR" i="1" dirty="0" smtClean="0">
                <a:solidFill>
                  <a:schemeClr val="tx1"/>
                </a:solidFill>
              </a:rPr>
              <a:t>PC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Performance → Grande échelle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Géométrie </a:t>
            </a:r>
            <a:r>
              <a:rPr lang="fr-FR" dirty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lgorithmique vs Champs Implicites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Conserve les trous (non </a:t>
            </a:r>
            <a:r>
              <a:rPr lang="fr-FR" i="1" dirty="0" err="1" smtClean="0">
                <a:solidFill>
                  <a:schemeClr val="tx1"/>
                </a:solidFill>
              </a:rPr>
              <a:t>watertight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(Salman) propose d’utiliser </a:t>
            </a:r>
            <a:r>
              <a:rPr lang="fr-FR" i="1" dirty="0" err="1" smtClean="0">
                <a:solidFill>
                  <a:schemeClr val="tx1"/>
                </a:solidFill>
              </a:rPr>
              <a:t>Connected</a:t>
            </a:r>
            <a:r>
              <a:rPr lang="fr-FR" i="1" dirty="0" smtClean="0">
                <a:solidFill>
                  <a:schemeClr val="tx1"/>
                </a:solidFill>
              </a:rPr>
              <a:t> Component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Texturation ?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Inconvénients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Implémentation privée (non-disponible) de l’auteur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Basée sur </a:t>
            </a:r>
            <a:r>
              <a:rPr lang="fr-FR" i="1" dirty="0" smtClean="0">
                <a:solidFill>
                  <a:schemeClr val="tx1"/>
                </a:solidFill>
              </a:rPr>
              <a:t>GCAL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Autre ?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I. Bilan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>
            <a:normAutofit/>
          </a:bodyPr>
          <a:lstStyle/>
          <a:p>
            <a:r>
              <a:rPr lang="fr-FR" dirty="0" smtClean="0"/>
              <a:t>Caractérisation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Sensibilité aux </a:t>
            </a:r>
            <a:r>
              <a:rPr lang="fr-FR" dirty="0" smtClean="0">
                <a:solidFill>
                  <a:schemeClr val="tx1"/>
                </a:solidFill>
              </a:rPr>
              <a:t>Imperfections/Artefacts</a:t>
            </a:r>
          </a:p>
          <a:p>
            <a:pPr lvl="2"/>
            <a:r>
              <a:rPr lang="fr-FR" i="1" dirty="0" smtClean="0">
                <a:solidFill>
                  <a:schemeClr val="tx1"/>
                </a:solidFill>
              </a:rPr>
              <a:t>Noise</a:t>
            </a:r>
          </a:p>
          <a:p>
            <a:pPr lvl="2"/>
            <a:r>
              <a:rPr lang="fr-FR" i="1" dirty="0" err="1" smtClean="0">
                <a:solidFill>
                  <a:schemeClr val="tx1"/>
                </a:solidFill>
              </a:rPr>
              <a:t>Outliers</a:t>
            </a:r>
            <a:endParaRPr lang="fr-FR" dirty="0" smtClean="0">
              <a:solidFill>
                <a:schemeClr val="tx1"/>
              </a:solidFill>
            </a:endParaRPr>
          </a:p>
          <a:p>
            <a:pPr lvl="2"/>
            <a:r>
              <a:rPr lang="fr-FR" i="1" dirty="0" err="1" smtClean="0">
                <a:solidFill>
                  <a:schemeClr val="tx1"/>
                </a:solidFill>
              </a:rPr>
              <a:t>Sampling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Density</a:t>
            </a:r>
            <a:endParaRPr lang="fr-FR" i="1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Hypothèses/Prérequis sur le PC en </a:t>
            </a:r>
            <a:r>
              <a:rPr lang="fr-FR" dirty="0" smtClean="0">
                <a:solidFill>
                  <a:schemeClr val="tx1"/>
                </a:solidFill>
              </a:rPr>
              <a:t>entrée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Normales</a:t>
            </a:r>
          </a:p>
          <a:p>
            <a:pPr lvl="2"/>
            <a:r>
              <a:rPr lang="fr-FR" i="1" dirty="0" err="1" smtClean="0">
                <a:solidFill>
                  <a:schemeClr val="tx1"/>
                </a:solidFill>
              </a:rPr>
              <a:t>Watertight</a:t>
            </a:r>
            <a:endParaRPr lang="fr-FR" i="1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(Topologie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la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scène)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(Type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sortie)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Taxonomie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Surface Smoothness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Visibility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Volumetric </a:t>
            </a:r>
            <a:r>
              <a:rPr lang="en-US" i="1" dirty="0" smtClean="0">
                <a:solidFill>
                  <a:schemeClr val="tx1"/>
                </a:solidFill>
              </a:rPr>
              <a:t>Smoothness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I. Perspectives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3929101"/>
            <a:ext cx="9361170" cy="28030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Évolutions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s2p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Produire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i="1" dirty="0" smtClean="0">
                <a:solidFill>
                  <a:schemeClr val="tx1"/>
                </a:solidFill>
              </a:rPr>
              <a:t>PC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filtré</a:t>
            </a:r>
            <a:r>
              <a:rPr lang="en-US" dirty="0" smtClean="0">
                <a:solidFill>
                  <a:schemeClr val="tx1"/>
                </a:solidFill>
              </a:rPr>
              <a:t> (outliers)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Normales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peu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bruitées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Coordonnées</a:t>
            </a:r>
            <a:r>
              <a:rPr lang="en-US" dirty="0" smtClean="0">
                <a:solidFill>
                  <a:schemeClr val="tx1"/>
                </a:solidFill>
              </a:rPr>
              <a:t> de texture </a:t>
            </a:r>
            <a:r>
              <a:rPr lang="en-US" dirty="0" err="1" smtClean="0">
                <a:solidFill>
                  <a:schemeClr val="tx1"/>
                </a:solidFill>
              </a:rPr>
              <a:t>normalisées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(u, v) </a:t>
            </a:r>
            <a:r>
              <a:rPr lang="fr-FR" dirty="0">
                <a:solidFill>
                  <a:schemeClr val="tx1"/>
                </a:solidFill>
              </a:rPr>
              <a:t>∈ [</a:t>
            </a:r>
            <a:r>
              <a:rPr lang="fr-FR" dirty="0" smtClean="0">
                <a:solidFill>
                  <a:schemeClr val="tx1"/>
                </a:solidFill>
              </a:rPr>
              <a:t>0, </a:t>
            </a:r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]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Pas </a:t>
            </a:r>
            <a:r>
              <a:rPr lang="en-US" dirty="0" err="1" smtClean="0">
                <a:solidFill>
                  <a:schemeClr val="tx1"/>
                </a:solidFill>
              </a:rPr>
              <a:t>besoin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localisation</a:t>
            </a:r>
            <a:r>
              <a:rPr lang="en-US" dirty="0" smtClean="0">
                <a:solidFill>
                  <a:schemeClr val="tx1"/>
                </a:solidFill>
              </a:rPr>
              <a:t> inverse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Carte de correlation</a:t>
            </a:r>
          </a:p>
          <a:p>
            <a:pPr lvl="3"/>
            <a:r>
              <a:rPr lang="en-US" dirty="0" err="1" smtClean="0">
                <a:solidFill>
                  <a:schemeClr val="tx1"/>
                </a:solidFill>
              </a:rPr>
              <a:t>Pixel</a:t>
            </a:r>
            <a:r>
              <a:rPr lang="en-US" baseline="-25000" dirty="0" err="1" smtClean="0">
                <a:solidFill>
                  <a:schemeClr val="tx1"/>
                </a:solidFill>
              </a:rPr>
              <a:t>i,j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ID</a:t>
            </a:r>
            <a:r>
              <a:rPr lang="en-US" baseline="-25000" dirty="0" err="1" smtClean="0">
                <a:solidFill>
                  <a:schemeClr val="tx1"/>
                </a:solidFill>
              </a:rPr>
              <a:t>vertex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 ID pour </a:t>
            </a:r>
            <a:r>
              <a:rPr lang="en-US" dirty="0" err="1" smtClean="0">
                <a:solidFill>
                  <a:schemeClr val="tx1"/>
                </a:solidFill>
              </a:rPr>
              <a:t>chaque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vertex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Intégrer</a:t>
            </a:r>
            <a:r>
              <a:rPr lang="en-US" dirty="0" smtClean="0">
                <a:solidFill>
                  <a:schemeClr val="tx1"/>
                </a:solidFill>
              </a:rPr>
              <a:t> des </a:t>
            </a:r>
            <a:r>
              <a:rPr lang="en-US" dirty="0" err="1" smtClean="0">
                <a:solidFill>
                  <a:schemeClr val="tx1"/>
                </a:solidFill>
              </a:rPr>
              <a:t>outils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d’analyse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statistique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22222" y="1182513"/>
            <a:ext cx="9226731" cy="3538464"/>
            <a:chOff x="422222" y="1182513"/>
            <a:chExt cx="9226731" cy="3538464"/>
          </a:xfrm>
        </p:grpSpPr>
        <p:sp>
          <p:nvSpPr>
            <p:cNvPr id="5" name="Organigramme : Multidocument 4"/>
            <p:cNvSpPr/>
            <p:nvPr/>
          </p:nvSpPr>
          <p:spPr>
            <a:xfrm>
              <a:off x="431800" y="1195819"/>
              <a:ext cx="1224136" cy="1039714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Sensor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Models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Organigramme : Multidocument 5"/>
            <p:cNvSpPr/>
            <p:nvPr/>
          </p:nvSpPr>
          <p:spPr>
            <a:xfrm>
              <a:off x="422222" y="2419307"/>
              <a:ext cx="1224136" cy="92435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Images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1999" y="1182513"/>
              <a:ext cx="3600423" cy="2239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necteur en angle 7"/>
            <p:cNvCxnSpPr>
              <a:stCxn id="5" idx="3"/>
              <a:endCxn id="7" idx="1"/>
            </p:cNvCxnSpPr>
            <p:nvPr/>
          </p:nvCxnSpPr>
          <p:spPr>
            <a:xfrm>
              <a:off x="1655936" y="1715676"/>
              <a:ext cx="576063" cy="5863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/>
            <p:cNvCxnSpPr>
              <a:stCxn id="6" idx="3"/>
              <a:endCxn id="7" idx="1"/>
            </p:cNvCxnSpPr>
            <p:nvPr/>
          </p:nvCxnSpPr>
          <p:spPr>
            <a:xfrm flipV="1">
              <a:off x="1646358" y="2302030"/>
              <a:ext cx="585641" cy="5794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2231998" y="1182513"/>
              <a:ext cx="3600423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s2p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64233" y="2604844"/>
              <a:ext cx="1079318" cy="553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Normals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Estimation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rganigramme : Multidocument 11"/>
            <p:cNvSpPr/>
            <p:nvPr/>
          </p:nvSpPr>
          <p:spPr>
            <a:xfrm>
              <a:off x="6120462" y="1195819"/>
              <a:ext cx="1224136" cy="1039715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Point </a:t>
              </a:r>
              <a:r>
                <a:rPr lang="fr-FR" dirty="0" err="1" smtClean="0">
                  <a:solidFill>
                    <a:schemeClr val="tx1"/>
                  </a:solidFill>
                </a:rPr>
                <a:t>Clouds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.PLY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Multidocument 12"/>
            <p:cNvSpPr/>
            <p:nvPr/>
          </p:nvSpPr>
          <p:spPr>
            <a:xfrm>
              <a:off x="6120462" y="2419307"/>
              <a:ext cx="1224136" cy="924359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Normals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.PLY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39707" y="2087965"/>
              <a:ext cx="868923" cy="41325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LOS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4232" y="1439033"/>
              <a:ext cx="1046092" cy="553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Outliers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Filtering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necteur en angle 15"/>
            <p:cNvCxnSpPr>
              <a:stCxn id="14" idx="2"/>
              <a:endCxn id="11" idx="1"/>
            </p:cNvCxnSpPr>
            <p:nvPr/>
          </p:nvCxnSpPr>
          <p:spPr>
            <a:xfrm rot="16200000" flipH="1">
              <a:off x="3529069" y="1946322"/>
              <a:ext cx="380265" cy="1490064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5" idx="2"/>
              <a:endCxn id="11" idx="0"/>
            </p:cNvCxnSpPr>
            <p:nvPr/>
          </p:nvCxnSpPr>
          <p:spPr>
            <a:xfrm>
              <a:off x="4987278" y="1992319"/>
              <a:ext cx="16614" cy="61252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696768" y="2087964"/>
              <a:ext cx="756143" cy="41325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Vertex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necteur droit avec flèche 18"/>
            <p:cNvCxnSpPr>
              <a:stCxn id="7" idx="1"/>
              <a:endCxn id="14" idx="1"/>
            </p:cNvCxnSpPr>
            <p:nvPr/>
          </p:nvCxnSpPr>
          <p:spPr>
            <a:xfrm flipV="1">
              <a:off x="2231999" y="2294594"/>
              <a:ext cx="307708" cy="74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4" idx="3"/>
              <a:endCxn id="18" idx="1"/>
            </p:cNvCxnSpPr>
            <p:nvPr/>
          </p:nvCxnSpPr>
          <p:spPr>
            <a:xfrm flipV="1">
              <a:off x="3408630" y="2294593"/>
              <a:ext cx="288138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en angle 20"/>
            <p:cNvCxnSpPr>
              <a:stCxn id="18" idx="0"/>
              <a:endCxn id="15" idx="1"/>
            </p:cNvCxnSpPr>
            <p:nvPr/>
          </p:nvCxnSpPr>
          <p:spPr>
            <a:xfrm rot="5400000" flipH="1" flipV="1">
              <a:off x="4083392" y="1707124"/>
              <a:ext cx="372288" cy="389392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ngle 21"/>
            <p:cNvCxnSpPr>
              <a:stCxn id="14" idx="0"/>
              <a:endCxn id="15" idx="1"/>
            </p:cNvCxnSpPr>
            <p:nvPr/>
          </p:nvCxnSpPr>
          <p:spPr>
            <a:xfrm rot="5400000" flipH="1" flipV="1">
              <a:off x="3533056" y="1156790"/>
              <a:ext cx="372289" cy="1490063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5" idx="3"/>
              <a:endCxn id="12" idx="1"/>
            </p:cNvCxnSpPr>
            <p:nvPr/>
          </p:nvCxnSpPr>
          <p:spPr>
            <a:xfrm>
              <a:off x="5510324" y="1715676"/>
              <a:ext cx="610138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11" idx="3"/>
              <a:endCxn id="13" idx="1"/>
            </p:cNvCxnSpPr>
            <p:nvPr/>
          </p:nvCxnSpPr>
          <p:spPr>
            <a:xfrm>
              <a:off x="5543551" y="2881487"/>
              <a:ext cx="57691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rganigramme : Multidocument 24"/>
            <p:cNvSpPr/>
            <p:nvPr/>
          </p:nvSpPr>
          <p:spPr>
            <a:xfrm>
              <a:off x="3142826" y="3779837"/>
              <a:ext cx="1567137" cy="941140"/>
            </a:xfrm>
            <a:prstGeom prst="flowChartMulti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Correlation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Images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en angle 25"/>
            <p:cNvCxnSpPr>
              <a:stCxn id="12" idx="3"/>
              <a:endCxn id="13" idx="3"/>
            </p:cNvCxnSpPr>
            <p:nvPr/>
          </p:nvCxnSpPr>
          <p:spPr>
            <a:xfrm>
              <a:off x="7344598" y="1715677"/>
              <a:ext cx="12700" cy="116581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7541714" y="3929101"/>
              <a:ext cx="395729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ID</a:t>
              </a:r>
            </a:p>
          </p:txBody>
        </p:sp>
        <p:cxnSp>
          <p:nvCxnSpPr>
            <p:cNvPr id="28" name="Connecteur droit avec flèche 27"/>
            <p:cNvCxnSpPr>
              <a:stCxn id="7" idx="2"/>
              <a:endCxn id="25" idx="0"/>
            </p:cNvCxnSpPr>
            <p:nvPr/>
          </p:nvCxnSpPr>
          <p:spPr>
            <a:xfrm>
              <a:off x="4032211" y="3421547"/>
              <a:ext cx="1997" cy="3582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12" idx="3"/>
            </p:cNvCxnSpPr>
            <p:nvPr/>
          </p:nvCxnSpPr>
          <p:spPr>
            <a:xfrm flipV="1">
              <a:off x="4709963" y="1715677"/>
              <a:ext cx="2634635" cy="2534730"/>
            </a:xfrm>
            <a:prstGeom prst="bentConnector3">
              <a:avLst>
                <a:gd name="adj1" fmla="val 109039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7" idx="1"/>
              <a:endCxn id="7" idx="2"/>
            </p:cNvCxnSpPr>
            <p:nvPr/>
          </p:nvCxnSpPr>
          <p:spPr>
            <a:xfrm rot="10800000" flipH="1" flipV="1">
              <a:off x="2231999" y="2302029"/>
              <a:ext cx="1800212" cy="1119517"/>
            </a:xfrm>
            <a:prstGeom prst="bentConnector4">
              <a:avLst>
                <a:gd name="adj1" fmla="val 7407"/>
                <a:gd name="adj2" fmla="val 7787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8064732" y="1892522"/>
              <a:ext cx="1584221" cy="819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Statistical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Analysis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en angle 31"/>
            <p:cNvCxnSpPr>
              <a:stCxn id="12" idx="0"/>
              <a:endCxn id="31" idx="0"/>
            </p:cNvCxnSpPr>
            <p:nvPr/>
          </p:nvCxnSpPr>
          <p:spPr>
            <a:xfrm rot="16200000" flipH="1">
              <a:off x="7488442" y="524122"/>
              <a:ext cx="696703" cy="2040097"/>
            </a:xfrm>
            <a:prstGeom prst="bentConnector3">
              <a:avLst>
                <a:gd name="adj1" fmla="val -328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en angle 32"/>
            <p:cNvCxnSpPr>
              <a:stCxn id="13" idx="2"/>
              <a:endCxn id="31" idx="2"/>
            </p:cNvCxnSpPr>
            <p:nvPr/>
          </p:nvCxnSpPr>
          <p:spPr>
            <a:xfrm rot="5400000" flipH="1" flipV="1">
              <a:off x="7453562" y="1905380"/>
              <a:ext cx="597125" cy="2209436"/>
            </a:xfrm>
            <a:prstGeom prst="bentConnector3">
              <a:avLst>
                <a:gd name="adj1" fmla="val -4414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10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I. Perspectives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4432937"/>
            <a:ext cx="9361170" cy="229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Expérimenter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Power Crust</a:t>
            </a:r>
          </a:p>
          <a:p>
            <a:pPr lvl="1"/>
            <a:r>
              <a:rPr lang="en-US" sz="1800" i="1" dirty="0" err="1">
                <a:solidFill>
                  <a:schemeClr val="tx1"/>
                </a:solidFill>
              </a:rPr>
              <a:t>PoissonRecon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GreedyProjectionTriangulation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Salman</a:t>
            </a:r>
            <a:r>
              <a:rPr lang="en-US" dirty="0" smtClean="0">
                <a:solidFill>
                  <a:schemeClr val="tx1"/>
                </a:solidFill>
              </a:rPr>
              <a:t> (quid de </a:t>
            </a:r>
            <a:r>
              <a:rPr lang="en-US" dirty="0" err="1" smtClean="0">
                <a:solidFill>
                  <a:schemeClr val="tx1"/>
                </a:solidFill>
              </a:rPr>
              <a:t>l’implémentation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422222" y="1195819"/>
            <a:ext cx="9154686" cy="4596126"/>
            <a:chOff x="422222" y="1195819"/>
            <a:chExt cx="9154686" cy="4596126"/>
          </a:xfrm>
        </p:grpSpPr>
        <p:sp>
          <p:nvSpPr>
            <p:cNvPr id="35" name="Organigramme : Multidocument 34"/>
            <p:cNvSpPr/>
            <p:nvPr/>
          </p:nvSpPr>
          <p:spPr>
            <a:xfrm>
              <a:off x="431800" y="1195819"/>
              <a:ext cx="1224136" cy="1039714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Sensor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Models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6" name="Organigramme : Multidocument 35"/>
            <p:cNvSpPr/>
            <p:nvPr/>
          </p:nvSpPr>
          <p:spPr>
            <a:xfrm>
              <a:off x="422222" y="2419307"/>
              <a:ext cx="1224136" cy="92435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Images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31999" y="1715677"/>
              <a:ext cx="1368113" cy="1165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2"/>
                  </a:solidFill>
                </a:rPr>
                <a:t>s2p</a:t>
              </a:r>
              <a:endParaRPr lang="fr-FR" i="1" dirty="0">
                <a:solidFill>
                  <a:schemeClr val="tx2"/>
                </a:solidFill>
              </a:endParaRPr>
            </a:p>
          </p:txBody>
        </p:sp>
        <p:cxnSp>
          <p:nvCxnSpPr>
            <p:cNvPr id="38" name="Connecteur en angle 37"/>
            <p:cNvCxnSpPr>
              <a:stCxn id="35" idx="3"/>
              <a:endCxn id="37" idx="1"/>
            </p:cNvCxnSpPr>
            <p:nvPr/>
          </p:nvCxnSpPr>
          <p:spPr>
            <a:xfrm>
              <a:off x="1655936" y="1715676"/>
              <a:ext cx="576063" cy="5829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ngle 38"/>
            <p:cNvCxnSpPr>
              <a:stCxn id="36" idx="3"/>
              <a:endCxn id="37" idx="1"/>
            </p:cNvCxnSpPr>
            <p:nvPr/>
          </p:nvCxnSpPr>
          <p:spPr>
            <a:xfrm flipV="1">
              <a:off x="1646358" y="2298582"/>
              <a:ext cx="585641" cy="5829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rganigramme : Multidocument 39"/>
            <p:cNvSpPr/>
            <p:nvPr/>
          </p:nvSpPr>
          <p:spPr>
            <a:xfrm>
              <a:off x="4104182" y="1195819"/>
              <a:ext cx="1224136" cy="1039714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Point </a:t>
              </a:r>
              <a:r>
                <a:rPr lang="fr-FR" dirty="0" err="1" smtClean="0">
                  <a:solidFill>
                    <a:schemeClr val="tx1"/>
                  </a:solidFill>
                </a:rPr>
                <a:t>Clouds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.PLY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Organigramme : Multidocument 40"/>
            <p:cNvSpPr/>
            <p:nvPr/>
          </p:nvSpPr>
          <p:spPr>
            <a:xfrm>
              <a:off x="4104182" y="2419306"/>
              <a:ext cx="1224136" cy="924359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Normals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.PLY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2" name="Organigramme : Multidocument 41"/>
            <p:cNvSpPr/>
            <p:nvPr/>
          </p:nvSpPr>
          <p:spPr>
            <a:xfrm>
              <a:off x="2032975" y="3491797"/>
              <a:ext cx="1567137" cy="941140"/>
            </a:xfrm>
            <a:prstGeom prst="flowChartMulti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Correlation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Images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necteur droit avec flèche 42"/>
            <p:cNvCxnSpPr>
              <a:stCxn id="37" idx="2"/>
              <a:endCxn id="42" idx="0"/>
            </p:cNvCxnSpPr>
            <p:nvPr/>
          </p:nvCxnSpPr>
          <p:spPr>
            <a:xfrm>
              <a:off x="2916056" y="2881486"/>
              <a:ext cx="8301" cy="61031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37" idx="3"/>
              <a:endCxn id="40" idx="1"/>
            </p:cNvCxnSpPr>
            <p:nvPr/>
          </p:nvCxnSpPr>
          <p:spPr>
            <a:xfrm flipV="1">
              <a:off x="3600112" y="1715676"/>
              <a:ext cx="504070" cy="5829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ngle 44"/>
            <p:cNvCxnSpPr>
              <a:endCxn id="41" idx="1"/>
            </p:cNvCxnSpPr>
            <p:nvPr/>
          </p:nvCxnSpPr>
          <p:spPr>
            <a:xfrm>
              <a:off x="3600111" y="2298582"/>
              <a:ext cx="504071" cy="5829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099589" y="1195819"/>
              <a:ext cx="1461073" cy="711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fr-FR" i="1" dirty="0" err="1" smtClean="0">
                  <a:solidFill>
                    <a:schemeClr val="tx1"/>
                  </a:solidFill>
                </a:rPr>
                <a:t>Crust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9587" y="3779837"/>
              <a:ext cx="1461075" cy="711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Poisson</a:t>
              </a:r>
            </a:p>
            <a:p>
              <a:pPr algn="ctr"/>
              <a:r>
                <a:rPr lang="fr-FR" i="1" dirty="0" err="1" smtClean="0">
                  <a:solidFill>
                    <a:schemeClr val="tx1"/>
                  </a:solidFill>
                </a:rPr>
                <a:t>Recon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9589" y="5080188"/>
              <a:ext cx="1461073" cy="711757"/>
            </a:xfrm>
            <a:prstGeom prst="rect">
              <a:avLst/>
            </a:prstGeom>
            <a:pattFill prst="wdUpDiag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Salman ?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9589" y="2419306"/>
              <a:ext cx="1461075" cy="938781"/>
            </a:xfrm>
            <a:prstGeom prst="rect">
              <a:avLst/>
            </a:pr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err="1" smtClean="0">
                  <a:solidFill>
                    <a:schemeClr val="tx1"/>
                  </a:solidFill>
                </a:rPr>
                <a:t>Greedy</a:t>
              </a:r>
              <a:endParaRPr lang="fr-FR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Projection</a:t>
              </a:r>
            </a:p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Triangulation</a:t>
              </a:r>
            </a:p>
          </p:txBody>
        </p:sp>
        <p:cxnSp>
          <p:nvCxnSpPr>
            <p:cNvPr id="50" name="Connecteur en angle 49"/>
            <p:cNvCxnSpPr>
              <a:stCxn id="40" idx="3"/>
              <a:endCxn id="47" idx="1"/>
            </p:cNvCxnSpPr>
            <p:nvPr/>
          </p:nvCxnSpPr>
          <p:spPr>
            <a:xfrm>
              <a:off x="5328318" y="1715676"/>
              <a:ext cx="771269" cy="2420040"/>
            </a:xfrm>
            <a:prstGeom prst="bentConnector3">
              <a:avLst>
                <a:gd name="adj1" fmla="val 5058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en angle 50"/>
            <p:cNvCxnSpPr>
              <a:stCxn id="40" idx="3"/>
              <a:endCxn id="49" idx="1"/>
            </p:cNvCxnSpPr>
            <p:nvPr/>
          </p:nvCxnSpPr>
          <p:spPr>
            <a:xfrm>
              <a:off x="5328318" y="1715676"/>
              <a:ext cx="771271" cy="1173021"/>
            </a:xfrm>
            <a:prstGeom prst="bentConnector3">
              <a:avLst>
                <a:gd name="adj1" fmla="val 5123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en angle 51"/>
            <p:cNvCxnSpPr>
              <a:stCxn id="40" idx="3"/>
              <a:endCxn id="46" idx="1"/>
            </p:cNvCxnSpPr>
            <p:nvPr/>
          </p:nvCxnSpPr>
          <p:spPr>
            <a:xfrm flipV="1">
              <a:off x="5328318" y="1551698"/>
              <a:ext cx="771271" cy="163978"/>
            </a:xfrm>
            <a:prstGeom prst="bentConnector3">
              <a:avLst>
                <a:gd name="adj1" fmla="val 5113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en angle 52"/>
            <p:cNvCxnSpPr>
              <a:stCxn id="41" idx="2"/>
              <a:endCxn id="47" idx="2"/>
            </p:cNvCxnSpPr>
            <p:nvPr/>
          </p:nvCxnSpPr>
          <p:spPr>
            <a:xfrm rot="16200000" flipH="1">
              <a:off x="5139159" y="2800627"/>
              <a:ext cx="1182935" cy="2198998"/>
            </a:xfrm>
            <a:prstGeom prst="bentConnector3">
              <a:avLst>
                <a:gd name="adj1" fmla="val 119325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rganigramme : Multidocument 53"/>
            <p:cNvSpPr/>
            <p:nvPr/>
          </p:nvSpPr>
          <p:spPr>
            <a:xfrm>
              <a:off x="8352772" y="2361630"/>
              <a:ext cx="1224136" cy="1039714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Mesh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.OBJ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en angle 54"/>
            <p:cNvCxnSpPr>
              <a:stCxn id="46" idx="3"/>
              <a:endCxn id="54" idx="0"/>
            </p:cNvCxnSpPr>
            <p:nvPr/>
          </p:nvCxnSpPr>
          <p:spPr>
            <a:xfrm>
              <a:off x="7560662" y="1551698"/>
              <a:ext cx="1488394" cy="80993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en angle 55"/>
            <p:cNvCxnSpPr>
              <a:stCxn id="47" idx="3"/>
              <a:endCxn id="54" idx="2"/>
            </p:cNvCxnSpPr>
            <p:nvPr/>
          </p:nvCxnSpPr>
          <p:spPr>
            <a:xfrm flipV="1">
              <a:off x="7560662" y="3361970"/>
              <a:ext cx="1319055" cy="77374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49" idx="3"/>
              <a:endCxn id="54" idx="1"/>
            </p:cNvCxnSpPr>
            <p:nvPr/>
          </p:nvCxnSpPr>
          <p:spPr>
            <a:xfrm flipV="1">
              <a:off x="7560664" y="2881487"/>
              <a:ext cx="792108" cy="721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en angle 57"/>
            <p:cNvCxnSpPr>
              <a:stCxn id="41" idx="2"/>
              <a:endCxn id="49" idx="2"/>
            </p:cNvCxnSpPr>
            <p:nvPr/>
          </p:nvCxnSpPr>
          <p:spPr>
            <a:xfrm rot="16200000" flipH="1">
              <a:off x="5705913" y="2233873"/>
              <a:ext cx="49428" cy="2199000"/>
            </a:xfrm>
            <a:prstGeom prst="bentConnector3">
              <a:avLst>
                <a:gd name="adj1" fmla="val 562491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en angle 58"/>
            <p:cNvCxnSpPr>
              <a:stCxn id="40" idx="3"/>
              <a:endCxn id="48" idx="1"/>
            </p:cNvCxnSpPr>
            <p:nvPr/>
          </p:nvCxnSpPr>
          <p:spPr>
            <a:xfrm>
              <a:off x="5328318" y="1715676"/>
              <a:ext cx="771271" cy="37203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/>
            <p:cNvCxnSpPr>
              <a:stCxn id="48" idx="3"/>
              <a:endCxn id="54" idx="2"/>
            </p:cNvCxnSpPr>
            <p:nvPr/>
          </p:nvCxnSpPr>
          <p:spPr>
            <a:xfrm flipV="1">
              <a:off x="7560662" y="3361970"/>
              <a:ext cx="1319055" cy="2074097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9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75816" y="3347789"/>
            <a:ext cx="8856984" cy="1442762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FT12 – </a:t>
            </a:r>
            <a:r>
              <a:rPr lang="fr-FR" sz="2800" b="1" cap="none" dirty="0" err="1" smtClean="0"/>
              <a:t>Mesh</a:t>
            </a:r>
            <a:r>
              <a:rPr lang="fr-FR" sz="2800" b="1" cap="none" dirty="0" smtClean="0"/>
              <a:t> 3D Texturé</a:t>
            </a:r>
            <a:r>
              <a:rPr lang="fr-FR" sz="2800" dirty="0"/>
              <a:t>	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575816" y="5292005"/>
            <a:ext cx="8856984" cy="94684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17/10/2018</a:t>
            </a:r>
          </a:p>
          <a:p>
            <a:r>
              <a:rPr lang="fr-FR" cap="none" dirty="0" smtClean="0"/>
              <a:t>Stephane.ALBERT@c-s.fr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192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3808" y="3851845"/>
            <a:ext cx="6551613" cy="31684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0292" rIns="90000" bIns="45000"/>
          <a:lstStyle/>
          <a:p>
            <a: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fr-FR" sz="600" dirty="0" smtClean="0">
              <a:solidFill>
                <a:srgbClr val="FFFFFF"/>
              </a:solidFill>
            </a:endParaRPr>
          </a:p>
          <a:p>
            <a:pPr marL="431800" indent="-323850">
              <a:spcBef>
                <a:spcPts val="875"/>
              </a:spcBef>
              <a:spcAft>
                <a:spcPts val="875"/>
              </a:spcAft>
              <a:buClr>
                <a:srgbClr val="076889"/>
              </a:buClr>
              <a:buFont typeface="Wingdings" charset="2"/>
              <a:buChar char="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Rappels</a:t>
            </a:r>
          </a:p>
          <a:p>
            <a:pPr marL="431800" indent="-323850">
              <a:spcBef>
                <a:spcPts val="875"/>
              </a:spcBef>
              <a:spcAft>
                <a:spcPts val="875"/>
              </a:spcAft>
              <a:buClr>
                <a:srgbClr val="076889"/>
              </a:buClr>
              <a:buFont typeface="Wingdings" charset="2"/>
              <a:buChar char="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FR" sz="2400" b="1" cap="small" dirty="0" smtClean="0">
                <a:solidFill>
                  <a:schemeClr val="tx1"/>
                </a:solidFill>
              </a:rPr>
              <a:t>État de l’Art</a:t>
            </a:r>
          </a:p>
          <a:p>
            <a:pPr marL="431800" indent="-323850">
              <a:spcBef>
                <a:spcPts val="875"/>
              </a:spcBef>
              <a:spcAft>
                <a:spcPts val="875"/>
              </a:spcAft>
              <a:buClr>
                <a:srgbClr val="076889"/>
              </a:buClr>
              <a:buFont typeface="Wingdings" charset="2"/>
              <a:buChar char="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Algorithmes</a:t>
            </a:r>
          </a:p>
          <a:p>
            <a:pPr marL="431800" indent="-323850">
              <a:spcBef>
                <a:spcPts val="875"/>
              </a:spcBef>
              <a:spcAft>
                <a:spcPts val="875"/>
              </a:spcAft>
              <a:buClr>
                <a:srgbClr val="076889"/>
              </a:buClr>
              <a:buFont typeface="Wingdings" charset="2"/>
              <a:buChar char="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Conclusion</a:t>
            </a:r>
          </a:p>
          <a:p>
            <a:pPr marL="107950">
              <a:spcBef>
                <a:spcPts val="875"/>
              </a:spcBef>
              <a:spcAft>
                <a:spcPts val="875"/>
              </a:spcAft>
              <a:buClr>
                <a:srgbClr val="076889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31800" indent="-323850">
              <a:spcBef>
                <a:spcPts val="875"/>
              </a:spcBef>
              <a:spcAft>
                <a:spcPts val="875"/>
              </a:spcAft>
              <a:buClr>
                <a:srgbClr val="076889"/>
              </a:buClr>
              <a:buFont typeface="Wingdings" charset="2"/>
              <a:buChar char="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05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740650" y="1836738"/>
            <a:ext cx="1620838" cy="2808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723900" algn="l"/>
                <a:tab pos="1447800" algn="l"/>
              </a:tabLst>
            </a:pPr>
            <a:r>
              <a:rPr lang="fr-FR" sz="18700" dirty="0" smtClean="0">
                <a:solidFill>
                  <a:srgbClr val="69B5BD"/>
                </a:solidFill>
              </a:rPr>
              <a:t>2</a:t>
            </a:r>
            <a:endParaRPr lang="fr-FR" sz="18700" dirty="0">
              <a:solidFill>
                <a:srgbClr val="69B5BD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504363" y="7251700"/>
            <a:ext cx="1208087" cy="309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230" rIns="90000" bIns="45000"/>
          <a:lstStyle/>
          <a:p>
            <a:pPr>
              <a:tabLst>
                <a:tab pos="723900" algn="l"/>
              </a:tabLst>
            </a:pPr>
            <a:r>
              <a:rPr lang="fr-FR" sz="1500" b="1">
                <a:solidFill>
                  <a:srgbClr val="076889"/>
                </a:solidFill>
              </a:rPr>
              <a:t>/ </a:t>
            </a:r>
            <a:fld id="{4337E891-ABAF-4788-9767-30CC038C3DBA}" type="slidenum">
              <a:rPr lang="fr-FR" sz="1500" b="1">
                <a:solidFill>
                  <a:srgbClr val="076889"/>
                </a:solidFill>
              </a:rPr>
              <a:pPr>
                <a:tabLst>
                  <a:tab pos="723900" algn="l"/>
                </a:tabLst>
              </a:pPr>
              <a:t>4</a:t>
            </a:fld>
            <a:endParaRPr lang="fr-FR" sz="1500" b="1">
              <a:solidFill>
                <a:srgbClr val="076889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smtClean="0"/>
              <a:t>État de l’Art</a:t>
            </a:r>
            <a:endParaRPr lang="fr-FR" cap="small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87784" y="4571925"/>
            <a:ext cx="9505056" cy="25922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Terminologie et Catégorisation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Caractérisation des Méthodes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tx1"/>
                </a:solidFill>
              </a:rPr>
              <a:t>Taxonomie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661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none" dirty="0" smtClean="0"/>
              <a:t>I. Terminologie et Catégorisation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Reconstruction à partir de PC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Interpolation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i="1" dirty="0" smtClean="0">
                <a:solidFill>
                  <a:schemeClr val="tx1"/>
                </a:solidFill>
              </a:rPr>
              <a:t>Géométrie Algorithmique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Généralement à base de triangulation de </a:t>
            </a:r>
            <a:r>
              <a:rPr lang="fr-FR" i="1" dirty="0" smtClean="0">
                <a:solidFill>
                  <a:schemeClr val="tx1"/>
                </a:solidFill>
              </a:rPr>
              <a:t>Delaunay*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GreedyProjectionTriangulation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(MRB, 2009)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Mais aussi : diagrammes de </a:t>
            </a:r>
            <a:r>
              <a:rPr lang="fr-FR" i="1" dirty="0" err="1">
                <a:solidFill>
                  <a:schemeClr val="tx1"/>
                </a:solidFill>
              </a:rPr>
              <a:t>Voronoï</a:t>
            </a:r>
            <a:r>
              <a:rPr lang="fr-FR" i="1" dirty="0" smtClean="0">
                <a:solidFill>
                  <a:schemeClr val="tx1"/>
                </a:solidFill>
              </a:rPr>
              <a:t>*</a:t>
            </a:r>
            <a:endParaRPr lang="fr-FR" dirty="0" smtClean="0">
              <a:solidFill>
                <a:srgbClr val="0070C0"/>
              </a:solidFill>
            </a:endParaRP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Approximation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i="1" dirty="0" smtClean="0">
                <a:solidFill>
                  <a:schemeClr val="tx1"/>
                </a:solidFill>
              </a:rPr>
              <a:t>Champs Implicites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Populaire : Équation de </a:t>
            </a:r>
            <a:r>
              <a:rPr lang="fr-FR" i="1" dirty="0" smtClean="0">
                <a:solidFill>
                  <a:schemeClr val="tx1"/>
                </a:solidFill>
              </a:rPr>
              <a:t>Poisson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Maillage de l’iso-surface : </a:t>
            </a:r>
            <a:r>
              <a:rPr lang="fr-FR" i="1" dirty="0" err="1" smtClean="0">
                <a:solidFill>
                  <a:schemeClr val="tx1"/>
                </a:solidFill>
              </a:rPr>
              <a:t>Marching</a:t>
            </a:r>
            <a:r>
              <a:rPr lang="fr-FR" i="1" dirty="0" smtClean="0">
                <a:solidFill>
                  <a:schemeClr val="tx1"/>
                </a:solidFill>
              </a:rPr>
              <a:t>-Cubes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b="1" u="sng" dirty="0" smtClean="0">
                <a:solidFill>
                  <a:srgbClr val="0070C0"/>
                </a:solidFill>
              </a:rPr>
              <a:t>Hybrides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Référence : </a:t>
            </a:r>
            <a:r>
              <a:rPr lang="fr-FR" b="1" i="1" dirty="0" smtClean="0">
                <a:solidFill>
                  <a:srgbClr val="0070C0"/>
                </a:solidFill>
              </a:rPr>
              <a:t>Power </a:t>
            </a:r>
            <a:r>
              <a:rPr lang="fr-FR" b="1" i="1" dirty="0" err="1" smtClean="0">
                <a:solidFill>
                  <a:srgbClr val="0070C0"/>
                </a:solidFill>
              </a:rPr>
              <a:t>Crust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(ACKK, 2001)</a:t>
            </a:r>
            <a:r>
              <a:rPr lang="fr-FR" dirty="0" smtClean="0">
                <a:solidFill>
                  <a:schemeClr val="tx1"/>
                </a:solidFill>
              </a:rPr>
              <a:t> et </a:t>
            </a:r>
            <a:r>
              <a:rPr lang="fr-FR" dirty="0" smtClean="0">
                <a:solidFill>
                  <a:srgbClr val="0070C0"/>
                </a:solidFill>
              </a:rPr>
              <a:t>(ACKK*, 2001)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Reconstruction Multi-Vue Stéréoscopique</a:t>
            </a:r>
          </a:p>
          <a:p>
            <a:pPr lvl="1"/>
            <a:r>
              <a:rPr lang="fr-FR" b="1" dirty="0" smtClean="0">
                <a:solidFill>
                  <a:srgbClr val="0070C0"/>
                </a:solidFill>
              </a:rPr>
              <a:t>Nader Salman</a:t>
            </a:r>
            <a:r>
              <a:rPr lang="fr-FR" dirty="0" smtClean="0">
                <a:solidFill>
                  <a:schemeClr val="tx1"/>
                </a:solidFill>
              </a:rPr>
              <a:t> et </a:t>
            </a:r>
            <a:r>
              <a:rPr lang="fr-FR" b="1" dirty="0" smtClean="0">
                <a:solidFill>
                  <a:srgbClr val="0070C0"/>
                </a:solidFill>
              </a:rPr>
              <a:t>Mariette </a:t>
            </a:r>
            <a:r>
              <a:rPr lang="fr-FR" b="1" dirty="0" err="1" smtClean="0">
                <a:solidFill>
                  <a:srgbClr val="0070C0"/>
                </a:solidFill>
              </a:rPr>
              <a:t>Yvinec</a:t>
            </a:r>
            <a:r>
              <a:rPr lang="fr-FR" dirty="0" smtClean="0">
                <a:solidFill>
                  <a:srgbClr val="0070C0"/>
                </a:solidFill>
              </a:rPr>
              <a:t> (Salman, 2010)</a:t>
            </a:r>
          </a:p>
        </p:txBody>
      </p:sp>
    </p:spTree>
    <p:extLst>
      <p:ext uri="{BB962C8B-B14F-4D97-AF65-F5344CB8AC3E}">
        <p14:creationId xmlns:p14="http://schemas.microsoft.com/office/powerpoint/2010/main" val="36447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/>
              <a:t>II. Caractérisation des Méthodes</a:t>
            </a:r>
            <a:endParaRPr lang="fr-FR" cap="smal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Basé sur </a:t>
            </a:r>
            <a:r>
              <a:rPr lang="fr-FR" i="1" dirty="0" err="1" smtClean="0">
                <a:solidFill>
                  <a:schemeClr val="tx1"/>
                </a:solidFill>
              </a:rPr>
              <a:t>Eurographics</a:t>
            </a:r>
            <a:r>
              <a:rPr lang="fr-FR" i="1" dirty="0" smtClean="0">
                <a:solidFill>
                  <a:schemeClr val="tx1"/>
                </a:solidFill>
              </a:rPr>
              <a:t> STAR 2014</a:t>
            </a:r>
            <a:r>
              <a:rPr lang="fr-FR" dirty="0" smtClean="0">
                <a:solidFill>
                  <a:schemeClr val="tx1"/>
                </a:solidFill>
              </a:rPr>
              <a:t> (BTSALSS, 2014)</a:t>
            </a:r>
            <a:endParaRPr lang="fr-FR" u="sng" dirty="0" smtClean="0">
              <a:solidFill>
                <a:schemeClr val="tx1"/>
              </a:solidFill>
            </a:endParaRPr>
          </a:p>
          <a:p>
            <a:pPr marL="8190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Sensibilité aux Imperfections/Artefacts</a:t>
            </a:r>
          </a:p>
          <a:p>
            <a:pPr marL="8190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Hypothèses/Prérequis sur le PC en entrée</a:t>
            </a:r>
          </a:p>
          <a:p>
            <a:pPr marL="8190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Topologie de la scène</a:t>
            </a:r>
          </a:p>
          <a:p>
            <a:pPr marL="819000" lvl="1" indent="-457200">
              <a:buSzPct val="100000"/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Type de sortie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3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2" y="1333319"/>
            <a:ext cx="4180318" cy="3601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/>
              <a:t>II. Caractérisation des Méthodes</a:t>
            </a:r>
            <a:endParaRPr lang="fr-FR" cap="smal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Sensibilité aux Imperfections/Artefacts</a:t>
            </a:r>
          </a:p>
          <a:p>
            <a:pPr lvl="1"/>
            <a:r>
              <a:rPr lang="fr-FR" i="1" dirty="0" err="1" smtClean="0">
                <a:solidFill>
                  <a:schemeClr val="tx1"/>
                </a:solidFill>
              </a:rPr>
              <a:t>Sampling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Density</a:t>
            </a:r>
            <a:endParaRPr lang="fr-FR" i="1" dirty="0" smtClean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Uniforme (cas utopique ?)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Non-Uniforme (cas réel : </a:t>
            </a:r>
            <a:r>
              <a:rPr lang="fr-FR" i="1" dirty="0" smtClean="0">
                <a:solidFill>
                  <a:schemeClr val="tx1"/>
                </a:solidFill>
              </a:rPr>
              <a:t>s2p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± Résolue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Peut être estimée algorithmiquement</a:t>
            </a:r>
          </a:p>
          <a:p>
            <a:pPr lvl="3"/>
            <a:r>
              <a:rPr lang="fr-FR" dirty="0" smtClean="0">
                <a:solidFill>
                  <a:schemeClr val="tx1"/>
                </a:solidFill>
              </a:rPr>
              <a:t>cf. (LCL</a:t>
            </a:r>
            <a:r>
              <a:rPr lang="fr-FR" dirty="0">
                <a:solidFill>
                  <a:schemeClr val="tx1"/>
                </a:solidFill>
              </a:rPr>
              <a:t>, 2006) et (WSS, 2009)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i="1" dirty="0" smtClean="0">
                <a:solidFill>
                  <a:schemeClr val="tx1"/>
                </a:solidFill>
              </a:rPr>
              <a:t>Noise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Perturbe les </a:t>
            </a:r>
            <a:r>
              <a:rPr lang="fr-FR" u="sng" dirty="0" smtClean="0">
                <a:solidFill>
                  <a:schemeClr val="tx1"/>
                </a:solidFill>
              </a:rPr>
              <a:t>interpolations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Atténué par les </a:t>
            </a:r>
            <a:r>
              <a:rPr lang="fr-FR" u="sng" dirty="0" smtClean="0">
                <a:solidFill>
                  <a:schemeClr val="tx1"/>
                </a:solidFill>
              </a:rPr>
              <a:t>approximations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FR" dirty="0" smtClean="0">
                <a:solidFill>
                  <a:schemeClr val="tx1"/>
                </a:solidFill>
              </a:rPr>
              <a:t>f. </a:t>
            </a:r>
            <a:r>
              <a:rPr lang="fr-FR" i="1" dirty="0" smtClean="0">
                <a:solidFill>
                  <a:schemeClr val="tx1"/>
                </a:solidFill>
              </a:rPr>
              <a:t>Poisson</a:t>
            </a:r>
            <a:r>
              <a:rPr lang="fr-FR" dirty="0" smtClean="0">
                <a:solidFill>
                  <a:schemeClr val="tx1"/>
                </a:solidFill>
              </a:rPr>
              <a:t> (KBH, 2006)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FR" dirty="0" smtClean="0">
                <a:solidFill>
                  <a:schemeClr val="tx1"/>
                </a:solidFill>
              </a:rPr>
              <a:t>f. </a:t>
            </a:r>
            <a:r>
              <a:rPr lang="fr-FR" i="1" dirty="0" smtClean="0">
                <a:solidFill>
                  <a:schemeClr val="tx1"/>
                </a:solidFill>
              </a:rPr>
              <a:t>RIMLS</a:t>
            </a:r>
            <a:r>
              <a:rPr lang="fr-FR" dirty="0" smtClean="0">
                <a:solidFill>
                  <a:schemeClr val="tx1"/>
                </a:solidFill>
              </a:rPr>
              <a:t> (OGG, 2009)</a:t>
            </a:r>
          </a:p>
          <a:p>
            <a:pPr lvl="1"/>
            <a:r>
              <a:rPr lang="fr-FR" i="1" dirty="0" err="1">
                <a:solidFill>
                  <a:schemeClr val="tx1"/>
                </a:solidFill>
              </a:rPr>
              <a:t>Outliers</a:t>
            </a:r>
            <a:endParaRPr lang="fr-FR" i="1" dirty="0">
              <a:solidFill>
                <a:schemeClr val="tx1"/>
              </a:solidFill>
            </a:endParaRPr>
          </a:p>
          <a:p>
            <a:pPr lvl="2"/>
            <a:r>
              <a:rPr lang="fr-FR" dirty="0">
                <a:solidFill>
                  <a:schemeClr val="tx1"/>
                </a:solidFill>
              </a:rPr>
              <a:t>Important dans le cas </a:t>
            </a:r>
            <a:r>
              <a:rPr lang="fr-FR" i="1" dirty="0">
                <a:solidFill>
                  <a:schemeClr val="tx1"/>
                </a:solidFill>
              </a:rPr>
              <a:t>s2p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Ignorés</a:t>
            </a:r>
            <a:endParaRPr lang="fr-FR" dirty="0">
              <a:solidFill>
                <a:schemeClr val="tx1"/>
              </a:solidFill>
            </a:endParaRPr>
          </a:p>
          <a:p>
            <a:pPr lvl="3"/>
            <a:r>
              <a:rPr lang="fr-FR" dirty="0">
                <a:solidFill>
                  <a:schemeClr val="tx1"/>
                </a:solidFill>
              </a:rPr>
              <a:t>Explicitement (LCLT, 2007)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Implicitement (MGDC, 2010)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2" y="1331497"/>
            <a:ext cx="4180318" cy="3601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Caractérisation des Méthodes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289160" cy="54100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Sensibilité aux Imperfections/Artefacts</a:t>
            </a:r>
          </a:p>
          <a:p>
            <a:pPr lvl="1"/>
            <a:r>
              <a:rPr lang="fr-FR" i="1" dirty="0" err="1" smtClean="0">
                <a:solidFill>
                  <a:schemeClr val="tx1"/>
                </a:solidFill>
              </a:rPr>
              <a:t>Misalignment</a:t>
            </a:r>
            <a:endParaRPr lang="fr-FR" dirty="0" smtClean="0">
              <a:solidFill>
                <a:schemeClr val="tx1"/>
              </a:solidFill>
            </a:endParaRP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Entre deux numérisations 3D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N. A. dans </a:t>
            </a:r>
            <a:r>
              <a:rPr lang="fr-FR" i="1" dirty="0" smtClean="0">
                <a:solidFill>
                  <a:schemeClr val="tx1"/>
                </a:solidFill>
              </a:rPr>
              <a:t>s2p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Discontinuités </a:t>
            </a:r>
            <a:r>
              <a:rPr lang="fr-FR" dirty="0" smtClean="0">
                <a:solidFill>
                  <a:schemeClr val="tx1"/>
                </a:solidFill>
              </a:rPr>
              <a:t>aigues</a:t>
            </a:r>
          </a:p>
          <a:p>
            <a:pPr lvl="1"/>
            <a:r>
              <a:rPr lang="fr-FR" i="1" dirty="0" err="1" smtClean="0">
                <a:solidFill>
                  <a:schemeClr val="tx1"/>
                </a:solidFill>
              </a:rPr>
              <a:t>Missing</a:t>
            </a:r>
            <a:r>
              <a:rPr lang="fr-FR" i="1" dirty="0" smtClean="0">
                <a:solidFill>
                  <a:schemeClr val="tx1"/>
                </a:solidFill>
              </a:rPr>
              <a:t>-Data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Critère important pour</a:t>
            </a:r>
          </a:p>
          <a:p>
            <a:pPr lvl="3"/>
            <a:r>
              <a:rPr lang="fr-FR" i="1" dirty="0" smtClean="0">
                <a:solidFill>
                  <a:schemeClr val="tx1"/>
                </a:solidFill>
              </a:rPr>
              <a:t>s2p</a:t>
            </a:r>
            <a:endParaRPr lang="fr-FR" dirty="0">
              <a:solidFill>
                <a:schemeClr val="tx1"/>
              </a:solidFill>
            </a:endParaRPr>
          </a:p>
          <a:p>
            <a:pPr lvl="3"/>
            <a:r>
              <a:rPr lang="fr-FR" dirty="0" smtClean="0">
                <a:solidFill>
                  <a:schemeClr val="tx1"/>
                </a:solidFill>
              </a:rPr>
              <a:t>Discriminer les algorithmes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Différentes hypothèses :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b="1" dirty="0" smtClean="0">
                <a:solidFill>
                  <a:schemeClr val="tx1"/>
                </a:solidFill>
              </a:rPr>
              <a:t>Surface </a:t>
            </a:r>
            <a:r>
              <a:rPr lang="fr-FR" b="1" i="1" dirty="0" err="1" smtClean="0">
                <a:solidFill>
                  <a:schemeClr val="tx1"/>
                </a:solidFill>
              </a:rPr>
              <a:t>watertight</a:t>
            </a:r>
            <a:r>
              <a:rPr lang="fr-FR" b="1" dirty="0" smtClean="0">
                <a:solidFill>
                  <a:schemeClr val="tx1"/>
                </a:solidFill>
              </a:rPr>
              <a:t> (sans trous)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Déduction de la topologie du </a:t>
            </a:r>
            <a:r>
              <a:rPr lang="fr-FR" i="1" dirty="0" smtClean="0">
                <a:solidFill>
                  <a:schemeClr val="tx1"/>
                </a:solidFill>
              </a:rPr>
              <a:t>PC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Limitation aux données existantes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Déduction à partir d’hypothèses :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</a:rPr>
              <a:t>Squelette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</a:rPr>
              <a:t>Formes Primitives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</a:rPr>
              <a:t>Symétries</a:t>
            </a:r>
          </a:p>
          <a:p>
            <a:pPr lvl="4"/>
            <a:r>
              <a:rPr lang="fr-FR" i="1" dirty="0" smtClean="0">
                <a:solidFill>
                  <a:schemeClr val="tx1"/>
                </a:solidFill>
              </a:rPr>
              <a:t>Canonical </a:t>
            </a:r>
            <a:r>
              <a:rPr lang="fr-FR" i="1" dirty="0" err="1">
                <a:solidFill>
                  <a:schemeClr val="tx1"/>
                </a:solidFill>
              </a:rPr>
              <a:t>R</a:t>
            </a:r>
            <a:r>
              <a:rPr lang="fr-FR" i="1" dirty="0" err="1" smtClean="0">
                <a:solidFill>
                  <a:schemeClr val="tx1"/>
                </a:solidFill>
              </a:rPr>
              <a:t>egularities</a:t>
            </a:r>
            <a:endParaRPr lang="fr-FR" i="1" dirty="0" smtClean="0">
              <a:solidFill>
                <a:schemeClr val="tx1"/>
              </a:solidFill>
            </a:endParaRPr>
          </a:p>
          <a:p>
            <a:pPr marL="1714500" lvl="3" indent="-342900">
              <a:buFont typeface="+mj-lt"/>
              <a:buAutoNum type="arabicPeriod"/>
            </a:pP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cap="small" dirty="0" smtClean="0">
                <a:solidFill>
                  <a:schemeClr val="tx1"/>
                </a:solidFill>
              </a:rPr>
              <a:t>II. Caractérisation des Méthodes</a:t>
            </a:r>
            <a:endParaRPr lang="fr-FR" cap="small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9792" y="1322144"/>
            <a:ext cx="9361170" cy="541002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FR" dirty="0" smtClean="0">
                <a:solidFill>
                  <a:schemeClr val="tx1"/>
                </a:solidFill>
              </a:rPr>
              <a:t>Hypothèses/Prérequis sur le PC en entrée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Normales à la surface en P</a:t>
            </a:r>
          </a:p>
          <a:p>
            <a:pPr marL="1259100" lvl="2" indent="-342900">
              <a:buFont typeface="+mj-lt"/>
              <a:buAutoNum type="alphaLcPeriod"/>
            </a:pPr>
            <a:r>
              <a:rPr lang="fr-FR" dirty="0" smtClean="0">
                <a:solidFill>
                  <a:schemeClr val="tx1"/>
                </a:solidFill>
              </a:rPr>
              <a:t>Non-orientées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Estimation par </a:t>
            </a:r>
            <a:r>
              <a:rPr lang="fr-FR" i="1" dirty="0" smtClean="0">
                <a:solidFill>
                  <a:schemeClr val="tx1"/>
                </a:solidFill>
              </a:rPr>
              <a:t>Principal Component </a:t>
            </a:r>
            <a:r>
              <a:rPr lang="fr-FR" i="1" dirty="0" err="1" smtClean="0">
                <a:solidFill>
                  <a:schemeClr val="tx1"/>
                </a:solidFill>
              </a:rPr>
              <a:t>Analysis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i="1" dirty="0" smtClean="0">
                <a:solidFill>
                  <a:schemeClr val="tx1"/>
                </a:solidFill>
              </a:rPr>
              <a:t>PCA</a:t>
            </a:r>
            <a:r>
              <a:rPr lang="fr-FR" dirty="0" smtClean="0">
                <a:solidFill>
                  <a:schemeClr val="tx1"/>
                </a:solidFill>
              </a:rPr>
              <a:t>) sur un voisinage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Imparfait et Bruité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Orientation déduite des informations de numérisation 3D (cas de </a:t>
            </a:r>
            <a:r>
              <a:rPr lang="fr-FR" i="1" dirty="0" smtClean="0">
                <a:solidFill>
                  <a:schemeClr val="tx1"/>
                </a:solidFill>
              </a:rPr>
              <a:t>s2p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tx1"/>
                </a:solidFill>
              </a:rPr>
              <a:t>Pb</a:t>
            </a:r>
            <a:r>
              <a:rPr lang="fr-FR" dirty="0" smtClean="0">
                <a:solidFill>
                  <a:schemeClr val="tx1"/>
                </a:solidFill>
              </a:rPr>
              <a:t> : Comment déterminer le voisinage ?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Échelle = f( densité d’échantillonnage )</a:t>
            </a:r>
          </a:p>
          <a:p>
            <a:pPr marL="2286000" lvl="5" indent="0">
              <a:buNone/>
            </a:pPr>
            <a:r>
              <a:rPr lang="fr-FR" dirty="0" smtClean="0"/>
              <a:t>(LCL, 2006) et (OGG, 2009)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Assez restreint pour être précis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Assez large pour atténuer les imperfections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Mais pas trop large pour bien représenter l’espace tangent</a:t>
            </a:r>
          </a:p>
          <a:p>
            <a:pPr marL="2286000" lvl="5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(GG, 2007)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tx1"/>
                </a:solidFill>
              </a:rPr>
              <a:t>Donc</a:t>
            </a:r>
            <a:r>
              <a:rPr lang="fr-FR" dirty="0" smtClean="0">
                <a:solidFill>
                  <a:schemeClr val="tx1"/>
                </a:solidFill>
              </a:rPr>
              <a:t> : outils d’analyse ?</a:t>
            </a:r>
          </a:p>
        </p:txBody>
      </p:sp>
    </p:spTree>
    <p:extLst>
      <p:ext uri="{BB962C8B-B14F-4D97-AF65-F5344CB8AC3E}">
        <p14:creationId xmlns:p14="http://schemas.microsoft.com/office/powerpoint/2010/main" val="32253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1332</Words>
  <Application>Microsoft Office PowerPoint</Application>
  <PresentationFormat>Personnalisé</PresentationFormat>
  <Paragraphs>349</Paragraphs>
  <Slides>27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Conception personnalisée</vt:lpstr>
      <vt:lpstr>Etude bilbio Mesh 3D Texturé </vt:lpstr>
      <vt:lpstr>Présentation PowerPoint</vt:lpstr>
      <vt:lpstr>Présentation PowerPoint</vt:lpstr>
      <vt:lpstr>État de l’Art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Algorithmes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FT12 – Mesh 3D Texturé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KeenOn</dc:creator>
  <cp:lastModifiedBy>GUINET Jonathan</cp:lastModifiedBy>
  <cp:revision>689</cp:revision>
  <cp:lastPrinted>2017-09-29T07:39:44Z</cp:lastPrinted>
  <dcterms:created xsi:type="dcterms:W3CDTF">2015-02-16T14:40:09Z</dcterms:created>
  <dcterms:modified xsi:type="dcterms:W3CDTF">2018-10-20T16:36:25Z</dcterms:modified>
</cp:coreProperties>
</file>