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358" r:id="rId5"/>
    <p:sldId id="359" r:id="rId6"/>
    <p:sldId id="360" r:id="rId7"/>
    <p:sldId id="361" r:id="rId8"/>
    <p:sldId id="362" r:id="rId9"/>
    <p:sldId id="411" r:id="rId10"/>
    <p:sldId id="410" r:id="rId11"/>
    <p:sldId id="363" r:id="rId12"/>
    <p:sldId id="364" r:id="rId13"/>
    <p:sldId id="365" r:id="rId14"/>
    <p:sldId id="366" r:id="rId15"/>
    <p:sldId id="367" r:id="rId1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77364" autoAdjust="0"/>
  </p:normalViewPr>
  <p:slideViewPr>
    <p:cSldViewPr>
      <p:cViewPr varScale="1">
        <p:scale>
          <a:sx n="84" d="100"/>
          <a:sy n="84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>
        <a:noFill/>
      </dgm:spPr>
      <dgm:t>
        <a:bodyPr/>
        <a:lstStyle/>
        <a:p>
          <a:pPr rtl="0"/>
          <a:r>
            <a:rPr lang="en-US" b="1" i="1" dirty="0" smtClean="0">
              <a:solidFill>
                <a:srgbClr val="00B0F0"/>
              </a:solidFill>
            </a:rPr>
            <a:t>Process spawning</a:t>
          </a:r>
          <a:endParaRPr lang="en-US" dirty="0">
            <a:solidFill>
              <a:srgbClr val="00B0F0"/>
            </a:solidFill>
          </a:endParaRPr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>
        <a:noFill/>
      </dgm:spPr>
      <dgm:t>
        <a:bodyPr/>
        <a:lstStyle/>
        <a:p>
          <a:pPr rtl="0"/>
          <a:r>
            <a:rPr lang="en-US" b="1" i="1" dirty="0" smtClean="0">
              <a:solidFill>
                <a:srgbClr val="00B0F0"/>
              </a:solidFill>
            </a:rPr>
            <a:t>Parent process</a:t>
          </a:r>
          <a:endParaRPr lang="en-US" dirty="0">
            <a:solidFill>
              <a:srgbClr val="00B0F0"/>
            </a:solidFill>
          </a:endParaRPr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>
        <a:noFill/>
      </dgm:spPr>
      <dgm:t>
        <a:bodyPr/>
        <a:lstStyle/>
        <a:p>
          <a:pPr rtl="0"/>
          <a:r>
            <a:rPr lang="en-US" b="1" i="1" dirty="0" smtClean="0">
              <a:solidFill>
                <a:srgbClr val="00B0F0"/>
              </a:solidFill>
            </a:rPr>
            <a:t>Child process </a:t>
          </a:r>
          <a:endParaRPr lang="en-US" dirty="0">
            <a:solidFill>
              <a:srgbClr val="00B0F0"/>
            </a:solidFill>
          </a:endParaRPr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A2E12-2AA0-4BB6-A2DA-D34C9C16256E}" type="presOf" srcId="{1C2237B4-0F8E-2941-A3BA-092D9D2BD042}" destId="{6E5587B0-CB6B-5F49-99BC-8512D84E1718}" srcOrd="0" destOrd="0" presId="urn:microsoft.com/office/officeart/2005/8/layout/hList1"/>
    <dgm:cxn modelId="{4C4BB010-6452-4955-A7C5-018F6829B95D}" type="presOf" srcId="{F3C9979B-06C3-7E45-BD10-6207B7A1BBF5}" destId="{B830ED57-4DAF-3040-BF6C-9CF6B5560015}" srcOrd="0" destOrd="1" presId="urn:microsoft.com/office/officeart/2005/8/layout/hList1"/>
    <dgm:cxn modelId="{5E3A1A93-8E71-44D7-A18A-FFBEDC2CEE21}" type="presOf" srcId="{797AA155-809C-5C4E-815A-79B6CDA5DC6A}" destId="{B830ED57-4DAF-3040-BF6C-9CF6B556001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3176E179-AE79-454D-9362-A98E792BB277}" type="presOf" srcId="{3B113823-13D8-0248-9A31-CA30A16088AA}" destId="{094610A3-C2C3-B640-879C-283BC4C4886A}" srcOrd="0" destOrd="0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D2B821D6-7606-40C0-9AB7-DEE5F6A19BAD}" type="presOf" srcId="{ED327EA9-617D-874F-AE2D-F1A810D41DF1}" destId="{B5437CEF-732C-D940-ADAA-BDDAA09C9E8D}" srcOrd="0" destOrd="0" presId="urn:microsoft.com/office/officeart/2005/8/layout/hList1"/>
    <dgm:cxn modelId="{5D466F94-9ECB-4610-AE3B-0DBB50CD262A}" type="presOf" srcId="{9D1E7E1C-1A61-644F-80B9-C9E770F86FC9}" destId="{7012A570-2292-6042-8F87-375482494525}" srcOrd="0" destOrd="0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545397CE-9B9B-41AA-9856-89996848454B}" type="presOf" srcId="{92B932D3-E2E3-3E4F-B639-04EAC8B67265}" destId="{3B7AAAD3-B4B2-894D-BD62-FBDCA5DB86E5}" srcOrd="0" destOrd="0" presId="urn:microsoft.com/office/officeart/2005/8/layout/hList1"/>
    <dgm:cxn modelId="{2397A150-97D4-4D2D-A1E9-AE100576B761}" type="presOf" srcId="{6731C334-AF11-3542-8C59-02AACA818E6A}" destId="{F5D36B78-1F81-EE4A-A629-A47EF8A594F4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7E3C9288-51F5-452D-A88D-A7353A0C8C61}" type="presParOf" srcId="{F5D36B78-1F81-EE4A-A629-A47EF8A594F4}" destId="{A74C8154-08E7-4447-BD1E-1681AA752A13}" srcOrd="0" destOrd="0" presId="urn:microsoft.com/office/officeart/2005/8/layout/hList1"/>
    <dgm:cxn modelId="{AC6150D7-8BCA-40FB-919C-FAE95E372F6E}" type="presParOf" srcId="{A74C8154-08E7-4447-BD1E-1681AA752A13}" destId="{7012A570-2292-6042-8F87-375482494525}" srcOrd="0" destOrd="0" presId="urn:microsoft.com/office/officeart/2005/8/layout/hList1"/>
    <dgm:cxn modelId="{B48AB44A-1A85-41DC-81B1-0FABE9B7A19A}" type="presParOf" srcId="{A74C8154-08E7-4447-BD1E-1681AA752A13}" destId="{6E5587B0-CB6B-5F49-99BC-8512D84E1718}" srcOrd="1" destOrd="0" presId="urn:microsoft.com/office/officeart/2005/8/layout/hList1"/>
    <dgm:cxn modelId="{526F8122-5815-4FFA-805F-DBDB6BAA8552}" type="presParOf" srcId="{F5D36B78-1F81-EE4A-A629-A47EF8A594F4}" destId="{83FDB912-E463-BB43-A426-495E5C1B9F59}" srcOrd="1" destOrd="0" presId="urn:microsoft.com/office/officeart/2005/8/layout/hList1"/>
    <dgm:cxn modelId="{A04902CD-1638-48FA-AE1B-4D1A38B17B7C}" type="presParOf" srcId="{F5D36B78-1F81-EE4A-A629-A47EF8A594F4}" destId="{06FA7E0C-365E-3049-8EF9-25EB43125646}" srcOrd="2" destOrd="0" presId="urn:microsoft.com/office/officeart/2005/8/layout/hList1"/>
    <dgm:cxn modelId="{B088A06E-CA09-4A68-945F-DDE230CAB12E}" type="presParOf" srcId="{06FA7E0C-365E-3049-8EF9-25EB43125646}" destId="{3B7AAAD3-B4B2-894D-BD62-FBDCA5DB86E5}" srcOrd="0" destOrd="0" presId="urn:microsoft.com/office/officeart/2005/8/layout/hList1"/>
    <dgm:cxn modelId="{3648D3D0-80DC-44E8-AF2F-4FB78D4CBE8A}" type="presParOf" srcId="{06FA7E0C-365E-3049-8EF9-25EB43125646}" destId="{094610A3-C2C3-B640-879C-283BC4C4886A}" srcOrd="1" destOrd="0" presId="urn:microsoft.com/office/officeart/2005/8/layout/hList1"/>
    <dgm:cxn modelId="{278A856D-573E-48BF-B1BB-645CFD39569C}" type="presParOf" srcId="{F5D36B78-1F81-EE4A-A629-A47EF8A594F4}" destId="{CC752E20-1E1D-EE4F-94ED-EDF611B1745D}" srcOrd="3" destOrd="0" presId="urn:microsoft.com/office/officeart/2005/8/layout/hList1"/>
    <dgm:cxn modelId="{B63384DD-5994-4984-A237-F34223347181}" type="presParOf" srcId="{F5D36B78-1F81-EE4A-A629-A47EF8A594F4}" destId="{C9D5DCC4-6884-7847-A551-EB55BE19C0CA}" srcOrd="4" destOrd="0" presId="urn:microsoft.com/office/officeart/2005/8/layout/hList1"/>
    <dgm:cxn modelId="{FCD6543F-AB90-49EB-96CA-6C46D99653FE}" type="presParOf" srcId="{C9D5DCC4-6884-7847-A551-EB55BE19C0CA}" destId="{B5437CEF-732C-D940-ADAA-BDDAA09C9E8D}" srcOrd="0" destOrd="0" presId="urn:microsoft.com/office/officeart/2005/8/layout/hList1"/>
    <dgm:cxn modelId="{4CD3E263-11D6-42F1-BB3C-67D22B7C0FDB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427589"/>
          <a:ext cx="2437804" cy="950431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>
              <a:solidFill>
                <a:srgbClr val="00B0F0"/>
              </a:solidFill>
            </a:rPr>
            <a:t>Process spawning</a:t>
          </a:r>
          <a:endParaRPr lang="en-US" sz="2700" kern="1200" dirty="0">
            <a:solidFill>
              <a:srgbClr val="00B0F0"/>
            </a:solidFill>
          </a:endParaRPr>
        </a:p>
      </dsp:txBody>
      <dsp:txXfrm>
        <a:off x="76195" y="427589"/>
        <a:ext cx="2437804" cy="950431"/>
      </dsp:txXfrm>
    </dsp:sp>
    <dsp:sp modelId="{6E5587B0-CB6B-5F49-99BC-8512D84E1718}">
      <dsp:nvSpPr>
        <dsp:cNvPr id="0" name=""/>
        <dsp:cNvSpPr/>
      </dsp:nvSpPr>
      <dsp:spPr>
        <a:xfrm>
          <a:off x="76195" y="1399226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399226"/>
        <a:ext cx="2437804" cy="2890484"/>
      </dsp:txXfrm>
    </dsp:sp>
    <dsp:sp modelId="{3B7AAAD3-B4B2-894D-BD62-FBDCA5DB86E5}">
      <dsp:nvSpPr>
        <dsp:cNvPr id="0" name=""/>
        <dsp:cNvSpPr/>
      </dsp:nvSpPr>
      <dsp:spPr>
        <a:xfrm>
          <a:off x="2781597" y="441741"/>
          <a:ext cx="2437804" cy="950431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>
              <a:solidFill>
                <a:srgbClr val="00B0F0"/>
              </a:solidFill>
            </a:rPr>
            <a:t>Parent process</a:t>
          </a:r>
          <a:endParaRPr lang="en-US" sz="2700" kern="1200" dirty="0">
            <a:solidFill>
              <a:srgbClr val="00B0F0"/>
            </a:solidFill>
          </a:endParaRPr>
        </a:p>
      </dsp:txBody>
      <dsp:txXfrm>
        <a:off x="2781597" y="441741"/>
        <a:ext cx="2437804" cy="950431"/>
      </dsp:txXfrm>
    </dsp:sp>
    <dsp:sp modelId="{094610A3-C2C3-B640-879C-283BC4C4886A}">
      <dsp:nvSpPr>
        <dsp:cNvPr id="0" name=""/>
        <dsp:cNvSpPr/>
      </dsp:nvSpPr>
      <dsp:spPr>
        <a:xfrm>
          <a:off x="2781597" y="1392173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392173"/>
        <a:ext cx="2437804" cy="2890484"/>
      </dsp:txXfrm>
    </dsp:sp>
    <dsp:sp modelId="{B5437CEF-732C-D940-ADAA-BDDAA09C9E8D}">
      <dsp:nvSpPr>
        <dsp:cNvPr id="0" name=""/>
        <dsp:cNvSpPr/>
      </dsp:nvSpPr>
      <dsp:spPr>
        <a:xfrm>
          <a:off x="5560695" y="441741"/>
          <a:ext cx="2437804" cy="950431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>
              <a:solidFill>
                <a:srgbClr val="00B0F0"/>
              </a:solidFill>
            </a:rPr>
            <a:t>Child process </a:t>
          </a:r>
          <a:endParaRPr lang="en-US" sz="2700" kern="1200" dirty="0">
            <a:solidFill>
              <a:srgbClr val="00B0F0"/>
            </a:solidFill>
          </a:endParaRPr>
        </a:p>
      </dsp:txBody>
      <dsp:txXfrm>
        <a:off x="5560695" y="441741"/>
        <a:ext cx="2437804" cy="950431"/>
      </dsp:txXfrm>
    </dsp:sp>
    <dsp:sp modelId="{B830ED57-4DAF-3040-BF6C-9CF6B5560015}">
      <dsp:nvSpPr>
        <dsp:cNvPr id="0" name=""/>
        <dsp:cNvSpPr/>
      </dsp:nvSpPr>
      <dsp:spPr>
        <a:xfrm>
          <a:off x="5560695" y="1392173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392173"/>
        <a:ext cx="2437804" cy="289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C9D4-1E60-5646-9D0B-E75A1AF73A73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9B33A-6985-BA40-9EE9-511699D5C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”,9/e, 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2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round-robin fashion on the available processes (each process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Running: The process that is currently being executed. For this chapter,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Ready: A process that is prepared to execute when given the opportunity.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Blocked/Waiting:  A process that cannot execute until some event occurs,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New: A process that has just been created but has not yet been admitted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Exit: A process that has been released from the pool of executable processes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Null : New: A new process is created to execute a program. This event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New : Ready: The OS will move a process from the New state to the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 : Running: When it is time to select a process to run, the OS chooses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 : Exit: The currently running process is terminated by the OS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 : Ready: The most common reason for this transition is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 : Ready: A process in the Blocked state is moved to the Ready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 : Exit: For clarity, this transition is not shown on the state diagram.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 : Exit: The comments under the preceding item apply.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5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4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managed, the OS builds the data structures that are used to manage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allocates address space in main memory to the process. We describe these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in Section 3.3 . These actions constitute the creation of a new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common events lead to the creation of a process, as indicated in Table 3.1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batch environment, a process is created in response to the submission of a job.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interactive environment, a process is created when a new user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on. In both cases, the OS is responsible for the creation of the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may also create a process on behalf of an application.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requests that a file be printed, the OS can create a process that will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printing. The requesting process can thus proceed independently of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complete the printing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or application program, and this is still commonly found with many contemporary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However, it can be useful to allow one process to 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creation of another. For example, an application process may generate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receive data that the application is generating and to organize those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form suitable for later analysis. The new process runs in parallel to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is activated from time to time when new data are available.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can be very useful in structuring the application.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3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AB668-F8B8-6545-A6AC-1422046B3CA1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51FB-3744-0345-9C49-41F3504744E0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1D37-92F9-D447-B820-9CF391820FDC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74DC3-6E55-0249-9F80-42692001403E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AB3-0903-C244-BB28-8BDBF69A3272}" type="datetime1">
              <a:rPr lang="en-US" smtClean="0"/>
              <a:pPr/>
              <a:t>10/5/2017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F782A-617D-6B4F-A3E8-0E3F0D71928C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9A7F3-59B4-2D40-8781-ADEB419E7F18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9A73B-4FEC-E64B-B8B2-3B256032E3A8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A9074-01BF-D84E-9F0C-F45972CEE124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AED90-91B3-9447-B6E7-17CD4CE4348C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2F6AFE-A857-A843-92E9-57F1E396C66E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B5596-AFD2-1E44-B28B-BF9F7719C55B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5F375-0372-FC4E-98D4-D0F527FDD21A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3CA008-3437-8142-86EA-08020C92BCEA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74A78-6CA2-A34D-B19F-9317905328BA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A9383-2F9F-4141-858B-CE101AAFAFF8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0D9A8-94CE-234C-B239-1C16F808F30C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2D56B-6499-944B-A7DD-D1B872599C85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94E6-21D1-354C-B643-AB2E07985321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9753-AE89-A744-9617-89DDB7494F74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E2187-A39E-4E4F-8C4F-2240FD17F6C8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749C-D0EF-E448-84D6-68A2993D77E2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1597-9322-B548-8656-95B86C8FA440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6F5DB-3BC4-454A-83B3-9A25618D5E85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714B0-25FE-EE44-ABEB-EACF19CBCFA2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2B3DED-55C0-7546-A4AF-2F38200E842E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B8A8D1-7995-6149-AEF0-6088F2C2522D}" type="datetime1">
              <a:rPr lang="en-US" smtClean="0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/>
              <a:t>Process Description and Control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Ninth Edition</a:t>
            </a:r>
          </a:p>
          <a:p>
            <a:r>
              <a:rPr lang="en-US" dirty="0" smtClean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completion</a:t>
            </a:r>
          </a:p>
          <a:p>
            <a:r>
              <a:rPr lang="en-NZ" sz="2400" dirty="0" smtClean="0"/>
              <a:t>A batch job should include a HALT instruction or an explicit OS service call for termination</a:t>
            </a:r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558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Table</a:t>
            </a:r>
            <a:r>
              <a:rPr lang="en-US" b="1" dirty="0" smtClean="0">
                <a:latin typeface="+mn-lt"/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3.2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111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714500" y="3543300"/>
            <a:ext cx="5867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00400" y="6097588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2895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2438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2098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0400" y="1905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00400" y="10668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3276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657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5715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5334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0400" y="50292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0400" y="4724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4343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36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8246" y="1935480"/>
            <a:ext cx="8520954" cy="49530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400" dirty="0" smtClean="0"/>
              <a:t>2 state process model</a:t>
            </a:r>
          </a:p>
          <a:p>
            <a:pPr marL="565150" lvl="3">
              <a:spcBef>
                <a:spcPts val="0"/>
              </a:spcBef>
            </a:pPr>
            <a:r>
              <a:rPr lang="en-US" sz="2000" dirty="0" smtClean="0"/>
              <a:t>Not Running State</a:t>
            </a:r>
          </a:p>
          <a:p>
            <a:pPr marL="565150" lvl="3">
              <a:spcBef>
                <a:spcPts val="0"/>
              </a:spcBef>
            </a:pPr>
            <a:r>
              <a:rPr lang="en-US" sz="2000" dirty="0" smtClean="0"/>
              <a:t>Problems With this model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Reasons why a processes is created</a:t>
            </a:r>
          </a:p>
          <a:p>
            <a:pPr marL="295275" lvl="1">
              <a:spcBef>
                <a:spcPts val="0"/>
              </a:spcBef>
            </a:pPr>
            <a:r>
              <a:rPr lang="en-US" sz="2000" dirty="0" smtClean="0"/>
              <a:t>Spawning</a:t>
            </a:r>
          </a:p>
          <a:p>
            <a:pPr marL="565150" lvl="3">
              <a:spcBef>
                <a:spcPts val="0"/>
              </a:spcBef>
            </a:pPr>
            <a:r>
              <a:rPr lang="en-US" sz="2000" dirty="0" smtClean="0"/>
              <a:t>Code</a:t>
            </a:r>
          </a:p>
          <a:p>
            <a:pPr marL="565150" lvl="3">
              <a:spcBef>
                <a:spcPts val="0"/>
              </a:spcBef>
            </a:pPr>
            <a:r>
              <a:rPr lang="en-US" sz="2000" dirty="0" smtClean="0"/>
              <a:t>Compile, Execute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Reasons why a Process are destroyed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Five State Process Model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CPU Scheduler Role</a:t>
            </a:r>
          </a:p>
          <a:p>
            <a:pPr marL="577850" lvl="2">
              <a:spcBef>
                <a:spcPts val="0"/>
              </a:spcBef>
            </a:pPr>
            <a:r>
              <a:rPr lang="en-US" sz="2000" dirty="0" smtClean="0"/>
              <a:t>Understanding the relationship between Processing time and Scheduling time</a:t>
            </a:r>
          </a:p>
          <a:p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-16290" r="-9774"/>
          <a:stretch>
            <a:fillRect/>
          </a:stretch>
        </p:blipFill>
        <p:spPr>
          <a:xfrm>
            <a:off x="1841333" y="609600"/>
            <a:ext cx="5210930" cy="5845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514600"/>
            <a:ext cx="8797395" cy="35419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2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4" imgW="24076190" imgH="10717460" progId="Word.Document.12">
                  <p:embed/>
                </p:oleObj>
              </mc:Choice>
              <mc:Fallback>
                <p:oleObj name="Document" r:id="rId4" imgW="24076190" imgH="107174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75606" y="4419600"/>
            <a:ext cx="36583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53340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96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38862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3685463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("the main program process ID is %d\n",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child_pid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 ()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child_pid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parent process, with id %d\n",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 child's process ID is %d\n",(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child process, with id %d\n",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73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1734" y="2057400"/>
            <a:ext cx="8520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Compile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gcc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forkExample.c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-o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forkExe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-lm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Execute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: ./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forkExe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main program process ID is </a:t>
            </a:r>
            <a:r>
              <a:rPr lang="en-US" b="1" u="sng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2898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this is the parent process, with id </a:t>
            </a:r>
            <a:r>
              <a:rPr lang="en-US" b="1" u="sng" dirty="0">
                <a:solidFill>
                  <a:srgbClr val="00B0F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2898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</a:br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child's process ID is </a:t>
            </a:r>
            <a:r>
              <a:rPr lang="en-US" b="1" u="sng" dirty="0" smtClean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2899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is the child process, with id </a:t>
            </a:r>
            <a:r>
              <a:rPr lang="en-US" b="1" u="sng" dirty="0">
                <a:solidFill>
                  <a:srgbClr val="00B05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2899</a:t>
            </a:r>
            <a:endParaRPr lang="en-US" sz="2800" b="1" u="sng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3451</Words>
  <Application>Microsoft Office PowerPoint</Application>
  <PresentationFormat>On-screen Show (4:3)</PresentationFormat>
  <Paragraphs>328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Calisto MT</vt:lpstr>
      <vt:lpstr>Courier New</vt:lpstr>
      <vt:lpstr>Tahoma</vt:lpstr>
      <vt:lpstr>Times New Roman</vt:lpstr>
      <vt:lpstr>Wingdings</vt:lpstr>
      <vt:lpstr>Custom Design</vt:lpstr>
      <vt:lpstr>Codex</vt:lpstr>
      <vt:lpstr>Document</vt:lpstr>
      <vt:lpstr>Chapter 3 Process Description and Control</vt:lpstr>
      <vt:lpstr>Objectives</vt:lpstr>
      <vt:lpstr>PowerPoint Presentation</vt:lpstr>
      <vt:lpstr>Two-State Process Model</vt:lpstr>
      <vt:lpstr>PowerPoint Presentation</vt:lpstr>
      <vt:lpstr>Table 3.1   Reasons for Process Creation</vt:lpstr>
      <vt:lpstr>Process Creation</vt:lpstr>
      <vt:lpstr>PowerPoint Presentation</vt:lpstr>
      <vt:lpstr>PowerPoint Presentation</vt:lpstr>
      <vt:lpstr>Process Termination</vt:lpstr>
      <vt:lpstr>PowerPoint Presentation</vt:lpstr>
      <vt:lpstr>Five-State Process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2017-02-23T18:46:20Z</dcterms:created>
  <dcterms:modified xsi:type="dcterms:W3CDTF">2017-10-05T12:54:07Z</dcterms:modified>
</cp:coreProperties>
</file>