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64" r:id="rId2"/>
  </p:sldMasterIdLst>
  <p:notesMasterIdLst>
    <p:notesMasterId r:id="rId22"/>
  </p:notesMasterIdLst>
  <p:handoutMasterIdLst>
    <p:handoutMasterId r:id="rId23"/>
  </p:handoutMasterIdLst>
  <p:sldIdLst>
    <p:sldId id="256" r:id="rId3"/>
    <p:sldId id="393" r:id="rId4"/>
    <p:sldId id="394" r:id="rId5"/>
    <p:sldId id="395" r:id="rId6"/>
    <p:sldId id="396" r:id="rId7"/>
    <p:sldId id="397" r:id="rId8"/>
    <p:sldId id="398" r:id="rId9"/>
    <p:sldId id="399" r:id="rId10"/>
    <p:sldId id="400" r:id="rId11"/>
    <p:sldId id="402" r:id="rId12"/>
    <p:sldId id="403" r:id="rId13"/>
    <p:sldId id="404" r:id="rId14"/>
    <p:sldId id="405" r:id="rId15"/>
    <p:sldId id="281" r:id="rId16"/>
    <p:sldId id="282" r:id="rId17"/>
    <p:sldId id="283" r:id="rId18"/>
    <p:sldId id="346" r:id="rId19"/>
    <p:sldId id="284" r:id="rId20"/>
    <p:sldId id="285" r:id="rId21"/>
  </p:sldIdLst>
  <p:sldSz cx="9144000" cy="6858000" type="screen4x3"/>
  <p:notesSz cx="6858000" cy="92360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01" autoAdjust="0"/>
    <p:restoredTop sz="79282" autoAdjust="0"/>
  </p:normalViewPr>
  <p:slideViewPr>
    <p:cSldViewPr>
      <p:cViewPr varScale="1">
        <p:scale>
          <a:sx n="58" d="100"/>
          <a:sy n="58" d="100"/>
        </p:scale>
        <p:origin x="474"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74"/>
    </p:cViewPr>
  </p:sorterViewPr>
  <p:notesViewPr>
    <p:cSldViewPr>
      <p:cViewPr varScale="1">
        <p:scale>
          <a:sx n="57" d="100"/>
          <a:sy n="57" d="100"/>
        </p:scale>
        <p:origin x="-2604" y="-96"/>
      </p:cViewPr>
      <p:guideLst>
        <p:guide orient="horz" pos="290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804"/>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sz="quarter" idx="1"/>
          </p:nvPr>
        </p:nvSpPr>
        <p:spPr>
          <a:xfrm>
            <a:off x="3884613" y="0"/>
            <a:ext cx="2971800" cy="461804"/>
          </a:xfrm>
          <a:prstGeom prst="rect">
            <a:avLst/>
          </a:prstGeom>
        </p:spPr>
        <p:txBody>
          <a:bodyPr vert="horz" lIns="91440" tIns="45720" rIns="91440" bIns="45720" rtlCol="0"/>
          <a:lstStyle>
            <a:lvl1pPr algn="r">
              <a:defRPr sz="1200"/>
            </a:lvl1pPr>
          </a:lstStyle>
          <a:p>
            <a:fld id="{60A9BED9-0B80-4399-A458-3ADCCC0057AE}" type="datetimeFigureOut">
              <a:rPr lang="en-US" smtClean="0"/>
              <a:pPr/>
              <a:t>2/21/2018</a:t>
            </a:fld>
            <a:endParaRPr lang="en-NZ" dirty="0"/>
          </a:p>
        </p:txBody>
      </p:sp>
      <p:sp>
        <p:nvSpPr>
          <p:cNvPr id="4" name="Footer Placeholder 3"/>
          <p:cNvSpPr>
            <a:spLocks noGrp="1"/>
          </p:cNvSpPr>
          <p:nvPr>
            <p:ph type="ftr" sz="quarter" idx="2"/>
          </p:nvPr>
        </p:nvSpPr>
        <p:spPr>
          <a:xfrm>
            <a:off x="0" y="8772668"/>
            <a:ext cx="2971800" cy="461804"/>
          </a:xfrm>
          <a:prstGeom prst="rect">
            <a:avLst/>
          </a:prstGeom>
        </p:spPr>
        <p:txBody>
          <a:bodyPr vert="horz" lIns="91440" tIns="45720" rIns="91440" bIns="45720"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84613" y="8772668"/>
            <a:ext cx="2971800" cy="461804"/>
          </a:xfrm>
          <a:prstGeom prst="rect">
            <a:avLst/>
          </a:prstGeom>
        </p:spPr>
        <p:txBody>
          <a:bodyPr vert="horz" lIns="91440" tIns="45720" rIns="91440" bIns="45720" rtlCol="0" anchor="b"/>
          <a:lstStyle>
            <a:lvl1pPr algn="r">
              <a:defRPr sz="1200"/>
            </a:lvl1pPr>
          </a:lstStyle>
          <a:p>
            <a:fld id="{5DA649A7-53D2-4D96-9688-A4162C228653}" type="slidenum">
              <a:rPr lang="en-NZ" smtClean="0"/>
              <a:pPr/>
              <a:t>‹#›</a:t>
            </a:fld>
            <a:endParaRPr lang="en-NZ" dirty="0"/>
          </a:p>
        </p:txBody>
      </p:sp>
    </p:spTree>
    <p:extLst>
      <p:ext uri="{BB962C8B-B14F-4D97-AF65-F5344CB8AC3E}">
        <p14:creationId xmlns:p14="http://schemas.microsoft.com/office/powerpoint/2010/main" val="29423112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80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6180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C19E2A7-2174-452B-9BED-C410D2434D57}" type="datetimeFigureOut">
              <a:rPr lang="en-US"/>
              <a:pPr>
                <a:defRPr/>
              </a:pPr>
              <a:t>2/21/2018</a:t>
            </a:fld>
            <a:endParaRPr lang="en-US" dirty="0"/>
          </a:p>
        </p:txBody>
      </p:sp>
      <p:sp>
        <p:nvSpPr>
          <p:cNvPr id="4" name="Slide Image Placeholder 3"/>
          <p:cNvSpPr>
            <a:spLocks noGrp="1" noRot="1" noChangeAspect="1"/>
          </p:cNvSpPr>
          <p:nvPr>
            <p:ph type="sldImg" idx="2"/>
          </p:nvPr>
        </p:nvSpPr>
        <p:spPr>
          <a:xfrm>
            <a:off x="1120775" y="692150"/>
            <a:ext cx="4616450" cy="3463925"/>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87136"/>
            <a:ext cx="5486400" cy="4156234"/>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772668"/>
            <a:ext cx="2971800" cy="46180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772668"/>
            <a:ext cx="2971800" cy="46180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FBF5012-E6F5-495C-A541-6B7E71D3D4A6}" type="slidenum">
              <a:rPr lang="en-US"/>
              <a:pPr>
                <a:defRPr/>
              </a:pPr>
              <a:t>‹#›</a:t>
            </a:fld>
            <a:endParaRPr lang="en-US" dirty="0"/>
          </a:p>
        </p:txBody>
      </p:sp>
    </p:spTree>
    <p:extLst>
      <p:ext uri="{BB962C8B-B14F-4D97-AF65-F5344CB8AC3E}">
        <p14:creationId xmlns:p14="http://schemas.microsoft.com/office/powerpoint/2010/main" val="13195198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9/e, by William Stallings, Chapter 3 “</a:t>
            </a:r>
            <a:r>
              <a:rPr kumimoji="1" lang="en-GB" dirty="0" smtClean="0">
                <a:latin typeface="Times New Roman" pitchFamily="-106" charset="0"/>
                <a:ea typeface="ＭＳ Ｐゴシック" pitchFamily="-106" charset="-128"/>
                <a:cs typeface="ＭＳ Ｐゴシック" pitchFamily="-106" charset="-128"/>
              </a:rPr>
              <a:t>Process</a:t>
            </a:r>
            <a:r>
              <a:rPr kumimoji="1" lang="en-GB" baseline="0" dirty="0" smtClean="0">
                <a:latin typeface="Times New Roman" pitchFamily="-106" charset="0"/>
                <a:ea typeface="ＭＳ Ｐゴシック" pitchFamily="-106" charset="-128"/>
                <a:cs typeface="ＭＳ Ｐゴシック" pitchFamily="-106" charset="-128"/>
              </a:rPr>
              <a:t> Description and Control</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a:t>
            </a:fld>
            <a:endParaRPr lang="en-US" dirty="0"/>
          </a:p>
        </p:txBody>
      </p:sp>
    </p:spTree>
    <p:extLst>
      <p:ext uri="{BB962C8B-B14F-4D97-AF65-F5344CB8AC3E}">
        <p14:creationId xmlns:p14="http://schemas.microsoft.com/office/powerpoint/2010/main" val="1161159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extLst>
      <p:ext uri="{BB962C8B-B14F-4D97-AF65-F5344CB8AC3E}">
        <p14:creationId xmlns:p14="http://schemas.microsoft.com/office/powerpoint/2010/main" val="1590921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extLst>
      <p:ext uri="{BB962C8B-B14F-4D97-AF65-F5344CB8AC3E}">
        <p14:creationId xmlns:p14="http://schemas.microsoft.com/office/powerpoint/2010/main" val="2713122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extLst>
      <p:ext uri="{BB962C8B-B14F-4D97-AF65-F5344CB8AC3E}">
        <p14:creationId xmlns:p14="http://schemas.microsoft.com/office/powerpoint/2010/main" val="32833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13</a:t>
            </a:fld>
            <a:endParaRPr lang="en-US" dirty="0"/>
          </a:p>
        </p:txBody>
      </p:sp>
    </p:spTree>
    <p:extLst>
      <p:ext uri="{BB962C8B-B14F-4D97-AF65-F5344CB8AC3E}">
        <p14:creationId xmlns:p14="http://schemas.microsoft.com/office/powerpoint/2010/main" val="1469608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Recall that the reason for all of this elaborate machinery is that I/O activities</a:t>
            </a:r>
          </a:p>
          <a:p>
            <a:r>
              <a:rPr lang="en-US" sz="1200" kern="1200" baseline="0" dirty="0" smtClean="0">
                <a:solidFill>
                  <a:schemeClr val="tx1"/>
                </a:solidFill>
                <a:latin typeface="+mn-lt"/>
                <a:ea typeface="+mn-ea"/>
                <a:cs typeface="+mn-cs"/>
              </a:rPr>
              <a:t>are much slower than computation and therefore the processor in a uniprogramming</a:t>
            </a:r>
          </a:p>
          <a:p>
            <a:r>
              <a:rPr lang="en-US" sz="1200" kern="1200" baseline="0" dirty="0" smtClean="0">
                <a:solidFill>
                  <a:schemeClr val="tx1"/>
                </a:solidFill>
                <a:latin typeface="+mn-lt"/>
                <a:ea typeface="+mn-ea"/>
                <a:cs typeface="+mn-cs"/>
              </a:rPr>
              <a:t>system is idle most of the time. But the arrangement of Figure 3.8b does not entirely</a:t>
            </a:r>
          </a:p>
          <a:p>
            <a:r>
              <a:rPr lang="en-US" sz="1200" kern="1200" baseline="0" dirty="0" smtClean="0">
                <a:solidFill>
                  <a:schemeClr val="tx1"/>
                </a:solidFill>
                <a:latin typeface="+mn-lt"/>
                <a:ea typeface="+mn-ea"/>
                <a:cs typeface="+mn-cs"/>
              </a:rPr>
              <a:t>solve the problem. It is true that, in this case, memory holds multiple processes and</a:t>
            </a:r>
          </a:p>
          <a:p>
            <a:r>
              <a:rPr lang="en-US" sz="1200" kern="1200" baseline="0" dirty="0" smtClean="0">
                <a:solidFill>
                  <a:schemeClr val="tx1"/>
                </a:solidFill>
                <a:latin typeface="+mn-lt"/>
                <a:ea typeface="+mn-ea"/>
                <a:cs typeface="+mn-cs"/>
              </a:rPr>
              <a:t>that the processor can move to another process when one process is blocked. But the</a:t>
            </a:r>
          </a:p>
          <a:p>
            <a:r>
              <a:rPr lang="en-US" sz="1200" kern="1200" baseline="0" dirty="0" smtClean="0">
                <a:solidFill>
                  <a:schemeClr val="tx1"/>
                </a:solidFill>
                <a:latin typeface="+mn-lt"/>
                <a:ea typeface="+mn-ea"/>
                <a:cs typeface="+mn-cs"/>
              </a:rPr>
              <a:t>processor is so much faster than I/O that it will be common for all of the processes in</a:t>
            </a:r>
          </a:p>
          <a:p>
            <a:r>
              <a:rPr lang="en-US" sz="1200" kern="1200" baseline="0" dirty="0" smtClean="0">
                <a:solidFill>
                  <a:schemeClr val="tx1"/>
                </a:solidFill>
                <a:latin typeface="+mn-lt"/>
                <a:ea typeface="+mn-ea"/>
                <a:cs typeface="+mn-cs"/>
              </a:rPr>
              <a:t>memory to be waiting for I/O. Thus, even with multiprogramming, a processor could</a:t>
            </a:r>
          </a:p>
          <a:p>
            <a:r>
              <a:rPr lang="en-US" sz="1200" kern="1200" baseline="0" dirty="0" smtClean="0">
                <a:solidFill>
                  <a:schemeClr val="tx1"/>
                </a:solidFill>
                <a:latin typeface="+mn-lt"/>
                <a:ea typeface="+mn-ea"/>
                <a:cs typeface="+mn-cs"/>
              </a:rPr>
              <a:t>be idle most of the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What to do? Main memory could be expanded to accommodate more processes.</a:t>
            </a:r>
          </a:p>
          <a:p>
            <a:r>
              <a:rPr lang="en-US" sz="1200" kern="1200" baseline="0" dirty="0" smtClean="0">
                <a:solidFill>
                  <a:schemeClr val="tx1"/>
                </a:solidFill>
                <a:latin typeface="+mn-lt"/>
                <a:ea typeface="+mn-ea"/>
                <a:cs typeface="+mn-cs"/>
              </a:rPr>
              <a:t>But there are two flaws in this approach. First, there is a cost associated with</a:t>
            </a:r>
          </a:p>
          <a:p>
            <a:r>
              <a:rPr lang="en-US" sz="1200" kern="1200" baseline="0" dirty="0" smtClean="0">
                <a:solidFill>
                  <a:schemeClr val="tx1"/>
                </a:solidFill>
                <a:latin typeface="+mn-lt"/>
                <a:ea typeface="+mn-ea"/>
                <a:cs typeface="+mn-cs"/>
              </a:rPr>
              <a:t>main memory, which, though small on a per-byte basis, begins to add up as we get</a:t>
            </a:r>
          </a:p>
          <a:p>
            <a:r>
              <a:rPr lang="en-US" sz="1200" kern="1200" baseline="0" dirty="0" smtClean="0">
                <a:solidFill>
                  <a:schemeClr val="tx1"/>
                </a:solidFill>
                <a:latin typeface="+mn-lt"/>
                <a:ea typeface="+mn-ea"/>
                <a:cs typeface="+mn-cs"/>
              </a:rPr>
              <a:t>into the gigabytes of storage. Second, the appetite of programs for memory has</a:t>
            </a:r>
          </a:p>
          <a:p>
            <a:r>
              <a:rPr lang="en-US" sz="1200" kern="1200" baseline="0" dirty="0" smtClean="0">
                <a:solidFill>
                  <a:schemeClr val="tx1"/>
                </a:solidFill>
                <a:latin typeface="+mn-lt"/>
                <a:ea typeface="+mn-ea"/>
                <a:cs typeface="+mn-cs"/>
              </a:rPr>
              <a:t>grown as fast as the cost of memory has dropped. So larger memory results in larger</a:t>
            </a:r>
          </a:p>
          <a:p>
            <a:r>
              <a:rPr lang="en-US" sz="1200" kern="1200" baseline="0" dirty="0" smtClean="0">
                <a:solidFill>
                  <a:schemeClr val="tx1"/>
                </a:solidFill>
                <a:latin typeface="+mn-lt"/>
                <a:ea typeface="+mn-ea"/>
                <a:cs typeface="+mn-cs"/>
              </a:rPr>
              <a:t>processes, not more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solution is swapping, which involves moving part or all of a process</a:t>
            </a:r>
          </a:p>
          <a:p>
            <a:r>
              <a:rPr lang="en-US" sz="1200" kern="1200" baseline="0" dirty="0" smtClean="0">
                <a:solidFill>
                  <a:schemeClr val="tx1"/>
                </a:solidFill>
                <a:latin typeface="+mn-lt"/>
                <a:ea typeface="+mn-ea"/>
                <a:cs typeface="+mn-cs"/>
              </a:rPr>
              <a:t>from main memory to disk. When none of the processes in main memory is in the</a:t>
            </a:r>
          </a:p>
          <a:p>
            <a:r>
              <a:rPr lang="en-US" sz="1200" kern="1200" baseline="0" dirty="0" smtClean="0">
                <a:solidFill>
                  <a:schemeClr val="tx1"/>
                </a:solidFill>
                <a:latin typeface="+mn-lt"/>
                <a:ea typeface="+mn-ea"/>
                <a:cs typeface="+mn-cs"/>
              </a:rPr>
              <a:t>Ready state, the OS swaps one of the blocked processes out on to disk into a suspend</a:t>
            </a:r>
          </a:p>
          <a:p>
            <a:r>
              <a:rPr lang="en-US" sz="1200" kern="1200" baseline="0" dirty="0" smtClean="0">
                <a:solidFill>
                  <a:schemeClr val="tx1"/>
                </a:solidFill>
                <a:latin typeface="+mn-lt"/>
                <a:ea typeface="+mn-ea"/>
                <a:cs typeface="+mn-cs"/>
              </a:rPr>
              <a:t>queue. This is a queue of existing processes that have been temporarily kicked</a:t>
            </a:r>
          </a:p>
          <a:p>
            <a:r>
              <a:rPr lang="en-US" sz="1200" kern="1200" baseline="0" dirty="0" smtClean="0">
                <a:solidFill>
                  <a:schemeClr val="tx1"/>
                </a:solidFill>
                <a:latin typeface="+mn-lt"/>
                <a:ea typeface="+mn-ea"/>
                <a:cs typeface="+mn-cs"/>
              </a:rPr>
              <a:t>out of main memory, or suspended. The OS then brings in another process from the</a:t>
            </a:r>
          </a:p>
          <a:p>
            <a:r>
              <a:rPr lang="en-US" sz="1200" kern="1200" baseline="0" dirty="0" smtClean="0">
                <a:solidFill>
                  <a:schemeClr val="tx1"/>
                </a:solidFill>
                <a:latin typeface="+mn-lt"/>
                <a:ea typeface="+mn-ea"/>
                <a:cs typeface="+mn-cs"/>
              </a:rPr>
              <a:t>suspend queue, or it honors a new-process request. Execution then continues with</a:t>
            </a:r>
          </a:p>
          <a:p>
            <a:r>
              <a:rPr lang="en-US" sz="1200" kern="1200" baseline="0" dirty="0" smtClean="0">
                <a:solidFill>
                  <a:schemeClr val="tx1"/>
                </a:solidFill>
                <a:latin typeface="+mn-lt"/>
                <a:ea typeface="+mn-ea"/>
                <a:cs typeface="+mn-cs"/>
              </a:rPr>
              <a:t>the newly arrived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Swapping, however, is an I/O operation, and therefore there is the potential</a:t>
            </a:r>
          </a:p>
          <a:p>
            <a:r>
              <a:rPr lang="en-US" sz="1200" kern="1200" baseline="0" dirty="0" smtClean="0">
                <a:solidFill>
                  <a:schemeClr val="tx1"/>
                </a:solidFill>
                <a:latin typeface="+mn-lt"/>
                <a:ea typeface="+mn-ea"/>
                <a:cs typeface="+mn-cs"/>
              </a:rPr>
              <a:t>for making the problem worse, not better. But because disk I/O is generally the</a:t>
            </a:r>
          </a:p>
          <a:p>
            <a:r>
              <a:rPr lang="en-US" sz="1200" kern="1200" baseline="0" dirty="0" smtClean="0">
                <a:solidFill>
                  <a:schemeClr val="tx1"/>
                </a:solidFill>
                <a:latin typeface="+mn-lt"/>
                <a:ea typeface="+mn-ea"/>
                <a:cs typeface="+mn-cs"/>
              </a:rPr>
              <a:t>fastest I/O on a system (e.g., compared to tape or printer I/O), swapping will usually</a:t>
            </a:r>
          </a:p>
          <a:p>
            <a:r>
              <a:rPr lang="en-US" sz="1200" kern="1200" baseline="0" dirty="0" smtClean="0">
                <a:solidFill>
                  <a:schemeClr val="tx1"/>
                </a:solidFill>
                <a:latin typeface="+mn-lt"/>
                <a:ea typeface="+mn-ea"/>
                <a:cs typeface="+mn-cs"/>
              </a:rPr>
              <a:t>enhance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extLst>
      <p:ext uri="{BB962C8B-B14F-4D97-AF65-F5344CB8AC3E}">
        <p14:creationId xmlns:p14="http://schemas.microsoft.com/office/powerpoint/2010/main" val="1364198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With the use of swapping as just described, one other state must be added to</a:t>
            </a:r>
          </a:p>
          <a:p>
            <a:r>
              <a:rPr lang="en-US" sz="1200" kern="1200" baseline="0" dirty="0" smtClean="0">
                <a:solidFill>
                  <a:schemeClr val="tx1"/>
                </a:solidFill>
                <a:latin typeface="+mn-lt"/>
                <a:ea typeface="+mn-ea"/>
                <a:cs typeface="+mn-cs"/>
              </a:rPr>
              <a:t>our process behavior model ( Figure 3.9a ): the Suspend state. When all of the processes</a:t>
            </a:r>
          </a:p>
          <a:p>
            <a:r>
              <a:rPr lang="en-US" sz="1200" kern="1200" baseline="0" dirty="0" smtClean="0">
                <a:solidFill>
                  <a:schemeClr val="tx1"/>
                </a:solidFill>
                <a:latin typeface="+mn-lt"/>
                <a:ea typeface="+mn-ea"/>
                <a:cs typeface="+mn-cs"/>
              </a:rPr>
              <a:t>in main memory are in the Blocked state, the OS can suspend one process by</a:t>
            </a:r>
          </a:p>
          <a:p>
            <a:r>
              <a:rPr lang="en-US" sz="1200" kern="1200" baseline="0" dirty="0" smtClean="0">
                <a:solidFill>
                  <a:schemeClr val="tx1"/>
                </a:solidFill>
                <a:latin typeface="+mn-lt"/>
                <a:ea typeface="+mn-ea"/>
                <a:cs typeface="+mn-cs"/>
              </a:rPr>
              <a:t>putting it in the Suspend state and transferring it to disk. The space that is freed in</a:t>
            </a:r>
          </a:p>
          <a:p>
            <a:r>
              <a:rPr lang="en-US" sz="1200" kern="1200" baseline="0" dirty="0" smtClean="0">
                <a:solidFill>
                  <a:schemeClr val="tx1"/>
                </a:solidFill>
                <a:latin typeface="+mn-lt"/>
                <a:ea typeface="+mn-ea"/>
                <a:cs typeface="+mn-cs"/>
              </a:rPr>
              <a:t>main memory can then be used to bring in another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the OS has performed a swapping-out operation, it has two choices for</a:t>
            </a:r>
          </a:p>
          <a:p>
            <a:r>
              <a:rPr lang="en-US" sz="1200" kern="1200" baseline="0" dirty="0" smtClean="0">
                <a:solidFill>
                  <a:schemeClr val="tx1"/>
                </a:solidFill>
                <a:latin typeface="+mn-lt"/>
                <a:ea typeface="+mn-ea"/>
                <a:cs typeface="+mn-cs"/>
              </a:rPr>
              <a:t>selecting a process to bring into main memory: It can admit a newly created process</a:t>
            </a:r>
          </a:p>
          <a:p>
            <a:r>
              <a:rPr lang="en-US" sz="1200" kern="1200" baseline="0" dirty="0" smtClean="0">
                <a:solidFill>
                  <a:schemeClr val="tx1"/>
                </a:solidFill>
                <a:latin typeface="+mn-lt"/>
                <a:ea typeface="+mn-ea"/>
                <a:cs typeface="+mn-cs"/>
              </a:rPr>
              <a:t>or it can bring in a previously suspended process. It would appear that the preference</a:t>
            </a:r>
          </a:p>
          <a:p>
            <a:r>
              <a:rPr lang="en-US" sz="1200" kern="1200" baseline="0" dirty="0" smtClean="0">
                <a:solidFill>
                  <a:schemeClr val="tx1"/>
                </a:solidFill>
                <a:latin typeface="+mn-lt"/>
                <a:ea typeface="+mn-ea"/>
                <a:cs typeface="+mn-cs"/>
              </a:rPr>
              <a:t>should be to bring in a previously suspended process, to provide it with service</a:t>
            </a:r>
          </a:p>
          <a:p>
            <a:r>
              <a:rPr lang="en-US" sz="1200" kern="1200" baseline="0" dirty="0" smtClean="0">
                <a:solidFill>
                  <a:schemeClr val="tx1"/>
                </a:solidFill>
                <a:latin typeface="+mn-lt"/>
                <a:ea typeface="+mn-ea"/>
                <a:cs typeface="+mn-cs"/>
              </a:rPr>
              <a:t>rather than increasing the total load on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But this line of reasoning presents a difficulty. All of the processes that have</a:t>
            </a:r>
          </a:p>
          <a:p>
            <a:r>
              <a:rPr lang="en-US" sz="1200" kern="1200" baseline="0" dirty="0" smtClean="0">
                <a:solidFill>
                  <a:schemeClr val="tx1"/>
                </a:solidFill>
                <a:latin typeface="+mn-lt"/>
                <a:ea typeface="+mn-ea"/>
                <a:cs typeface="+mn-cs"/>
              </a:rPr>
              <a:t>been suspended were in the Blocked state at the time of suspension. It clearly would</a:t>
            </a:r>
          </a:p>
          <a:p>
            <a:r>
              <a:rPr lang="en-US" sz="1200" kern="1200" baseline="0" dirty="0" smtClean="0">
                <a:solidFill>
                  <a:schemeClr val="tx1"/>
                </a:solidFill>
                <a:latin typeface="+mn-lt"/>
                <a:ea typeface="+mn-ea"/>
                <a:cs typeface="+mn-cs"/>
              </a:rPr>
              <a:t>not do any good to bring a blocked process back into main memory, because it is</a:t>
            </a:r>
          </a:p>
          <a:p>
            <a:r>
              <a:rPr lang="en-US" sz="1200" kern="1200" baseline="0" dirty="0" smtClean="0">
                <a:solidFill>
                  <a:schemeClr val="tx1"/>
                </a:solidFill>
                <a:latin typeface="+mn-lt"/>
                <a:ea typeface="+mn-ea"/>
                <a:cs typeface="+mn-cs"/>
              </a:rPr>
              <a:t>still not ready for execution. Recognize, however, that each process in the Suspend</a:t>
            </a:r>
          </a:p>
          <a:p>
            <a:r>
              <a:rPr lang="en-US" sz="1200" kern="1200" baseline="0" dirty="0" smtClean="0">
                <a:solidFill>
                  <a:schemeClr val="tx1"/>
                </a:solidFill>
                <a:latin typeface="+mn-lt"/>
                <a:ea typeface="+mn-ea"/>
                <a:cs typeface="+mn-cs"/>
              </a:rPr>
              <a:t>state was originally blocked on a particular event. When that event occurs, the process</a:t>
            </a:r>
          </a:p>
          <a:p>
            <a:r>
              <a:rPr lang="en-US" sz="1200" kern="1200" baseline="0" dirty="0" smtClean="0">
                <a:solidFill>
                  <a:schemeClr val="tx1"/>
                </a:solidFill>
                <a:latin typeface="+mn-lt"/>
                <a:ea typeface="+mn-ea"/>
                <a:cs typeface="+mn-cs"/>
              </a:rPr>
              <a:t>is not blocked and is potentially available for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Therefore, we need to rethink this aspect of the design. There are two independent</a:t>
            </a:r>
          </a:p>
          <a:p>
            <a:r>
              <a:rPr lang="en-US" sz="1200" kern="1200" baseline="0" dirty="0" smtClean="0">
                <a:solidFill>
                  <a:schemeClr val="tx1"/>
                </a:solidFill>
                <a:latin typeface="+mn-lt"/>
                <a:ea typeface="+mn-ea"/>
                <a:cs typeface="+mn-cs"/>
              </a:rPr>
              <a:t>concepts here: whether a process is waiting on an event (blocked or not) and</a:t>
            </a:r>
          </a:p>
          <a:p>
            <a:r>
              <a:rPr lang="en-US" sz="1200" kern="1200" baseline="0" dirty="0" smtClean="0">
                <a:solidFill>
                  <a:schemeClr val="tx1"/>
                </a:solidFill>
                <a:latin typeface="+mn-lt"/>
                <a:ea typeface="+mn-ea"/>
                <a:cs typeface="+mn-cs"/>
              </a:rPr>
              <a:t>whether a process has been swapped out of main memory (suspended or not). To</a:t>
            </a:r>
          </a:p>
          <a:p>
            <a:r>
              <a:rPr lang="en-US" sz="1200" kern="1200" baseline="0" dirty="0" smtClean="0">
                <a:solidFill>
                  <a:schemeClr val="tx1"/>
                </a:solidFill>
                <a:latin typeface="+mn-lt"/>
                <a:ea typeface="+mn-ea"/>
                <a:cs typeface="+mn-cs"/>
              </a:rPr>
              <a:t>accommodate this 2 X 2 combination, we need four states: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Ready:  The process is in main memory and available for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Blocked:  The process is in main memory and awaiting an event.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Blocked/Suspend: The process is in secondary memory and awaiting an event.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Ready/Suspend: The process is in secondary memory but is available for execution</a:t>
            </a:r>
          </a:p>
          <a:p>
            <a:r>
              <a:rPr lang="en-US" sz="1200" kern="1200" baseline="0" dirty="0" smtClean="0">
                <a:solidFill>
                  <a:schemeClr val="tx1"/>
                </a:solidFill>
                <a:latin typeface="+mn-lt"/>
                <a:ea typeface="+mn-ea"/>
                <a:cs typeface="+mn-cs"/>
              </a:rPr>
              <a:t>as soon as it is loaded into main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Before looking at a state transition diagram that encompasses the two new suspend</a:t>
            </a:r>
          </a:p>
          <a:p>
            <a:r>
              <a:rPr lang="en-US" sz="1200" kern="1200" baseline="0" dirty="0" smtClean="0">
                <a:solidFill>
                  <a:schemeClr val="tx1"/>
                </a:solidFill>
                <a:latin typeface="+mn-lt"/>
                <a:ea typeface="+mn-ea"/>
                <a:cs typeface="+mn-cs"/>
              </a:rPr>
              <a:t>states, one other point should be mentioned. The discussion so far has assumed</a:t>
            </a:r>
          </a:p>
          <a:p>
            <a:r>
              <a:rPr lang="en-US" sz="1200" kern="1200" baseline="0" dirty="0" smtClean="0">
                <a:solidFill>
                  <a:schemeClr val="tx1"/>
                </a:solidFill>
                <a:latin typeface="+mn-lt"/>
                <a:ea typeface="+mn-ea"/>
                <a:cs typeface="+mn-cs"/>
              </a:rPr>
              <a:t>that virtual memory is not in use and that a process is either all in main memory</a:t>
            </a:r>
          </a:p>
          <a:p>
            <a:r>
              <a:rPr lang="en-US" sz="1200" kern="1200" baseline="0" dirty="0" smtClean="0">
                <a:solidFill>
                  <a:schemeClr val="tx1"/>
                </a:solidFill>
                <a:latin typeface="+mn-lt"/>
                <a:ea typeface="+mn-ea"/>
                <a:cs typeface="+mn-cs"/>
              </a:rPr>
              <a:t>or all out of main memory. With a virtual memory scheme, it is possible to execute</a:t>
            </a:r>
          </a:p>
          <a:p>
            <a:r>
              <a:rPr lang="en-US" sz="1200" kern="1200" baseline="0" dirty="0" smtClean="0">
                <a:solidFill>
                  <a:schemeClr val="tx1"/>
                </a:solidFill>
                <a:latin typeface="+mn-lt"/>
                <a:ea typeface="+mn-ea"/>
                <a:cs typeface="+mn-cs"/>
              </a:rPr>
              <a:t>a process that is only partially in main memory. If reference is made to a process</a:t>
            </a:r>
          </a:p>
          <a:p>
            <a:r>
              <a:rPr lang="en-US" sz="1200" kern="1200" baseline="0" dirty="0" smtClean="0">
                <a:solidFill>
                  <a:schemeClr val="tx1"/>
                </a:solidFill>
                <a:latin typeface="+mn-lt"/>
                <a:ea typeface="+mn-ea"/>
                <a:cs typeface="+mn-cs"/>
              </a:rPr>
              <a:t>address that is not in main memory, then the appropriate portion of the process can</a:t>
            </a:r>
          </a:p>
          <a:p>
            <a:r>
              <a:rPr lang="en-US" sz="1200" kern="1200" baseline="0" dirty="0" smtClean="0">
                <a:solidFill>
                  <a:schemeClr val="tx1"/>
                </a:solidFill>
                <a:latin typeface="+mn-lt"/>
                <a:ea typeface="+mn-ea"/>
                <a:cs typeface="+mn-cs"/>
              </a:rPr>
              <a:t>be brought in. The use of virtual memory would appear to eliminate the need for</a:t>
            </a:r>
          </a:p>
          <a:p>
            <a:r>
              <a:rPr lang="en-US" sz="1200" kern="1200" baseline="0" dirty="0" smtClean="0">
                <a:solidFill>
                  <a:schemeClr val="tx1"/>
                </a:solidFill>
                <a:latin typeface="+mn-lt"/>
                <a:ea typeface="+mn-ea"/>
                <a:cs typeface="+mn-cs"/>
              </a:rPr>
              <a:t>explicit swapping, because any desired address in any desired process can be moved</a:t>
            </a:r>
          </a:p>
          <a:p>
            <a:r>
              <a:rPr lang="en-US" sz="1200" kern="1200" baseline="0" dirty="0" smtClean="0">
                <a:solidFill>
                  <a:schemeClr val="tx1"/>
                </a:solidFill>
                <a:latin typeface="+mn-lt"/>
                <a:ea typeface="+mn-ea"/>
                <a:cs typeface="+mn-cs"/>
              </a:rPr>
              <a:t> in or out of main memory by the memory management hardware of the processor.</a:t>
            </a:r>
          </a:p>
          <a:p>
            <a:r>
              <a:rPr lang="en-US" sz="1200" kern="1200" baseline="0" dirty="0" smtClean="0">
                <a:solidFill>
                  <a:schemeClr val="tx1"/>
                </a:solidFill>
                <a:latin typeface="+mn-lt"/>
                <a:ea typeface="+mn-ea"/>
                <a:cs typeface="+mn-cs"/>
              </a:rPr>
              <a:t>However, as we shall see in Chapter 8, the performance of a virtual memory system</a:t>
            </a:r>
          </a:p>
          <a:p>
            <a:r>
              <a:rPr lang="en-US" sz="1200" kern="1200" baseline="0" dirty="0" smtClean="0">
                <a:solidFill>
                  <a:schemeClr val="tx1"/>
                </a:solidFill>
                <a:latin typeface="+mn-lt"/>
                <a:ea typeface="+mn-ea"/>
                <a:cs typeface="+mn-cs"/>
              </a:rPr>
              <a:t>can collapse if there is a sufficiently large number of active processes, all of which</a:t>
            </a:r>
          </a:p>
          <a:p>
            <a:r>
              <a:rPr lang="en-US" sz="1200" kern="1200" baseline="0" dirty="0" smtClean="0">
                <a:solidFill>
                  <a:schemeClr val="tx1"/>
                </a:solidFill>
                <a:latin typeface="+mn-lt"/>
                <a:ea typeface="+mn-ea"/>
                <a:cs typeface="+mn-cs"/>
              </a:rPr>
              <a:t>are partially in main memory. Therefore, even in a virtual memory system, the OS</a:t>
            </a:r>
          </a:p>
          <a:p>
            <a:r>
              <a:rPr lang="en-US" sz="1200" kern="1200" baseline="0" dirty="0" smtClean="0">
                <a:solidFill>
                  <a:schemeClr val="tx1"/>
                </a:solidFill>
                <a:latin typeface="+mn-lt"/>
                <a:ea typeface="+mn-ea"/>
                <a:cs typeface="+mn-cs"/>
              </a:rPr>
              <a:t>will need to swap out processes explicitly and completely from time to time in the</a:t>
            </a:r>
          </a:p>
          <a:p>
            <a:r>
              <a:rPr lang="en-US" sz="1200" kern="1200" baseline="0" dirty="0" smtClean="0">
                <a:solidFill>
                  <a:schemeClr val="tx1"/>
                </a:solidFill>
                <a:latin typeface="+mn-lt"/>
                <a:ea typeface="+mn-ea"/>
                <a:cs typeface="+mn-cs"/>
              </a:rPr>
              <a:t>interests of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15</a:t>
            </a:fld>
            <a:endParaRPr lang="en-US" dirty="0"/>
          </a:p>
        </p:txBody>
      </p:sp>
    </p:spTree>
    <p:extLst>
      <p:ext uri="{BB962C8B-B14F-4D97-AF65-F5344CB8AC3E}">
        <p14:creationId xmlns:p14="http://schemas.microsoft.com/office/powerpoint/2010/main" val="2732298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b="0" kern="1200" baseline="0" dirty="0" smtClean="0">
                <a:solidFill>
                  <a:schemeClr val="tx1"/>
                </a:solidFill>
                <a:latin typeface="+mn-lt"/>
                <a:ea typeface="+mn-ea"/>
                <a:cs typeface="+mn-cs"/>
              </a:rPr>
              <a:t>Let us look now, in Figure 3.9b , at the state transition model that we have</a:t>
            </a:r>
          </a:p>
          <a:p>
            <a:r>
              <a:rPr lang="en-US" sz="1200" b="0" kern="1200" baseline="0" dirty="0" smtClean="0">
                <a:solidFill>
                  <a:schemeClr val="tx1"/>
                </a:solidFill>
                <a:latin typeface="+mn-lt"/>
                <a:ea typeface="+mn-ea"/>
                <a:cs typeface="+mn-cs"/>
              </a:rPr>
              <a:t>developed. (The dashed lines in the figure indicate possible but not necessary transitions.)</a:t>
            </a:r>
          </a:p>
          <a:p>
            <a:r>
              <a:rPr lang="en-US" sz="1200" b="0" kern="1200" baseline="0" dirty="0" smtClean="0">
                <a:solidFill>
                  <a:schemeClr val="tx1"/>
                </a:solidFill>
                <a:latin typeface="+mn-lt"/>
                <a:ea typeface="+mn-ea"/>
                <a:cs typeface="+mn-cs"/>
              </a:rPr>
              <a:t>Important new transitions are the following: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Blocked : Blocked/Suspend: If there are no ready processes, then at least</a:t>
            </a:r>
          </a:p>
          <a:p>
            <a:r>
              <a:rPr lang="en-US" sz="1200" b="0" kern="1200" baseline="0" dirty="0" smtClean="0">
                <a:solidFill>
                  <a:schemeClr val="tx1"/>
                </a:solidFill>
                <a:latin typeface="+mn-lt"/>
                <a:ea typeface="+mn-ea"/>
                <a:cs typeface="+mn-cs"/>
              </a:rPr>
              <a:t>one blocked process is swapped out to make room for another process that</a:t>
            </a:r>
          </a:p>
          <a:p>
            <a:r>
              <a:rPr lang="en-US" sz="1200" b="0" kern="1200" baseline="0" dirty="0" smtClean="0">
                <a:solidFill>
                  <a:schemeClr val="tx1"/>
                </a:solidFill>
                <a:latin typeface="+mn-lt"/>
                <a:ea typeface="+mn-ea"/>
                <a:cs typeface="+mn-cs"/>
              </a:rPr>
              <a:t>is not blocked. This transition can be made even if there are ready processes</a:t>
            </a:r>
          </a:p>
          <a:p>
            <a:r>
              <a:rPr lang="en-US" sz="1200" b="0" kern="1200" baseline="0" dirty="0" smtClean="0">
                <a:solidFill>
                  <a:schemeClr val="tx1"/>
                </a:solidFill>
                <a:latin typeface="+mn-lt"/>
                <a:ea typeface="+mn-ea"/>
                <a:cs typeface="+mn-cs"/>
              </a:rPr>
              <a:t>available, if the OS determines that the currently running process or a ready</a:t>
            </a:r>
          </a:p>
          <a:p>
            <a:r>
              <a:rPr lang="en-US" sz="1200" b="0" kern="1200" baseline="0" dirty="0" smtClean="0">
                <a:solidFill>
                  <a:schemeClr val="tx1"/>
                </a:solidFill>
                <a:latin typeface="+mn-lt"/>
                <a:ea typeface="+mn-ea"/>
                <a:cs typeface="+mn-cs"/>
              </a:rPr>
              <a:t>process that it would like to dispatch requires more main memory to maintain</a:t>
            </a:r>
          </a:p>
          <a:p>
            <a:r>
              <a:rPr lang="en-US" sz="1200" b="0" kern="1200" baseline="0" dirty="0" smtClean="0">
                <a:solidFill>
                  <a:schemeClr val="tx1"/>
                </a:solidFill>
                <a:latin typeface="+mn-lt"/>
                <a:ea typeface="+mn-ea"/>
                <a:cs typeface="+mn-cs"/>
              </a:rPr>
              <a:t>adequate performance.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Blocked/Suspend : Ready/Suspend: A process in the Blocked/Suspend state</a:t>
            </a:r>
          </a:p>
          <a:p>
            <a:r>
              <a:rPr lang="en-US" sz="1200" b="0" kern="1200" baseline="0" dirty="0" smtClean="0">
                <a:solidFill>
                  <a:schemeClr val="tx1"/>
                </a:solidFill>
                <a:latin typeface="+mn-lt"/>
                <a:ea typeface="+mn-ea"/>
                <a:cs typeface="+mn-cs"/>
              </a:rPr>
              <a:t>is moved to the Ready/Suspend state when the event for which it has been</a:t>
            </a:r>
          </a:p>
          <a:p>
            <a:r>
              <a:rPr lang="en-US" sz="1200" b="0" kern="1200" baseline="0" dirty="0" smtClean="0">
                <a:solidFill>
                  <a:schemeClr val="tx1"/>
                </a:solidFill>
                <a:latin typeface="+mn-lt"/>
                <a:ea typeface="+mn-ea"/>
                <a:cs typeface="+mn-cs"/>
              </a:rPr>
              <a:t>waiting occurs. Note that this requires that the state information concerning</a:t>
            </a:r>
          </a:p>
          <a:p>
            <a:r>
              <a:rPr lang="en-US" sz="1200" b="0" kern="1200" baseline="0" dirty="0" smtClean="0">
                <a:solidFill>
                  <a:schemeClr val="tx1"/>
                </a:solidFill>
                <a:latin typeface="+mn-lt"/>
                <a:ea typeface="+mn-ea"/>
                <a:cs typeface="+mn-cs"/>
              </a:rPr>
              <a:t>suspended processes must be accessible to the OS.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Ready/Suspend : Ready: When there are no ready processes in main memory,</a:t>
            </a:r>
          </a:p>
          <a:p>
            <a:r>
              <a:rPr lang="en-US" sz="1200" b="0" kern="1200" baseline="0" dirty="0" smtClean="0">
                <a:solidFill>
                  <a:schemeClr val="tx1"/>
                </a:solidFill>
                <a:latin typeface="+mn-lt"/>
                <a:ea typeface="+mn-ea"/>
                <a:cs typeface="+mn-cs"/>
              </a:rPr>
              <a:t>the OS will need to bring one in to continue execution. In addition, it</a:t>
            </a:r>
          </a:p>
          <a:p>
            <a:r>
              <a:rPr lang="en-US" sz="1200" b="0" kern="1200" baseline="0" dirty="0" smtClean="0">
                <a:solidFill>
                  <a:schemeClr val="tx1"/>
                </a:solidFill>
                <a:latin typeface="+mn-lt"/>
                <a:ea typeface="+mn-ea"/>
                <a:cs typeface="+mn-cs"/>
              </a:rPr>
              <a:t>might be the case that a process in the Ready/Suspend state has higher priority</a:t>
            </a:r>
          </a:p>
          <a:p>
            <a:r>
              <a:rPr lang="en-US" sz="1200" b="0" kern="1200" baseline="0" dirty="0" smtClean="0">
                <a:solidFill>
                  <a:schemeClr val="tx1"/>
                </a:solidFill>
                <a:latin typeface="+mn-lt"/>
                <a:ea typeface="+mn-ea"/>
                <a:cs typeface="+mn-cs"/>
              </a:rPr>
              <a:t>than any of the processes in the Ready state. In that case, the OS designer may</a:t>
            </a:r>
          </a:p>
          <a:p>
            <a:r>
              <a:rPr lang="en-US" sz="1200" b="0" kern="1200" baseline="0" dirty="0" smtClean="0">
                <a:solidFill>
                  <a:schemeClr val="tx1"/>
                </a:solidFill>
                <a:latin typeface="+mn-lt"/>
                <a:ea typeface="+mn-ea"/>
                <a:cs typeface="+mn-cs"/>
              </a:rPr>
              <a:t>dictate that it is more important to get at the higher-priority process than to</a:t>
            </a:r>
          </a:p>
          <a:p>
            <a:r>
              <a:rPr lang="en-US" sz="1200" b="0" kern="1200" baseline="0" dirty="0" smtClean="0">
                <a:solidFill>
                  <a:schemeClr val="tx1"/>
                </a:solidFill>
                <a:latin typeface="+mn-lt"/>
                <a:ea typeface="+mn-ea"/>
                <a:cs typeface="+mn-cs"/>
              </a:rPr>
              <a:t>minimize swapping.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Ready : Ready/Suspend: Normally, the OS would prefer to suspend a</a:t>
            </a:r>
          </a:p>
          <a:p>
            <a:r>
              <a:rPr lang="en-US" sz="1200" b="0" kern="1200" baseline="0" dirty="0" smtClean="0">
                <a:solidFill>
                  <a:schemeClr val="tx1"/>
                </a:solidFill>
                <a:latin typeface="+mn-lt"/>
                <a:ea typeface="+mn-ea"/>
                <a:cs typeface="+mn-cs"/>
              </a:rPr>
              <a:t>blocked process rather than a ready one, because the ready process can now</a:t>
            </a:r>
          </a:p>
          <a:p>
            <a:r>
              <a:rPr lang="en-US" sz="1200" b="0" kern="1200" baseline="0" dirty="0" smtClean="0">
                <a:solidFill>
                  <a:schemeClr val="tx1"/>
                </a:solidFill>
                <a:latin typeface="+mn-lt"/>
                <a:ea typeface="+mn-ea"/>
                <a:cs typeface="+mn-cs"/>
              </a:rPr>
              <a:t>be executed, whereas the blocked process is taking up main memory space</a:t>
            </a:r>
          </a:p>
          <a:p>
            <a:r>
              <a:rPr lang="en-US" sz="1200" b="0" kern="1200" baseline="0" dirty="0" smtClean="0">
                <a:solidFill>
                  <a:schemeClr val="tx1"/>
                </a:solidFill>
                <a:latin typeface="+mn-lt"/>
                <a:ea typeface="+mn-ea"/>
                <a:cs typeface="+mn-cs"/>
              </a:rPr>
              <a:t>and cannot be executed. However, it may be necessary to suspend a ready</a:t>
            </a:r>
          </a:p>
          <a:p>
            <a:r>
              <a:rPr lang="en-US" sz="1200" b="0" kern="1200" baseline="0" dirty="0" smtClean="0">
                <a:solidFill>
                  <a:schemeClr val="tx1"/>
                </a:solidFill>
                <a:latin typeface="+mn-lt"/>
                <a:ea typeface="+mn-ea"/>
                <a:cs typeface="+mn-cs"/>
              </a:rPr>
              <a:t>process if that is the only way to free up a sufficiently large block of main</a:t>
            </a:r>
          </a:p>
          <a:p>
            <a:r>
              <a:rPr lang="en-US" sz="1200" b="0" kern="1200" baseline="0" dirty="0" smtClean="0">
                <a:solidFill>
                  <a:schemeClr val="tx1"/>
                </a:solidFill>
                <a:latin typeface="+mn-lt"/>
                <a:ea typeface="+mn-ea"/>
                <a:cs typeface="+mn-cs"/>
              </a:rPr>
              <a:t>memory. Also, the OS may choose to suspend a lower–priority ready process</a:t>
            </a:r>
          </a:p>
          <a:p>
            <a:r>
              <a:rPr lang="en-US" sz="1200" b="0" kern="1200" baseline="0" dirty="0" smtClean="0">
                <a:solidFill>
                  <a:schemeClr val="tx1"/>
                </a:solidFill>
                <a:latin typeface="+mn-lt"/>
                <a:ea typeface="+mn-ea"/>
                <a:cs typeface="+mn-cs"/>
              </a:rPr>
              <a:t>rather than a higher–priority blocked process if it believes that the blocked</a:t>
            </a:r>
          </a:p>
          <a:p>
            <a:r>
              <a:rPr lang="en-US" sz="1200" b="0" kern="1200" baseline="0" dirty="0" smtClean="0">
                <a:solidFill>
                  <a:schemeClr val="tx1"/>
                </a:solidFill>
                <a:latin typeface="+mn-lt"/>
                <a:ea typeface="+mn-ea"/>
                <a:cs typeface="+mn-cs"/>
              </a:rPr>
              <a:t>process will be ready soon.</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Several other transitions that are worth considering are the following:</a:t>
            </a:r>
          </a:p>
          <a:p>
            <a:r>
              <a:rPr lang="en-US" sz="1200" kern="1200" baseline="0" dirty="0" smtClean="0">
                <a:solidFill>
                  <a:schemeClr val="tx1"/>
                </a:solidFill>
                <a:latin typeface="+mn-lt"/>
                <a:ea typeface="+mn-ea"/>
                <a:cs typeface="+mn-cs"/>
              </a:rPr>
              <a:t>• New - Ready/Suspend and New - Ready:  When a new process is created, it</a:t>
            </a:r>
          </a:p>
          <a:p>
            <a:r>
              <a:rPr lang="en-US" sz="1200" kern="1200" baseline="0" dirty="0" smtClean="0">
                <a:solidFill>
                  <a:schemeClr val="tx1"/>
                </a:solidFill>
                <a:latin typeface="+mn-lt"/>
                <a:ea typeface="+mn-ea"/>
                <a:cs typeface="+mn-cs"/>
              </a:rPr>
              <a:t>can either be added to the Ready queue or the Ready/Suspend queue. In either</a:t>
            </a:r>
          </a:p>
          <a:p>
            <a:r>
              <a:rPr lang="en-US" sz="1200" kern="1200" baseline="0" dirty="0" smtClean="0">
                <a:solidFill>
                  <a:schemeClr val="tx1"/>
                </a:solidFill>
                <a:latin typeface="+mn-lt"/>
                <a:ea typeface="+mn-ea"/>
                <a:cs typeface="+mn-cs"/>
              </a:rPr>
              <a:t>case, the OS must create a process control block and allocate an address space</a:t>
            </a:r>
          </a:p>
          <a:p>
            <a:r>
              <a:rPr lang="en-US" sz="1200" kern="1200" baseline="0" dirty="0" smtClean="0">
                <a:solidFill>
                  <a:schemeClr val="tx1"/>
                </a:solidFill>
                <a:latin typeface="+mn-lt"/>
                <a:ea typeface="+mn-ea"/>
                <a:cs typeface="+mn-cs"/>
              </a:rPr>
              <a:t>to the process. It might be preferable for the OS to perform these housekeeping</a:t>
            </a:r>
          </a:p>
          <a:p>
            <a:r>
              <a:rPr lang="en-US" sz="1200" kern="1200" baseline="0" dirty="0" smtClean="0">
                <a:solidFill>
                  <a:schemeClr val="tx1"/>
                </a:solidFill>
                <a:latin typeface="+mn-lt"/>
                <a:ea typeface="+mn-ea"/>
                <a:cs typeface="+mn-cs"/>
              </a:rPr>
              <a:t>duties at an early time, so that it can maintain a large pool of processes that are</a:t>
            </a:r>
          </a:p>
          <a:p>
            <a:r>
              <a:rPr lang="en-US" sz="1200" kern="1200" baseline="0" dirty="0" smtClean="0">
                <a:solidFill>
                  <a:schemeClr val="tx1"/>
                </a:solidFill>
                <a:latin typeface="+mn-lt"/>
                <a:ea typeface="+mn-ea"/>
                <a:cs typeface="+mn-cs"/>
              </a:rPr>
              <a:t>not blocked. With this strategy, there would often be insufficient room in main</a:t>
            </a:r>
          </a:p>
          <a:p>
            <a:r>
              <a:rPr lang="en-US" sz="1200" kern="1200" baseline="0" dirty="0" smtClean="0">
                <a:solidFill>
                  <a:schemeClr val="tx1"/>
                </a:solidFill>
                <a:latin typeface="+mn-lt"/>
                <a:ea typeface="+mn-ea"/>
                <a:cs typeface="+mn-cs"/>
              </a:rPr>
              <a:t>memory for a new process; hence the use of the (New S- Ready/Suspend)</a:t>
            </a:r>
          </a:p>
          <a:p>
            <a:r>
              <a:rPr lang="en-US" sz="1200" kern="1200" baseline="0" dirty="0" smtClean="0">
                <a:solidFill>
                  <a:schemeClr val="tx1"/>
                </a:solidFill>
                <a:latin typeface="+mn-lt"/>
                <a:ea typeface="+mn-ea"/>
                <a:cs typeface="+mn-cs"/>
              </a:rPr>
              <a:t>transition. On the other hand, we could argue that a just-in-time philosophy of</a:t>
            </a:r>
          </a:p>
          <a:p>
            <a:r>
              <a:rPr lang="en-US" sz="1200" kern="1200" baseline="0" dirty="0" smtClean="0">
                <a:solidFill>
                  <a:schemeClr val="tx1"/>
                </a:solidFill>
                <a:latin typeface="+mn-lt"/>
                <a:ea typeface="+mn-ea"/>
                <a:cs typeface="+mn-cs"/>
              </a:rPr>
              <a:t>creating processes as late as possible reduces OS overhead and allows that OS</a:t>
            </a:r>
          </a:p>
          <a:p>
            <a:r>
              <a:rPr lang="en-US" sz="1200" kern="1200" baseline="0" dirty="0" smtClean="0">
                <a:solidFill>
                  <a:schemeClr val="tx1"/>
                </a:solidFill>
                <a:latin typeface="+mn-lt"/>
                <a:ea typeface="+mn-ea"/>
                <a:cs typeface="+mn-cs"/>
              </a:rPr>
              <a:t>to perform the process creation duties at a time when the system is clogged with</a:t>
            </a:r>
          </a:p>
          <a:p>
            <a:r>
              <a:rPr lang="en-US" sz="1200" kern="1200" baseline="0" dirty="0" smtClean="0">
                <a:solidFill>
                  <a:schemeClr val="tx1"/>
                </a:solidFill>
                <a:latin typeface="+mn-lt"/>
                <a:ea typeface="+mn-ea"/>
                <a:cs typeface="+mn-cs"/>
              </a:rPr>
              <a:t>blocked processes anyway.</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Blocked/Suspend - Blocked: Inclusion of this transition may seem to be poor</a:t>
            </a:r>
          </a:p>
          <a:p>
            <a:r>
              <a:rPr lang="en-US" sz="1200" kern="1200" baseline="0" dirty="0" smtClean="0">
                <a:solidFill>
                  <a:schemeClr val="tx1"/>
                </a:solidFill>
                <a:latin typeface="+mn-lt"/>
                <a:ea typeface="+mn-ea"/>
                <a:cs typeface="+mn-cs"/>
              </a:rPr>
              <a:t>design. After all, if a process is not ready to execute and is not already in main</a:t>
            </a:r>
          </a:p>
          <a:p>
            <a:r>
              <a:rPr lang="en-US" sz="1200" kern="1200" baseline="0" dirty="0" smtClean="0">
                <a:solidFill>
                  <a:schemeClr val="tx1"/>
                </a:solidFill>
                <a:latin typeface="+mn-lt"/>
                <a:ea typeface="+mn-ea"/>
                <a:cs typeface="+mn-cs"/>
              </a:rPr>
              <a:t>memory, what is the point of bringing it in? But consider the following scenario:</a:t>
            </a:r>
          </a:p>
          <a:p>
            <a:r>
              <a:rPr lang="en-US" sz="1200" kern="1200" baseline="0" dirty="0" smtClean="0">
                <a:solidFill>
                  <a:schemeClr val="tx1"/>
                </a:solidFill>
                <a:latin typeface="+mn-lt"/>
                <a:ea typeface="+mn-ea"/>
                <a:cs typeface="+mn-cs"/>
              </a:rPr>
              <a:t>A process terminates, freeing up some main memory. There is a process in the</a:t>
            </a:r>
          </a:p>
          <a:p>
            <a:r>
              <a:rPr lang="en-US" sz="1200" kern="1200" baseline="0" dirty="0" smtClean="0">
                <a:solidFill>
                  <a:schemeClr val="tx1"/>
                </a:solidFill>
                <a:latin typeface="+mn-lt"/>
                <a:ea typeface="+mn-ea"/>
                <a:cs typeface="+mn-cs"/>
              </a:rPr>
              <a:t>(Blocked/Suspend) queue with a higher priority than any of the processes in</a:t>
            </a:r>
          </a:p>
          <a:p>
            <a:r>
              <a:rPr lang="en-US" sz="1200" kern="1200" baseline="0" dirty="0" smtClean="0">
                <a:solidFill>
                  <a:schemeClr val="tx1"/>
                </a:solidFill>
                <a:latin typeface="+mn-lt"/>
                <a:ea typeface="+mn-ea"/>
                <a:cs typeface="+mn-cs"/>
              </a:rPr>
              <a:t>the (Ready/Suspend) queue and the OS has reason to believe that the blocking</a:t>
            </a:r>
          </a:p>
          <a:p>
            <a:r>
              <a:rPr lang="en-US" sz="1200" kern="1200" baseline="0" dirty="0" smtClean="0">
                <a:solidFill>
                  <a:schemeClr val="tx1"/>
                </a:solidFill>
                <a:latin typeface="+mn-lt"/>
                <a:ea typeface="+mn-ea"/>
                <a:cs typeface="+mn-cs"/>
              </a:rPr>
              <a:t>event for that process will occur soon. Under these circumstances, it would</a:t>
            </a:r>
          </a:p>
          <a:p>
            <a:r>
              <a:rPr lang="en-US" sz="1200" kern="1200" baseline="0" dirty="0" smtClean="0">
                <a:solidFill>
                  <a:schemeClr val="tx1"/>
                </a:solidFill>
                <a:latin typeface="+mn-lt"/>
                <a:ea typeface="+mn-ea"/>
                <a:cs typeface="+mn-cs"/>
              </a:rPr>
              <a:t>seem reasonable to bring a blocked process into main memory in preference</a:t>
            </a:r>
          </a:p>
          <a:p>
            <a:r>
              <a:rPr lang="en-US" sz="1200" kern="1200" baseline="0" dirty="0" smtClean="0">
                <a:solidFill>
                  <a:schemeClr val="tx1"/>
                </a:solidFill>
                <a:latin typeface="+mn-lt"/>
                <a:ea typeface="+mn-ea"/>
                <a:cs typeface="+mn-cs"/>
              </a:rPr>
              <a:t>to a ready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Running - Ready/Suspend: Normally, a running process is moved to the</a:t>
            </a:r>
          </a:p>
          <a:p>
            <a:r>
              <a:rPr lang="en-US" sz="1200" kern="1200" baseline="0" dirty="0" smtClean="0">
                <a:solidFill>
                  <a:schemeClr val="tx1"/>
                </a:solidFill>
                <a:latin typeface="+mn-lt"/>
                <a:ea typeface="+mn-ea"/>
                <a:cs typeface="+mn-cs"/>
              </a:rPr>
              <a:t>Ready state when its time allocation expires. If, however, the OS is preempting</a:t>
            </a:r>
          </a:p>
          <a:p>
            <a:r>
              <a:rPr lang="en-US" sz="1200" kern="1200" baseline="0" dirty="0" smtClean="0">
                <a:solidFill>
                  <a:schemeClr val="tx1"/>
                </a:solidFill>
                <a:latin typeface="+mn-lt"/>
                <a:ea typeface="+mn-ea"/>
                <a:cs typeface="+mn-cs"/>
              </a:rPr>
              <a:t>the process because a higher-priority process on the Blocked/Suspend queue</a:t>
            </a:r>
          </a:p>
          <a:p>
            <a:r>
              <a:rPr lang="en-US" sz="1200" kern="1200" baseline="0" dirty="0" smtClean="0">
                <a:solidFill>
                  <a:schemeClr val="tx1"/>
                </a:solidFill>
                <a:latin typeface="+mn-lt"/>
                <a:ea typeface="+mn-ea"/>
                <a:cs typeface="+mn-cs"/>
              </a:rPr>
              <a:t>has just become unblocked, the OS could move the running process directly to</a:t>
            </a:r>
          </a:p>
          <a:p>
            <a:r>
              <a:rPr lang="en-US" sz="1200" kern="1200" baseline="0" dirty="0" smtClean="0">
                <a:solidFill>
                  <a:schemeClr val="tx1"/>
                </a:solidFill>
                <a:latin typeface="+mn-lt"/>
                <a:ea typeface="+mn-ea"/>
                <a:cs typeface="+mn-cs"/>
              </a:rPr>
              <a:t>the (Ready/Suspend) queue and free some main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Any State - Exit: Typically, a process terminates while it is running, either</a:t>
            </a:r>
          </a:p>
          <a:p>
            <a:r>
              <a:rPr lang="en-US" sz="1200" kern="1200" baseline="0" dirty="0" smtClean="0">
                <a:solidFill>
                  <a:schemeClr val="tx1"/>
                </a:solidFill>
                <a:latin typeface="+mn-lt"/>
                <a:ea typeface="+mn-ea"/>
                <a:cs typeface="+mn-cs"/>
              </a:rPr>
              <a:t>because it has completed or because of some fatal fault condition. However, in</a:t>
            </a:r>
          </a:p>
          <a:p>
            <a:r>
              <a:rPr lang="en-US" sz="1200" kern="1200" baseline="0" dirty="0" smtClean="0">
                <a:solidFill>
                  <a:schemeClr val="tx1"/>
                </a:solidFill>
                <a:latin typeface="+mn-lt"/>
                <a:ea typeface="+mn-ea"/>
                <a:cs typeface="+mn-cs"/>
              </a:rPr>
              <a:t>some operating systems, a process may be terminated by the process that created</a:t>
            </a:r>
          </a:p>
          <a:p>
            <a:r>
              <a:rPr lang="en-US" sz="1200" kern="1200" baseline="0" dirty="0" smtClean="0">
                <a:solidFill>
                  <a:schemeClr val="tx1"/>
                </a:solidFill>
                <a:latin typeface="+mn-lt"/>
                <a:ea typeface="+mn-ea"/>
                <a:cs typeface="+mn-cs"/>
              </a:rPr>
              <a:t>it or when the parent process is itself terminated. If this is allowed, then a</a:t>
            </a:r>
          </a:p>
          <a:p>
            <a:r>
              <a:rPr lang="en-US" sz="1200" kern="1200" baseline="0" dirty="0" smtClean="0">
                <a:solidFill>
                  <a:schemeClr val="tx1"/>
                </a:solidFill>
                <a:latin typeface="+mn-lt"/>
                <a:ea typeface="+mn-ea"/>
                <a:cs typeface="+mn-cs"/>
              </a:rPr>
              <a:t>process in any state can be moved to the Exit state.</a:t>
            </a:r>
            <a:endParaRPr lang="en-US" b="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extLst>
      <p:ext uri="{BB962C8B-B14F-4D97-AF65-F5344CB8AC3E}">
        <p14:creationId xmlns:p14="http://schemas.microsoft.com/office/powerpoint/2010/main" val="3216714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We can generalize the concept of a suspended process. Let us define a</a:t>
            </a:r>
          </a:p>
          <a:p>
            <a:r>
              <a:rPr lang="en-US" sz="1200" b="0" kern="1200" baseline="0" dirty="0" smtClean="0">
                <a:solidFill>
                  <a:schemeClr val="tx1"/>
                </a:solidFill>
                <a:latin typeface="+mn-lt"/>
                <a:ea typeface="+mn-ea"/>
                <a:cs typeface="+mn-cs"/>
              </a:rPr>
              <a:t>suspended process as having the following characteristics: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process is not immediately available for execution.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process may or may not be waiting on an event. If it is, this blocked condition</a:t>
            </a:r>
          </a:p>
          <a:p>
            <a:r>
              <a:rPr lang="en-US" sz="1200" b="0" kern="1200" baseline="0" dirty="0" smtClean="0">
                <a:solidFill>
                  <a:schemeClr val="tx1"/>
                </a:solidFill>
                <a:latin typeface="+mn-lt"/>
                <a:ea typeface="+mn-ea"/>
                <a:cs typeface="+mn-cs"/>
              </a:rPr>
              <a:t>is independent of the suspend condition, and occurrence of the blocking</a:t>
            </a:r>
          </a:p>
          <a:p>
            <a:r>
              <a:rPr lang="en-US" sz="1200" b="0" kern="1200" baseline="0" dirty="0" smtClean="0">
                <a:solidFill>
                  <a:schemeClr val="tx1"/>
                </a:solidFill>
                <a:latin typeface="+mn-lt"/>
                <a:ea typeface="+mn-ea"/>
                <a:cs typeface="+mn-cs"/>
              </a:rPr>
              <a:t>event does not enable the process to be executed immediately.</a:t>
            </a:r>
          </a:p>
          <a:p>
            <a:r>
              <a:rPr lang="en-US" sz="1200" b="0" kern="1200" baseline="0" dirty="0" smtClean="0">
                <a:solidFill>
                  <a:schemeClr val="tx1"/>
                </a:solidFill>
                <a:latin typeface="+mn-lt"/>
                <a:ea typeface="+mn-ea"/>
                <a:cs typeface="+mn-cs"/>
              </a:rPr>
              <a:t>The process was placed in a suspended state by an agent: either itself, a parent</a:t>
            </a:r>
          </a:p>
          <a:p>
            <a:r>
              <a:rPr lang="en-US" sz="1200" b="0" kern="1200" baseline="0" dirty="0" smtClean="0">
                <a:solidFill>
                  <a:schemeClr val="tx1"/>
                </a:solidFill>
                <a:latin typeface="+mn-lt"/>
                <a:ea typeface="+mn-ea"/>
                <a:cs typeface="+mn-cs"/>
              </a:rPr>
              <a:t>process, or the OS, for the purpose of preventing its execution.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The process may not be removed from this state until the agent explicitly</a:t>
            </a:r>
          </a:p>
          <a:p>
            <a:r>
              <a:rPr lang="en-US" sz="1200" b="0" kern="1200" baseline="0" dirty="0" smtClean="0">
                <a:solidFill>
                  <a:schemeClr val="tx1"/>
                </a:solidFill>
                <a:latin typeface="+mn-lt"/>
                <a:ea typeface="+mn-ea"/>
                <a:cs typeface="+mn-cs"/>
              </a:rPr>
              <a:t>orders the removal.</a:t>
            </a:r>
            <a:endParaRPr lang="en-US" b="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extLst>
      <p:ext uri="{BB962C8B-B14F-4D97-AF65-F5344CB8AC3E}">
        <p14:creationId xmlns:p14="http://schemas.microsoft.com/office/powerpoint/2010/main" val="3793343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Table 3.3 lists some reasons for the suspension of a process. One reason that</a:t>
            </a:r>
          </a:p>
          <a:p>
            <a:r>
              <a:rPr lang="en-US" sz="1200" kern="1200" baseline="0" dirty="0" smtClean="0">
                <a:solidFill>
                  <a:schemeClr val="tx1"/>
                </a:solidFill>
                <a:latin typeface="+mn-lt"/>
                <a:ea typeface="+mn-ea"/>
                <a:cs typeface="+mn-cs"/>
              </a:rPr>
              <a:t>we have discussed is to provide memory space either to bring in a Ready/Suspended</a:t>
            </a:r>
          </a:p>
          <a:p>
            <a:r>
              <a:rPr lang="en-US" sz="1200" kern="1200" baseline="0" dirty="0" smtClean="0">
                <a:solidFill>
                  <a:schemeClr val="tx1"/>
                </a:solidFill>
                <a:latin typeface="+mn-lt"/>
                <a:ea typeface="+mn-ea"/>
                <a:cs typeface="+mn-cs"/>
              </a:rPr>
              <a:t>process or to increase the memory allocated to other Ready processes. The OS may</a:t>
            </a:r>
          </a:p>
          <a:p>
            <a:r>
              <a:rPr lang="en-US" sz="1200" kern="1200" baseline="0" dirty="0" smtClean="0">
                <a:solidFill>
                  <a:schemeClr val="tx1"/>
                </a:solidFill>
                <a:latin typeface="+mn-lt"/>
                <a:ea typeface="+mn-ea"/>
                <a:cs typeface="+mn-cs"/>
              </a:rPr>
              <a:t>have other motivations for suspending a process. For example, an auditing or tracing</a:t>
            </a:r>
          </a:p>
          <a:p>
            <a:r>
              <a:rPr lang="en-US" sz="1200" kern="1200" baseline="0" dirty="0" smtClean="0">
                <a:solidFill>
                  <a:schemeClr val="tx1"/>
                </a:solidFill>
                <a:latin typeface="+mn-lt"/>
                <a:ea typeface="+mn-ea"/>
                <a:cs typeface="+mn-cs"/>
              </a:rPr>
              <a:t>process may be employed to monitor activity on the system; the process may</a:t>
            </a:r>
          </a:p>
          <a:p>
            <a:r>
              <a:rPr lang="en-US" sz="1200" kern="1200" baseline="0" dirty="0" smtClean="0">
                <a:solidFill>
                  <a:schemeClr val="tx1"/>
                </a:solidFill>
                <a:latin typeface="+mn-lt"/>
                <a:ea typeface="+mn-ea"/>
                <a:cs typeface="+mn-cs"/>
              </a:rPr>
              <a:t>be used to record the level of utilization of various resources (processor, memory,</a:t>
            </a:r>
          </a:p>
          <a:p>
            <a:r>
              <a:rPr lang="en-US" sz="1200" kern="1200" baseline="0" dirty="0" smtClean="0">
                <a:solidFill>
                  <a:schemeClr val="tx1"/>
                </a:solidFill>
                <a:latin typeface="+mn-lt"/>
                <a:ea typeface="+mn-ea"/>
                <a:cs typeface="+mn-cs"/>
              </a:rPr>
              <a:t>channels) and the rate of progress of the user processes in the system. The OS,</a:t>
            </a:r>
          </a:p>
          <a:p>
            <a:r>
              <a:rPr lang="en-US" sz="1200" kern="1200" baseline="0" dirty="0" smtClean="0">
                <a:solidFill>
                  <a:schemeClr val="tx1"/>
                </a:solidFill>
                <a:latin typeface="+mn-lt"/>
                <a:ea typeface="+mn-ea"/>
                <a:cs typeface="+mn-cs"/>
              </a:rPr>
              <a:t>under operator control, may turn this process on and off from time to time. If the</a:t>
            </a:r>
          </a:p>
          <a:p>
            <a:r>
              <a:rPr lang="en-US" sz="1200" kern="1200" baseline="0" dirty="0" smtClean="0">
                <a:solidFill>
                  <a:schemeClr val="tx1"/>
                </a:solidFill>
                <a:latin typeface="+mn-lt"/>
                <a:ea typeface="+mn-ea"/>
                <a:cs typeface="+mn-cs"/>
              </a:rPr>
              <a:t>OS detects or suspects a problem, it may suspend a process. One example of this</a:t>
            </a:r>
          </a:p>
          <a:p>
            <a:r>
              <a:rPr lang="en-US" sz="1200" kern="1200" baseline="0" dirty="0" smtClean="0">
                <a:solidFill>
                  <a:schemeClr val="tx1"/>
                </a:solidFill>
                <a:latin typeface="+mn-lt"/>
                <a:ea typeface="+mn-ea"/>
                <a:cs typeface="+mn-cs"/>
              </a:rPr>
              <a:t>is deadlock, which is discussed in Chapter 6 . As another example, a problem is</a:t>
            </a:r>
          </a:p>
          <a:p>
            <a:r>
              <a:rPr lang="en-US" sz="1200" kern="1200" baseline="0" dirty="0" smtClean="0">
                <a:solidFill>
                  <a:schemeClr val="tx1"/>
                </a:solidFill>
                <a:latin typeface="+mn-lt"/>
                <a:ea typeface="+mn-ea"/>
                <a:cs typeface="+mn-cs"/>
              </a:rPr>
              <a:t>detected on a communications line, and the operator has the OS suspend the process</a:t>
            </a:r>
          </a:p>
          <a:p>
            <a:r>
              <a:rPr lang="en-US" sz="1200" kern="1200" baseline="0" dirty="0" smtClean="0">
                <a:solidFill>
                  <a:schemeClr val="tx1"/>
                </a:solidFill>
                <a:latin typeface="+mn-lt"/>
                <a:ea typeface="+mn-ea"/>
                <a:cs typeface="+mn-cs"/>
              </a:rPr>
              <a:t>that is using the line while some tests are run.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set of reasons concerns the actions of an interactive user. For example, if</a:t>
            </a:r>
          </a:p>
          <a:p>
            <a:r>
              <a:rPr lang="en-US" sz="1200" kern="1200" baseline="0" dirty="0" smtClean="0">
                <a:solidFill>
                  <a:schemeClr val="tx1"/>
                </a:solidFill>
                <a:latin typeface="+mn-lt"/>
                <a:ea typeface="+mn-ea"/>
                <a:cs typeface="+mn-cs"/>
              </a:rPr>
              <a:t>a user suspects a bug in the program, he or she may debug the program by suspending</a:t>
            </a:r>
          </a:p>
          <a:p>
            <a:r>
              <a:rPr lang="en-US" sz="1200" kern="1200" baseline="0" dirty="0" smtClean="0">
                <a:solidFill>
                  <a:schemeClr val="tx1"/>
                </a:solidFill>
                <a:latin typeface="+mn-lt"/>
                <a:ea typeface="+mn-ea"/>
                <a:cs typeface="+mn-cs"/>
              </a:rPr>
              <a:t>its execution, examining and modifying the program or data, and resuming execution.</a:t>
            </a:r>
          </a:p>
          <a:p>
            <a:r>
              <a:rPr lang="en-US" sz="1200" kern="1200" baseline="0" dirty="0" smtClean="0">
                <a:solidFill>
                  <a:schemeClr val="tx1"/>
                </a:solidFill>
                <a:latin typeface="+mn-lt"/>
                <a:ea typeface="+mn-ea"/>
                <a:cs typeface="+mn-cs"/>
              </a:rPr>
              <a:t>Or there may be a background process that is collecting trace or accounting statistics,</a:t>
            </a:r>
          </a:p>
          <a:p>
            <a:r>
              <a:rPr lang="en-US" sz="1200" kern="1200" baseline="0" dirty="0" smtClean="0">
                <a:solidFill>
                  <a:schemeClr val="tx1"/>
                </a:solidFill>
                <a:latin typeface="+mn-lt"/>
                <a:ea typeface="+mn-ea"/>
                <a:cs typeface="+mn-cs"/>
              </a:rPr>
              <a:t>which the user may wish to be able to turn on and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Timing considerations may also lead to a swapping decision. For example, if a</a:t>
            </a:r>
          </a:p>
          <a:p>
            <a:r>
              <a:rPr lang="en-US" sz="1200" kern="1200" baseline="0" dirty="0" smtClean="0">
                <a:solidFill>
                  <a:schemeClr val="tx1"/>
                </a:solidFill>
                <a:latin typeface="+mn-lt"/>
                <a:ea typeface="+mn-ea"/>
                <a:cs typeface="+mn-cs"/>
              </a:rPr>
              <a:t>process is to be activated periodically but is idle most of the time, then it should be</a:t>
            </a:r>
          </a:p>
          <a:p>
            <a:r>
              <a:rPr lang="en-US" sz="1200" kern="1200" baseline="0" dirty="0" smtClean="0">
                <a:solidFill>
                  <a:schemeClr val="tx1"/>
                </a:solidFill>
                <a:latin typeface="+mn-lt"/>
                <a:ea typeface="+mn-ea"/>
                <a:cs typeface="+mn-cs"/>
              </a:rPr>
              <a:t>swapped out between uses. A program that monitors utilization or user activity is</a:t>
            </a:r>
          </a:p>
          <a:p>
            <a:r>
              <a:rPr lang="en-US" sz="1200" kern="1200" baseline="0" dirty="0" smtClean="0">
                <a:solidFill>
                  <a:schemeClr val="tx1"/>
                </a:solidFill>
                <a:latin typeface="+mn-lt"/>
                <a:ea typeface="+mn-ea"/>
                <a:cs typeface="+mn-cs"/>
              </a:rPr>
              <a:t>an example.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Finally, a parent process may wish to suspend a descendent process. For example,</a:t>
            </a:r>
          </a:p>
          <a:p>
            <a:r>
              <a:rPr lang="en-US" sz="1200" kern="1200" baseline="0" dirty="0" smtClean="0">
                <a:solidFill>
                  <a:schemeClr val="tx1"/>
                </a:solidFill>
                <a:latin typeface="+mn-lt"/>
                <a:ea typeface="+mn-ea"/>
                <a:cs typeface="+mn-cs"/>
              </a:rPr>
              <a:t>process A may spawn process B to perform a file read. Subsequently, process B</a:t>
            </a:r>
          </a:p>
          <a:p>
            <a:r>
              <a:rPr lang="en-US" sz="1200" kern="1200" baseline="0" dirty="0" smtClean="0">
                <a:solidFill>
                  <a:schemeClr val="tx1"/>
                </a:solidFill>
                <a:latin typeface="+mn-lt"/>
                <a:ea typeface="+mn-ea"/>
                <a:cs typeface="+mn-cs"/>
              </a:rPr>
              <a:t>encounters an error in the file read procedure and reports this to process A. Process</a:t>
            </a:r>
          </a:p>
          <a:p>
            <a:r>
              <a:rPr lang="en-US" sz="1200" kern="1200" baseline="0" dirty="0" smtClean="0">
                <a:solidFill>
                  <a:schemeClr val="tx1"/>
                </a:solidFill>
                <a:latin typeface="+mn-lt"/>
                <a:ea typeface="+mn-ea"/>
                <a:cs typeface="+mn-cs"/>
              </a:rPr>
              <a:t>A suspends process B to investigate the cause.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all of these cases, the activation of a suspended process is requested by the</a:t>
            </a:r>
          </a:p>
          <a:p>
            <a:r>
              <a:rPr lang="en-US" sz="1200" kern="1200" baseline="0" dirty="0" smtClean="0">
                <a:solidFill>
                  <a:schemeClr val="tx1"/>
                </a:solidFill>
                <a:latin typeface="+mn-lt"/>
                <a:ea typeface="+mn-ea"/>
                <a:cs typeface="+mn-cs"/>
              </a:rPr>
              <a:t>agent that initially requested the suspension.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18</a:t>
            </a:fld>
            <a:endParaRPr lang="en-US" dirty="0"/>
          </a:p>
        </p:txBody>
      </p:sp>
    </p:spTree>
    <p:extLst>
      <p:ext uri="{BB962C8B-B14F-4D97-AF65-F5344CB8AC3E}">
        <p14:creationId xmlns:p14="http://schemas.microsoft.com/office/powerpoint/2010/main" val="929383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OS controls events within the computer system. It schedules and dispatches</a:t>
            </a:r>
          </a:p>
          <a:p>
            <a:r>
              <a:rPr lang="en-US" sz="1200" kern="1200" baseline="0" dirty="0" smtClean="0">
                <a:solidFill>
                  <a:schemeClr val="tx1"/>
                </a:solidFill>
                <a:latin typeface="+mn-lt"/>
                <a:ea typeface="+mn-ea"/>
                <a:cs typeface="+mn-cs"/>
              </a:rPr>
              <a:t>processes for execution by the processor, allocates resources to processes, and</a:t>
            </a:r>
          </a:p>
          <a:p>
            <a:r>
              <a:rPr lang="en-US" sz="1200" kern="1200" baseline="0" dirty="0" smtClean="0">
                <a:solidFill>
                  <a:schemeClr val="tx1"/>
                </a:solidFill>
                <a:latin typeface="+mn-lt"/>
                <a:ea typeface="+mn-ea"/>
                <a:cs typeface="+mn-cs"/>
              </a:rPr>
              <a:t>responds to requests by user processes for basic services. Fundamentally, we can</a:t>
            </a:r>
          </a:p>
          <a:p>
            <a:r>
              <a:rPr lang="en-US" sz="1200" kern="1200" baseline="0" dirty="0" smtClean="0">
                <a:solidFill>
                  <a:schemeClr val="tx1"/>
                </a:solidFill>
                <a:latin typeface="+mn-lt"/>
                <a:ea typeface="+mn-ea"/>
                <a:cs typeface="+mn-cs"/>
              </a:rPr>
              <a:t>think of the OS as that entity that manages the use of system resources by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concept is illustrated in Figure 3.10 . In a multiprogramming environment,</a:t>
            </a:r>
          </a:p>
          <a:p>
            <a:r>
              <a:rPr lang="en-US" sz="1200" kern="1200" baseline="0" dirty="0" smtClean="0">
                <a:solidFill>
                  <a:schemeClr val="tx1"/>
                </a:solidFill>
                <a:latin typeface="+mn-lt"/>
                <a:ea typeface="+mn-ea"/>
                <a:cs typeface="+mn-cs"/>
              </a:rPr>
              <a:t>there are a number of processes (P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P </a:t>
            </a:r>
            <a:r>
              <a:rPr lang="en-US" sz="1200" kern="1200" baseline="-25000" dirty="0"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that have been created and exist in</a:t>
            </a:r>
          </a:p>
          <a:p>
            <a:r>
              <a:rPr lang="en-US" sz="1200" kern="1200" baseline="0" dirty="0" smtClean="0">
                <a:solidFill>
                  <a:schemeClr val="tx1"/>
                </a:solidFill>
                <a:latin typeface="+mn-lt"/>
                <a:ea typeface="+mn-ea"/>
                <a:cs typeface="+mn-cs"/>
              </a:rPr>
              <a:t>virtual memory. Each process, during the course of its execution, needs access to</a:t>
            </a:r>
          </a:p>
          <a:p>
            <a:r>
              <a:rPr lang="en-US" sz="1200" kern="1200" baseline="0" dirty="0" smtClean="0">
                <a:solidFill>
                  <a:schemeClr val="tx1"/>
                </a:solidFill>
                <a:latin typeface="+mn-lt"/>
                <a:ea typeface="+mn-ea"/>
                <a:cs typeface="+mn-cs"/>
              </a:rPr>
              <a:t>certain system resources, including the processor, I/O devices, and main memory. In</a:t>
            </a:r>
          </a:p>
          <a:p>
            <a:r>
              <a:rPr lang="en-US" sz="1200" kern="1200" baseline="0" dirty="0" smtClean="0">
                <a:solidFill>
                  <a:schemeClr val="tx1"/>
                </a:solidFill>
                <a:latin typeface="+mn-lt"/>
                <a:ea typeface="+mn-ea"/>
                <a:cs typeface="+mn-cs"/>
              </a:rPr>
              <a:t>the figure, process P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is running; at least part of the process is in main memory, and</a:t>
            </a:r>
          </a:p>
          <a:p>
            <a:r>
              <a:rPr lang="en-US" sz="1200" kern="1200" baseline="0" dirty="0" smtClean="0">
                <a:solidFill>
                  <a:schemeClr val="tx1"/>
                </a:solidFill>
                <a:latin typeface="+mn-lt"/>
                <a:ea typeface="+mn-ea"/>
                <a:cs typeface="+mn-cs"/>
              </a:rPr>
              <a:t>it has control of two I/O devices. Process P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is also in main memory but is blocked</a:t>
            </a:r>
          </a:p>
          <a:p>
            <a:r>
              <a:rPr lang="en-US" sz="1200" kern="1200" baseline="0" dirty="0" smtClean="0">
                <a:solidFill>
                  <a:schemeClr val="tx1"/>
                </a:solidFill>
                <a:latin typeface="+mn-lt"/>
                <a:ea typeface="+mn-ea"/>
                <a:cs typeface="+mn-cs"/>
              </a:rPr>
              <a:t>waiting for an I/O device allocated to P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Process P </a:t>
            </a:r>
            <a:r>
              <a:rPr lang="en-US" sz="1200" kern="1200" baseline="-25000" dirty="0"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has been swapped out and is</a:t>
            </a:r>
          </a:p>
          <a:p>
            <a:r>
              <a:rPr lang="en-US" sz="1200" kern="1200" baseline="0" dirty="0" smtClean="0">
                <a:solidFill>
                  <a:schemeClr val="tx1"/>
                </a:solidFill>
                <a:latin typeface="+mn-lt"/>
                <a:ea typeface="+mn-ea"/>
                <a:cs typeface="+mn-cs"/>
              </a:rPr>
              <a:t>therefore suspended.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extLst>
      <p:ext uri="{BB962C8B-B14F-4D97-AF65-F5344CB8AC3E}">
        <p14:creationId xmlns:p14="http://schemas.microsoft.com/office/powerpoint/2010/main" val="3065743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extLst>
      <p:ext uri="{BB962C8B-B14F-4D97-AF65-F5344CB8AC3E}">
        <p14:creationId xmlns:p14="http://schemas.microsoft.com/office/powerpoint/2010/main" val="1322979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extLst>
      <p:ext uri="{BB962C8B-B14F-4D97-AF65-F5344CB8AC3E}">
        <p14:creationId xmlns:p14="http://schemas.microsoft.com/office/powerpoint/2010/main" val="931533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extLst>
      <p:ext uri="{BB962C8B-B14F-4D97-AF65-F5344CB8AC3E}">
        <p14:creationId xmlns:p14="http://schemas.microsoft.com/office/powerpoint/2010/main" val="401460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a:t>
            </a:fld>
            <a:endParaRPr lang="en-US" dirty="0"/>
          </a:p>
        </p:txBody>
      </p:sp>
    </p:spTree>
    <p:extLst>
      <p:ext uri="{BB962C8B-B14F-4D97-AF65-F5344CB8AC3E}">
        <p14:creationId xmlns:p14="http://schemas.microsoft.com/office/powerpoint/2010/main" val="316287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extLst>
      <p:ext uri="{BB962C8B-B14F-4D97-AF65-F5344CB8AC3E}">
        <p14:creationId xmlns:p14="http://schemas.microsoft.com/office/powerpoint/2010/main" val="3242655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extLst>
      <p:ext uri="{BB962C8B-B14F-4D97-AF65-F5344CB8AC3E}">
        <p14:creationId xmlns:p14="http://schemas.microsoft.com/office/powerpoint/2010/main" val="1496479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a:t>
            </a:fld>
            <a:endParaRPr lang="en-US" dirty="0"/>
          </a:p>
        </p:txBody>
      </p:sp>
    </p:spTree>
    <p:extLst>
      <p:ext uri="{BB962C8B-B14F-4D97-AF65-F5344CB8AC3E}">
        <p14:creationId xmlns:p14="http://schemas.microsoft.com/office/powerpoint/2010/main" val="1210193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extLst>
      <p:ext uri="{BB962C8B-B14F-4D97-AF65-F5344CB8AC3E}">
        <p14:creationId xmlns:p14="http://schemas.microsoft.com/office/powerpoint/2010/main" val="3541195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1F07387-0957-7347-B399-B33F38AE960C}" type="datetime1">
              <a:rPr lang="en-US" smtClean="0"/>
              <a:t>2/21/2018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2E4721B-8A5A-784D-A05A-B3B3DBE1B80D}" type="datetime1">
              <a:rPr lang="en-US" smtClean="0"/>
              <a:t>2/21/2018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0654EAA-41B9-2C41-9CF3-776198A24123}" type="datetime1">
              <a:rPr lang="en-US" smtClean="0"/>
              <a:t>2/21/2018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17FA7F0B-F8AC-A74D-9E1B-19A924C700A0}" type="datetime1">
              <a:rPr lang="en-US" smtClean="0"/>
              <a:t>2/21/2018</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D0884869-B25C-4578-8BC2-8D4E9232F63C}"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8864D4A-814C-CD41-8C4D-D2A31D8C580B}" type="datetime1">
              <a:rPr lang="en-US" smtClean="0"/>
              <a:t>2/21/2018</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9BC9075-9B98-A446-BA24-3961C574D15C}" type="datetime1">
              <a:rPr lang="en-US" smtClean="0"/>
              <a:t>2/21/2018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13FF1C51-8566-4549-A1BC-4215581B4BEE}"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BAAF3A4C-A291-2A44-AFA5-9FA77CE62BBE}" type="datetime1">
              <a:rPr lang="en-US" smtClean="0"/>
              <a:t>2/21/2018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05B382D0-6287-4D06-8660-66459861A2E9}"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3FB203D4-3058-0D46-83D5-59D6FCF7B3CA}" type="datetime1">
              <a:rPr lang="en-US" smtClean="0"/>
              <a:t>2/21/2018</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13C966AC-1F3B-4B3D-973B-B23837B04496}"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8F513816-15EE-DB4F-8FAE-E15B8F356325}" type="datetime1">
              <a:rPr lang="en-US" smtClean="0"/>
              <a:t>2/21/2018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D2E41BB1-DA7F-B241-832E-5A4ED82018E9}" type="datetime1">
              <a:rPr lang="en-US" smtClean="0"/>
              <a:t>2/21/2018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C7A3A69B-799A-C445-B6E0-B863B6BBDC72}" type="datetime1">
              <a:rPr lang="en-US" smtClean="0"/>
              <a:t>2/21/2018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CB7A9B-C338-F845-AB4B-7938CC3D4652}" type="datetime1">
              <a:rPr lang="en-US" smtClean="0"/>
              <a:t>2/21/2018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1D407518-8780-4440-AE62-06D43CC61D12}" type="datetime1">
              <a:rPr lang="en-US" smtClean="0"/>
              <a:t>2/21/2018</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83341592-6554-482E-89C6-70009B56558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9AE05566-1A28-D244-A4AA-E34813AAA333}" type="datetime1">
              <a:rPr lang="en-US" smtClean="0"/>
              <a:t>2/21/2018</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691A038-A212-40E3-97EA-B3C2AAB2987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A2F4A21-2939-B941-AF00-D2884FB2823F}" type="datetime1">
              <a:rPr lang="en-US" smtClean="0"/>
              <a:t>2/21/2018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8DFFDD09-5401-43DD-9D21-39E6F6F5F899}"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693A053-5F02-9841-BF42-8BDD7A07DDA9}" type="datetime1">
              <a:rPr lang="en-US" smtClean="0"/>
              <a:t>2/21/2018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2A50F2F0-C1E0-4407-97E8-C859ED725D26}"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40AFCB45-A166-F249-AC26-46B0CD809BC0}" type="datetime1">
              <a:rPr lang="en-US" smtClean="0"/>
              <a:t>2/21/2018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6D320D82-ADCE-4DF0-BB8C-D438A455B46F}"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B0F69907-EFAA-384D-A564-BC502E086D39}" type="datetime1">
              <a:rPr lang="en-US" smtClean="0"/>
              <a:t>2/21/2018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2DDC7F0D-6920-4708-9B29-4BBAA354F139}"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CE1013F-EA10-AD41-BA10-AD4128D63B5E}" type="datetime1">
              <a:rPr lang="en-US" smtClean="0"/>
              <a:t>2/21/2018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16E8DD5-D188-A643-B5CF-33CC25CA25BA}" type="datetime1">
              <a:rPr lang="en-US" smtClean="0"/>
              <a:t>2/21/2018</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AB02BD5-6A5C-F641-AB68-8798E06261C7}" type="datetime1">
              <a:rPr lang="en-US" smtClean="0"/>
              <a:t>2/21/2018</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B9DB7A2-28F5-3346-8041-01E14120BE5B}" type="datetime1">
              <a:rPr lang="en-US" smtClean="0"/>
              <a:t>2/21/2018</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4FB56C5-44BF-9C4A-ADCA-78D5C19BC311}" type="datetime1">
              <a:rPr lang="en-US" smtClean="0"/>
              <a:t>2/21/2018</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5D9B8A-0AC1-A942-B607-D508CCF788EA}" type="datetime1">
              <a:rPr lang="en-US" smtClean="0"/>
              <a:t>2/21/2018</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469C09-4C2E-FC4C-A333-02610641EEC3}" type="datetime1">
              <a:rPr lang="en-US" smtClean="0"/>
              <a:t>2/21/2018</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2584268-DA5B-7045-BFDC-1B5737A63DD5}" type="datetime1">
              <a:rPr lang="en-US" smtClean="0"/>
              <a:t>2/21/2018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3B41AE3D-EC6B-B04C-92EC-C3B287712F3A}" type="datetime1">
              <a:rPr lang="en-US" smtClean="0"/>
              <a:t>2/21/2018</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FDF6211F-5278-4B8E-96CF-461F9E543AC9}"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2.xml"/><Relationship Id="rId1" Type="http://schemas.openxmlformats.org/officeDocument/2006/relationships/vmlDrawing" Target="../drawings/vmlDrawing1.vml"/><Relationship Id="rId5" Type="http://schemas.openxmlformats.org/officeDocument/2006/relationships/image" Target="../media/image14.png"/><Relationship Id="rId4" Type="http://schemas.openxmlformats.org/officeDocument/2006/relationships/package" Target="../embeddings/Microsoft_Word_Document1.docx"/></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smtClean="0"/>
              <a:t>Chapter 3</a:t>
            </a:r>
            <a:br>
              <a:rPr lang="en-US" dirty="0" smtClean="0"/>
            </a:br>
            <a:r>
              <a:rPr lang="en-US" dirty="0" smtClean="0"/>
              <a:t>Process Description and Control</a:t>
            </a:r>
          </a:p>
        </p:txBody>
      </p:sp>
      <p:sp>
        <p:nvSpPr>
          <p:cNvPr id="6" name="Text Placeholder 5"/>
          <p:cNvSpPr>
            <a:spLocks noGrp="1"/>
          </p:cNvSpPr>
          <p:nvPr>
            <p:ph type="body" idx="1"/>
          </p:nvPr>
        </p:nvSpPr>
        <p:spPr/>
        <p:txBody>
          <a:bodyPr/>
          <a:lstStyle/>
          <a:p>
            <a:r>
              <a:rPr lang="en-US" dirty="0" smtClean="0"/>
              <a:t>Ninth Edition</a:t>
            </a:r>
          </a:p>
          <a:p>
            <a:r>
              <a:rPr lang="en-US" dirty="0" smtClean="0"/>
              <a:t>By William Stallings</a:t>
            </a:r>
          </a:p>
          <a:p>
            <a:endParaRPr lang="en-US" dirty="0"/>
          </a:p>
        </p:txBody>
      </p:sp>
      <p:sp>
        <p:nvSpPr>
          <p:cNvPr id="7" name="TextBox 6"/>
          <p:cNvSpPr txBox="1"/>
          <p:nvPr/>
        </p:nvSpPr>
        <p:spPr>
          <a:xfrm>
            <a:off x="457200" y="1676400"/>
            <a:ext cx="2209800" cy="2886944"/>
          </a:xfrm>
          <a:prstGeom prst="rect">
            <a:avLst/>
          </a:prstGeom>
          <a:noFill/>
        </p:spPr>
        <p:txBody>
          <a:bodyPr wrap="square" rtlCol="0">
            <a:sp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p>
          <a:p>
            <a:endParaRPr lang="en-US" dirty="0"/>
          </a:p>
        </p:txBody>
      </p:sp>
      <p:sp>
        <p:nvSpPr>
          <p:cNvPr id="5" name="Footer Placeholder 4"/>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Scheduling Algorithms</a:t>
            </a:r>
          </a:p>
        </p:txBody>
      </p:sp>
      <p:sp>
        <p:nvSpPr>
          <p:cNvPr id="29699" name="Content Placeholder 2"/>
          <p:cNvSpPr>
            <a:spLocks noGrp="1"/>
          </p:cNvSpPr>
          <p:nvPr>
            <p:ph sz="half" idx="1"/>
          </p:nvPr>
        </p:nvSpPr>
        <p:spPr>
          <a:xfrm>
            <a:off x="609600" y="2133600"/>
            <a:ext cx="7848600" cy="4495800"/>
          </a:xfrm>
        </p:spPr>
        <p:txBody>
          <a:bodyPr>
            <a:normAutofit/>
          </a:bodyPr>
          <a:lstStyle/>
          <a:p>
            <a:pPr marL="0" lvl="1" indent="0">
              <a:spcBef>
                <a:spcPts val="1800"/>
              </a:spcBef>
              <a:buNone/>
            </a:pPr>
            <a:r>
              <a:rPr lang="en-US" sz="2400" b="1" i="1" u="sng" dirty="0" smtClean="0">
                <a:latin typeface="Times New Roman" panose="02020603050405020304" pitchFamily="18" charset="0"/>
                <a:cs typeface="Times New Roman" panose="02020603050405020304" pitchFamily="18" charset="0"/>
              </a:rPr>
              <a:t>Shortest Remaining Time (SRT)</a:t>
            </a:r>
          </a:p>
          <a:p>
            <a:pPr marL="342900" lvl="1" indent="-342900">
              <a:spcBef>
                <a:spcPts val="1800"/>
              </a:spcBef>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It is a preemptive version of the shortest job first.</a:t>
            </a:r>
          </a:p>
          <a:p>
            <a:pPr marL="342900" lvl="1" indent="-342900">
              <a:spcBef>
                <a:spcPts val="1800"/>
              </a:spcBef>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Any time a new process enters the pool of processes to be scheduled, the scheduler compares the expected value for its remaining processing time with that of the process currently scheduled. If the new process’s time is less, the currently scheduled process is preempted. </a:t>
            </a:r>
          </a:p>
          <a:p>
            <a:pPr marL="342900" lvl="1" indent="-342900">
              <a:spcBef>
                <a:spcPts val="1800"/>
              </a:spcBef>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Like SJF, SRT favors shorts jobs, long jobs can be victims of starvation</a:t>
            </a:r>
            <a:endParaRPr lang="en-US" sz="24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417942146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Scheduling Algorithms</a:t>
            </a:r>
          </a:p>
        </p:txBody>
      </p:sp>
      <p:sp>
        <p:nvSpPr>
          <p:cNvPr id="29699" name="Content Placeholder 2"/>
          <p:cNvSpPr>
            <a:spLocks noGrp="1"/>
          </p:cNvSpPr>
          <p:nvPr>
            <p:ph sz="half" idx="1"/>
          </p:nvPr>
        </p:nvSpPr>
        <p:spPr>
          <a:xfrm>
            <a:off x="609600" y="2133600"/>
            <a:ext cx="7848600" cy="4495800"/>
          </a:xfrm>
        </p:spPr>
        <p:txBody>
          <a:bodyPr>
            <a:normAutofit fontScale="92500" lnSpcReduction="10000"/>
          </a:bodyPr>
          <a:lstStyle/>
          <a:p>
            <a:pPr marL="0" lvl="1" indent="0">
              <a:spcBef>
                <a:spcPts val="1800"/>
              </a:spcBef>
              <a:buNone/>
            </a:pPr>
            <a:r>
              <a:rPr lang="en-US" sz="2400" b="1" i="1" u="sng" dirty="0" smtClean="0">
                <a:latin typeface="Times New Roman" panose="02020603050405020304" pitchFamily="18" charset="0"/>
                <a:cs typeface="Times New Roman" panose="02020603050405020304" pitchFamily="18" charset="0"/>
              </a:rPr>
              <a:t>Round Robin</a:t>
            </a:r>
          </a:p>
          <a:p>
            <a:pPr marL="342900" lvl="1" indent="-342900">
              <a:spcBef>
                <a:spcPts val="1800"/>
              </a:spcBef>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It is a preemptive algorithm</a:t>
            </a:r>
          </a:p>
          <a:p>
            <a:pPr marL="342900" lvl="1" indent="-342900">
              <a:spcBef>
                <a:spcPts val="1800"/>
              </a:spcBef>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It will select the process that has been waiting the longest.</a:t>
            </a:r>
          </a:p>
          <a:p>
            <a:pPr marL="342900" lvl="1" indent="-342900">
              <a:spcBef>
                <a:spcPts val="1800"/>
              </a:spcBef>
              <a:buFont typeface="Wingdings" panose="05000000000000000000" pitchFamily="2" charset="2"/>
              <a:buChar char="q"/>
            </a:pPr>
            <a:r>
              <a:rPr lang="en-US" sz="2400" b="1" dirty="0" smtClean="0">
                <a:latin typeface="Times New Roman" panose="02020603050405020304" pitchFamily="18" charset="0"/>
                <a:cs typeface="Times New Roman" panose="02020603050405020304" pitchFamily="18" charset="0"/>
              </a:rPr>
              <a:t>How does it work?</a:t>
            </a:r>
            <a:r>
              <a:rPr lang="en-US" sz="2400" dirty="0" smtClean="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after a specified time quantum, the running process is preempted and a new selection is made. Interrupts from an interval timer ensure that processing is suspended and control is transferred to the scheduling algorithm at the conclusion of the time quantum.</a:t>
            </a:r>
          </a:p>
          <a:p>
            <a:pPr marL="342900" lvl="1" indent="-342900">
              <a:spcBef>
                <a:spcPts val="1800"/>
              </a:spcBef>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Extensively used in time shared systems</a:t>
            </a:r>
          </a:p>
          <a:p>
            <a:pPr marL="342900" lvl="1" indent="-342900">
              <a:spcBef>
                <a:spcPts val="1800"/>
              </a:spcBef>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context switches</a:t>
            </a:r>
          </a:p>
        </p:txBody>
      </p:sp>
      <p:sp>
        <p:nvSpPr>
          <p:cNvPr id="8" name="Footer Placeholder 7"/>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25868201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Scheduling Algorithms</a:t>
            </a:r>
          </a:p>
        </p:txBody>
      </p:sp>
      <p:sp>
        <p:nvSpPr>
          <p:cNvPr id="29699" name="Content Placeholder 2"/>
          <p:cNvSpPr>
            <a:spLocks noGrp="1"/>
          </p:cNvSpPr>
          <p:nvPr>
            <p:ph sz="half" idx="1"/>
          </p:nvPr>
        </p:nvSpPr>
        <p:spPr>
          <a:xfrm>
            <a:off x="609600" y="2133600"/>
            <a:ext cx="7848600" cy="4495800"/>
          </a:xfrm>
        </p:spPr>
        <p:txBody>
          <a:bodyPr>
            <a:normAutofit fontScale="92500" lnSpcReduction="10000"/>
          </a:bodyPr>
          <a:lstStyle/>
          <a:p>
            <a:pPr marL="0" lvl="1" indent="0">
              <a:spcBef>
                <a:spcPts val="1800"/>
              </a:spcBef>
              <a:buNone/>
            </a:pPr>
            <a:r>
              <a:rPr lang="en-US" sz="2400" b="1" i="1" u="sng" dirty="0" smtClean="0">
                <a:latin typeface="Times New Roman" panose="02020603050405020304" pitchFamily="18" charset="0"/>
                <a:cs typeface="Times New Roman" panose="02020603050405020304" pitchFamily="18" charset="0"/>
              </a:rPr>
              <a:t>Priority</a:t>
            </a:r>
          </a:p>
          <a:p>
            <a:pPr marL="342900" lvl="1" indent="-342900">
              <a:spcBef>
                <a:spcPts val="1800"/>
              </a:spcBef>
            </a:pPr>
            <a:r>
              <a:rPr lang="en-US" sz="2400" dirty="0" smtClean="0">
                <a:latin typeface="Times New Roman" panose="02020603050405020304" pitchFamily="18" charset="0"/>
                <a:cs typeface="Times New Roman" panose="02020603050405020304" pitchFamily="18" charset="0"/>
              </a:rPr>
              <a:t>Each process must be assigned a priority value</a:t>
            </a:r>
          </a:p>
          <a:p>
            <a:pPr marL="342900" lvl="1" indent="-342900">
              <a:spcBef>
                <a:spcPts val="1800"/>
              </a:spcBef>
            </a:pPr>
            <a:r>
              <a:rPr lang="en-US" sz="2400" dirty="0" smtClean="0">
                <a:latin typeface="Times New Roman" panose="02020603050405020304" pitchFamily="18" charset="0"/>
                <a:cs typeface="Times New Roman" panose="02020603050405020304" pitchFamily="18" charset="0"/>
              </a:rPr>
              <a:t>The selected process will be the one with the highest priority</a:t>
            </a:r>
          </a:p>
          <a:p>
            <a:pPr marL="342900" lvl="1" indent="-342900">
              <a:spcBef>
                <a:spcPts val="1800"/>
              </a:spcBef>
            </a:pPr>
            <a:r>
              <a:rPr lang="en-US" sz="2400" dirty="0" smtClean="0">
                <a:latin typeface="Times New Roman" panose="02020603050405020304" pitchFamily="18" charset="0"/>
                <a:cs typeface="Times New Roman" panose="02020603050405020304" pitchFamily="18" charset="0"/>
              </a:rPr>
              <a:t>What will be done in case of a tie between two or more processes? </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First Come First Served will be used</a:t>
            </a:r>
          </a:p>
          <a:p>
            <a:pPr marL="342900" lvl="1" indent="-342900">
              <a:spcBef>
                <a:spcPts val="1800"/>
              </a:spcBef>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Priority mechanisms: There are many</a:t>
            </a:r>
          </a:p>
          <a:p>
            <a:pPr marL="908050" lvl="3" indent="-342900">
              <a:spcBef>
                <a:spcPts val="1800"/>
              </a:spcBef>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Process related Memory usage, I/O frequency</a:t>
            </a:r>
          </a:p>
          <a:p>
            <a:pPr marL="908050" lvl="3" indent="-342900">
              <a:spcBef>
                <a:spcPts val="1800"/>
              </a:spcBef>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User related: user or administrator </a:t>
            </a:r>
          </a:p>
          <a:p>
            <a:pPr marL="908050" lvl="3" indent="-342900">
              <a:spcBef>
                <a:spcPts val="1800"/>
              </a:spcBef>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An others</a:t>
            </a:r>
          </a:p>
        </p:txBody>
      </p:sp>
      <p:sp>
        <p:nvSpPr>
          <p:cNvPr id="8" name="Footer Placeholder 7"/>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61772418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Scheduling Algorithms</a:t>
            </a:r>
          </a:p>
        </p:txBody>
      </p:sp>
      <p:sp>
        <p:nvSpPr>
          <p:cNvPr id="29699" name="Content Placeholder 2"/>
          <p:cNvSpPr>
            <a:spLocks noGrp="1"/>
          </p:cNvSpPr>
          <p:nvPr>
            <p:ph sz="half" idx="1"/>
          </p:nvPr>
        </p:nvSpPr>
        <p:spPr>
          <a:xfrm>
            <a:off x="609600" y="2133600"/>
            <a:ext cx="7848600" cy="4495800"/>
          </a:xfrm>
        </p:spPr>
        <p:txBody>
          <a:bodyPr>
            <a:normAutofit/>
          </a:bodyPr>
          <a:lstStyle/>
          <a:p>
            <a:pPr marL="0" lvl="1" indent="0">
              <a:spcBef>
                <a:spcPts val="1800"/>
              </a:spcBef>
              <a:buNone/>
            </a:pPr>
            <a:r>
              <a:rPr lang="en-US" sz="2400" b="1" i="1" u="sng" dirty="0" smtClean="0">
                <a:latin typeface="Times New Roman" panose="02020603050405020304" pitchFamily="18" charset="0"/>
                <a:cs typeface="Times New Roman" panose="02020603050405020304" pitchFamily="18" charset="0"/>
              </a:rPr>
              <a:t>Multilevel Feedback Queues (MFQ)</a:t>
            </a:r>
          </a:p>
          <a:p>
            <a:pPr marL="0" lvl="1" indent="0">
              <a:spcBef>
                <a:spcPts val="1800"/>
              </a:spcBef>
              <a:buNone/>
            </a:pPr>
            <a:r>
              <a:rPr lang="en-US" sz="2400" dirty="0" smtClean="0">
                <a:latin typeface="Times New Roman" panose="02020603050405020304" pitchFamily="18" charset="0"/>
                <a:cs typeface="Times New Roman" panose="02020603050405020304" pitchFamily="18" charset="0"/>
              </a:rPr>
              <a:t>All the previous algorithms basically treat all the jobs the same. This means that the previous algorithms some how favor some process over others. This algorithm is designed to address such deficiency</a:t>
            </a:r>
          </a:p>
          <a:p>
            <a:pPr marL="0" lvl="1" indent="0">
              <a:spcBef>
                <a:spcPts val="1800"/>
              </a:spcBef>
              <a:buNone/>
            </a:pPr>
            <a:r>
              <a:rPr lang="en-US" sz="2400" dirty="0" smtClean="0">
                <a:latin typeface="Times New Roman" panose="02020603050405020304" pitchFamily="18" charset="0"/>
                <a:cs typeface="Times New Roman" panose="02020603050405020304" pitchFamily="18" charset="0"/>
              </a:rPr>
              <a:t>This algorithm customizes the scheduling for a process based on the process’s performance characteristics</a:t>
            </a:r>
          </a:p>
        </p:txBody>
      </p:sp>
      <p:sp>
        <p:nvSpPr>
          <p:cNvPr id="8" name="Footer Placeholder 7"/>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126091270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Suspended Processes</a:t>
            </a:r>
          </a:p>
        </p:txBody>
      </p:sp>
      <p:sp>
        <p:nvSpPr>
          <p:cNvPr id="29699" name="Content Placeholder 2"/>
          <p:cNvSpPr>
            <a:spLocks noGrp="1"/>
          </p:cNvSpPr>
          <p:nvPr>
            <p:ph sz="half" idx="1"/>
          </p:nvPr>
        </p:nvSpPr>
        <p:spPr>
          <a:xfrm>
            <a:off x="609600" y="2133600"/>
            <a:ext cx="7848600" cy="4495800"/>
          </a:xfrm>
        </p:spPr>
        <p:txBody>
          <a:bodyPr>
            <a:normAutofit lnSpcReduction="10000"/>
          </a:bodyPr>
          <a:lstStyle/>
          <a:p>
            <a:pPr marL="282575" lvl="1" indent="-282575">
              <a:lnSpc>
                <a:spcPct val="90000"/>
              </a:lnSpc>
              <a:spcBef>
                <a:spcPts val="1800"/>
              </a:spcBef>
            </a:pPr>
            <a:r>
              <a:rPr lang="en-US" sz="2800" dirty="0" smtClean="0"/>
              <a:t>Swapping</a:t>
            </a:r>
          </a:p>
          <a:p>
            <a:pPr marL="565150" lvl="2">
              <a:lnSpc>
                <a:spcPct val="90000"/>
              </a:lnSpc>
              <a:spcBef>
                <a:spcPts val="1800"/>
              </a:spcBef>
            </a:pPr>
            <a:r>
              <a:rPr lang="en-US" dirty="0" smtClean="0"/>
              <a:t>Involves moving part of all of a process from main memory to disk</a:t>
            </a:r>
          </a:p>
          <a:p>
            <a:pPr marL="565150" lvl="2">
              <a:lnSpc>
                <a:spcPct val="90000"/>
              </a:lnSpc>
              <a:spcBef>
                <a:spcPts val="1800"/>
              </a:spcBef>
            </a:pPr>
            <a:r>
              <a:rPr lang="en-US" dirty="0" smtClean="0"/>
              <a:t>When none of the processes in main memory is in the Ready state, the OS swaps one of the blocked processes out on to disk into a suspend queue</a:t>
            </a:r>
          </a:p>
          <a:p>
            <a:pPr marL="1130300" lvl="4">
              <a:lnSpc>
                <a:spcPct val="90000"/>
              </a:lnSpc>
            </a:pPr>
            <a:r>
              <a:rPr lang="en-US" dirty="0" smtClean="0"/>
              <a:t>This is a queue of existing processes that have been temporarily kicked out of main memory, or suspended</a:t>
            </a:r>
          </a:p>
          <a:p>
            <a:pPr marL="1130300" lvl="4">
              <a:lnSpc>
                <a:spcPct val="90000"/>
              </a:lnSpc>
            </a:pPr>
            <a:r>
              <a:rPr lang="en-US" dirty="0" smtClean="0"/>
              <a:t>The OS then brings in another process from the suspend queue or it honors a new-process request</a:t>
            </a:r>
          </a:p>
          <a:p>
            <a:pPr marL="1130300" lvl="4">
              <a:lnSpc>
                <a:spcPct val="90000"/>
              </a:lnSpc>
            </a:pPr>
            <a:r>
              <a:rPr lang="en-US" dirty="0" smtClean="0"/>
              <a:t>Execution then continues with the newly arrived process</a:t>
            </a:r>
          </a:p>
          <a:p>
            <a:pPr marL="565150" lvl="2">
              <a:spcBef>
                <a:spcPts val="1800"/>
              </a:spcBef>
            </a:pPr>
            <a:r>
              <a:rPr lang="en-US" dirty="0" smtClean="0"/>
              <a:t>Swapping, however, is an I/O operation and therefore there is the potential for making the problem worse, not better. Because disk I/O is generally the fastest I/O on a system, swapping will usually enhance performance</a:t>
            </a:r>
          </a:p>
        </p:txBody>
      </p:sp>
      <p:pic>
        <p:nvPicPr>
          <p:cNvPr id="6" name="Picture 5"/>
          <p:cNvPicPr>
            <a:picLocks noChangeAspect="1"/>
          </p:cNvPicPr>
          <p:nvPr/>
        </p:nvPicPr>
        <p:blipFill>
          <a:blip r:embed="rId3"/>
          <a:stretch>
            <a:fillRect/>
          </a:stretch>
        </p:blipFill>
        <p:spPr>
          <a:xfrm rot="2409488">
            <a:off x="965948" y="544582"/>
            <a:ext cx="952107" cy="1216839"/>
          </a:xfrm>
          <a:prstGeom prst="rect">
            <a:avLst/>
          </a:prstGeom>
        </p:spPr>
      </p:pic>
      <p:sp>
        <p:nvSpPr>
          <p:cNvPr id="8" name="Footer Placeholder 7"/>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rcRect t="4545" b="65455"/>
          <a:stretch>
            <a:fillRect/>
          </a:stretch>
        </p:blipFill>
        <p:spPr>
          <a:xfrm>
            <a:off x="267401" y="1219200"/>
            <a:ext cx="9028999" cy="3505200"/>
          </a:xfrm>
          <a:prstGeom prst="rect">
            <a:avLst/>
          </a:prstGeom>
        </p:spPr>
      </p:pic>
      <p:pic>
        <p:nvPicPr>
          <p:cNvPr id="7" name="Picture 6" descr="f9.pdf"/>
          <p:cNvPicPr>
            <a:picLocks noChangeAspect="1"/>
          </p:cNvPicPr>
          <p:nvPr/>
        </p:nvPicPr>
        <p:blipFill>
          <a:blip r:embed="rId4"/>
          <a:srcRect t="81818" b="11818"/>
          <a:stretch>
            <a:fillRect/>
          </a:stretch>
        </p:blipFill>
        <p:spPr>
          <a:xfrm>
            <a:off x="457200" y="5486400"/>
            <a:ext cx="8354717" cy="688084"/>
          </a:xfrm>
          <a:prstGeom prst="rect">
            <a:avLst/>
          </a:prstGeom>
        </p:spPr>
      </p:pic>
      <p:sp>
        <p:nvSpPr>
          <p:cNvPr id="5" name="Footer Placeholder 4"/>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rcRect t="34545" b="12727"/>
          <a:stretch>
            <a:fillRect/>
          </a:stretch>
        </p:blipFill>
        <p:spPr>
          <a:xfrm>
            <a:off x="350780" y="381000"/>
            <a:ext cx="8793220" cy="6000034"/>
          </a:xfrm>
          <a:prstGeom prst="rect">
            <a:avLst/>
          </a:prstGeom>
        </p:spPr>
      </p:pic>
      <p:sp>
        <p:nvSpPr>
          <p:cNvPr id="3" name="Footer Placeholder 2"/>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Characteristics of a Suspended Process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p:txBody>
          <a:bodyPr>
            <a:normAutofit/>
          </a:bodyPr>
          <a:lstStyle/>
          <a:p>
            <a:r>
              <a:rPr lang="en-US" sz="2400" dirty="0" smtClean="0"/>
              <a:t>The process may or may not be waiting on an event</a:t>
            </a:r>
          </a:p>
        </p:txBody>
      </p:sp>
      <p:sp>
        <p:nvSpPr>
          <p:cNvPr id="4" name="Content Placeholder 3"/>
          <p:cNvSpPr>
            <a:spLocks noGrp="1"/>
          </p:cNvSpPr>
          <p:nvPr>
            <p:ph sz="half" idx="13"/>
          </p:nvPr>
        </p:nvSpPr>
        <p:spPr>
          <a:xfrm>
            <a:off x="4828032" y="4038600"/>
            <a:ext cx="3657600" cy="2093166"/>
          </a:xfrm>
        </p:spPr>
        <p:txBody>
          <a:bodyPr>
            <a:normAutofit/>
          </a:bodyPr>
          <a:lstStyle/>
          <a:p>
            <a:r>
              <a:rPr lang="en-US" sz="2400" dirty="0" smtClean="0"/>
              <a:t>The process may not be removed from this state until the agent explicitly orders the removal</a:t>
            </a:r>
          </a:p>
        </p:txBody>
      </p:sp>
      <p:sp>
        <p:nvSpPr>
          <p:cNvPr id="5" name="Content Placeholder 4"/>
          <p:cNvSpPr>
            <a:spLocks noGrp="1"/>
          </p:cNvSpPr>
          <p:nvPr>
            <p:ph sz="half" idx="14"/>
          </p:nvPr>
        </p:nvSpPr>
        <p:spPr/>
        <p:txBody>
          <a:bodyPr>
            <a:normAutofit/>
          </a:bodyPr>
          <a:lstStyle/>
          <a:p>
            <a:r>
              <a:rPr lang="en-US" sz="2400" dirty="0" smtClean="0"/>
              <a:t>The process </a:t>
            </a:r>
            <a:r>
              <a:rPr lang="en-US" sz="2400" dirty="0" smtClean="0">
                <a:solidFill>
                  <a:srgbClr val="00B0F0"/>
                </a:solidFill>
              </a:rPr>
              <a:t>is not </a:t>
            </a:r>
            <a:r>
              <a:rPr lang="en-US" sz="2400" dirty="0" smtClean="0"/>
              <a:t>immediately available for execution</a:t>
            </a:r>
          </a:p>
        </p:txBody>
      </p:sp>
      <p:sp>
        <p:nvSpPr>
          <p:cNvPr id="6" name="Content Placeholder 5"/>
          <p:cNvSpPr>
            <a:spLocks noGrp="1"/>
          </p:cNvSpPr>
          <p:nvPr>
            <p:ph sz="half" idx="15"/>
          </p:nvPr>
        </p:nvSpPr>
        <p:spPr>
          <a:xfrm>
            <a:off x="609600" y="3886200"/>
            <a:ext cx="3657600" cy="2667000"/>
          </a:xfrm>
        </p:spPr>
        <p:txBody>
          <a:bodyPr>
            <a:noAutofit/>
          </a:bodyPr>
          <a:lstStyle/>
          <a:p>
            <a:r>
              <a:rPr lang="en-US" sz="2400" dirty="0" smtClean="0"/>
              <a:t>The process was placed in a suspended state </a:t>
            </a:r>
            <a:r>
              <a:rPr lang="en-US" sz="2400" dirty="0" smtClean="0">
                <a:solidFill>
                  <a:srgbClr val="FF0000"/>
                </a:solidFill>
              </a:rPr>
              <a:t>by an agent</a:t>
            </a:r>
            <a:r>
              <a:rPr lang="en-US" sz="2400" dirty="0" smtClean="0"/>
              <a:t>: either </a:t>
            </a:r>
            <a:r>
              <a:rPr lang="en-US" sz="2400" dirty="0" smtClean="0">
                <a:solidFill>
                  <a:srgbClr val="00B0F0"/>
                </a:solidFill>
              </a:rPr>
              <a:t>itself</a:t>
            </a:r>
            <a:r>
              <a:rPr lang="en-US" sz="2400" dirty="0" smtClean="0"/>
              <a:t>, </a:t>
            </a:r>
            <a:r>
              <a:rPr lang="en-US" sz="2400" dirty="0" smtClean="0">
                <a:solidFill>
                  <a:srgbClr val="00B0F0"/>
                </a:solidFill>
              </a:rPr>
              <a:t>a parent process</a:t>
            </a:r>
            <a:r>
              <a:rPr lang="en-US" sz="2400" dirty="0" smtClean="0"/>
              <a:t>, or the </a:t>
            </a:r>
            <a:r>
              <a:rPr lang="en-US" sz="2400" dirty="0" smtClean="0">
                <a:solidFill>
                  <a:srgbClr val="00B0F0"/>
                </a:solidFill>
              </a:rPr>
              <a:t>OS</a:t>
            </a:r>
            <a:r>
              <a:rPr lang="en-US" sz="2400" dirty="0" smtClean="0"/>
              <a:t>, for the purpose of preventing its execution</a:t>
            </a:r>
            <a:endParaRPr lang="en-US" sz="2400" dirty="0"/>
          </a:p>
        </p:txBody>
      </p:sp>
      <p:sp>
        <p:nvSpPr>
          <p:cNvPr id="7" name="Footer Placeholder 6"/>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81000" y="685800"/>
            <a:ext cx="8382000" cy="609600"/>
          </a:xfrm>
        </p:spPr>
        <p:txBody>
          <a:bodyPr/>
          <a:lstStyle/>
          <a:p>
            <a:pPr algn="ctr"/>
            <a:r>
              <a:rPr lang="en-US" sz="3200" dirty="0" smtClean="0">
                <a:effectLst>
                  <a:outerShdw blurRad="38100" dist="38100" dir="2700000" algn="tl">
                    <a:srgbClr val="000000">
                      <a:alpha val="43137"/>
                    </a:srgbClr>
                  </a:outerShdw>
                </a:effectLst>
              </a:rPr>
              <a:t>Table 3.3    Reasons for Process Suspension </a:t>
            </a:r>
          </a:p>
        </p:txBody>
      </p:sp>
      <p:graphicFrame>
        <p:nvGraphicFramePr>
          <p:cNvPr id="78850" name="Object 2"/>
          <p:cNvGraphicFramePr>
            <a:graphicFrameLocks noChangeAspect="1"/>
          </p:cNvGraphicFramePr>
          <p:nvPr/>
        </p:nvGraphicFramePr>
        <p:xfrm>
          <a:off x="838200" y="1371600"/>
          <a:ext cx="7620000" cy="5114794"/>
        </p:xfrm>
        <a:graphic>
          <a:graphicData uri="http://schemas.openxmlformats.org/presentationml/2006/ole">
            <mc:AlternateContent xmlns:mc="http://schemas.openxmlformats.org/markup-compatibility/2006">
              <mc:Choice xmlns:v="urn:schemas-microsoft-com:vml" Requires="v">
                <p:oleObj spid="_x0000_s78883" name="Document" r:id="rId4" imgW="22247619" imgH="14933333" progId="Word.Document.12">
                  <p:embed/>
                </p:oleObj>
              </mc:Choice>
              <mc:Fallback>
                <p:oleObj name="Document" r:id="rId4" imgW="22247619" imgH="14933333" progId="Word.Document.12">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371600"/>
                        <a:ext cx="7620000" cy="5114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cxnSp>
        <p:nvCxnSpPr>
          <p:cNvPr id="6" name="Straight Connector 5"/>
          <p:cNvCxnSpPr/>
          <p:nvPr/>
        </p:nvCxnSpPr>
        <p:spPr>
          <a:xfrm rot="5400000">
            <a:off x="1257300" y="39243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914400" y="5334000"/>
            <a:ext cx="7467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14400" y="4191000"/>
            <a:ext cx="7467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14400" y="3200400"/>
            <a:ext cx="7467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14400" y="2209800"/>
            <a:ext cx="74676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mv="urn:schemas-microsoft-com:mac:vml">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0.pdf"/>
          <p:cNvPicPr>
            <a:picLocks noChangeAspect="1"/>
          </p:cNvPicPr>
          <p:nvPr/>
        </p:nvPicPr>
        <p:blipFill>
          <a:blip r:embed="rId3"/>
          <a:stretch>
            <a:fillRect/>
          </a:stretch>
        </p:blipFill>
        <p:spPr>
          <a:xfrm>
            <a:off x="137695" y="778344"/>
            <a:ext cx="8853906" cy="6841655"/>
          </a:xfrm>
          <a:prstGeom prst="rect">
            <a:avLst/>
          </a:prstGeom>
        </p:spPr>
      </p:pic>
      <p:sp>
        <p:nvSpPr>
          <p:cNvPr id="3" name="Footer Placeholder 2"/>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a:t>
            </a:r>
            <a:endParaRPr lang="en-US" dirty="0"/>
          </a:p>
        </p:txBody>
      </p:sp>
      <p:sp>
        <p:nvSpPr>
          <p:cNvPr id="5" name="TextBox 4"/>
          <p:cNvSpPr txBox="1"/>
          <p:nvPr/>
        </p:nvSpPr>
        <p:spPr>
          <a:xfrm>
            <a:off x="457200" y="685800"/>
            <a:ext cx="8001000" cy="584775"/>
          </a:xfrm>
          <a:prstGeom prst="rect">
            <a:avLst/>
          </a:prstGeom>
          <a:noFill/>
        </p:spPr>
        <p:txBody>
          <a:bodyPr wrap="square" rtlCol="0">
            <a:spAutoFit/>
          </a:bodyPr>
          <a:lstStyle/>
          <a:p>
            <a:pPr algn="ctr"/>
            <a:r>
              <a:rPr lang="en-US" sz="3200" dirty="0" smtClean="0">
                <a:latin typeface="Tahoma" panose="020B0604030504040204" pitchFamily="34" charset="0"/>
                <a:ea typeface="Tahoma" panose="020B0604030504040204" pitchFamily="34" charset="0"/>
                <a:cs typeface="Tahoma" panose="020B0604030504040204" pitchFamily="34" charset="0"/>
              </a:rPr>
              <a:t>The OS Managing Different Scenarios</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mv="urn:schemas-microsoft-com:mac:vml">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Scheduling</a:t>
            </a:r>
          </a:p>
        </p:txBody>
      </p:sp>
      <p:sp>
        <p:nvSpPr>
          <p:cNvPr id="29699" name="Content Placeholder 2"/>
          <p:cNvSpPr>
            <a:spLocks noGrp="1"/>
          </p:cNvSpPr>
          <p:nvPr>
            <p:ph sz="half" idx="1"/>
          </p:nvPr>
        </p:nvSpPr>
        <p:spPr>
          <a:xfrm>
            <a:off x="609600" y="2133600"/>
            <a:ext cx="7848600" cy="4495800"/>
          </a:xfrm>
        </p:spPr>
        <p:txBody>
          <a:bodyPr>
            <a:normAutofit/>
          </a:bodyPr>
          <a:lstStyle/>
          <a:p>
            <a:pPr marL="0" lvl="1" indent="0">
              <a:spcBef>
                <a:spcPts val="1800"/>
              </a:spcBef>
              <a:buNone/>
            </a:pPr>
            <a:r>
              <a:rPr lang="en-US" sz="2400" b="1" dirty="0" smtClean="0">
                <a:latin typeface="Times New Roman" panose="02020603050405020304" pitchFamily="18" charset="0"/>
                <a:cs typeface="Times New Roman" panose="02020603050405020304" pitchFamily="18" charset="0"/>
              </a:rPr>
              <a:t>The following scheduling is for multiprocessing systems</a:t>
            </a:r>
          </a:p>
          <a:p>
            <a:pPr marL="0" lvl="1" indent="0">
              <a:spcBef>
                <a:spcPts val="1800"/>
              </a:spcBef>
              <a:buNone/>
            </a:pPr>
            <a:r>
              <a:rPr lang="en-US" sz="2400" dirty="0" smtClean="0">
                <a:latin typeface="Times New Roman" panose="02020603050405020304" pitchFamily="18" charset="0"/>
                <a:cs typeface="Times New Roman" panose="02020603050405020304" pitchFamily="18" charset="0"/>
              </a:rPr>
              <a:t>Scheduling can be divided into three (3) phases</a:t>
            </a:r>
          </a:p>
          <a:p>
            <a:pPr marL="457200" lvl="1" indent="-457200">
              <a:spcBef>
                <a:spcPts val="1800"/>
              </a:spcBef>
              <a:buFont typeface="+mj-lt"/>
              <a:buAutoNum type="arabicPeriod"/>
            </a:pPr>
            <a:r>
              <a:rPr lang="en-US" sz="2400" dirty="0" smtClean="0">
                <a:latin typeface="Times New Roman" panose="02020603050405020304" pitchFamily="18" charset="0"/>
                <a:cs typeface="Times New Roman" panose="02020603050405020304" pitchFamily="18" charset="0"/>
              </a:rPr>
              <a:t>Long term</a:t>
            </a:r>
          </a:p>
          <a:p>
            <a:pPr marL="457200" lvl="1" indent="-457200">
              <a:spcBef>
                <a:spcPts val="1800"/>
              </a:spcBef>
              <a:buFont typeface="+mj-lt"/>
              <a:buAutoNum type="arabicPeriod"/>
            </a:pPr>
            <a:r>
              <a:rPr lang="en-US" sz="2400" dirty="0" smtClean="0">
                <a:latin typeface="Times New Roman" panose="02020603050405020304" pitchFamily="18" charset="0"/>
                <a:cs typeface="Times New Roman" panose="02020603050405020304" pitchFamily="18" charset="0"/>
              </a:rPr>
              <a:t>Medium term</a:t>
            </a:r>
          </a:p>
          <a:p>
            <a:pPr marL="457200" lvl="1" indent="-457200">
              <a:spcBef>
                <a:spcPts val="1800"/>
              </a:spcBef>
              <a:buFont typeface="+mj-lt"/>
              <a:buAutoNum type="arabicPeriod"/>
            </a:pPr>
            <a:r>
              <a:rPr lang="en-US" sz="2400" dirty="0" smtClean="0">
                <a:latin typeface="Times New Roman" panose="02020603050405020304" pitchFamily="18" charset="0"/>
                <a:cs typeface="Times New Roman" panose="02020603050405020304" pitchFamily="18" charset="0"/>
              </a:rPr>
              <a:t>Short term</a:t>
            </a:r>
          </a:p>
        </p:txBody>
      </p:sp>
      <p:sp>
        <p:nvSpPr>
          <p:cNvPr id="8" name="Footer Placeholder 7"/>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132777107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Scheduling</a:t>
            </a:r>
          </a:p>
        </p:txBody>
      </p:sp>
      <p:sp>
        <p:nvSpPr>
          <p:cNvPr id="29699" name="Content Placeholder 2"/>
          <p:cNvSpPr>
            <a:spLocks noGrp="1"/>
          </p:cNvSpPr>
          <p:nvPr>
            <p:ph sz="half" idx="1"/>
          </p:nvPr>
        </p:nvSpPr>
        <p:spPr>
          <a:xfrm>
            <a:off x="609600" y="2133600"/>
            <a:ext cx="7848600" cy="4495800"/>
          </a:xfrm>
        </p:spPr>
        <p:txBody>
          <a:bodyPr>
            <a:normAutofit/>
          </a:bodyPr>
          <a:lstStyle/>
          <a:p>
            <a:pPr marL="0" lvl="1" indent="0">
              <a:spcBef>
                <a:spcPts val="1800"/>
              </a:spcBef>
              <a:buNone/>
            </a:pPr>
            <a:r>
              <a:rPr lang="en-US" sz="2400" b="1" i="1" u="sng" dirty="0" smtClean="0">
                <a:latin typeface="Times New Roman" panose="02020603050405020304" pitchFamily="18" charset="0"/>
                <a:cs typeface="Times New Roman" panose="02020603050405020304" pitchFamily="18" charset="0"/>
              </a:rPr>
              <a:t>Long Term Scheduling (</a:t>
            </a:r>
            <a:r>
              <a:rPr lang="en-US" sz="2400" b="1" i="1" u="sng" dirty="0" err="1" smtClean="0">
                <a:latin typeface="Times New Roman" panose="02020603050405020304" pitchFamily="18" charset="0"/>
                <a:cs typeface="Times New Roman" panose="02020603050405020304" pitchFamily="18" charset="0"/>
              </a:rPr>
              <a:t>a.k.a</a:t>
            </a:r>
            <a:r>
              <a:rPr lang="en-US" sz="2400" b="1" i="1" u="sng" dirty="0" smtClean="0">
                <a:latin typeface="Times New Roman" panose="02020603050405020304" pitchFamily="18" charset="0"/>
                <a:cs typeface="Times New Roman" panose="02020603050405020304" pitchFamily="18" charset="0"/>
              </a:rPr>
              <a:t> Job Scheduling)</a:t>
            </a:r>
          </a:p>
          <a:p>
            <a:pPr marL="342900" lvl="1" indent="-342900">
              <a:spcBef>
                <a:spcPts val="1800"/>
              </a:spcBef>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Determines which jobs may compete for systems resources.</a:t>
            </a:r>
          </a:p>
          <a:p>
            <a:pPr marL="342900" lvl="1" indent="-342900">
              <a:spcBef>
                <a:spcPts val="1800"/>
              </a:spcBef>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Its main objective is to provide the medium term scheduler with an appropriate number of jobs. WHY ?</a:t>
            </a:r>
          </a:p>
          <a:p>
            <a:pPr marL="625475" lvl="2" indent="-342900">
              <a:spcBef>
                <a:spcPts val="1800"/>
              </a:spcBef>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Too few </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The CPU may seat idle because all jobs are blocked</a:t>
            </a:r>
          </a:p>
          <a:p>
            <a:pPr marL="625475" lvl="2" indent="-342900">
              <a:spcBef>
                <a:spcPts val="1800"/>
              </a:spcBef>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sym typeface="Wingdings" panose="05000000000000000000" pitchFamily="2" charset="2"/>
              </a:rPr>
              <a:t>Too many </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T</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he Memory Management System becomes overloaded  system performance will take a hit  it will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degradate</a:t>
            </a:r>
            <a:endParaRPr lang="en-US" sz="2400" dirty="0" smtClean="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385686748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Scheduling</a:t>
            </a:r>
          </a:p>
        </p:txBody>
      </p:sp>
      <p:sp>
        <p:nvSpPr>
          <p:cNvPr id="29699" name="Content Placeholder 2"/>
          <p:cNvSpPr>
            <a:spLocks noGrp="1"/>
          </p:cNvSpPr>
          <p:nvPr>
            <p:ph sz="half" idx="1"/>
          </p:nvPr>
        </p:nvSpPr>
        <p:spPr>
          <a:xfrm>
            <a:off x="609600" y="2133600"/>
            <a:ext cx="7848600" cy="4495800"/>
          </a:xfrm>
        </p:spPr>
        <p:txBody>
          <a:bodyPr>
            <a:normAutofit/>
          </a:bodyPr>
          <a:lstStyle/>
          <a:p>
            <a:pPr marL="0" lvl="1" indent="0">
              <a:spcBef>
                <a:spcPts val="1800"/>
              </a:spcBef>
              <a:buNone/>
            </a:pPr>
            <a:r>
              <a:rPr lang="en-US" sz="2400" b="1" i="1" u="sng" dirty="0" smtClean="0">
                <a:latin typeface="Times New Roman" panose="02020603050405020304" pitchFamily="18" charset="0"/>
                <a:cs typeface="Times New Roman" panose="02020603050405020304" pitchFamily="18" charset="0"/>
              </a:rPr>
              <a:t>Medium Term </a:t>
            </a:r>
            <a:r>
              <a:rPr lang="en-US" sz="2400" b="1" i="1" u="sng" dirty="0">
                <a:latin typeface="Times New Roman" panose="02020603050405020304" pitchFamily="18" charset="0"/>
                <a:cs typeface="Times New Roman" panose="02020603050405020304" pitchFamily="18" charset="0"/>
              </a:rPr>
              <a:t>Scheduling (</a:t>
            </a:r>
            <a:r>
              <a:rPr lang="en-US" sz="2400" b="1" i="1" u="sng" dirty="0" err="1">
                <a:latin typeface="Times New Roman" panose="02020603050405020304" pitchFamily="18" charset="0"/>
                <a:cs typeface="Times New Roman" panose="02020603050405020304" pitchFamily="18" charset="0"/>
              </a:rPr>
              <a:t>a.k.a</a:t>
            </a:r>
            <a:r>
              <a:rPr lang="en-US" sz="2400" b="1" i="1" u="sng" dirty="0">
                <a:latin typeface="Times New Roman" panose="02020603050405020304" pitchFamily="18" charset="0"/>
                <a:cs typeface="Times New Roman" panose="02020603050405020304" pitchFamily="18" charset="0"/>
              </a:rPr>
              <a:t> </a:t>
            </a:r>
            <a:r>
              <a:rPr lang="en-US" sz="2400" b="1" i="1" u="sng" dirty="0" smtClean="0">
                <a:latin typeface="Times New Roman" panose="02020603050405020304" pitchFamily="18" charset="0"/>
                <a:cs typeface="Times New Roman" panose="02020603050405020304" pitchFamily="18" charset="0"/>
              </a:rPr>
              <a:t>Swapper)</a:t>
            </a:r>
          </a:p>
          <a:p>
            <a:pPr marL="0" lvl="1" indent="0">
              <a:spcBef>
                <a:spcPts val="1800"/>
              </a:spcBef>
              <a:buNone/>
            </a:pPr>
            <a:r>
              <a:rPr lang="en-US" sz="2400" dirty="0" smtClean="0">
                <a:latin typeface="Times New Roman" panose="02020603050405020304" pitchFamily="18" charset="0"/>
                <a:cs typeface="Times New Roman" panose="02020603050405020304" pitchFamily="18" charset="0"/>
              </a:rPr>
              <a:t>Its function is to swap processes in and out of memory</a:t>
            </a:r>
          </a:p>
          <a:p>
            <a:pPr marL="342900" lvl="1" indent="-342900">
              <a:spcBef>
                <a:spcPts val="1800"/>
              </a:spcBef>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In multiprocessing systems it supports the Memory management system in the task of fitting jobs that are actually needed in a limited resource (memory)</a:t>
            </a:r>
          </a:p>
          <a:p>
            <a:pPr marL="0" lvl="1" indent="0">
              <a:spcBef>
                <a:spcPts val="1800"/>
              </a:spcBef>
              <a:buNone/>
            </a:pPr>
            <a:endParaRPr lang="en-US" sz="24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221448101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Scheduling</a:t>
            </a:r>
          </a:p>
        </p:txBody>
      </p:sp>
      <p:sp>
        <p:nvSpPr>
          <p:cNvPr id="29699" name="Content Placeholder 2"/>
          <p:cNvSpPr>
            <a:spLocks noGrp="1"/>
          </p:cNvSpPr>
          <p:nvPr>
            <p:ph sz="half" idx="1"/>
          </p:nvPr>
        </p:nvSpPr>
        <p:spPr>
          <a:xfrm>
            <a:off x="609600" y="2133600"/>
            <a:ext cx="7848600" cy="4495800"/>
          </a:xfrm>
        </p:spPr>
        <p:txBody>
          <a:bodyPr>
            <a:normAutofit/>
          </a:bodyPr>
          <a:lstStyle/>
          <a:p>
            <a:pPr marL="0" lvl="1" indent="0">
              <a:spcBef>
                <a:spcPts val="1800"/>
              </a:spcBef>
              <a:buNone/>
            </a:pPr>
            <a:r>
              <a:rPr lang="en-US" sz="2400" b="1" i="1" u="sng" dirty="0" smtClean="0">
                <a:latin typeface="Times New Roman" panose="02020603050405020304" pitchFamily="18" charset="0"/>
                <a:cs typeface="Times New Roman" panose="02020603050405020304" pitchFamily="18" charset="0"/>
              </a:rPr>
              <a:t>Short Term </a:t>
            </a:r>
            <a:r>
              <a:rPr lang="en-US" sz="2400" b="1" i="1" u="sng" dirty="0">
                <a:latin typeface="Times New Roman" panose="02020603050405020304" pitchFamily="18" charset="0"/>
                <a:cs typeface="Times New Roman" panose="02020603050405020304" pitchFamily="18" charset="0"/>
              </a:rPr>
              <a:t>Scheduling (</a:t>
            </a:r>
            <a:r>
              <a:rPr lang="en-US" sz="2400" b="1" i="1" u="sng" dirty="0" err="1">
                <a:latin typeface="Times New Roman" panose="02020603050405020304" pitchFamily="18" charset="0"/>
                <a:cs typeface="Times New Roman" panose="02020603050405020304" pitchFamily="18" charset="0"/>
              </a:rPr>
              <a:t>a.k.a</a:t>
            </a:r>
            <a:r>
              <a:rPr lang="en-US" sz="2400" b="1" i="1" u="sng" dirty="0">
                <a:latin typeface="Times New Roman" panose="02020603050405020304" pitchFamily="18" charset="0"/>
                <a:cs typeface="Times New Roman" panose="02020603050405020304" pitchFamily="18" charset="0"/>
              </a:rPr>
              <a:t> </a:t>
            </a:r>
            <a:r>
              <a:rPr lang="en-US" sz="2400" b="1" i="1" u="sng" dirty="0" smtClean="0">
                <a:latin typeface="Times New Roman" panose="02020603050405020304" pitchFamily="18" charset="0"/>
                <a:cs typeface="Times New Roman" panose="02020603050405020304" pitchFamily="18" charset="0"/>
              </a:rPr>
              <a:t>Dispatcher)</a:t>
            </a:r>
          </a:p>
          <a:p>
            <a:pPr marL="0" lvl="1" indent="0">
              <a:spcBef>
                <a:spcPts val="1800"/>
              </a:spcBef>
              <a:buNone/>
            </a:pPr>
            <a:r>
              <a:rPr lang="en-US" sz="2400" dirty="0" smtClean="0">
                <a:latin typeface="Times New Roman" panose="02020603050405020304" pitchFamily="18" charset="0"/>
                <a:cs typeface="Times New Roman" panose="02020603050405020304" pitchFamily="18" charset="0"/>
              </a:rPr>
              <a:t>It is the one that will allocate the Processor (CPU) to a process that is already loaded into main memory and ready to run.</a:t>
            </a:r>
          </a:p>
          <a:p>
            <a:pPr marL="0" lvl="1" indent="0">
              <a:spcBef>
                <a:spcPts val="1800"/>
              </a:spcBef>
              <a:buNone/>
            </a:pPr>
            <a:endParaRPr lang="en-US" sz="24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22642392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Scheduling Algorithms</a:t>
            </a:r>
          </a:p>
        </p:txBody>
      </p:sp>
      <p:sp>
        <p:nvSpPr>
          <p:cNvPr id="29699" name="Content Placeholder 2"/>
          <p:cNvSpPr>
            <a:spLocks noGrp="1"/>
          </p:cNvSpPr>
          <p:nvPr>
            <p:ph sz="half" idx="1"/>
          </p:nvPr>
        </p:nvSpPr>
        <p:spPr>
          <a:xfrm>
            <a:off x="609600" y="2133600"/>
            <a:ext cx="7848600" cy="4495800"/>
          </a:xfrm>
        </p:spPr>
        <p:txBody>
          <a:bodyPr>
            <a:normAutofit/>
          </a:bodyPr>
          <a:lstStyle/>
          <a:p>
            <a:pPr marL="0" lvl="1" indent="0">
              <a:spcBef>
                <a:spcPts val="1800"/>
              </a:spcBef>
              <a:buNone/>
            </a:pPr>
            <a:r>
              <a:rPr lang="en-US" sz="2400" dirty="0" smtClean="0">
                <a:latin typeface="Times New Roman" panose="02020603050405020304" pitchFamily="18" charset="0"/>
                <a:cs typeface="Times New Roman" panose="02020603050405020304" pitchFamily="18" charset="0"/>
              </a:rPr>
              <a:t>Today’s systems </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Preemptive</a:t>
            </a:r>
          </a:p>
          <a:p>
            <a:pPr marL="342900" lvl="1" indent="-342900">
              <a:spcBef>
                <a:spcPts val="1800"/>
              </a:spcBef>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It means that the scheduler may preempt a process before it blocks or terminates, in order to allocate the CPU to another process.</a:t>
            </a:r>
          </a:p>
          <a:p>
            <a:pPr marL="342900" lvl="1" indent="-342900">
              <a:spcBef>
                <a:spcPts val="1800"/>
              </a:spcBef>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Preemptive scenarios are a necessity in today’s systems. The main idea is to avoid monopolization of the CPU, and give processes in the ready queue and opportunity to get something done.</a:t>
            </a:r>
          </a:p>
          <a:p>
            <a:pPr marL="908050" lvl="3" indent="-342900">
              <a:spcBef>
                <a:spcPts val="1800"/>
              </a:spcBef>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Imagine and interactive system (user – computer)</a:t>
            </a:r>
            <a:endParaRPr lang="en-US" sz="2400" dirty="0" smtClean="0">
              <a:latin typeface="Times New Roman" panose="02020603050405020304" pitchFamily="18" charset="0"/>
              <a:cs typeface="Times New Roman" panose="02020603050405020304" pitchFamily="18" charset="0"/>
            </a:endParaRPr>
          </a:p>
          <a:p>
            <a:pPr marL="0" lvl="1" indent="0">
              <a:spcBef>
                <a:spcPts val="1800"/>
              </a:spcBef>
              <a:buNone/>
            </a:pPr>
            <a:endParaRPr lang="en-US" sz="24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213144666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Scheduling Algorithms</a:t>
            </a:r>
          </a:p>
        </p:txBody>
      </p:sp>
      <p:sp>
        <p:nvSpPr>
          <p:cNvPr id="29699" name="Content Placeholder 2"/>
          <p:cNvSpPr>
            <a:spLocks noGrp="1"/>
          </p:cNvSpPr>
          <p:nvPr>
            <p:ph sz="half" idx="1"/>
          </p:nvPr>
        </p:nvSpPr>
        <p:spPr>
          <a:xfrm>
            <a:off x="609600" y="2133600"/>
            <a:ext cx="7848600" cy="4495800"/>
          </a:xfrm>
        </p:spPr>
        <p:txBody>
          <a:bodyPr>
            <a:normAutofit/>
          </a:bodyPr>
          <a:lstStyle/>
          <a:p>
            <a:pPr marL="0" lvl="1" indent="0">
              <a:spcBef>
                <a:spcPts val="1800"/>
              </a:spcBef>
              <a:buNone/>
            </a:pPr>
            <a:r>
              <a:rPr lang="en-US" sz="2400" dirty="0" smtClean="0">
                <a:latin typeface="Times New Roman" panose="02020603050405020304" pitchFamily="18" charset="0"/>
                <a:cs typeface="Times New Roman" panose="02020603050405020304" pitchFamily="18" charset="0"/>
              </a:rPr>
              <a:t>We will examine Six (6)</a:t>
            </a:r>
          </a:p>
          <a:p>
            <a:pPr marL="457200" lvl="1" indent="-457200">
              <a:spcBef>
                <a:spcPts val="1800"/>
              </a:spcBef>
              <a:buFont typeface="+mj-lt"/>
              <a:buAutoNum type="arabicPeriod"/>
            </a:pPr>
            <a:r>
              <a:rPr lang="en-US" sz="2400" dirty="0" smtClean="0">
                <a:latin typeface="Times New Roman" panose="02020603050405020304" pitchFamily="18" charset="0"/>
                <a:cs typeface="Times New Roman" panose="02020603050405020304" pitchFamily="18" charset="0"/>
              </a:rPr>
              <a:t>First Come First Served (FCFS)</a:t>
            </a:r>
          </a:p>
          <a:p>
            <a:pPr marL="457200" lvl="1" indent="-457200">
              <a:spcBef>
                <a:spcPts val="1800"/>
              </a:spcBef>
              <a:buFont typeface="+mj-lt"/>
              <a:buAutoNum type="arabicPeriod"/>
            </a:pPr>
            <a:r>
              <a:rPr lang="en-US" sz="2400" dirty="0" smtClean="0">
                <a:latin typeface="Times New Roman" panose="02020603050405020304" pitchFamily="18" charset="0"/>
                <a:cs typeface="Times New Roman" panose="02020603050405020304" pitchFamily="18" charset="0"/>
              </a:rPr>
              <a:t>Shortest Job First (SJF)</a:t>
            </a:r>
          </a:p>
          <a:p>
            <a:pPr marL="457200" lvl="1" indent="-457200">
              <a:spcBef>
                <a:spcPts val="1800"/>
              </a:spcBef>
              <a:buFont typeface="+mj-lt"/>
              <a:buAutoNum type="arabicPeriod"/>
            </a:pPr>
            <a:r>
              <a:rPr lang="en-US" sz="2400" dirty="0" smtClean="0">
                <a:latin typeface="Times New Roman" panose="02020603050405020304" pitchFamily="18" charset="0"/>
                <a:cs typeface="Times New Roman" panose="02020603050405020304" pitchFamily="18" charset="0"/>
              </a:rPr>
              <a:t>Shortest Remaining Time (SRT)</a:t>
            </a:r>
          </a:p>
          <a:p>
            <a:pPr marL="457200" lvl="1" indent="-457200">
              <a:spcBef>
                <a:spcPts val="1800"/>
              </a:spcBef>
              <a:buFont typeface="+mj-lt"/>
              <a:buAutoNum type="arabicPeriod"/>
            </a:pPr>
            <a:r>
              <a:rPr lang="en-US" sz="2400" dirty="0" smtClean="0">
                <a:latin typeface="Times New Roman" panose="02020603050405020304" pitchFamily="18" charset="0"/>
                <a:cs typeface="Times New Roman" panose="02020603050405020304" pitchFamily="18" charset="0"/>
              </a:rPr>
              <a:t>Round Robin (RR)</a:t>
            </a:r>
          </a:p>
          <a:p>
            <a:pPr marL="457200" lvl="1" indent="-457200">
              <a:spcBef>
                <a:spcPts val="1800"/>
              </a:spcBef>
              <a:buFont typeface="+mj-lt"/>
              <a:buAutoNum type="arabicPeriod"/>
            </a:pPr>
            <a:r>
              <a:rPr lang="en-US" sz="2400" dirty="0" smtClean="0">
                <a:latin typeface="Times New Roman" panose="02020603050405020304" pitchFamily="18" charset="0"/>
                <a:cs typeface="Times New Roman" panose="02020603050405020304" pitchFamily="18" charset="0"/>
              </a:rPr>
              <a:t>Priority</a:t>
            </a:r>
          </a:p>
          <a:p>
            <a:pPr marL="457200" lvl="1" indent="-457200">
              <a:spcBef>
                <a:spcPts val="1800"/>
              </a:spcBef>
              <a:buFont typeface="+mj-lt"/>
              <a:buAutoNum type="arabicPeriod"/>
            </a:pPr>
            <a:r>
              <a:rPr lang="en-US" sz="2400" dirty="0" smtClean="0">
                <a:latin typeface="Times New Roman" panose="02020603050405020304" pitchFamily="18" charset="0"/>
                <a:cs typeface="Times New Roman" panose="02020603050405020304" pitchFamily="18" charset="0"/>
              </a:rPr>
              <a:t>Multilevel Feedback Queues</a:t>
            </a:r>
          </a:p>
          <a:p>
            <a:pPr marL="0" lvl="1" indent="0">
              <a:spcBef>
                <a:spcPts val="1800"/>
              </a:spcBef>
              <a:buNone/>
            </a:pPr>
            <a:endParaRPr lang="en-US" sz="24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40287864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Scheduling Algorithms</a:t>
            </a:r>
          </a:p>
        </p:txBody>
      </p:sp>
      <p:sp>
        <p:nvSpPr>
          <p:cNvPr id="29699" name="Content Placeholder 2"/>
          <p:cNvSpPr>
            <a:spLocks noGrp="1"/>
          </p:cNvSpPr>
          <p:nvPr>
            <p:ph sz="half" idx="1"/>
          </p:nvPr>
        </p:nvSpPr>
        <p:spPr>
          <a:xfrm>
            <a:off x="609600" y="2133600"/>
            <a:ext cx="7848600" cy="4495800"/>
          </a:xfrm>
        </p:spPr>
        <p:txBody>
          <a:bodyPr>
            <a:normAutofit/>
          </a:bodyPr>
          <a:lstStyle/>
          <a:p>
            <a:pPr marL="0" lvl="1" indent="0">
              <a:spcBef>
                <a:spcPts val="1800"/>
              </a:spcBef>
              <a:buNone/>
            </a:pPr>
            <a:r>
              <a:rPr lang="en-US" sz="2400" b="1" i="1" u="sng" dirty="0" smtClean="0">
                <a:latin typeface="Times New Roman" panose="02020603050405020304" pitchFamily="18" charset="0"/>
                <a:cs typeface="Times New Roman" panose="02020603050405020304" pitchFamily="18" charset="0"/>
              </a:rPr>
              <a:t>First Come First Served (FCFS)</a:t>
            </a:r>
          </a:p>
          <a:p>
            <a:pPr marL="0" lvl="1" indent="0">
              <a:spcBef>
                <a:spcPts val="1800"/>
              </a:spcBef>
              <a:buNone/>
            </a:pPr>
            <a:r>
              <a:rPr lang="en-US" sz="2400" dirty="0" smtClean="0">
                <a:latin typeface="Times New Roman" panose="02020603050405020304" pitchFamily="18" charset="0"/>
                <a:cs typeface="Times New Roman" panose="02020603050405020304" pitchFamily="18" charset="0"/>
              </a:rPr>
              <a:t>Jobs are scheduled in the order that they are received.</a:t>
            </a:r>
          </a:p>
          <a:p>
            <a:pPr marL="0" lvl="1" indent="0">
              <a:spcBef>
                <a:spcPts val="1800"/>
              </a:spcBef>
              <a:buNone/>
            </a:pPr>
            <a:r>
              <a:rPr lang="en-US" sz="2400" dirty="0" smtClean="0">
                <a:latin typeface="Times New Roman" panose="02020603050405020304" pitchFamily="18" charset="0"/>
                <a:cs typeface="Times New Roman" panose="02020603050405020304" pitchFamily="18" charset="0"/>
              </a:rPr>
              <a:t>It is </a:t>
            </a:r>
            <a:r>
              <a:rPr lang="en-US" sz="2400" dirty="0" err="1" smtClean="0">
                <a:latin typeface="Times New Roman" panose="02020603050405020304" pitchFamily="18" charset="0"/>
                <a:cs typeface="Times New Roman" panose="02020603050405020304" pitchFamily="18" charset="0"/>
              </a:rPr>
              <a:t>nonpreemtive</a:t>
            </a:r>
            <a:endParaRPr lang="en-US" sz="2400" dirty="0" smtClean="0">
              <a:latin typeface="Times New Roman" panose="02020603050405020304" pitchFamily="18" charset="0"/>
              <a:cs typeface="Times New Roman" panose="02020603050405020304" pitchFamily="18" charset="0"/>
            </a:endParaRPr>
          </a:p>
          <a:p>
            <a:pPr marL="0" lvl="1" indent="0">
              <a:spcBef>
                <a:spcPts val="1800"/>
              </a:spcBef>
              <a:buNone/>
            </a:pPr>
            <a:endParaRPr lang="en-US" sz="24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23596031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Scheduling Algorithms</a:t>
            </a:r>
          </a:p>
        </p:txBody>
      </p:sp>
      <p:sp>
        <p:nvSpPr>
          <p:cNvPr id="29699" name="Content Placeholder 2"/>
          <p:cNvSpPr>
            <a:spLocks noGrp="1"/>
          </p:cNvSpPr>
          <p:nvPr>
            <p:ph sz="half" idx="1"/>
          </p:nvPr>
        </p:nvSpPr>
        <p:spPr>
          <a:xfrm>
            <a:off x="609600" y="2133600"/>
            <a:ext cx="7848600" cy="4495800"/>
          </a:xfrm>
        </p:spPr>
        <p:txBody>
          <a:bodyPr>
            <a:normAutofit/>
          </a:bodyPr>
          <a:lstStyle/>
          <a:p>
            <a:pPr marL="0" lvl="1" indent="0">
              <a:spcBef>
                <a:spcPts val="1800"/>
              </a:spcBef>
              <a:buNone/>
            </a:pPr>
            <a:r>
              <a:rPr lang="en-US" sz="2400" b="1" i="1" u="sng" dirty="0" smtClean="0">
                <a:latin typeface="Times New Roman" panose="02020603050405020304" pitchFamily="18" charset="0"/>
                <a:cs typeface="Times New Roman" panose="02020603050405020304" pitchFamily="18" charset="0"/>
              </a:rPr>
              <a:t>Shortest Job First (SJF)</a:t>
            </a:r>
          </a:p>
          <a:p>
            <a:pPr marL="342900" lvl="1" indent="-342900">
              <a:spcBef>
                <a:spcPts val="1800"/>
              </a:spcBef>
              <a:buFont typeface="Wingdings" panose="05000000000000000000" pitchFamily="2" charset="2"/>
              <a:buChar char="q"/>
            </a:pPr>
            <a:r>
              <a:rPr lang="en-US" sz="2400" dirty="0" err="1" smtClean="0">
                <a:latin typeface="Times New Roman" panose="02020603050405020304" pitchFamily="18" charset="0"/>
                <a:cs typeface="Times New Roman" panose="02020603050405020304" pitchFamily="18" charset="0"/>
              </a:rPr>
              <a:t>Nonpreemptive</a:t>
            </a:r>
            <a:r>
              <a:rPr lang="en-US" sz="2400" dirty="0" smtClean="0">
                <a:latin typeface="Times New Roman" panose="02020603050405020304" pitchFamily="18" charset="0"/>
                <a:cs typeface="Times New Roman" panose="02020603050405020304" pitchFamily="18" charset="0"/>
              </a:rPr>
              <a:t>.</a:t>
            </a:r>
          </a:p>
          <a:p>
            <a:pPr marL="342900" lvl="1" indent="-342900">
              <a:spcBef>
                <a:spcPts val="1800"/>
              </a:spcBef>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job with the shortest processing time will be the one that will be selected.</a:t>
            </a:r>
          </a:p>
          <a:p>
            <a:pPr marL="342900" lvl="1" indent="-342900">
              <a:spcBef>
                <a:spcPts val="1800"/>
              </a:spcBef>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So what happens if two processes have the same processing time? </a:t>
            </a:r>
            <a:r>
              <a:rPr lang="en-US" sz="2400" b="1" u="sng" dirty="0" smtClean="0">
                <a:latin typeface="Times New Roman" panose="02020603050405020304" pitchFamily="18" charset="0"/>
                <a:cs typeface="Times New Roman" panose="02020603050405020304" pitchFamily="18" charset="0"/>
              </a:rPr>
              <a:t>Answer</a:t>
            </a:r>
            <a:r>
              <a:rPr lang="en-US" sz="2400" dirty="0" smtClean="0">
                <a:latin typeface="Times New Roman" panose="02020603050405020304" pitchFamily="18" charset="0"/>
                <a:cs typeface="Times New Roman" panose="02020603050405020304" pitchFamily="18" charset="0"/>
              </a:rPr>
              <a:t>: First Come First Served can be used.</a:t>
            </a:r>
          </a:p>
          <a:p>
            <a:pPr marL="0" lvl="1" indent="0">
              <a:spcBef>
                <a:spcPts val="1800"/>
              </a:spcBef>
              <a:buNone/>
            </a:pPr>
            <a:endParaRPr lang="en-US" sz="24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255163963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3614</Words>
  <Application>Microsoft Office PowerPoint</Application>
  <PresentationFormat>On-screen Show (4:3)</PresentationFormat>
  <Paragraphs>323</Paragraphs>
  <Slides>19</Slides>
  <Notes>19</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9" baseType="lpstr">
      <vt:lpstr>ＭＳ Ｐゴシック</vt:lpstr>
      <vt:lpstr>Arial</vt:lpstr>
      <vt:lpstr>Calibri</vt:lpstr>
      <vt:lpstr>Calisto MT</vt:lpstr>
      <vt:lpstr>Tahoma</vt:lpstr>
      <vt:lpstr>Times New Roman</vt:lpstr>
      <vt:lpstr>Wingdings</vt:lpstr>
      <vt:lpstr>Custom Design</vt:lpstr>
      <vt:lpstr>Codex</vt:lpstr>
      <vt:lpstr>Document</vt:lpstr>
      <vt:lpstr>Chapter 3 Process Description and Control</vt:lpstr>
      <vt:lpstr>Process Scheduling</vt:lpstr>
      <vt:lpstr>Process Scheduling</vt:lpstr>
      <vt:lpstr>Process Scheduling</vt:lpstr>
      <vt:lpstr>Process Scheduling</vt:lpstr>
      <vt:lpstr>Scheduling Algorithms</vt:lpstr>
      <vt:lpstr>Scheduling Algorithms</vt:lpstr>
      <vt:lpstr>Scheduling Algorithms</vt:lpstr>
      <vt:lpstr>Scheduling Algorithms</vt:lpstr>
      <vt:lpstr>Scheduling Algorithms</vt:lpstr>
      <vt:lpstr>Scheduling Algorithms</vt:lpstr>
      <vt:lpstr>Scheduling Algorithms</vt:lpstr>
      <vt:lpstr>Scheduling Algorithms</vt:lpstr>
      <vt:lpstr>Suspended Processes</vt:lpstr>
      <vt:lpstr>PowerPoint Presentation</vt:lpstr>
      <vt:lpstr>PowerPoint Presentation</vt:lpstr>
      <vt:lpstr>Characteristics of a Suspended Process</vt:lpstr>
      <vt:lpstr>Table 3.3    Reasons for Process Suspension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2017-02-28T21:25:47Z</dcterms:created>
  <dcterms:modified xsi:type="dcterms:W3CDTF">2018-02-22T05:38:23Z</dcterms:modified>
</cp:coreProperties>
</file>