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3" r:id="rId16"/>
    <p:sldId id="272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9900"/>
    <a:srgbClr val="FF33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9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A835-C99A-4BE9-8787-F09DBAA1285C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DEE0-01FD-4778-BE20-2F4E6A32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6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A835-C99A-4BE9-8787-F09DBAA1285C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DEE0-01FD-4778-BE20-2F4E6A32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83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A835-C99A-4BE9-8787-F09DBAA1285C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DEE0-01FD-4778-BE20-2F4E6A32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6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A835-C99A-4BE9-8787-F09DBAA1285C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DEE0-01FD-4778-BE20-2F4E6A32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6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A835-C99A-4BE9-8787-F09DBAA1285C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DEE0-01FD-4778-BE20-2F4E6A32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2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A835-C99A-4BE9-8787-F09DBAA1285C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DEE0-01FD-4778-BE20-2F4E6A32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73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A835-C99A-4BE9-8787-F09DBAA1285C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DEE0-01FD-4778-BE20-2F4E6A32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47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A835-C99A-4BE9-8787-F09DBAA1285C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DEE0-01FD-4778-BE20-2F4E6A32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20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A835-C99A-4BE9-8787-F09DBAA1285C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DEE0-01FD-4778-BE20-2F4E6A32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4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A835-C99A-4BE9-8787-F09DBAA1285C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DEE0-01FD-4778-BE20-2F4E6A32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A835-C99A-4BE9-8787-F09DBAA1285C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DEE0-01FD-4778-BE20-2F4E6A32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2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8A835-C99A-4BE9-8787-F09DBAA1285C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5DEE0-01FD-4778-BE20-2F4E6A32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1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faculty.cs.niu.edu/~mcmahon/CS241/Notes/compil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8498" y="190936"/>
            <a:ext cx="7886700" cy="3926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Lecture </a:t>
            </a:r>
            <a:r>
              <a:rPr lang="en-US" dirty="0" smtClean="0">
                <a:solidFill>
                  <a:srgbClr val="0000FF"/>
                </a:solidFill>
              </a:rPr>
              <a:t>19 - Complement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708338"/>
            <a:ext cx="7886700" cy="5357611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dirty="0" smtClean="0">
                <a:latin typeface="+mj-lt"/>
              </a:rPr>
              <a:t>Objectives</a:t>
            </a:r>
          </a:p>
          <a:p>
            <a:r>
              <a:rPr lang="en-US" altLang="en-US" dirty="0" smtClean="0">
                <a:latin typeface="+mj-lt"/>
              </a:rPr>
              <a:t>Understand what a Makefile is</a:t>
            </a:r>
          </a:p>
          <a:p>
            <a:r>
              <a:rPr lang="en-US" altLang="en-US" dirty="0" smtClean="0">
                <a:latin typeface="+mj-lt"/>
              </a:rPr>
              <a:t>Understand and familiarize with the structure of a Makefile</a:t>
            </a:r>
          </a:p>
          <a:p>
            <a:r>
              <a:rPr lang="en-US" altLang="en-US" dirty="0" smtClean="0">
                <a:latin typeface="+mj-lt"/>
              </a:rPr>
              <a:t>Write Makefile</a:t>
            </a:r>
          </a:p>
          <a:p>
            <a:r>
              <a:rPr lang="en-US" altLang="en-US" dirty="0" smtClean="0">
                <a:latin typeface="+mj-lt"/>
              </a:rPr>
              <a:t>Add commands to a Makefile</a:t>
            </a:r>
          </a:p>
          <a:p>
            <a:r>
              <a:rPr lang="en-US" altLang="en-US" dirty="0" smtClean="0">
                <a:latin typeface="+mj-lt"/>
              </a:rPr>
              <a:t>Compile using a Makefile</a:t>
            </a:r>
          </a:p>
          <a:p>
            <a:r>
              <a:rPr lang="en-US" altLang="en-US" dirty="0" smtClean="0">
                <a:latin typeface="+mj-lt"/>
              </a:rPr>
              <a:t>Dependency Graphs</a:t>
            </a:r>
          </a:p>
          <a:p>
            <a:endParaRPr lang="en-US" altLang="en-US" dirty="0" smtClean="0">
              <a:latin typeface="+mj-lt"/>
            </a:endParaRPr>
          </a:p>
          <a:p>
            <a:endParaRPr lang="en-US" altLang="en-US" dirty="0" smtClean="0">
              <a:latin typeface="+mj-lt"/>
            </a:endParaRPr>
          </a:p>
          <a:p>
            <a:endParaRPr lang="en-US" altLang="en-US" dirty="0" smtClean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07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8498" y="190936"/>
            <a:ext cx="7886700" cy="3926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Makefile (Content)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708338"/>
            <a:ext cx="7886700" cy="5357611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 startAt="3"/>
            </a:pPr>
            <a:r>
              <a:rPr lang="en-US" b="1" u="sng" dirty="0" smtClean="0">
                <a:latin typeface="+mj-lt"/>
              </a:rPr>
              <a:t>Explicit Rules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Format: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FF33CC"/>
                </a:solidFill>
                <a:latin typeface="+mj-lt"/>
              </a:rPr>
              <a:t>destinationFile</a:t>
            </a:r>
            <a:r>
              <a:rPr lang="en-US" b="1" dirty="0" smtClean="0">
                <a:latin typeface="+mj-lt"/>
              </a:rPr>
              <a:t>: </a:t>
            </a:r>
            <a:r>
              <a:rPr lang="en-US" b="1" dirty="0" err="1" smtClean="0">
                <a:solidFill>
                  <a:srgbClr val="0000FF"/>
                </a:solidFill>
                <a:latin typeface="+mj-lt"/>
              </a:rPr>
              <a:t>sourceFile</a:t>
            </a:r>
            <a:r>
              <a:rPr lang="en-US" b="1" dirty="0" smtClean="0">
                <a:solidFill>
                  <a:srgbClr val="0000FF"/>
                </a:solidFill>
                <a:latin typeface="+mj-lt"/>
              </a:rPr>
              <a:t>(s)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+mj-lt"/>
              </a:rPr>
              <a:t>TAB</a:t>
            </a:r>
            <a:r>
              <a:rPr lang="en-US" b="1" dirty="0">
                <a:latin typeface="+mj-lt"/>
              </a:rPr>
              <a:t>	</a:t>
            </a:r>
            <a:r>
              <a:rPr lang="en-US" b="1" dirty="0" smtClean="0">
                <a:solidFill>
                  <a:srgbClr val="FF9900"/>
                </a:solidFill>
                <a:latin typeface="+mj-lt"/>
              </a:rPr>
              <a:t>commands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9900"/>
                </a:solidFill>
                <a:latin typeface="+mj-lt"/>
              </a:rPr>
              <a:t>------------------</a:t>
            </a:r>
          </a:p>
          <a:p>
            <a:pPr marL="0" indent="0">
              <a:buNone/>
            </a:pPr>
            <a:r>
              <a:rPr lang="en-US" b="1" u="sng" dirty="0" smtClean="0">
                <a:latin typeface="+mj-lt"/>
              </a:rPr>
              <a:t>Example: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+mj-lt"/>
              </a:rPr>
              <a:t>m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ain</a:t>
            </a:r>
            <a:r>
              <a:rPr lang="en-US" b="1" dirty="0" smtClean="0">
                <a:latin typeface="+mj-lt"/>
              </a:rPr>
              <a:t>: </a:t>
            </a:r>
            <a:r>
              <a:rPr lang="en-US" b="1" dirty="0" smtClean="0">
                <a:solidFill>
                  <a:srgbClr val="FF33CC"/>
                </a:solidFill>
                <a:latin typeface="+mj-lt"/>
              </a:rPr>
              <a:t>main.c</a:t>
            </a:r>
            <a:r>
              <a:rPr lang="en-US" b="1" dirty="0" smtClean="0">
                <a:latin typeface="+mj-lt"/>
              </a:rPr>
              <a:t>   </a:t>
            </a:r>
            <a:r>
              <a:rPr lang="en-US" b="1" dirty="0" err="1" smtClean="0">
                <a:solidFill>
                  <a:srgbClr val="33CC33"/>
                </a:solidFill>
                <a:latin typeface="+mj-lt"/>
              </a:rPr>
              <a:t>myFunctions.h</a:t>
            </a:r>
            <a:endParaRPr lang="en-US" b="1" dirty="0" smtClean="0">
              <a:solidFill>
                <a:srgbClr val="33CC33"/>
              </a:solidFill>
              <a:latin typeface="+mj-lt"/>
            </a:endParaRPr>
          </a:p>
          <a:p>
            <a:pPr marL="0" indent="0">
              <a:buNone/>
            </a:pPr>
            <a:r>
              <a:rPr lang="en-US" b="1" dirty="0">
                <a:latin typeface="+mj-lt"/>
              </a:rPr>
              <a:t>	</a:t>
            </a:r>
            <a:r>
              <a:rPr lang="en-US" b="1" dirty="0" err="1" smtClean="0">
                <a:latin typeface="+mj-lt"/>
              </a:rPr>
              <a:t>gcc</a:t>
            </a:r>
            <a:r>
              <a:rPr lang="en-US" b="1" dirty="0" smtClean="0">
                <a:latin typeface="+mj-lt"/>
              </a:rPr>
              <a:t> –o  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main</a:t>
            </a:r>
            <a:r>
              <a:rPr lang="en-US" b="1" dirty="0" smtClean="0">
                <a:latin typeface="+mj-lt"/>
              </a:rPr>
              <a:t>  </a:t>
            </a:r>
            <a:r>
              <a:rPr lang="en-US" b="1" dirty="0" smtClean="0">
                <a:solidFill>
                  <a:srgbClr val="FF33CC"/>
                </a:solidFill>
                <a:latin typeface="+mj-lt"/>
              </a:rPr>
              <a:t>main.c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solidFill>
                  <a:srgbClr val="33CC33"/>
                </a:solidFill>
                <a:latin typeface="+mj-lt"/>
              </a:rPr>
              <a:t>myFunctions.h</a:t>
            </a:r>
            <a:endParaRPr lang="en-US" b="1" dirty="0" smtClean="0">
              <a:solidFill>
                <a:srgbClr val="33CC33"/>
              </a:solidFill>
              <a:latin typeface="+mj-lt"/>
            </a:endParaRPr>
          </a:p>
          <a:p>
            <a:pPr marL="0" indent="0">
              <a:buNone/>
            </a:pPr>
            <a:endParaRPr lang="en-US" b="1" dirty="0">
              <a:solidFill>
                <a:srgbClr val="33CC33"/>
              </a:solidFill>
              <a:latin typeface="+mj-lt"/>
            </a:endParaRPr>
          </a:p>
          <a:p>
            <a:pPr marL="0" indent="0">
              <a:buNone/>
            </a:pPr>
            <a:r>
              <a:rPr lang="en-US" b="1" u="sng" dirty="0" smtClean="0">
                <a:latin typeface="+mj-lt"/>
              </a:rPr>
              <a:t>Meaning:  </a:t>
            </a: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In order for you to create the </a:t>
            </a:r>
            <a:r>
              <a:rPr lang="en-US" b="1" dirty="0" err="1" smtClean="0">
                <a:solidFill>
                  <a:srgbClr val="FF0000"/>
                </a:solidFill>
                <a:latin typeface="+mj-lt"/>
              </a:rPr>
              <a:t>destinationFile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main</a:t>
            </a:r>
            <a:r>
              <a:rPr lang="en-US" b="1" dirty="0" smtClean="0">
                <a:latin typeface="+mj-lt"/>
              </a:rPr>
              <a:t>), the existence of (</a:t>
            </a:r>
            <a:r>
              <a:rPr lang="en-US" b="1" dirty="0" smtClean="0">
                <a:solidFill>
                  <a:srgbClr val="FF33CC"/>
                </a:solidFill>
                <a:latin typeface="+mj-lt"/>
              </a:rPr>
              <a:t>main.c</a:t>
            </a:r>
            <a:r>
              <a:rPr lang="en-US" b="1" dirty="0" smtClean="0">
                <a:latin typeface="+mj-lt"/>
              </a:rPr>
              <a:t>  </a:t>
            </a:r>
            <a:r>
              <a:rPr lang="en-US" b="1" dirty="0" err="1" smtClean="0">
                <a:solidFill>
                  <a:srgbClr val="FF33CC"/>
                </a:solidFill>
                <a:latin typeface="+mj-lt"/>
              </a:rPr>
              <a:t>myFunctions.h</a:t>
            </a:r>
            <a:r>
              <a:rPr lang="en-US" b="1" dirty="0" smtClean="0">
                <a:latin typeface="+mj-lt"/>
              </a:rPr>
              <a:t>) is required. We can say then, that (</a:t>
            </a:r>
            <a:r>
              <a:rPr lang="en-US" b="1" dirty="0" smtClean="0">
                <a:solidFill>
                  <a:srgbClr val="FF33CC"/>
                </a:solidFill>
                <a:latin typeface="+mj-lt"/>
              </a:rPr>
              <a:t>main.c</a:t>
            </a:r>
            <a:r>
              <a:rPr lang="en-US" b="1" dirty="0" smtClean="0">
                <a:latin typeface="+mj-lt"/>
              </a:rPr>
              <a:t> and </a:t>
            </a:r>
            <a:r>
              <a:rPr lang="en-US" b="1" dirty="0" err="1" smtClean="0">
                <a:solidFill>
                  <a:srgbClr val="FF33CC"/>
                </a:solidFill>
                <a:latin typeface="+mj-lt"/>
              </a:rPr>
              <a:t>myFunctions.h</a:t>
            </a:r>
            <a:r>
              <a:rPr lang="en-US" b="1" dirty="0" smtClean="0">
                <a:latin typeface="+mj-lt"/>
              </a:rPr>
              <a:t>) constitute a “</a:t>
            </a:r>
            <a:r>
              <a:rPr lang="en-US" b="1" dirty="0" smtClean="0">
                <a:solidFill>
                  <a:srgbClr val="0000FF"/>
                </a:solidFill>
                <a:latin typeface="+mj-lt"/>
              </a:rPr>
              <a:t>dependency list</a:t>
            </a:r>
            <a:r>
              <a:rPr lang="en-US" b="1" dirty="0" smtClean="0">
                <a:latin typeface="+mj-lt"/>
              </a:rPr>
              <a:t>”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372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8498" y="190936"/>
            <a:ext cx="7886700" cy="3926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Makefile (Content)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708338"/>
            <a:ext cx="8103226" cy="5859887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 startAt="3"/>
            </a:pPr>
            <a:r>
              <a:rPr lang="en-US" b="1" u="sng" dirty="0" smtClean="0">
                <a:latin typeface="+mj-lt"/>
              </a:rPr>
              <a:t>Explicit Rules  (Continues)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Format: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FF33CC"/>
                </a:solidFill>
                <a:latin typeface="+mj-lt"/>
              </a:rPr>
              <a:t>destinationFile</a:t>
            </a:r>
            <a:r>
              <a:rPr lang="en-US" b="1" dirty="0" smtClean="0">
                <a:latin typeface="+mj-lt"/>
              </a:rPr>
              <a:t>: </a:t>
            </a:r>
            <a:r>
              <a:rPr lang="en-US" b="1" dirty="0" err="1" smtClean="0">
                <a:solidFill>
                  <a:srgbClr val="0000FF"/>
                </a:solidFill>
                <a:latin typeface="+mj-lt"/>
              </a:rPr>
              <a:t>sourceFile</a:t>
            </a:r>
            <a:r>
              <a:rPr lang="en-US" b="1" dirty="0" smtClean="0">
                <a:solidFill>
                  <a:srgbClr val="0000FF"/>
                </a:solidFill>
                <a:latin typeface="+mj-lt"/>
              </a:rPr>
              <a:t>(s)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+mj-lt"/>
              </a:rPr>
              <a:t>TAB</a:t>
            </a:r>
            <a:r>
              <a:rPr lang="en-US" b="1" dirty="0">
                <a:latin typeface="+mj-lt"/>
              </a:rPr>
              <a:t>	</a:t>
            </a:r>
            <a:r>
              <a:rPr lang="en-US" b="1" dirty="0" smtClean="0">
                <a:solidFill>
                  <a:srgbClr val="FF9900"/>
                </a:solidFill>
                <a:latin typeface="+mj-lt"/>
              </a:rPr>
              <a:t>commands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9900"/>
                </a:solidFill>
                <a:latin typeface="+mj-lt"/>
              </a:rPr>
              <a:t>------------------</a:t>
            </a:r>
          </a:p>
          <a:p>
            <a:pPr marL="0" indent="0">
              <a:buNone/>
            </a:pPr>
            <a:r>
              <a:rPr lang="en-US" u="sng" dirty="0" smtClean="0">
                <a:latin typeface="+mj-lt"/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+mj-lt"/>
              </a:rPr>
              <a:t>m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ain</a:t>
            </a:r>
            <a:r>
              <a:rPr lang="en-US" dirty="0" smtClean="0">
                <a:latin typeface="+mj-lt"/>
              </a:rPr>
              <a:t>: </a:t>
            </a:r>
            <a:r>
              <a:rPr lang="en-US" dirty="0" smtClean="0">
                <a:solidFill>
                  <a:srgbClr val="FF33CC"/>
                </a:solidFill>
                <a:latin typeface="+mj-lt"/>
              </a:rPr>
              <a:t>main.c</a:t>
            </a:r>
            <a:r>
              <a:rPr lang="en-US" dirty="0" smtClean="0">
                <a:latin typeface="+mj-lt"/>
              </a:rPr>
              <a:t>   </a:t>
            </a:r>
            <a:r>
              <a:rPr lang="en-US" dirty="0" err="1" smtClean="0">
                <a:solidFill>
                  <a:srgbClr val="33CC33"/>
                </a:solidFill>
                <a:latin typeface="+mj-lt"/>
              </a:rPr>
              <a:t>myFunctions.h</a:t>
            </a:r>
            <a:endParaRPr lang="en-US" dirty="0" smtClean="0">
              <a:solidFill>
                <a:srgbClr val="33CC33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gcc</a:t>
            </a:r>
            <a:r>
              <a:rPr lang="en-US" dirty="0" smtClean="0">
                <a:latin typeface="+mj-lt"/>
              </a:rPr>
              <a:t> –o  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main</a:t>
            </a:r>
            <a:r>
              <a:rPr lang="en-US" dirty="0" smtClean="0">
                <a:latin typeface="+mj-lt"/>
              </a:rPr>
              <a:t>  </a:t>
            </a:r>
            <a:r>
              <a:rPr lang="en-US" dirty="0" smtClean="0">
                <a:solidFill>
                  <a:srgbClr val="FF33CC"/>
                </a:solidFill>
                <a:latin typeface="+mj-lt"/>
              </a:rPr>
              <a:t>main.c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solidFill>
                  <a:srgbClr val="33CC33"/>
                </a:solidFill>
                <a:latin typeface="+mj-lt"/>
              </a:rPr>
              <a:t>myFunctions.h</a:t>
            </a:r>
            <a:endParaRPr lang="en-US" dirty="0" smtClean="0">
              <a:solidFill>
                <a:srgbClr val="33CC33"/>
              </a:solidFill>
              <a:latin typeface="+mj-lt"/>
            </a:endParaRPr>
          </a:p>
          <a:p>
            <a:pPr marL="0" indent="0">
              <a:buNone/>
            </a:pPr>
            <a:endParaRPr lang="en-US" dirty="0">
              <a:solidFill>
                <a:srgbClr val="33CC33"/>
              </a:solidFill>
              <a:latin typeface="+mj-lt"/>
            </a:endParaRPr>
          </a:p>
          <a:p>
            <a:pPr marL="0" indent="0">
              <a:buNone/>
            </a:pPr>
            <a:r>
              <a:rPr lang="en-US" u="sng" dirty="0" smtClean="0">
                <a:latin typeface="+mj-lt"/>
              </a:rPr>
              <a:t>Meaning:   </a:t>
            </a:r>
            <a:r>
              <a:rPr lang="en-US" dirty="0" smtClean="0">
                <a:latin typeface="+mj-lt"/>
              </a:rPr>
              <a:t>In order for you to create the 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destinationFile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main</a:t>
            </a:r>
            <a:r>
              <a:rPr lang="en-US" dirty="0" smtClean="0">
                <a:latin typeface="+mj-lt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The existence of (</a:t>
            </a:r>
            <a:r>
              <a:rPr lang="en-US" dirty="0" smtClean="0">
                <a:solidFill>
                  <a:srgbClr val="FF33CC"/>
                </a:solidFill>
                <a:latin typeface="+mj-lt"/>
              </a:rPr>
              <a:t>main.c</a:t>
            </a: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solidFill>
                  <a:srgbClr val="FF33CC"/>
                </a:solidFill>
                <a:latin typeface="+mj-lt"/>
              </a:rPr>
              <a:t>myFunctions.h</a:t>
            </a:r>
            <a:r>
              <a:rPr lang="en-US" dirty="0" smtClean="0">
                <a:latin typeface="+mj-lt"/>
              </a:rPr>
              <a:t>) is required. We can say then, that (</a:t>
            </a:r>
            <a:r>
              <a:rPr lang="en-US" dirty="0" smtClean="0">
                <a:solidFill>
                  <a:srgbClr val="FF33CC"/>
                </a:solidFill>
                <a:latin typeface="+mj-lt"/>
              </a:rPr>
              <a:t>main.c</a:t>
            </a:r>
            <a:r>
              <a:rPr lang="en-US" dirty="0" smtClean="0">
                <a:latin typeface="+mj-lt"/>
              </a:rPr>
              <a:t> and </a:t>
            </a:r>
            <a:r>
              <a:rPr lang="en-US" dirty="0" err="1" smtClean="0">
                <a:solidFill>
                  <a:srgbClr val="FF33CC"/>
                </a:solidFill>
                <a:latin typeface="+mj-lt"/>
              </a:rPr>
              <a:t>myFunctions.h</a:t>
            </a:r>
            <a:r>
              <a:rPr lang="en-US" dirty="0" smtClean="0">
                <a:latin typeface="+mj-lt"/>
              </a:rPr>
              <a:t>) constitute a “</a:t>
            </a:r>
            <a:r>
              <a:rPr lang="en-US" dirty="0" smtClean="0">
                <a:solidFill>
                  <a:srgbClr val="0000FF"/>
                </a:solidFill>
                <a:latin typeface="+mj-lt"/>
              </a:rPr>
              <a:t>dependency list</a:t>
            </a:r>
            <a:r>
              <a:rPr lang="en-US" dirty="0" smtClean="0">
                <a:latin typeface="+mj-lt"/>
              </a:rPr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The execution of this command is needed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dirty="0"/>
              <a:t>–o 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  </a:t>
            </a:r>
            <a:r>
              <a:rPr lang="en-US" dirty="0">
                <a:solidFill>
                  <a:srgbClr val="FF33CC"/>
                </a:solidFill>
              </a:rPr>
              <a:t>main.c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33CC33"/>
                </a:solidFill>
              </a:rPr>
              <a:t>myFunctions.h</a:t>
            </a:r>
            <a:endParaRPr lang="en-US" dirty="0" smtClean="0">
              <a:latin typeface="+mj-lt"/>
            </a:endParaRPr>
          </a:p>
          <a:p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586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8498" y="190936"/>
            <a:ext cx="7886700" cy="3926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Makefile (Content)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708338"/>
            <a:ext cx="8103226" cy="5859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+mj-lt"/>
              </a:rPr>
              <a:t>4.	</a:t>
            </a:r>
            <a:r>
              <a:rPr lang="en-US" b="1" u="sng" dirty="0" smtClean="0">
                <a:latin typeface="+mj-lt"/>
              </a:rPr>
              <a:t>Implicit Rules</a:t>
            </a:r>
          </a:p>
          <a:p>
            <a:r>
              <a:rPr lang="en-US" dirty="0" smtClean="0">
                <a:solidFill>
                  <a:srgbClr val="33CC33"/>
                </a:solidFill>
                <a:latin typeface="+mj-lt"/>
              </a:rPr>
              <a:t>Similar to </a:t>
            </a:r>
            <a:r>
              <a:rPr lang="en-US" dirty="0" smtClean="0">
                <a:solidFill>
                  <a:srgbClr val="FF9900"/>
                </a:solidFill>
                <a:latin typeface="+mj-lt"/>
              </a:rPr>
              <a:t>explicit rules </a:t>
            </a:r>
            <a:r>
              <a:rPr lang="en-US" dirty="0" smtClean="0">
                <a:solidFill>
                  <a:srgbClr val="33CC33"/>
                </a:solidFill>
                <a:latin typeface="+mj-lt"/>
              </a:rPr>
              <a:t>BUT not the same</a:t>
            </a:r>
          </a:p>
          <a:p>
            <a:pPr lvl="1"/>
            <a:r>
              <a:rPr lang="en-US" dirty="0" smtClean="0">
                <a:latin typeface="+mj-lt"/>
              </a:rPr>
              <a:t>DO NOT mention the commands to be executed</a:t>
            </a:r>
          </a:p>
          <a:p>
            <a:pPr marL="457200" lvl="1" indent="0">
              <a:buNone/>
            </a:pPr>
            <a:endParaRPr lang="en-US" dirty="0" smtClean="0">
              <a:latin typeface="+mj-lt"/>
            </a:endParaRP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INSTEAD </a:t>
            </a:r>
            <a:r>
              <a:rPr lang="en-US" dirty="0" smtClean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</a:t>
            </a:r>
            <a:endParaRPr lang="en-US" dirty="0" smtClean="0">
              <a:solidFill>
                <a:srgbClr val="FF0000"/>
              </a:solidFill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Make will use of the “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suffixes</a:t>
            </a:r>
            <a:r>
              <a:rPr lang="en-US" dirty="0" smtClean="0">
                <a:latin typeface="+mj-lt"/>
              </a:rPr>
              <a:t>” (</a:t>
            </a:r>
            <a:r>
              <a:rPr lang="en-US" dirty="0" err="1" smtClean="0">
                <a:latin typeface="+mj-lt"/>
              </a:rPr>
              <a:t>a.k.a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+mj-lt"/>
              </a:rPr>
              <a:t>file extensions</a:t>
            </a:r>
            <a:r>
              <a:rPr lang="en-US" dirty="0" smtClean="0">
                <a:latin typeface="+mj-lt"/>
              </a:rPr>
              <a:t>) in order to determine the commands to be executed.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+mj-lt"/>
              </a:rPr>
              <a:t>Example: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+mj-lt"/>
              </a:rPr>
              <a:t>myFunctions.o</a:t>
            </a:r>
            <a:r>
              <a:rPr lang="en-US" dirty="0" smtClean="0">
                <a:latin typeface="+mj-lt"/>
              </a:rPr>
              <a:t>: </a:t>
            </a:r>
            <a:r>
              <a:rPr lang="en-US" dirty="0" err="1" smtClean="0">
                <a:solidFill>
                  <a:srgbClr val="FF33CC"/>
                </a:solidFill>
                <a:latin typeface="+mj-lt"/>
              </a:rPr>
              <a:t>myFunctions.c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>
                <a:solidFill>
                  <a:srgbClr val="FF33CC"/>
                </a:solidFill>
                <a:latin typeface="+mj-lt"/>
              </a:rPr>
              <a:t>myFunctions.h</a:t>
            </a:r>
            <a:endParaRPr lang="en-US" dirty="0" smtClean="0">
              <a:solidFill>
                <a:srgbClr val="FF33CC"/>
              </a:solidFill>
              <a:latin typeface="+mj-lt"/>
            </a:endParaRPr>
          </a:p>
          <a:p>
            <a:pPr marL="0" indent="0">
              <a:buNone/>
            </a:pPr>
            <a:endParaRPr lang="en-US" b="1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Will generate 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 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  <a:sym typeface="Wingdings" panose="05000000000000000000" pitchFamily="2" charset="2"/>
              </a:rPr>
              <a:t>$(CC) 	$(CFLAGS) -c	 </a:t>
            </a:r>
            <a:r>
              <a:rPr lang="en-US" dirty="0" err="1" smtClean="0">
                <a:latin typeface="+mj-lt"/>
              </a:rPr>
              <a:t>myFunctions.c</a:t>
            </a: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myFunctions.h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495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8498" y="190936"/>
            <a:ext cx="7886700" cy="3926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Makefile (Content)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708338"/>
            <a:ext cx="8103226" cy="5859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+mj-lt"/>
              </a:rPr>
              <a:t>4.	</a:t>
            </a:r>
            <a:r>
              <a:rPr lang="en-US" b="1" u="sng" dirty="0" smtClean="0">
                <a:latin typeface="+mj-lt"/>
              </a:rPr>
              <a:t>Implicit Rules</a:t>
            </a:r>
          </a:p>
          <a:p>
            <a:r>
              <a:rPr lang="en-US" dirty="0" smtClean="0">
                <a:latin typeface="+mj-lt"/>
              </a:rPr>
              <a:t>Similar to explicit rules BUT not the same</a:t>
            </a:r>
          </a:p>
          <a:p>
            <a:pPr lvl="1"/>
            <a:r>
              <a:rPr lang="en-US" dirty="0" smtClean="0">
                <a:latin typeface="+mj-lt"/>
              </a:rPr>
              <a:t>DO NOT mention the commands to be executed</a:t>
            </a: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	INSTEAD</a:t>
            </a:r>
          </a:p>
          <a:p>
            <a:pPr lvl="1"/>
            <a:r>
              <a:rPr lang="en-US" dirty="0" smtClean="0">
                <a:latin typeface="+mj-lt"/>
              </a:rPr>
              <a:t>Make will use of the “suffixes” (</a:t>
            </a:r>
            <a:r>
              <a:rPr lang="en-US" dirty="0" err="1" smtClean="0">
                <a:latin typeface="+mj-lt"/>
              </a:rPr>
              <a:t>a.k.a</a:t>
            </a:r>
            <a:r>
              <a:rPr lang="en-US" dirty="0" smtClean="0">
                <a:latin typeface="+mj-lt"/>
              </a:rPr>
              <a:t> file extensions) in order to determine the commands to be executed.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Example:</a:t>
            </a:r>
          </a:p>
          <a:p>
            <a:pPr marL="0" indent="0">
              <a:buNone/>
            </a:pPr>
            <a:r>
              <a:rPr lang="en-US" dirty="0" err="1" smtClean="0">
                <a:latin typeface="+mj-lt"/>
              </a:rPr>
              <a:t>myFunctions.o</a:t>
            </a:r>
            <a:r>
              <a:rPr lang="en-US" dirty="0" smtClean="0">
                <a:latin typeface="+mj-lt"/>
              </a:rPr>
              <a:t>: </a:t>
            </a:r>
            <a:r>
              <a:rPr lang="en-US" dirty="0" err="1" smtClean="0">
                <a:latin typeface="+mj-lt"/>
              </a:rPr>
              <a:t>myFunctions.c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>
                <a:latin typeface="+mj-lt"/>
              </a:rPr>
              <a:t>myFunctions.h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b="1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Will generate 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 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  <a:sym typeface="Wingdings" panose="05000000000000000000" pitchFamily="2" charset="2"/>
              </a:rPr>
              <a:t>$(CC) 	$(CFLAGS) -c	 </a:t>
            </a:r>
            <a:r>
              <a:rPr lang="en-US" dirty="0" err="1" smtClean="0">
                <a:latin typeface="+mj-lt"/>
              </a:rPr>
              <a:t>myFunctions.c</a:t>
            </a: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myFunctions.h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+mj-lt"/>
              </a:rPr>
              <a:t>WHAT ???   </a:t>
            </a:r>
            <a:r>
              <a:rPr lang="en-US" dirty="0" smtClean="0">
                <a:solidFill>
                  <a:srgbClr val="FF9900"/>
                </a:solidFill>
                <a:sym typeface="Wingdings" panose="05000000000000000000" pitchFamily="2" charset="2"/>
              </a:rPr>
              <a:t>$(</a:t>
            </a:r>
            <a:r>
              <a:rPr lang="en-US" dirty="0">
                <a:solidFill>
                  <a:srgbClr val="FF9900"/>
                </a:solidFill>
                <a:sym typeface="Wingdings" panose="05000000000000000000" pitchFamily="2" charset="2"/>
              </a:rPr>
              <a:t>CC) 	$(CFLAGS) </a:t>
            </a:r>
            <a:r>
              <a:rPr lang="en-US" dirty="0" smtClean="0">
                <a:solidFill>
                  <a:srgbClr val="FF9900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 smtClean="0">
                <a:solidFill>
                  <a:srgbClr val="FF33CC"/>
                </a:solidFill>
                <a:sym typeface="Wingdings" panose="05000000000000000000" pitchFamily="2" charset="2"/>
              </a:rPr>
              <a:t>next page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905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8498" y="190936"/>
            <a:ext cx="7886700" cy="3926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Makefile (Content)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708338"/>
            <a:ext cx="8103226" cy="5859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+mj-lt"/>
              </a:rPr>
              <a:t>4.	</a:t>
            </a:r>
            <a:r>
              <a:rPr lang="en-US" b="1" u="sng" dirty="0" smtClean="0">
                <a:latin typeface="+mj-lt"/>
              </a:rPr>
              <a:t>Implicit Rules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Example:</a:t>
            </a:r>
          </a:p>
          <a:p>
            <a:pPr marL="0" indent="0">
              <a:buNone/>
            </a:pPr>
            <a:r>
              <a:rPr lang="en-US" dirty="0" err="1" smtClean="0">
                <a:latin typeface="+mj-lt"/>
              </a:rPr>
              <a:t>myFunctions.o</a:t>
            </a:r>
            <a:r>
              <a:rPr lang="en-US" dirty="0" smtClean="0">
                <a:latin typeface="+mj-lt"/>
              </a:rPr>
              <a:t>: </a:t>
            </a:r>
            <a:r>
              <a:rPr lang="en-US" dirty="0" err="1" smtClean="0">
                <a:latin typeface="+mj-lt"/>
              </a:rPr>
              <a:t>myFunctions.c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myFunctions.h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Will generate 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 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  <a:sym typeface="Wingdings" panose="05000000000000000000" pitchFamily="2" charset="2"/>
              </a:rPr>
              <a:t>$(CC) 	$(CFLAGS) -c	 </a:t>
            </a:r>
            <a:r>
              <a:rPr lang="en-US" dirty="0" err="1" smtClean="0">
                <a:latin typeface="+mj-lt"/>
              </a:rPr>
              <a:t>myFunctions.c</a:t>
            </a: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myFunctions.h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WHAT ???   </a:t>
            </a:r>
            <a:r>
              <a:rPr lang="en-US" dirty="0" smtClean="0">
                <a:sym typeface="Wingdings" panose="05000000000000000000" pitchFamily="2" charset="2"/>
              </a:rPr>
              <a:t>$(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CC</a:t>
            </a:r>
            <a:r>
              <a:rPr lang="en-US" dirty="0">
                <a:sym typeface="Wingdings" panose="05000000000000000000" pitchFamily="2" charset="2"/>
              </a:rPr>
              <a:t>) 	$(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CFLAGS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en-US" dirty="0"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0258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8498" y="190936"/>
            <a:ext cx="7886700" cy="3926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Makefile (Content)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708338"/>
            <a:ext cx="8103226" cy="58598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 smtClean="0">
                <a:solidFill>
                  <a:srgbClr val="FFC000"/>
                </a:solidFill>
                <a:latin typeface="+mj-lt"/>
                <a:sym typeface="Wingdings" panose="05000000000000000000" pitchFamily="2" charset="2"/>
              </a:rPr>
              <a:t>MORE ABOUT MACROS (VARIABLES)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  <a:sym typeface="Wingdings" panose="05000000000000000000" pitchFamily="2" charset="2"/>
              </a:rPr>
              <a:t>There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is a group of 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variables (</a:t>
            </a:r>
            <a:r>
              <a:rPr lang="en-US" b="1" dirty="0" smtClean="0">
                <a:solidFill>
                  <a:srgbClr val="FFC000"/>
                </a:solidFill>
                <a:latin typeface="+mj-lt"/>
                <a:sym typeface="Wingdings" panose="05000000000000000000" pitchFamily="2" charset="2"/>
              </a:rPr>
              <a:t>MACROS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)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that 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can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be used with “</a:t>
            </a:r>
            <a:r>
              <a:rPr lang="en-US" dirty="0">
                <a:solidFill>
                  <a:srgbClr val="00B0F0"/>
                </a:solidFill>
                <a:latin typeface="+mj-lt"/>
                <a:sym typeface="Wingdings" panose="05000000000000000000" pitchFamily="2" charset="2"/>
              </a:rPr>
              <a:t>both types of rules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”. This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group is divided in two different categories.</a:t>
            </a:r>
          </a:p>
          <a:p>
            <a:pPr marL="514350" indent="-514350">
              <a:buAutoNum type="alphaLcPeriod"/>
            </a:pPr>
            <a:r>
              <a:rPr lang="en-US" dirty="0">
                <a:solidFill>
                  <a:srgbClr val="00B0F0"/>
                </a:solidFill>
                <a:latin typeface="+mj-lt"/>
                <a:sym typeface="Wingdings" panose="05000000000000000000" pitchFamily="2" charset="2"/>
              </a:rPr>
              <a:t>Program names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+mj-lt"/>
                <a:sym typeface="Wingdings" panose="05000000000000000000" pitchFamily="2" charset="2"/>
              </a:rPr>
              <a:t>i.e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  = </a:t>
            </a:r>
            <a:r>
              <a:rPr lang="en-US" dirty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CC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 = your C compiler here</a:t>
            </a:r>
          </a:p>
          <a:p>
            <a:pPr marL="514350" indent="-514350">
              <a:buAutoNum type="alphaLcPeriod"/>
            </a:pPr>
            <a:r>
              <a:rPr lang="en-US" dirty="0">
                <a:solidFill>
                  <a:srgbClr val="00B0F0"/>
                </a:solidFill>
                <a:latin typeface="+mj-lt"/>
                <a:sym typeface="Wingdings" panose="05000000000000000000" pitchFamily="2" charset="2"/>
              </a:rPr>
              <a:t>Arguments for your programs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+mj-lt"/>
                <a:sym typeface="Wingdings" panose="05000000000000000000" pitchFamily="2" charset="2"/>
              </a:rPr>
              <a:t>i.e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 = </a:t>
            </a:r>
            <a:r>
              <a:rPr lang="en-US" dirty="0">
                <a:solidFill>
                  <a:srgbClr val="0000FF"/>
                </a:solidFill>
                <a:latin typeface="+mj-lt"/>
                <a:sym typeface="Wingdings" panose="05000000000000000000" pitchFamily="2" charset="2"/>
              </a:rPr>
              <a:t>CFLAGS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+mj-lt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  <a:sym typeface="Wingdings" panose="05000000000000000000" pitchFamily="2" charset="2"/>
              </a:rPr>
              <a:t>Example: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CC</a:t>
            </a:r>
            <a:r>
              <a:rPr lang="en-US" dirty="0" smtClean="0">
                <a:solidFill>
                  <a:srgbClr val="0000FF"/>
                </a:solidFill>
                <a:latin typeface="+mj-lt"/>
                <a:sym typeface="Wingdings" panose="05000000000000000000" pitchFamily="2" charset="2"/>
              </a:rPr>
              <a:t> = </a:t>
            </a:r>
            <a:r>
              <a:rPr lang="en-US" dirty="0" smtClean="0">
                <a:solidFill>
                  <a:srgbClr val="33CC33"/>
                </a:solidFill>
                <a:latin typeface="+mj-lt"/>
                <a:sym typeface="Wingdings" panose="05000000000000000000" pitchFamily="2" charset="2"/>
              </a:rPr>
              <a:t>WHAT SHOULD WE HAVE HERE 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+mj-lt"/>
                <a:sym typeface="Wingdings" panose="05000000000000000000" pitchFamily="2" charset="2"/>
              </a:rPr>
              <a:t>CFLAGS = -Wall –O2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+mj-lt"/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sym typeface="Wingdings" panose="05000000000000000000" pitchFamily="2" charset="2"/>
              </a:rPr>
              <a:t>(</a:t>
            </a:r>
            <a:r>
              <a:rPr lang="en-US" sz="2400" dirty="0" smtClean="0">
                <a:solidFill>
                  <a:srgbClr val="FF9900"/>
                </a:solidFill>
                <a:latin typeface="+mj-lt"/>
                <a:sym typeface="Wingdings" panose="05000000000000000000" pitchFamily="2" charset="2"/>
              </a:rPr>
              <a:t>of course, its content will depend on your needs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sym typeface="Wingdings" panose="05000000000000000000" pitchFamily="2" charset="2"/>
              </a:rPr>
              <a:t>)</a:t>
            </a:r>
            <a:endParaRPr lang="en-US" sz="2400" dirty="0">
              <a:solidFill>
                <a:srgbClr val="0000FF"/>
              </a:solidFill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8823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8498" y="190936"/>
            <a:ext cx="7886700" cy="3926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Makefile (Content)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4084" y="708338"/>
            <a:ext cx="8629095" cy="58598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 smtClean="0">
                <a:solidFill>
                  <a:srgbClr val="FFC000"/>
                </a:solidFill>
                <a:latin typeface="+mj-lt"/>
                <a:sym typeface="Wingdings" panose="05000000000000000000" pitchFamily="2" charset="2"/>
              </a:rPr>
              <a:t>MORE ABOUT MACROS (VARIABLES)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  <a:sym typeface="Wingdings" panose="05000000000000000000" pitchFamily="2" charset="2"/>
              </a:rPr>
              <a:t>In addition to those “</a:t>
            </a:r>
            <a:r>
              <a:rPr lang="en-US" dirty="0" smtClean="0">
                <a:solidFill>
                  <a:srgbClr val="FF9900"/>
                </a:solidFill>
                <a:latin typeface="+mj-lt"/>
                <a:sym typeface="Wingdings" panose="05000000000000000000" pitchFamily="2" charset="2"/>
              </a:rPr>
              <a:t>user defined macros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”. The user can make use of a number of “</a:t>
            </a:r>
            <a:r>
              <a:rPr lang="en-US" dirty="0" smtClean="0">
                <a:solidFill>
                  <a:srgbClr val="FF9900"/>
                </a:solidFill>
                <a:latin typeface="+mj-lt"/>
                <a:sym typeface="Wingdings" panose="05000000000000000000" pitchFamily="2" charset="2"/>
              </a:rPr>
              <a:t>Built-in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” Macros.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+mj-lt"/>
                <a:sym typeface="Wingdings" panose="05000000000000000000" pitchFamily="2" charset="2"/>
              </a:rPr>
              <a:t>Here a list of the most common ones.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$&lt;</a:t>
            </a:r>
            <a:r>
              <a:rPr lang="en-US" dirty="0" smtClean="0">
                <a:solidFill>
                  <a:srgbClr val="0000FF"/>
                </a:solidFill>
                <a:latin typeface="+mj-lt"/>
                <a:sym typeface="Wingdings" panose="05000000000000000000" pitchFamily="2" charset="2"/>
              </a:rPr>
              <a:t>   It will copy the </a:t>
            </a:r>
            <a:r>
              <a:rPr lang="en-US" u="sng" dirty="0" smtClean="0">
                <a:solidFill>
                  <a:srgbClr val="0000FF"/>
                </a:solidFill>
                <a:latin typeface="+mj-lt"/>
                <a:sym typeface="Wingdings" panose="05000000000000000000" pitchFamily="2" charset="2"/>
              </a:rPr>
              <a:t>1</a:t>
            </a:r>
            <a:r>
              <a:rPr lang="en-US" u="sng" baseline="30000" dirty="0" smtClean="0">
                <a:solidFill>
                  <a:srgbClr val="0000FF"/>
                </a:solidFill>
                <a:latin typeface="+mj-lt"/>
                <a:sym typeface="Wingdings" panose="05000000000000000000" pitchFamily="2" charset="2"/>
              </a:rPr>
              <a:t>st</a:t>
            </a:r>
            <a:r>
              <a:rPr lang="en-US" u="sng" dirty="0" smtClean="0">
                <a:solidFill>
                  <a:srgbClr val="0000FF"/>
                </a:solidFill>
                <a:latin typeface="+mj-lt"/>
                <a:sym typeface="Wingdings" panose="05000000000000000000" pitchFamily="2" charset="2"/>
              </a:rPr>
              <a:t> name </a:t>
            </a:r>
            <a:r>
              <a:rPr lang="en-US" dirty="0" smtClean="0">
                <a:solidFill>
                  <a:srgbClr val="0000FF"/>
                </a:solidFill>
                <a:latin typeface="+mj-lt"/>
                <a:sym typeface="Wingdings" panose="05000000000000000000" pitchFamily="2" charset="2"/>
              </a:rPr>
              <a:t>in your dependency list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$@</a:t>
            </a:r>
            <a:r>
              <a:rPr lang="en-US" dirty="0">
                <a:solidFill>
                  <a:srgbClr val="0000FF"/>
                </a:solidFill>
                <a:latin typeface="+mj-lt"/>
                <a:sym typeface="Wingdings" panose="05000000000000000000" pitchFamily="2" charset="2"/>
              </a:rPr>
              <a:t>  It will copy </a:t>
            </a:r>
            <a:r>
              <a:rPr lang="en-US" u="sng" dirty="0">
                <a:solidFill>
                  <a:srgbClr val="0000FF"/>
                </a:solidFill>
                <a:latin typeface="+mj-lt"/>
                <a:sym typeface="Wingdings" panose="05000000000000000000" pitchFamily="2" charset="2"/>
              </a:rPr>
              <a:t>the current target name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$^</a:t>
            </a:r>
            <a:r>
              <a:rPr lang="en-US" dirty="0">
                <a:solidFill>
                  <a:srgbClr val="0000FF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  </a:t>
            </a:r>
            <a:r>
              <a:rPr lang="en-US" dirty="0">
                <a:solidFill>
                  <a:srgbClr val="0000FF"/>
                </a:solidFill>
                <a:latin typeface="+mj-lt"/>
                <a:sym typeface="Wingdings" panose="05000000000000000000" pitchFamily="2" charset="2"/>
              </a:rPr>
              <a:t>it will copy </a:t>
            </a:r>
            <a:r>
              <a:rPr lang="en-US" u="sng" dirty="0">
                <a:solidFill>
                  <a:srgbClr val="0000FF"/>
                </a:solidFill>
                <a:latin typeface="+mj-lt"/>
                <a:sym typeface="Wingdings" panose="05000000000000000000" pitchFamily="2" charset="2"/>
              </a:rPr>
              <a:t>ALL the file names </a:t>
            </a:r>
            <a:r>
              <a:rPr lang="en-US" dirty="0">
                <a:solidFill>
                  <a:srgbClr val="0000FF"/>
                </a:solidFill>
                <a:latin typeface="+mj-lt"/>
                <a:sym typeface="Wingdings" panose="05000000000000000000" pitchFamily="2" charset="2"/>
              </a:rPr>
              <a:t>in the dependency list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$*</a:t>
            </a:r>
            <a:r>
              <a:rPr lang="en-US" dirty="0" smtClean="0">
                <a:solidFill>
                  <a:srgbClr val="0000FF"/>
                </a:solidFill>
                <a:latin typeface="+mj-lt"/>
                <a:sym typeface="Wingdings" panose="05000000000000000000" pitchFamily="2" charset="2"/>
              </a:rPr>
              <a:t>   </a:t>
            </a:r>
            <a:r>
              <a:rPr lang="en-US" dirty="0" smtClean="0">
                <a:solidFill>
                  <a:srgbClr val="33CC33"/>
                </a:solidFill>
                <a:latin typeface="+mj-lt"/>
                <a:sym typeface="Wingdings" panose="05000000000000000000" pitchFamily="2" charset="2"/>
              </a:rPr>
              <a:t>FOR STUDENTS TO RESEARCH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$?</a:t>
            </a:r>
            <a:r>
              <a:rPr lang="en-US" dirty="0" smtClean="0">
                <a:solidFill>
                  <a:srgbClr val="0000FF"/>
                </a:solidFill>
                <a:latin typeface="+mj-lt"/>
                <a:sym typeface="Wingdings" panose="05000000000000000000" pitchFamily="2" charset="2"/>
              </a:rPr>
              <a:t>   </a:t>
            </a:r>
            <a:r>
              <a:rPr lang="en-US" dirty="0">
                <a:solidFill>
                  <a:srgbClr val="33CC33"/>
                </a:solidFill>
                <a:latin typeface="+mj-lt"/>
                <a:sym typeface="Wingdings" panose="05000000000000000000" pitchFamily="2" charset="2"/>
              </a:rPr>
              <a:t>FOR STUDENTS TO </a:t>
            </a:r>
            <a:r>
              <a:rPr lang="en-US" dirty="0" smtClean="0">
                <a:solidFill>
                  <a:srgbClr val="33CC33"/>
                </a:solidFill>
                <a:latin typeface="+mj-lt"/>
                <a:sym typeface="Wingdings" panose="05000000000000000000" pitchFamily="2" charset="2"/>
              </a:rPr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285736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8498" y="190936"/>
            <a:ext cx="7886700" cy="3926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Makefile (Content)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0819" y="708338"/>
            <a:ext cx="8700117" cy="5859887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b="1" u="sng" dirty="0" smtClean="0">
                <a:solidFill>
                  <a:srgbClr val="FFC000"/>
                </a:solidFill>
                <a:latin typeface="+mj-lt"/>
                <a:sym typeface="Wingdings" panose="05000000000000000000" pitchFamily="2" charset="2"/>
              </a:rPr>
              <a:t>MORE ABOUT MACROS (VARIABLES)</a:t>
            </a:r>
          </a:p>
          <a:p>
            <a:pPr marL="0" indent="0">
              <a:buNone/>
            </a:pPr>
            <a:r>
              <a:rPr lang="en-US" b="1" u="sng" dirty="0" smtClean="0">
                <a:solidFill>
                  <a:srgbClr val="FFC000"/>
                </a:solidFill>
                <a:latin typeface="+mj-lt"/>
                <a:sym typeface="Wingdings" panose="05000000000000000000" pitchFamily="2" charset="2"/>
              </a:rPr>
              <a:t>Given: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33CC"/>
                </a:solidFill>
                <a:latin typeface="+mj-lt"/>
                <a:sym typeface="Wingdings" panose="05000000000000000000" pitchFamily="2" charset="2"/>
              </a:rPr>
              <a:t>CC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=WHAT SHOULD GO HERE ??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  <a:latin typeface="+mj-lt"/>
                <a:sym typeface="Wingdings" panose="05000000000000000000" pitchFamily="2" charset="2"/>
              </a:rPr>
              <a:t>CFLAGS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 = - Wall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p</a:t>
            </a:r>
            <a:r>
              <a:rPr lang="en-US" dirty="0" smtClean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roject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: </a:t>
            </a:r>
            <a:r>
              <a:rPr lang="en-US" dirty="0" err="1" smtClean="0">
                <a:solidFill>
                  <a:srgbClr val="0000FF"/>
                </a:solidFill>
                <a:latin typeface="+mj-lt"/>
                <a:sym typeface="Wingdings" panose="05000000000000000000" pitchFamily="2" charset="2"/>
              </a:rPr>
              <a:t>yourCppFile.c</a:t>
            </a:r>
            <a:endParaRPr lang="en-US" dirty="0" smtClean="0">
              <a:solidFill>
                <a:srgbClr val="0000FF"/>
              </a:solidFill>
              <a:latin typeface="+mj-lt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latin typeface="+mj-lt"/>
                <a:sym typeface="Wingdings" panose="05000000000000000000" pitchFamily="2" charset="2"/>
              </a:rPr>
              <a:t>	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$(</a:t>
            </a:r>
            <a:r>
              <a:rPr lang="en-US" dirty="0" smtClean="0">
                <a:solidFill>
                  <a:srgbClr val="FF33CC"/>
                </a:solidFill>
                <a:latin typeface="+mj-lt"/>
                <a:sym typeface="Wingdings" panose="05000000000000000000" pitchFamily="2" charset="2"/>
              </a:rPr>
              <a:t>CC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) $(</a:t>
            </a:r>
            <a:r>
              <a:rPr lang="en-US" dirty="0" smtClean="0">
                <a:solidFill>
                  <a:srgbClr val="00B050"/>
                </a:solidFill>
                <a:latin typeface="+mj-lt"/>
                <a:sym typeface="Wingdings" panose="05000000000000000000" pitchFamily="2" charset="2"/>
              </a:rPr>
              <a:t>CFLAGS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) </a:t>
            </a:r>
            <a:r>
              <a:rPr lang="en-US" dirty="0" smtClean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project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+mj-lt"/>
                <a:sym typeface="Wingdings" panose="05000000000000000000" pitchFamily="2" charset="2"/>
              </a:rPr>
              <a:t>yourCppFile.c</a:t>
            </a:r>
            <a:endParaRPr lang="en-US" dirty="0" smtClean="0">
              <a:solidFill>
                <a:srgbClr val="0000FF"/>
              </a:solidFill>
              <a:latin typeface="+mj-lt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+mj-lt"/>
                <a:sym typeface="Wingdings" panose="05000000000000000000" pitchFamily="2" charset="2"/>
              </a:rPr>
              <a:t>--------------------------------------------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rgbClr val="0000FF"/>
                </a:solidFill>
                <a:latin typeface="+mj-lt"/>
                <a:sym typeface="Wingdings" panose="05000000000000000000" pitchFamily="2" charset="2"/>
              </a:rPr>
              <a:t>Transformation 1</a:t>
            </a:r>
            <a:r>
              <a:rPr lang="en-US" dirty="0" smtClean="0">
                <a:solidFill>
                  <a:srgbClr val="0000FF"/>
                </a:solidFill>
                <a:latin typeface="+mj-lt"/>
                <a:sym typeface="Wingdings" panose="05000000000000000000" pitchFamily="2" charset="2"/>
              </a:rPr>
              <a:t>:  (assuming additional files for dependency)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+mj-lt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+mj-lt"/>
                <a:sym typeface="Wingdings" panose="05000000000000000000" pitchFamily="2" charset="2"/>
              </a:rPr>
              <a:t>CC = something here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project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dirty="0" err="1" smtClean="0">
                <a:solidFill>
                  <a:srgbClr val="0000FF"/>
                </a:solidFill>
                <a:sym typeface="Wingdings" panose="05000000000000000000" pitchFamily="2" charset="2"/>
              </a:rPr>
              <a:t>yourCppFile.c</a:t>
            </a:r>
            <a:r>
              <a:rPr lang="en-US" dirty="0" smtClean="0">
                <a:solidFill>
                  <a:srgbClr val="0000FF"/>
                </a:solidFill>
                <a:sym typeface="Wingdings" panose="05000000000000000000" pitchFamily="2" charset="2"/>
              </a:rPr>
              <a:t>   header1.h</a:t>
            </a:r>
            <a:endParaRPr lang="en-US" dirty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$(</a:t>
            </a:r>
            <a:r>
              <a:rPr lang="en-US" dirty="0">
                <a:solidFill>
                  <a:srgbClr val="FF33CC"/>
                </a:solidFill>
                <a:sym typeface="Wingdings" panose="05000000000000000000" pitchFamily="2" charset="2"/>
              </a:rPr>
              <a:t>CC</a:t>
            </a:r>
            <a:r>
              <a:rPr lang="en-US" dirty="0" smtClean="0">
                <a:sym typeface="Wingdings" panose="05000000000000000000" pitchFamily="2" charset="2"/>
              </a:rPr>
              <a:t>) –o $@  $^</a:t>
            </a:r>
            <a:endParaRPr lang="en-US" dirty="0" smtClean="0">
              <a:solidFill>
                <a:srgbClr val="0000FF"/>
              </a:solidFill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4508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8498" y="190936"/>
            <a:ext cx="7886700" cy="3926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33CC33"/>
                </a:solidFill>
              </a:rPr>
              <a:t>C++ Compilation Process</a:t>
            </a:r>
            <a:endParaRPr lang="en-US" dirty="0">
              <a:solidFill>
                <a:srgbClr val="33CC33"/>
              </a:solidFill>
            </a:endParaRPr>
          </a:p>
        </p:txBody>
      </p:sp>
      <p:pic>
        <p:nvPicPr>
          <p:cNvPr id="1026" name="Picture 2" descr="C++ compilation proces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084" y="708025"/>
            <a:ext cx="5139731" cy="585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677815" y="6476495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hlinkClick r:id="rId3"/>
              </a:rPr>
              <a:t>http://faculty.cs.niu.edu/~</a:t>
            </a:r>
            <a:r>
              <a:rPr lang="en-US" sz="1100" dirty="0" smtClean="0">
                <a:hlinkClick r:id="rId3"/>
              </a:rPr>
              <a:t>mcmahon/CS241/Notes/compile.html</a:t>
            </a:r>
            <a:endParaRPr lang="en-US" sz="1100" dirty="0" smtClean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9991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8498" y="190936"/>
            <a:ext cx="7886700" cy="3926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Compilation Process C++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680693" y="2228046"/>
            <a:ext cx="5602309" cy="2057330"/>
            <a:chOff x="571309" y="1352282"/>
            <a:chExt cx="6291041" cy="2057330"/>
          </a:xfrm>
        </p:grpSpPr>
        <p:sp>
          <p:nvSpPr>
            <p:cNvPr id="2" name="TextBox 1"/>
            <p:cNvSpPr txBox="1"/>
            <p:nvPr/>
          </p:nvSpPr>
          <p:spPr>
            <a:xfrm>
              <a:off x="837126" y="1352282"/>
              <a:ext cx="69545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rgbClr val="FF0000"/>
                  </a:solidFill>
                  <a:latin typeface="+mj-lt"/>
                </a:rPr>
                <a:t>Fa.c</a:t>
              </a:r>
              <a:endParaRPr lang="en-US" sz="2000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1309" y="2180892"/>
              <a:ext cx="139915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rgbClr val="00B050"/>
                  </a:solidFill>
                  <a:latin typeface="+mj-lt"/>
                </a:rPr>
                <a:t>h</a:t>
              </a:r>
              <a:r>
                <a:rPr lang="en-US" sz="2000" dirty="0" err="1" smtClean="0">
                  <a:solidFill>
                    <a:srgbClr val="00B050"/>
                  </a:solidFill>
                  <a:latin typeface="+mj-lt"/>
                </a:rPr>
                <a:t>eader.h</a:t>
              </a:r>
              <a:endParaRPr lang="en-US" sz="2000" dirty="0">
                <a:solidFill>
                  <a:srgbClr val="00B050"/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7126" y="3009502"/>
              <a:ext cx="69545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rgbClr val="0000FF"/>
                  </a:solidFill>
                  <a:latin typeface="+mj-lt"/>
                </a:rPr>
                <a:t>Fb.c</a:t>
              </a:r>
              <a:endParaRPr lang="en-US" sz="20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54687" y="1811560"/>
              <a:ext cx="69545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  <a:latin typeface="+mj-lt"/>
                </a:rPr>
                <a:t>*.s</a:t>
              </a:r>
              <a:endParaRPr lang="en-US" sz="2000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54686" y="2640170"/>
              <a:ext cx="69545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FF"/>
                  </a:solidFill>
                  <a:latin typeface="+mj-lt"/>
                </a:rPr>
                <a:t>*.s</a:t>
              </a:r>
              <a:endParaRPr lang="en-US" sz="20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84804" y="1811561"/>
              <a:ext cx="69545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rgbClr val="FF0000"/>
                  </a:solidFill>
                  <a:latin typeface="+mj-lt"/>
                </a:rPr>
                <a:t>Fa.o</a:t>
              </a:r>
              <a:endParaRPr lang="en-US" sz="2000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58445" y="2648452"/>
              <a:ext cx="72181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rgbClr val="0000FF"/>
                  </a:solidFill>
                  <a:latin typeface="+mj-lt"/>
                </a:rPr>
                <a:t>Fb.o</a:t>
              </a:r>
              <a:endParaRPr lang="en-US" sz="20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78883" y="2198134"/>
              <a:ext cx="88346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latin typeface="+mj-lt"/>
                </a:rPr>
                <a:t>a.ou</a:t>
              </a:r>
              <a:r>
                <a:rPr lang="en-US" sz="1600" dirty="0" err="1" smtClean="0">
                  <a:latin typeface="+mj-lt"/>
                </a:rPr>
                <a:t>t</a:t>
              </a:r>
              <a:endParaRPr lang="en-US" sz="1400" dirty="0">
                <a:latin typeface="+mj-lt"/>
              </a:endParaRPr>
            </a:p>
          </p:txBody>
        </p:sp>
        <p:cxnSp>
          <p:nvCxnSpPr>
            <p:cNvPr id="14" name="Straight Arrow Connector 13"/>
            <p:cNvCxnSpPr>
              <a:stCxn id="2" idx="3"/>
            </p:cNvCxnSpPr>
            <p:nvPr/>
          </p:nvCxnSpPr>
          <p:spPr>
            <a:xfrm>
              <a:off x="1532585" y="1552337"/>
              <a:ext cx="822101" cy="259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3"/>
              <a:endCxn id="11" idx="1"/>
            </p:cNvCxnSpPr>
            <p:nvPr/>
          </p:nvCxnSpPr>
          <p:spPr>
            <a:xfrm>
              <a:off x="3050146" y="2011615"/>
              <a:ext cx="93465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3" idx="1"/>
            </p:cNvCxnSpPr>
            <p:nvPr/>
          </p:nvCxnSpPr>
          <p:spPr>
            <a:xfrm>
              <a:off x="4680263" y="1996226"/>
              <a:ext cx="1298620" cy="3865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8" idx="3"/>
            </p:cNvCxnSpPr>
            <p:nvPr/>
          </p:nvCxnSpPr>
          <p:spPr>
            <a:xfrm flipV="1">
              <a:off x="1532585" y="2833118"/>
              <a:ext cx="795741" cy="37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3050145" y="2833118"/>
              <a:ext cx="9122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4653902" y="2382800"/>
              <a:ext cx="1324981" cy="2656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6" idx="3"/>
              <a:endCxn id="9" idx="1"/>
            </p:cNvCxnSpPr>
            <p:nvPr/>
          </p:nvCxnSpPr>
          <p:spPr>
            <a:xfrm flipV="1">
              <a:off x="1970468" y="2011615"/>
              <a:ext cx="384219" cy="3693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6" idx="3"/>
            </p:cNvCxnSpPr>
            <p:nvPr/>
          </p:nvCxnSpPr>
          <p:spPr>
            <a:xfrm>
              <a:off x="1970468" y="2380947"/>
              <a:ext cx="357858" cy="45217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1645934" y="1669189"/>
            <a:ext cx="11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13206" y="2250543"/>
            <a:ext cx="11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Assembler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52819" y="2594991"/>
            <a:ext cx="11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83002" y="3056656"/>
            <a:ext cx="176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Executable File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94385" y="5530704"/>
            <a:ext cx="309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33CC33"/>
                </a:solidFill>
              </a:rPr>
              <a:t>Use it for Dependency graph</a:t>
            </a:r>
            <a:endParaRPr lang="en-US" u="sng" dirty="0">
              <a:solidFill>
                <a:srgbClr val="33CC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44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8498" y="190936"/>
            <a:ext cx="7886700" cy="3926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What is a Makefile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708338"/>
            <a:ext cx="7886700" cy="5357611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latin typeface="+mj-lt"/>
              </a:rPr>
              <a:t>It is not a text file </a:t>
            </a:r>
          </a:p>
          <a:p>
            <a:r>
              <a:rPr lang="en-US" altLang="en-US" dirty="0" smtClean="0">
                <a:latin typeface="+mj-lt"/>
              </a:rPr>
              <a:t>It is a file with text on it (WHICH IS DIFFERENT)</a:t>
            </a:r>
          </a:p>
          <a:p>
            <a:r>
              <a:rPr lang="en-US" altLang="en-US" dirty="0" smtClean="0">
                <a:latin typeface="+mj-lt"/>
              </a:rPr>
              <a:t>The objective of a Makefile is to automatically determine the “pieces” that need to be recompiled, while following a set of rules in order to achieve the big  </a:t>
            </a:r>
            <a:r>
              <a:rPr lang="en-US" altLang="en-US" b="1" dirty="0" smtClean="0">
                <a:solidFill>
                  <a:srgbClr val="FF9900"/>
                </a:solidFill>
                <a:latin typeface="+mj-lt"/>
              </a:rPr>
              <a:t>FINAL OBJECTIVE </a:t>
            </a:r>
            <a:r>
              <a:rPr lang="en-US" altLang="en-US" dirty="0" smtClean="0">
                <a:latin typeface="+mj-lt"/>
                <a:sym typeface="Wingdings" panose="05000000000000000000" pitchFamily="2" charset="2"/>
              </a:rPr>
              <a:t> </a:t>
            </a:r>
            <a:r>
              <a:rPr lang="en-US" altLang="en-US" dirty="0" smtClean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COMPILE A PROGRAM</a:t>
            </a:r>
          </a:p>
          <a:p>
            <a:endParaRPr lang="en-US" altLang="en-US" dirty="0" smtClean="0">
              <a:solidFill>
                <a:srgbClr val="FF0000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en-US" altLang="en-US" dirty="0" smtClean="0">
                <a:latin typeface="+mj-lt"/>
                <a:sym typeface="Wingdings" panose="05000000000000000000" pitchFamily="2" charset="2"/>
              </a:rPr>
              <a:t>This utility will compile all the source codes. If one of them suffers a modification, only the one that was modified along with all those that depend on it will be recompiled.</a:t>
            </a:r>
            <a:endParaRPr lang="en-US" altLang="en-US" dirty="0" smtClean="0">
              <a:latin typeface="+mj-lt"/>
            </a:endParaRPr>
          </a:p>
          <a:p>
            <a:endParaRPr lang="en-US" altLang="en-US" dirty="0" smtClean="0">
              <a:latin typeface="+mj-lt"/>
            </a:endParaRPr>
          </a:p>
          <a:p>
            <a:endParaRPr lang="en-US" altLang="en-US" dirty="0" smtClean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80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8498" y="190936"/>
            <a:ext cx="7886700" cy="3926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Important about a Makefile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708338"/>
            <a:ext cx="7886700" cy="5357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 smtClean="0">
                <a:latin typeface="+mj-lt"/>
              </a:rPr>
              <a:t>Name: </a:t>
            </a:r>
            <a:r>
              <a:rPr lang="en-US" altLang="en-US" dirty="0" smtClean="0">
                <a:solidFill>
                  <a:srgbClr val="FF0000"/>
                </a:solidFill>
                <a:latin typeface="+mj-lt"/>
              </a:rPr>
              <a:t>Makefile </a:t>
            </a:r>
            <a:r>
              <a:rPr lang="en-US" altLang="en-US" dirty="0" smtClean="0">
                <a:latin typeface="+mj-lt"/>
              </a:rPr>
              <a:t> (AS SHOWN – RESPECT IT)</a:t>
            </a:r>
          </a:p>
          <a:p>
            <a:pPr marL="0" indent="0">
              <a:buNone/>
            </a:pPr>
            <a:endParaRPr lang="en-US" altLang="en-US" dirty="0" smtClean="0">
              <a:latin typeface="+mj-lt"/>
            </a:endParaRPr>
          </a:p>
          <a:p>
            <a:r>
              <a:rPr lang="en-US" altLang="en-US" dirty="0" smtClean="0">
                <a:latin typeface="+mj-lt"/>
              </a:rPr>
              <a:t>This one will work </a:t>
            </a:r>
            <a:r>
              <a:rPr lang="en-US" altLang="en-US" dirty="0" smtClean="0">
                <a:latin typeface="+mj-lt"/>
                <a:sym typeface="Wingdings" panose="05000000000000000000" pitchFamily="2" charset="2"/>
              </a:rPr>
              <a:t> </a:t>
            </a:r>
            <a:r>
              <a:rPr lang="en-US" altLang="en-US" dirty="0" err="1" smtClean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makefile</a:t>
            </a:r>
            <a:r>
              <a:rPr lang="en-US" altLang="en-US" dirty="0" smtClean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 (non capital M). </a:t>
            </a:r>
            <a:r>
              <a:rPr lang="en-US" altLang="en-US" dirty="0" smtClean="0">
                <a:latin typeface="+mj-lt"/>
                <a:sym typeface="Wingdings" panose="05000000000000000000" pitchFamily="2" charset="2"/>
              </a:rPr>
              <a:t>However most programmers respect the capital M, and we will enforce that rule.</a:t>
            </a:r>
          </a:p>
          <a:p>
            <a:pPr marL="0" indent="0">
              <a:buNone/>
            </a:pPr>
            <a:endParaRPr lang="en-US" altLang="en-US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Any other name WON’T work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26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8498" y="190936"/>
            <a:ext cx="7886700" cy="3926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Makefile (Content)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708338"/>
            <a:ext cx="7886700" cy="5357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 smtClean="0">
                <a:latin typeface="+mj-lt"/>
              </a:rPr>
              <a:t>Four (4) basic type  of declarations</a:t>
            </a:r>
          </a:p>
          <a:p>
            <a:pPr marL="0" indent="0">
              <a:buNone/>
            </a:pPr>
            <a:endParaRPr lang="en-US" altLang="en-US" dirty="0" smtClean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latin typeface="+mj-lt"/>
              </a:rPr>
              <a:t>Comments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latin typeface="+mj-lt"/>
              </a:rPr>
              <a:t>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latin typeface="+mj-lt"/>
              </a:rPr>
              <a:t>Explicit Rules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latin typeface="+mj-lt"/>
              </a:rPr>
              <a:t>Implicit Rules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0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8498" y="190936"/>
            <a:ext cx="7886700" cy="3926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Makefile (Content)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708338"/>
            <a:ext cx="7886700" cy="535761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b="1" u="sng" dirty="0" smtClean="0">
                <a:latin typeface="+mj-lt"/>
              </a:rPr>
              <a:t>Comments  (</a:t>
            </a:r>
            <a:r>
              <a:rPr lang="en-US" sz="3200" b="1" u="sng" dirty="0" smtClean="0">
                <a:solidFill>
                  <a:srgbClr val="FF0000"/>
                </a:solidFill>
                <a:latin typeface="+mj-lt"/>
              </a:rPr>
              <a:t>#</a:t>
            </a:r>
            <a:r>
              <a:rPr lang="en-US" sz="3200" b="1" u="sng" dirty="0" smtClean="0">
                <a:latin typeface="+mj-lt"/>
              </a:rPr>
              <a:t>)</a:t>
            </a:r>
          </a:p>
          <a:p>
            <a:pPr marL="0" indent="0">
              <a:buNone/>
            </a:pPr>
            <a:endParaRPr lang="en-US" sz="3200" dirty="0">
              <a:latin typeface="+mj-lt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#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smtClean="0">
                <a:solidFill>
                  <a:srgbClr val="00B050"/>
                </a:solidFill>
                <a:latin typeface="+mj-lt"/>
              </a:rPr>
              <a:t>this is a comment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#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smtClean="0">
                <a:solidFill>
                  <a:srgbClr val="00B050"/>
                </a:solidFill>
                <a:latin typeface="+mj-lt"/>
              </a:rPr>
              <a:t>hello world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#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smtClean="0">
                <a:solidFill>
                  <a:srgbClr val="00B050"/>
                </a:solidFill>
                <a:latin typeface="+mj-lt"/>
              </a:rPr>
              <a:t>today we do not have a quiz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#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smtClean="0">
                <a:solidFill>
                  <a:srgbClr val="00B050"/>
                </a:solidFill>
                <a:latin typeface="+mj-lt"/>
              </a:rPr>
              <a:t>however we want a quiz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#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smtClean="0">
                <a:solidFill>
                  <a:srgbClr val="00B050"/>
                </a:solidFill>
                <a:latin typeface="+mj-lt"/>
              </a:rPr>
              <a:t>We love quizzes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44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8498" y="190936"/>
            <a:ext cx="7886700" cy="3926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Makefile (Content)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708338"/>
            <a:ext cx="7886700" cy="5357611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 startAt="2"/>
            </a:pPr>
            <a:r>
              <a:rPr lang="en-US" sz="3200" b="1" u="sng" dirty="0" smtClean="0">
                <a:latin typeface="+mj-lt"/>
              </a:rPr>
              <a:t>Variables</a:t>
            </a:r>
          </a:p>
          <a:p>
            <a:pPr marL="0" indent="0" algn="ctr">
              <a:buNone/>
            </a:pPr>
            <a:r>
              <a:rPr lang="en-US" sz="3200" dirty="0" smtClean="0">
                <a:latin typeface="+mj-lt"/>
              </a:rPr>
              <a:t>Format:      </a:t>
            </a:r>
            <a:r>
              <a:rPr lang="en-US" dirty="0" err="1" smtClean="0">
                <a:solidFill>
                  <a:srgbClr val="FF0000"/>
                </a:solidFill>
              </a:rPr>
              <a:t>varName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9900"/>
                </a:solidFill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data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Important: </a:t>
            </a:r>
            <a:r>
              <a:rPr lang="en-US" dirty="0" smtClean="0"/>
              <a:t>do not forget that we are using an “</a:t>
            </a:r>
            <a:r>
              <a:rPr lang="en-US" dirty="0" smtClean="0">
                <a:solidFill>
                  <a:srgbClr val="0000FF"/>
                </a:solidFill>
              </a:rPr>
              <a:t>=</a:t>
            </a:r>
            <a:r>
              <a:rPr lang="en-US" dirty="0" smtClean="0"/>
              <a:t>“ (</a:t>
            </a:r>
            <a:r>
              <a:rPr lang="en-US" dirty="0" smtClean="0">
                <a:solidFill>
                  <a:srgbClr val="0000FF"/>
                </a:solidFill>
              </a:rPr>
              <a:t>equal symbol</a:t>
            </a:r>
            <a:r>
              <a:rPr lang="en-US" dirty="0" smtClean="0"/>
              <a:t>, we will get back to it)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 smtClean="0"/>
              <a:t>Example: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SRC</a:t>
            </a:r>
            <a:r>
              <a:rPr lang="en-US" dirty="0" smtClean="0"/>
              <a:t> = main.c     		(</a:t>
            </a:r>
            <a:r>
              <a:rPr lang="en-US" dirty="0" smtClean="0">
                <a:solidFill>
                  <a:srgbClr val="FF0000"/>
                </a:solidFill>
              </a:rPr>
              <a:t>Setting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(Setting the content of SRC to “main.c”)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Example: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9900"/>
                </a:solidFill>
              </a:rPr>
              <a:t>$(</a:t>
            </a:r>
            <a:r>
              <a:rPr lang="en-US" dirty="0" smtClean="0">
                <a:solidFill>
                  <a:srgbClr val="0000FF"/>
                </a:solidFill>
              </a:rPr>
              <a:t>SRC</a:t>
            </a:r>
            <a:r>
              <a:rPr lang="en-US" dirty="0" smtClean="0">
                <a:solidFill>
                  <a:srgbClr val="FF9900"/>
                </a:solidFill>
              </a:rPr>
              <a:t>)</a:t>
            </a:r>
            <a:r>
              <a:rPr lang="en-US" dirty="0" smtClean="0"/>
              <a:t>   			(</a:t>
            </a:r>
            <a:r>
              <a:rPr lang="en-US" dirty="0" smtClean="0">
                <a:solidFill>
                  <a:srgbClr val="FF0000"/>
                </a:solidFill>
              </a:rPr>
              <a:t>Accessing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(Accessing/Extracting the content of the SRC variable)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53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8498" y="190936"/>
            <a:ext cx="7886700" cy="3926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Makefile (Content)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708338"/>
            <a:ext cx="7886700" cy="5357611"/>
          </a:xfrm>
        </p:spPr>
        <p:txBody>
          <a:bodyPr>
            <a:normAutofit/>
          </a:bodyPr>
          <a:lstStyle/>
          <a:p>
            <a:pPr marL="514350" indent="-514350">
              <a:buAutoNum type="arabicPeriod" startAt="2"/>
            </a:pPr>
            <a:r>
              <a:rPr lang="en-US" sz="3200" b="1" u="sng" dirty="0" smtClean="0">
                <a:latin typeface="+mj-lt"/>
              </a:rPr>
              <a:t>Variables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means that a line such like this:</a:t>
            </a:r>
          </a:p>
          <a:p>
            <a:pPr marL="0" indent="0" algn="ctr">
              <a:buNone/>
            </a:pPr>
            <a:r>
              <a:rPr lang="en-US" dirty="0"/>
              <a:t>g</a:t>
            </a:r>
            <a:r>
              <a:rPr lang="en-US" dirty="0" smtClean="0"/>
              <a:t>++ $(SRC) </a:t>
            </a:r>
          </a:p>
          <a:p>
            <a:pPr marL="0" indent="0">
              <a:buNone/>
            </a:pPr>
            <a:r>
              <a:rPr lang="en-US" dirty="0" smtClean="0"/>
              <a:t>Will be interpreted as:</a:t>
            </a:r>
          </a:p>
          <a:p>
            <a:pPr marL="0" indent="0" algn="ctr">
              <a:buNone/>
            </a:pPr>
            <a:r>
              <a:rPr lang="en-US" dirty="0"/>
              <a:t>g</a:t>
            </a:r>
            <a:r>
              <a:rPr lang="en-US" dirty="0" smtClean="0"/>
              <a:t>++ main.c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77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8498" y="190936"/>
            <a:ext cx="7886700" cy="3926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Makefile (Content)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708338"/>
            <a:ext cx="7886700" cy="5357611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 startAt="2"/>
            </a:pPr>
            <a:r>
              <a:rPr lang="en-US" sz="3200" b="1" u="sng" dirty="0" smtClean="0">
                <a:latin typeface="+mj-lt"/>
              </a:rPr>
              <a:t>Variables</a:t>
            </a:r>
            <a:r>
              <a:rPr lang="en-US" sz="3200" b="1" dirty="0" smtClean="0">
                <a:latin typeface="+mj-lt"/>
              </a:rPr>
              <a:t>     (</a:t>
            </a:r>
            <a:r>
              <a:rPr lang="en-US" sz="3200" b="1" dirty="0" err="1" smtClean="0">
                <a:latin typeface="+mj-lt"/>
              </a:rPr>
              <a:t>a.k.a</a:t>
            </a:r>
            <a:r>
              <a:rPr lang="en-US" sz="3200" b="1" dirty="0" smtClean="0">
                <a:latin typeface="+mj-lt"/>
              </a:rPr>
              <a:t>   MACROS)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is possible for this variables to contain more than one “data” ?		</a:t>
            </a:r>
            <a:r>
              <a:rPr lang="en-US" dirty="0" smtClean="0">
                <a:solidFill>
                  <a:srgbClr val="0000FF"/>
                </a:solidFill>
              </a:rPr>
              <a:t>ANSWER: </a:t>
            </a:r>
            <a:r>
              <a:rPr lang="en-US" dirty="0" smtClean="0">
                <a:solidFill>
                  <a:srgbClr val="FF0000"/>
                </a:solidFill>
              </a:rPr>
              <a:t>YES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 !!!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Example: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o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bjects</a:t>
            </a:r>
            <a:r>
              <a:rPr lang="en-US" dirty="0" smtClean="0">
                <a:sym typeface="Wingdings" panose="05000000000000000000" pitchFamily="2" charset="2"/>
              </a:rPr>
              <a:t> = </a:t>
            </a:r>
            <a:r>
              <a:rPr lang="en-US" dirty="0" smtClean="0">
                <a:solidFill>
                  <a:srgbClr val="0000FF"/>
                </a:solidFill>
                <a:sym typeface="Wingdings" panose="05000000000000000000" pitchFamily="2" charset="2"/>
              </a:rPr>
              <a:t>program1.o</a:t>
            </a:r>
            <a:r>
              <a:rPr lang="en-US" dirty="0" smtClean="0">
                <a:sym typeface="Wingdings" panose="05000000000000000000" pitchFamily="2" charset="2"/>
              </a:rPr>
              <a:t>  </a:t>
            </a:r>
            <a:r>
              <a:rPr lang="en-US" dirty="0" smtClean="0">
                <a:solidFill>
                  <a:srgbClr val="FF9900"/>
                </a:solidFill>
                <a:sym typeface="Wingdings" panose="05000000000000000000" pitchFamily="2" charset="2"/>
              </a:rPr>
              <a:t>program2.o 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program 3.o</a:t>
            </a:r>
          </a:p>
          <a:p>
            <a:pPr marL="0" indent="0">
              <a:buNone/>
            </a:pPr>
            <a:endParaRPr lang="en-US" dirty="0" smtClean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33CC"/>
                </a:solidFill>
                <a:sym typeface="Wingdings" panose="05000000000000000000" pitchFamily="2" charset="2"/>
              </a:rPr>
              <a:t>p</a:t>
            </a:r>
            <a:r>
              <a:rPr lang="en-US" dirty="0" smtClean="0">
                <a:solidFill>
                  <a:srgbClr val="FF33CC"/>
                </a:solidFill>
                <a:sym typeface="Wingdings" panose="05000000000000000000" pitchFamily="2" charset="2"/>
              </a:rPr>
              <a:t>rogram</a:t>
            </a:r>
            <a:r>
              <a:rPr lang="en-US" dirty="0" smtClean="0">
                <a:sym typeface="Wingdings" panose="05000000000000000000" pitchFamily="2" charset="2"/>
              </a:rPr>
              <a:t>: $(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objects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 smtClean="0">
                <a:sym typeface="Wingdings" panose="05000000000000000000" pitchFamily="2" charset="2"/>
              </a:rPr>
              <a:t>gcc</a:t>
            </a:r>
            <a:r>
              <a:rPr lang="en-US" dirty="0" smtClean="0">
                <a:sym typeface="Wingdings" panose="05000000000000000000" pitchFamily="2" charset="2"/>
              </a:rPr>
              <a:t> –o </a:t>
            </a:r>
            <a:r>
              <a:rPr lang="en-US" dirty="0" smtClean="0">
                <a:solidFill>
                  <a:srgbClr val="FF33CC"/>
                </a:solidFill>
                <a:sym typeface="Wingdings" panose="05000000000000000000" pitchFamily="2" charset="2"/>
              </a:rPr>
              <a:t>program</a:t>
            </a:r>
            <a:r>
              <a:rPr lang="en-US" dirty="0" smtClean="0">
                <a:sym typeface="Wingdings" panose="05000000000000000000" pitchFamily="2" charset="2"/>
              </a:rPr>
              <a:t> $(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objects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olidFill>
                  <a:srgbClr val="FF33CC"/>
                </a:solidFill>
                <a:sym typeface="Wingdings" panose="05000000000000000000" pitchFamily="2" charset="2"/>
              </a:rPr>
              <a:t>program: </a:t>
            </a:r>
            <a:r>
              <a:rPr lang="en-US" dirty="0" smtClean="0">
                <a:sym typeface="Wingdings" panose="05000000000000000000" pitchFamily="2" charset="2"/>
              </a:rPr>
              <a:t>is a TARGET (notice that “:” is used, NOT “=“)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 line  below </a:t>
            </a:r>
            <a:r>
              <a:rPr lang="en-US" dirty="0">
                <a:solidFill>
                  <a:srgbClr val="FF33CC"/>
                </a:solidFill>
                <a:sym typeface="Wingdings" panose="05000000000000000000" pitchFamily="2" charset="2"/>
              </a:rPr>
              <a:t>program </a:t>
            </a:r>
            <a:r>
              <a:rPr lang="en-US" dirty="0" smtClean="0">
                <a:sym typeface="Wingdings" panose="05000000000000000000" pitchFamily="2" charset="2"/>
              </a:rPr>
              <a:t>MUST HAVE a TAB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 text after the TAB is a command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025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8498" y="190936"/>
            <a:ext cx="7886700" cy="3926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Makefile (Content)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708338"/>
            <a:ext cx="7886700" cy="53576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MAKE IS CASE SENSITIVE</a:t>
            </a:r>
          </a:p>
          <a:p>
            <a:pPr marL="0" indent="0">
              <a:buNone/>
            </a:pPr>
            <a:r>
              <a:rPr lang="en-US" dirty="0" smtClean="0"/>
              <a:t>Which means that House and house are different.</a:t>
            </a:r>
          </a:p>
        </p:txBody>
      </p:sp>
    </p:spTree>
    <p:extLst>
      <p:ext uri="{BB962C8B-B14F-4D97-AF65-F5344CB8AC3E}">
        <p14:creationId xmlns:p14="http://schemas.microsoft.com/office/powerpoint/2010/main" val="169796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821</TotalTime>
  <Words>593</Words>
  <Application>Microsoft Office PowerPoint</Application>
  <PresentationFormat>On-screen Show (4:3)</PresentationFormat>
  <Paragraphs>177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Lecture 19 - Complement</vt:lpstr>
      <vt:lpstr>What is a Makefile</vt:lpstr>
      <vt:lpstr>Important about a Makefile</vt:lpstr>
      <vt:lpstr>Makefile (Content)</vt:lpstr>
      <vt:lpstr>Makefile (Content)</vt:lpstr>
      <vt:lpstr>Makefile (Content)</vt:lpstr>
      <vt:lpstr>Makefile (Content)</vt:lpstr>
      <vt:lpstr>Makefile (Content)</vt:lpstr>
      <vt:lpstr>Makefile (Content)</vt:lpstr>
      <vt:lpstr>Makefile (Content)</vt:lpstr>
      <vt:lpstr>Makefile (Content)</vt:lpstr>
      <vt:lpstr>Makefile (Content)</vt:lpstr>
      <vt:lpstr>Makefile (Content)</vt:lpstr>
      <vt:lpstr>Makefile (Content)</vt:lpstr>
      <vt:lpstr>Makefile (Content)</vt:lpstr>
      <vt:lpstr>Makefile (Content)</vt:lpstr>
      <vt:lpstr>Makefile (Content)</vt:lpstr>
      <vt:lpstr>C++ Compilation Process</vt:lpstr>
      <vt:lpstr>Compilation Process C++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8 - Objectives</dc:title>
  <dc:creator>Eduardo</dc:creator>
  <cp:lastModifiedBy>Colmenares-Diaz, Eduardo</cp:lastModifiedBy>
  <cp:revision>24</cp:revision>
  <dcterms:created xsi:type="dcterms:W3CDTF">2016-06-16T14:52:45Z</dcterms:created>
  <dcterms:modified xsi:type="dcterms:W3CDTF">2017-11-07T13:10:35Z</dcterms:modified>
</cp:coreProperties>
</file>