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28" r:id="rId1"/>
  </p:sldMasterIdLst>
  <p:notesMasterIdLst>
    <p:notesMasterId r:id="rId29"/>
  </p:notesMasterIdLst>
  <p:sldIdLst>
    <p:sldId id="376" r:id="rId2"/>
    <p:sldId id="400" r:id="rId3"/>
    <p:sldId id="427" r:id="rId4"/>
    <p:sldId id="401" r:id="rId5"/>
    <p:sldId id="402" r:id="rId6"/>
    <p:sldId id="403" r:id="rId7"/>
    <p:sldId id="428" r:id="rId8"/>
    <p:sldId id="404" r:id="rId9"/>
    <p:sldId id="405" r:id="rId10"/>
    <p:sldId id="406" r:id="rId11"/>
    <p:sldId id="408" r:id="rId12"/>
    <p:sldId id="409" r:id="rId13"/>
    <p:sldId id="410" r:id="rId14"/>
    <p:sldId id="407" r:id="rId15"/>
    <p:sldId id="411" r:id="rId16"/>
    <p:sldId id="412" r:id="rId17"/>
    <p:sldId id="413" r:id="rId18"/>
    <p:sldId id="414" r:id="rId19"/>
    <p:sldId id="420" r:id="rId20"/>
    <p:sldId id="421" r:id="rId21"/>
    <p:sldId id="422" r:id="rId22"/>
    <p:sldId id="423" r:id="rId23"/>
    <p:sldId id="424" r:id="rId24"/>
    <p:sldId id="425" r:id="rId25"/>
    <p:sldId id="426" r:id="rId26"/>
    <p:sldId id="415" r:id="rId27"/>
    <p:sldId id="416" r:id="rId28"/>
  </p:sldIdLst>
  <p:sldSz cx="9144000" cy="6858000" type="screen4x3"/>
  <p:notesSz cx="7010400" cy="9296400"/>
  <p:embeddedFontLst>
    <p:embeddedFont>
      <p:font typeface="Constantia" panose="02030602050306030303" pitchFamily="18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Wingdings 2" panose="05020102010507070707" pitchFamily="18" charset="2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993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9EA2199-7D4D-415F-BAB0-588F19B2CD5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F1A79BE-BEBC-49C2-87D9-B427C67E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73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 smtClean="0">
                <a:latin typeface="Times New Roman" pitchFamily="-110" charset="0"/>
              </a:rPr>
              <a:t> and Architecture</a:t>
            </a:r>
            <a:r>
              <a:rPr lang="en-US" dirty="0" smtClean="0">
                <a:latin typeface="Times New Roman" pitchFamily="-110" charset="0"/>
              </a:rPr>
              <a:t>”, 10/e, by William Stallings, Chapter 13 “Instruction</a:t>
            </a:r>
            <a:r>
              <a:rPr lang="en-US" baseline="0" dirty="0" smtClean="0">
                <a:latin typeface="Times New Roman" pitchFamily="-110" charset="0"/>
              </a:rPr>
              <a:t> Sets:  Addressing Modes and Formats</a:t>
            </a:r>
            <a:r>
              <a:rPr lang="en-US" dirty="0" smtClean="0">
                <a:latin typeface="Times New Roman" pitchFamily="-110" charset="0"/>
              </a:rPr>
              <a:t>”.</a:t>
            </a:r>
            <a:endParaRPr lang="en-AU" dirty="0" smtClean="0">
              <a:latin typeface="Times New Roman" pitchFamily="-110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4619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F1FE56-B73B-7E4A-B296-A77C30E0F824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spends a certain amount of time executing, until it reaches an I/O instruction. It must then wait until that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 concludes before proceeding.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inefficiency is not necessary. We know that there must be enough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hold the OS (resident monitor) and one user program. Suppose that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room for the OS and two user programs. Now, when one job needs to wait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I/O, the processor can switch to the other job, which likely is not waiting for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8.5b). Furthermore, we might expand memory to hold three, four, or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programs and switch among all of them (Figure 8.5c). This technique is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multiprogramming,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multitasking.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the central theme of modern operating systems.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with a simple batch system, a multiprogramming batch system must rely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certain computer hardware features. The most notable additional feature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useful for multiprogramming is the hardware that supports I/O interrupts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DMA. With interrupt-driven I/O or DMA, the processor can issue an I/O command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one job and proceed with the execution of another job while the I/O is carried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out by the device controller. When the I/O operation is complete, the processor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interrupted and control is passed to an interrupt-handling program in the OS.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will then pass control to another job.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2107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E38DFC-C4D1-CB4B-903E-A423AA7F535C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8.11 suggests how processes progress through the computer under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of the OS. Each process request (batch job, user-defined interactive job)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placed in the long-term queue. As resources become available, a process request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becomes a process and is then placed in the ready state and put in the short-term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queue. The processor alternates between executing OS instructions and executing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 processes. While the OS is in control, it decides which process in the short-term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 should be executed next. When the OS has finished its immediate tasks,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turns the processor over to the chosen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was mentioned earlier, a process being executed may be suspended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variety of reasons. If it is suspended because the process requests I/O, then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placed in the appropriate I/O queue. If it is suspended because of a timeout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OS must attend to pressing business, then it is placed in the ready state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put into the short-term queue.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Finally, we mention that the OS also manages the I/O queues. When an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 is completed, the OS removes the satisfied process from that I/O queue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places it in the short-term queue. It then selects another waiting process (if any)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signals for the I/O device to satisfy that process’s request.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061188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9075-4A13-934D-9F95-23570E450F23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Main memory could be expanded, and so be able to accommodate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more processes. But there are two flaws in this approach. First, main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expensive, even today. Second, the appetite of programs for memory has grown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fast as the cost of memory has dropped. So larger memory results in larger processes,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more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 solution is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swapping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depicted in Figure 8.12. We have a long-term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 of process requests, typically stored on disk. These are brought in, one at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time, as space becomes available. As processes are completed, they are moved 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main memory. Now the situation will arise that none of the processes in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in the ready state (e.g., all are waiting on an I/O operation). Rather than remain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idle, the processor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swaps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these processes back out to disk into an intermediate</a:t>
            </a:r>
          </a:p>
          <a:p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queue. This is 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of existing processes that have been temporarily kicked 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memory. The OS then brings in another process from the intermediate queue,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honors a new process request from the long-term queue. Execution then continues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newly arrived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Swapping, however, is an I/O operation, and therefore there is the potential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making the problem worse, not better. But because disk I/O is generally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fastest I/O on a system (e.g., compared with tape or printer I/O), swapping will usually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enhance performance. A more sophisticated scheme, involving virtual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improves performance over simple swapping. This will be discussed shortly.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first, we must prepare the ground by explaining partitioning and paging.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1249498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06252-EE17-8C40-9BFC-AFC8D7E06CBA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important system program is the OS.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masks the details of the hardware from the programmer and provides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programmer with a convenient interface for using the system. It acts as mediator,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making it easier for the programmer and for application programs to access and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those facilities and services.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Briefly, the OS typically provides services in the following areas: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creation: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provides a variety of facilities and services,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editors and debuggers, to assist the programmer in creating programs.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these services are in the form of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utility programs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are not actually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 of the OS but are accessible through 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execution: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number of steps need to be performed to execute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program. Instructions and data must be loaded into main memory, I/O devices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files must be initialized, and other resources must be prepared.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handles all of this for the user.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to I/O devices: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I/O device requires its own specific set of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control signals for operation. The OS takes care of the details so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can think in terms of simple reads and writes.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Controlled access to files: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files, control must include an understanding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not only the nature of the I/O device (disk drive, tape drive)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also the file format on the storage medium. Again, the OS worries about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details. Further, in the case of a system with multiple simultaneous users,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can provide protection mechanisms to control access to the files.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access: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a shared or public system, the OS controls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system as a whole and to specific system resources. The access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provide protection of resources and data from unauthorized users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resolve conflicts for resource contention.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 detection and response: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variety of errors can occur while a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is running. These include internal and external hardware errors,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memory error, or a device failure or malfunction; and various software errors,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as arithmetic overflow, attempt to access forbidden memory location,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inability of the OS to grant the request of an application. In each case, the OS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make the response that clears the error condition with the least impact on running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applications. The response may range from ending the program that caused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error, to retrying the operation, to simply reporting the error to the application.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Accounting: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good OS collects usage statistics for various resources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 performance parameters such as response time. On any system,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 is useful in anticipating the need for future enhancements and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tuning the system to improve performance. On a multiuser system, the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used for billing purposes.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4962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3B23DC-2499-7F48-80FF-28CE0A05C5A4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simplest scheme for partitioning available memory is to use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fixed-size partitions,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shown in Figure 8.13. Note that, although the partitions are of fixed size,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they need not be of equal size. When a process is brought into memory, it is placed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smallest available partition that will hold it.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 with the use of unequal fixed-size partitions, there will be wasted memory.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most cases, a process will not require exactly as much memory as provided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partition. For example, a process that requires 3M bytes of memory would be placed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4M partition of Figure 8.13b, wasting 1M that could be used by another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more efficient approach is to use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variable-size partitions. When a process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brought into memory, it is allocated exactly as much memory as it requires and no more.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2421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7A2226-CDEA-B945-B647-6EE1D209ACDA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Before we consider ways of dealing with the shortcomings of partitioning,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clear up one loose end. Consider Figure 8.14; it should be obvious that a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not likely to be loaded into the same place in main memory each time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swapped in. Furthermore, if compaction is used, a process may be shifted while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main memory. A process in memory consists of instructions plus data. The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will contain addresses for memory locations of two types: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Addresses of data items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Addresses of instructions, used for branching instructions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these addresses are not fixed. They will change each time a process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swapped in. To solve this problem, a distinction is made between logical addresses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physical addresses.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address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expressed as a location relative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beginning of the program. Instructions in the program contain only logical addresses.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address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an actual location in main memory. When the processor executes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process, it automatically converts from logical to physical address by adding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current starting location of the process, called its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base address,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each logical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address. This is another example of a processor hardware feature designed to meet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OS requirement. The exact nature of this hardware feature depends on the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management strategy in use. We will see several examples later in this chapter.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943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7A2226-CDEA-B945-B647-6EE1D209ACDA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Before we consider ways of dealing with the shortcomings of partitioning,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clear up one loose end. Consider Figure 8.14; it should be obvious that a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not likely to be loaded into the same place in main memory each time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swapped in. Furthermore, if compaction is used, a process may be shifted while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main memory. A process in memory consists of instructions plus data. The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will contain addresses for memory locations of two types: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Addresses of data items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Addresses of instructions, used for branching instructions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these addresses are not fixed. They will change each time a process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swapped in. To solve this problem, a distinction is made between logical addresses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physical addresses.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address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expressed as a location relative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beginning of the program. Instructions in the program contain only logical addresses.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address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an actual location in main memory. When the processor executes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process, it automatically converts from logical to physical address by adding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current starting location of the process, called its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base address,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each logical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address. This is another example of a processor hardware feature designed to meet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OS requirement. The exact nature of this hardware feature depends on the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management strategy in use. We will see several examples later in this chapter.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820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3B23DC-2499-7F48-80FF-28CE0A05C5A4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unequal fixed-size and variable-size partitions are inefficient in the use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 Suppose, however, that memory is partitioned into equal fixed-size chunks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are relatively small, and that each process is also divided into small fixed-size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chunks of some size. Then the chunks of a program,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pages, could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assigned to available chunks of memory,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frames, or page frames.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most,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then, the wasted space in memory for that process is a fraction of the last page.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8.15 shows an example of the use of pages and frames. At a given point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time, some of the frames in memory are in use and some are free. The list of free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frames is maintained by the OS. Process A, stored on disk, consists of four pages.</a:t>
            </a:r>
            <a:endParaRPr lang="en-GB" dirty="0" smtClean="0"/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it comes time to load this process, the OS finds four free frames and loads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four pages of the process A into the four frames.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251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3B23DC-2499-7F48-80FF-28CE0A05C5A4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unequal fixed-size and variable-size partitions are inefficient in the use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 Suppose, however, that memory is partitioned into equal fixed-size chunks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are relatively small, and that each process is also divided into small fixed-size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chunks of some size. Then the chunks of a program,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pages, could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assigned to available chunks of memory,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frames, or page frames.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most,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then, the wasted space in memory for that process is a fraction of the last page.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8.15 shows an example of the use of pages and frames. At a given point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time, some of the frames in memory are in use and some are free. The list of free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frames is maintained by the OS. Process A, stored on disk, consists of four pages.</a:t>
            </a:r>
            <a:endParaRPr lang="en-GB" dirty="0" smtClean="0"/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it comes time to load this process, the OS finds four free frames and loads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four pages of the process A into the four frames.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2418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EAAEB0-6D68-B44A-8EA8-DDDE8DA4850E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 suppose, as in this example, that there are not sufficient unused contiguous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frames to hold the process. Does this prevent the OS from loading A?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answer is no, because we can once again use the concept of logical address.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simple base address will no longer suffice. Rather, the OS maintains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table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each process. The page table shows the frame location for each page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process. Within the program, each logical address consists of a page number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relative address within the page. Recall that in the case of simple partitioning,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address is the location of a word relative to the beginning of the program;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translates that into a physical address. With paging, the logical-to-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address translation is still done by processor hardware.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know how to access the page table of the current process. Presented with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address (page number, relative address), the processor uses the page table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produce a physical address (frame number, relative address). An example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shown in Figure 8.16.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approach solves the problems raised earlier. Main memory is divided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into many small equal-size frames. Each process is divided into frame-size pages: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smaller processes require fewer pages, larger processes require more. When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is brought in, its pages are loaded into available frames, and a page table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set up.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542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Although seemingly simple in concept, computer memory exhibits perhaps the widest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range of type, technology, organization, performance, and cost of any feature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a computer system. No single technology is optimal in satisfying the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requirements for a computer system. As a consequence, the typical computer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 is equipped with a hierarchy of memory subsystems, some internal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 (directly accessible by the processor) and some external (accessible by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via an I/O module).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chapter and the next focus on internal memory elements, while Chapter 6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devoted to external memory. To begin, the first section examines key characteristics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computer memories. The remainder of the chapter examines an essential element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all modern computer systems: cache memory.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9741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A70F0F-8DD2-CD4E-9204-018B7F98FA47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paging, truly effective multiprogramming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systems came into being. Furthermore, the simple tactic of breaking a process 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into pages led to the development of another important concept: virtual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virtual memory, we must add a refinement to the paging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scheme just discussed. That refinement is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demand paging,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simply means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page of a process is brought in only when it is needed, that is, on demand.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Consider a large process, consisting of a long program plus a number of arrays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data. Over any short period of time, execution may be confined to a small section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program (e.g., a subroutine), and perhaps only one or two arrays of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being used. This is the principle of locality, which we introduced in Appendix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4A. It would clearly be wasteful to load in dozens of pages for that process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only a few pages will be used before the program is suspended. We can make better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of memory by loading in just a few pages. Then, if the program branches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an instruction on a page not in main memory, or if the program references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page not in memory,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fault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triggered. This tells the OS to bring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desired page.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at any one time, only a few pages of any given process are in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therefore more processes can be maintained in memory. Furthermore, time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saved because unused pages are not swapped in and out of memory. However,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must be clever about how it manages this scheme. When it brings one page in,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throw another page out; this is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replacement.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it throws out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just before it is about to be used, then it will just have to go get that page again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almost immediately. Too much of this leads to a condition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thrashing: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spends most of its time swapping pages rather than executing instructions.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avoidance of thrashing was a major research area in the 1970s and led to a variety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complex but effective algorithms. In essence, the OS tries to guess, based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recent history, which pages are least likely to be used in the near future.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demand paging, it is not necessary to load an entire process into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 This fact has a remarkable consequence: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possible for a process to be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larger than all of main memory.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 most fundamental restrictions in 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been lifted. Without demand paging, a programmer must be acutely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aware of how much memory is available. If the program being written is too large,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must devise ways to structure the program into pieces that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loaded one at a time. With demand paging, that job is left to the OS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hardware. As far as the programmer is concerned, he or she is dealing with a huge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memory, the size associated with disk storage.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a process executes only in main memory, that memory is referred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real memory.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a programmer or user perceives a much larger memory—that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is allocated on the disk. This latter is therefore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 allows for very effective multiprogramming and relieves the user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unnecessarily tight constraints of main memory.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7590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1552A-EF79-CE48-9B2E-D1EA5888C827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basic mechanism for reading a word from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involves the translation of a virtual, or logical, address, consisting of page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offset, into a physical address, consisting of frame number and offset, using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table. Because the page table is of variable length, depending on the size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process, we cannot expect to hold it in registers. Instead, it must be in main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be accessed. Figure 8.16 suggests a hardware implementation of this scheme.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a particular process is running, a register holds the starting address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table for that process. The page number of a virtual address is used to index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table and look up the corresponding frame number. This is combined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offset portion of the virtual address to produce the desired real address.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most systems, there is one page table per process. But each process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occupy huge amounts of virtual memory. For example, in the VAX architecture,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process can have up to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31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= 2 Gbytes of virtual memory. Using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9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= 512-byte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pages, that means that as many as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22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page table entries are required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Clearly, the amount of memory devoted to page tables alone could be unacceptably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high. To overcome this problem, most virtual memory schemes store page tables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 rather than real memory. This means that page tables are subject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paging just as other pages are. When a process is running, at least a part of its page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must be in main memory, including the page table entry of the currently executing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page. Some processors make use of a two-level scheme to organize large page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tables. In this scheme, there is a page directory, in which each entry points to a page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table. Thus, if the length of the page directory is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if the maximum length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table is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Y,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 a process can consist of up to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 * Y pages.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 maximum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length of a page table is restricted to be equal to one page. We will see an example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this two-level approach when we consider the Pentium II later in this chapter.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5280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principle, then, every virtual memory reference can cause two physical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accesses: one to fetch the appropriate page table entry, and one to fetch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desired data. Thus, a straightforward virtual memory scheme would have the effect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doubling the memory access time. To overcome this problem, most virtual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schemes make use of a special cache for page table entries, usually called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translation lookaside buffer (TLB). This cache functions in the same way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cache and contains those page table entries that have been most recently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used. Figure 8.18 is a flowchart that shows the use of the TLB. By the principle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locality, most virtual memory references will be to locations in recently used pages.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Therefore, most references will involve page table entries in the cache. Studies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VAX TLB have shown that this scheme can significantly improve performance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[CLAR85, SATY81].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9765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principle, then, every virtual memory reference can cause two physical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accesses: one to fetch the appropriate page table entry, and one to fetch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desired data. Thus, a straightforward virtual memory scheme would have the effect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doubling the memory access time. To overcome this problem, most virtual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schemes make use of a special cache for page table entries, usually called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translation lookaside buffer (TLB). This cache functions in the same way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cache and contains those page table entries that have been most recently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used. Figure 8.18 is a flowchart that shows the use of the TLB. By the principle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locality, most virtual memory references will be to locations in recently used pages.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Therefore, most references will involve page table entries in the cache. Studies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VAX TLB have shown that this scheme can significantly improve performance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[CLAR85, SATY81].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21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Note that the virtual memory mechanism must interact with the cache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(not the TLB cache, but the main memory cache). This is illustrated in Figure 8.19.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virtual address will generally be in the form of a page number, offset. First,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system consults the TLB to see if the matching page table entry is present.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it is, the real (physical) address is generated by combining the frame number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offset. If not, the entry is accessed from a page table. Once the real address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generated, which is in the form of a tag and a remainder, the cache is consulted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see if the block containing that word is present (see Figure 4.5). If so, it is returned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processor. If not, the word is retrieved from main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reader should be able to appreciate the complexity of the processor hardware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involved in a single memory reference. The virtual address is translated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real address. This involves reference to a page table, which may be in the TLB,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main memory, or on disk. The referenced word may be in cache, in main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on disk. In the latter case, the page containing the word must be loaded into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and its block loaded into the cache. In addition, the page table entry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page must be updated.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62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3B23DC-2499-7F48-80FF-28CE0A05C5A4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unequal fixed-size and variable-size partitions are inefficient in the use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 Suppose, however, that memory is partitioned into equal fixed-size chunks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are relatively small, and that each process is also divided into small fixed-size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chunks of some size. Then the chunks of a program,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pages, could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assigned to available chunks of memory,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frames, or page frames.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most,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then, the wasted space in memory for that process is a fraction of the last page.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8.15 shows an example of the use of pages and frames. At a given point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time, some of the frames in memory are in use and some are free. The list of free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frames is maintained by the OS. Process A, stored on disk, consists of four pages.</a:t>
            </a:r>
            <a:endParaRPr lang="en-GB" dirty="0" smtClean="0"/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it comes time to load this process, the OS finds four free frames and loads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four pages of the process A into the four frames.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50513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EAAEB0-6D68-B44A-8EA8-DDDE8DA4850E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 suppose, as in this example, that there are not sufficient unused contiguous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frames to hold the process. Does this prevent the OS from loading A?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answer is no, because we can once again use the concept of logical address.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simple base address will no longer suffice. Rather, the OS maintains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table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each process. The page table shows the frame location for each page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process. Within the program, each logical address consists of a page number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relative address within the page. Recall that in the case of simple partitioning,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address is the location of a word relative to the beginning of the program;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translates that into a physical address. With paging, the logical-to-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address translation is still done by processor hardware.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know how to access the page table of the current process. Presented with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address (page number, relative address), the processor uses the page table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produce a physical address (frame number, relative address). An example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shown in Figure 8.16.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approach solves the problems raised earlier. Main memory is divided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into many small equal-size frames. Each process is divided into frame-size pages: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smaller processes require fewer pages, larger processes require more. When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is brought in, its pages are loaded into available frames, and a page table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set up.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3860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06252-EE17-8C40-9BFC-AFC8D7E06CBA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important system program is the OS.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masks the details of the hardware from the programmer and provides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programmer with a convenient interface for using the system. It acts as mediator,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making it easier for the programmer and for application programs to access and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those facilities and services.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Briefly, the OS typically provides services in the following areas: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creation: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provides a variety of facilities and services,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editors and debuggers, to assist the programmer in creating programs.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these services are in the form of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utility programs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are not actually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 of the OS but are accessible through 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execution: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number of steps need to be performed to execute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program. Instructions and data must be loaded into main memory, I/O devices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files must be initialized, and other resources must be prepared.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handles all of this for the user.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to I/O devices: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I/O device requires its own specific set of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control signals for operation. The OS takes care of the details so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can think in terms of simple reads and writes.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Controlled access to files: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files, control must include an understanding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not only the nature of the I/O device (disk drive, tape drive)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also the file format on the storage medium. Again, the OS worries about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details. Further, in the case of a system with multiple simultaneous users,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can provide protection mechanisms to control access to the files.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access: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a shared or public system, the OS controls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system as a whole and to specific system resources. The access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provide protection of resources and data from unauthorized users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resolve conflicts for resource contention.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 detection and response: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variety of errors can occur while a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is running. These include internal and external hardware errors,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memory error, or a device failure or malfunction; and various software errors,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as arithmetic overflow, attempt to access forbidden memory location,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inability of the OS to grant the request of an application. In each case, the OS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make the response that clears the error condition with the least impact on running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applications. The response may range from ending the program that caused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error, to retrying the operation, to simply reporting the error to the application.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Accounting: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good OS collects usage statistics for various resources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 performance parameters such as response time. On any system,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 is useful in anticipating the need for future enhancements and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tuning the system to improve performance. On a multiuser system, the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used for billing purposes.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9415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06252-EE17-8C40-9BFC-AFC8D7E06CBA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important system program is the OS.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masks the details of the hardware from the programmer and provides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programmer with a convenient interface for using the system. It acts as mediator,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making it easier for the programmer and for application programs to access and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those facilities and services.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Briefly, the OS typically provides services in the following areas: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creation: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provides a variety of facilities and services,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editors and debuggers, to assist the programmer in creating programs.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these services are in the form of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utility programs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are not actually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 of the OS but are accessible through 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execution: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number of steps need to be performed to execute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program. Instructions and data must be loaded into main memory, I/O devices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files must be initialized, and other resources must be prepared.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handles all of this for the user.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to I/O devices: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I/O device requires its own specific set of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control signals for operation. The OS takes care of the details so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can think in terms of simple reads and writes.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Controlled access to files: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files, control must include an understanding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not only the nature of the I/O device (disk drive, tape drive)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also the file format on the storage medium. Again, the OS worries about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details. Further, in the case of a system with multiple simultaneous users,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can provide protection mechanisms to control access to the files.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access: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a shared or public system, the OS controls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system as a whole and to specific system resources. The access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provide protection of resources and data from unauthorized users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resolve conflicts for resource contention.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 detection and response: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variety of errors can occur while a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is running. These include internal and external hardware errors,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memory error, or a device failure or malfunction; and various software errors,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as arithmetic overflow, attempt to access forbidden memory location,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inability of the OS to grant the request of an application. In each case, the OS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make the response that clears the error condition with the least impact on running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applications. The response may range from ending the program that caused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error, to retrying the operation, to simply reporting the error to the application.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Accounting: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good OS collects usage statistics for various resources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 performance parameters such as response time. On any system,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 is useful in anticipating the need for future enhancements and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tuning the system to improve performance. On a multiuser system, the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used for billing purposes.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246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06252-EE17-8C40-9BFC-AFC8D7E06CBA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important system program is the OS.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masks the details of the hardware from the programmer and provides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programmer with a convenient interface for using the system. It acts as mediator,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making it easier for the programmer and for application programs to access and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those facilities and services.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Briefly, the OS typically provides services in the following areas: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creation: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provides a variety of facilities and services,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editors and debuggers, to assist the programmer in creating programs.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these services are in the form of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utility programs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are not actually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 of the OS but are accessible through 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execution: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number of steps need to be performed to execute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program. Instructions and data must be loaded into main memory, I/O devices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files must be initialized, and other resources must be prepared.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handles all of this for the user.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to I/O devices: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I/O device requires its own specific set of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control signals for operation. The OS takes care of the details so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can think in terms of simple reads and writes.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Controlled access to files: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files, control must include an understanding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not only the nature of the I/O device (disk drive, tape drive)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also the file format on the storage medium. Again, the OS worries about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details. Further, in the case of a system with multiple simultaneous users,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can provide protection mechanisms to control access to the files.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access: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a shared or public system, the OS controls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system as a whole and to specific system resources. The access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provide protection of resources and data from unauthorized users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resolve conflicts for resource contention.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 detection and response: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variety of errors can occur while a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is running. These include internal and external hardware errors,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memory error, or a device failure or malfunction; and various software errors,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as arithmetic overflow, attempt to access forbidden memory location,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inability of the OS to grant the request of an application. In each case, the OS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make the response that clears the error condition with the least impact on running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applications. The response may range from ending the program that caused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error, to retrying the operation, to simply reporting the error to the application.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Accounting: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good OS collects usage statistics for various resources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 performance parameters such as response time. On any system,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 is useful in anticipating the need for future enhancements and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tuning the system to improve performance. On a multiuser system, the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used for billing purposes.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591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06252-EE17-8C40-9BFC-AFC8D7E06CBA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important system program is the OS.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masks the details of the hardware from the programmer and provides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programmer with a convenient interface for using the system. It acts as mediator,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making it easier for the programmer and for application programs to access and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those facilities and services.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Briefly, the OS typically provides services in the following areas: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creation: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provides a variety of facilities and services,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editors and debuggers, to assist the programmer in creating programs.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these services are in the form of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utility programs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are not actually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 of the OS but are accessible through 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execution: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number of steps need to be performed to execute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program. Instructions and data must be loaded into main memory, I/O devices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files must be initialized, and other resources must be prepared.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handles all of this for the user.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to I/O devices: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I/O device requires its own specific set of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control signals for operation. The OS takes care of the details so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can think in terms of simple reads and writes.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Controlled access to files: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files, control must include an understanding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not only the nature of the I/O device (disk drive, tape drive)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also the file format on the storage medium. Again, the OS worries about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details. Further, in the case of a system with multiple simultaneous users,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can provide protection mechanisms to control access to the files.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access: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a shared or public system, the OS controls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system as a whole and to specific system resources. The access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provide protection of resources and data from unauthorized users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resolve conflicts for resource contention.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 detection and response: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variety of errors can occur while a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is running. These include internal and external hardware errors,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memory error, or a device failure or malfunction; and various software errors,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as arithmetic overflow, attempt to access forbidden memory location,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inability of the OS to grant the request of an application. In each case, the OS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make the response that clears the error condition with the least impact on running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applications. The response may range from ending the program that caused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error, to retrying the operation, to simply reporting the error to the application.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Accounting: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good OS collects usage statistics for various resources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 performance parameters such as response time. On any system,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 is useful in anticipating the need for future enhancements and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tuning the system to improve performance. On a multiuser system, the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used for billing purposes.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185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06252-EE17-8C40-9BFC-AFC8D7E06CBA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important system program is the OS.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masks the details of the hardware from the programmer and provides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programmer with a convenient interface for using the system. It acts as mediator,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making it easier for the programmer and for application programs to access and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those facilities and services.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Briefly, the OS typically provides services in the following areas: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creation: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provides a variety of facilities and services,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editors and debuggers, to assist the programmer in creating programs.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these services are in the form of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utility programs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are not actually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 of the OS but are accessible through 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execution: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number of steps need to be performed to execute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program. Instructions and data must be loaded into main memory, I/O devices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files must be initialized, and other resources must be prepared.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handles all of this for the user.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to I/O devices: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I/O device requires its own specific set of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control signals for operation. The OS takes care of the details so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can think in terms of simple reads and writes.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Controlled access to files: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files, control must include an understanding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not only the nature of the I/O device (disk drive, tape drive)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also the file format on the storage medium. Again, the OS worries about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details. Further, in the case of a system with multiple simultaneous users,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can provide protection mechanisms to control access to the files.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access: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a shared or public system, the OS controls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system as a whole and to specific system resources. The access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provide protection of resources and data from unauthorized users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resolve conflicts for resource contention.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 detection and response: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variety of errors can occur while a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is running. These include internal and external hardware errors,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memory error, or a device failure or malfunction; and various software errors,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as arithmetic overflow, attempt to access forbidden memory location,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inability of the OS to grant the request of an application. In each case, the OS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make the response that clears the error condition with the least impact on running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applications. The response may range from ending the program that caused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error, to retrying the operation, to simply reporting the error to the application.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Accounting: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good OS collects usage statistics for various resources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 performance parameters such as response time. On any system,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 is useful in anticipating the need for future enhancements and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tuning the system to improve performance. On a multiuser system, the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used for billing purposes.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1913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06252-EE17-8C40-9BFC-AFC8D7E06CBA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important system program is the OS.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masks the details of the hardware from the programmer and provides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programmer with a convenient interface for using the system. It acts as mediator,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making it easier for the programmer and for application programs to access and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those facilities and services.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Briefly, the OS typically provides services in the following areas: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creation: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provides a variety of facilities and services,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editors and debuggers, to assist the programmer in creating programs.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these services are in the form of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utility programs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are not actually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 of the OS but are accessible through 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execution: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number of steps need to be performed to execute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program. Instructions and data must be loaded into main memory, I/O devices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files must be initialized, and other resources must be prepared.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handles all of this for the user.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to I/O devices: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I/O device requires its own specific set of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control signals for operation. The OS takes care of the details so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can think in terms of simple reads and writes.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Controlled access to files: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files, control must include an understanding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not only the nature of the I/O device (disk drive, tape drive)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also the file format on the storage medium. Again, the OS worries about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details. Further, in the case of a system with multiple simultaneous users,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can provide protection mechanisms to control access to the files.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access: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a shared or public system, the OS controls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system as a whole and to specific system resources. The access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provide protection of resources and data from unauthorized users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resolve conflicts for resource contention.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 detection and response: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variety of errors can occur while a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is running. These include internal and external hardware errors,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memory error, or a device failure or malfunction; and various software errors,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as arithmetic overflow, attempt to access forbidden memory location,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inability of the OS to grant the request of an application. In each case, the OS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make the response that clears the error condition with the least impact on running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applications. The response may range from ending the program that caused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error, to retrying the operation, to simply reporting the error to the application.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Accounting: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good OS collects usage statistics for various resources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 performance parameters such as response time. On any system,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 is useful in anticipating the need for future enhancements and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tuning the system to improve performance. On a multiuser system, the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used for billing purposes.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5863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06252-EE17-8C40-9BFC-AFC8D7E06CBA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important system program is the OS.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masks the details of the hardware from the programmer and provides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programmer with a convenient interface for using the system. It acts as mediator,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making it easier for the programmer and for application programs to access and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those facilities and services.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Briefly, the OS typically provides services in the following areas: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creation: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provides a variety of facilities and services,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editors and debuggers, to assist the programmer in creating programs.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these services are in the form of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utility programs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are not actually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 of the OS but are accessible through 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execution: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number of steps need to be performed to execute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program. Instructions and data must be loaded into main memory, I/O devices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files must be initialized, and other resources must be prepared.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handles all of this for the user.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to I/O devices: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I/O device requires its own specific set of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control signals for operation. The OS takes care of the details so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can think in terms of simple reads and writes.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Controlled access to files: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files, control must include an understanding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not only the nature of the I/O device (disk drive, tape drive)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also the file format on the storage medium. Again, the OS worries about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details. Further, in the case of a system with multiple simultaneous users,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can provide protection mechanisms to control access to the files.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access: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a shared or public system, the OS controls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system as a whole and to specific system resources. The access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provide protection of resources and data from unauthorized users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resolve conflicts for resource contention.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 detection and response: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variety of errors can occur while a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is running. These include internal and external hardware errors,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memory error, or a device failure or malfunction; and various software errors,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as arithmetic overflow, attempt to access forbidden memory location,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inability of the OS to grant the request of an application. In each case, the OS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make the response that clears the error condition with the least impact on running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applications. The response may range from ending the program that caused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error, to retrying the operation, to simply reporting the error to the application.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Accounting: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good OS collects usage statistics for various resources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 performance parameters such as response time. On any system,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 is useful in anticipating the need for future enhancements and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tuning the system to improve performance. On a multiuser system, the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used for billing purposes.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5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3/20/2018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085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15220D-0BB5-4C71-B862-812B075D02FE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d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d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d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d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d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d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d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d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d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d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d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William Stallings </a:t>
            </a:r>
            <a:br>
              <a:rPr lang="en-GB" dirty="0" smtClean="0"/>
            </a:br>
            <a:r>
              <a:rPr lang="en-GB" dirty="0"/>
              <a:t>Computer Organization </a:t>
            </a:r>
            <a:br>
              <a:rPr lang="en-GB" dirty="0"/>
            </a:br>
            <a:r>
              <a:rPr lang="en-GB" dirty="0"/>
              <a:t>and Architecture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10</a:t>
            </a:r>
            <a:r>
              <a:rPr lang="en-GB" baseline="30000" dirty="0" smtClean="0"/>
              <a:t>th</a:t>
            </a:r>
            <a:r>
              <a:rPr lang="en-GB" dirty="0" smtClean="0"/>
              <a:t> Edition</a:t>
            </a:r>
            <a:endParaRPr lang="en-GB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86959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12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3187" y="116632"/>
            <a:ext cx="7556313" cy="1116106"/>
          </a:xfrm>
        </p:spPr>
        <p:txBody>
          <a:bodyPr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MULTITASKING (Review)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28600" y="1537901"/>
            <a:ext cx="8686800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When Job3 starts I/O – CPU is reassigned to Job1 – provided I1 is completed.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18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Significance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CPU utilization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is much higher with MP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(Multi Programming)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if I1 &lt;= C2 + C3 –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then the CPU is NOT</a:t>
            </a:r>
            <a:r>
              <a:rPr kumimoji="0" lang="en-US" altLang="en-US" sz="180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idle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kumimoji="0" lang="en-US" altLang="en-US" sz="7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if I1 &gt; C2 + C3 –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+mn-lt"/>
                <a:ea typeface="Times New Roman" panose="02020603050405020304" pitchFamily="18" charset="0"/>
              </a:rPr>
              <a:t>then CPU IS idle for [I1 – (C2+C3)]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33CC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+mn-lt"/>
                <a:ea typeface="Times New Roman" panose="02020603050405020304" pitchFamily="18" charset="0"/>
              </a:rPr>
              <a:t>Hence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+mn-lt"/>
                <a:ea typeface="Times New Roman" panose="02020603050405020304" pitchFamily="18" charset="0"/>
              </a:rPr>
              <a:t> the CPU is idle only if all jobs are in I/O waits –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+mn-lt"/>
                <a:ea typeface="Times New Roman" panose="02020603050405020304" pitchFamily="18" charset="0"/>
              </a:rPr>
              <a:t>hence CPU utilization is much higher with 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+mn-lt"/>
                <a:ea typeface="Times New Roman" panose="02020603050405020304" pitchFamily="18" charset="0"/>
              </a:rPr>
              <a:t>.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+mn-lt"/>
                <a:ea typeface="Times New Roman" panose="02020603050405020304" pitchFamily="18" charset="0"/>
              </a:rPr>
              <a:t>All modern OS are multiprogramming/multitasking OS.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FF00FF"/>
              </a:solidFill>
              <a:effectLst/>
              <a:latin typeface="+mn-lt"/>
            </a:endParaRPr>
          </a:p>
        </p:txBody>
      </p:sp>
      <p:pic>
        <p:nvPicPr>
          <p:cNvPr id="86018" name="Picture 2" descr="Untitled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87" y="4648200"/>
            <a:ext cx="7511189" cy="20162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72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33600"/>
            <a:ext cx="3255264" cy="116205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Multiprogramming Example (Review)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5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2353" t="4545" r="5882" b="4545"/>
              <a:stretch>
                <a:fillRect/>
              </a:stretch>
            </p:blipFill>
          </mc:Choice>
          <mc:Fallback>
            <p:blipFill>
              <a:blip r:embed="rId4"/>
              <a:srcRect l="2353" t="4545" r="5882" b="4545"/>
              <a:stretch>
                <a:fillRect/>
              </a:stretch>
            </p:blipFill>
          </mc:Fallback>
        </mc:AlternateContent>
        <p:spPr>
          <a:xfrm>
            <a:off x="3785041" y="0"/>
            <a:ext cx="5358959" cy="687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130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7556500" cy="111601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Scheduling</a:t>
            </a:r>
          </a:p>
        </p:txBody>
      </p:sp>
      <p:pic>
        <p:nvPicPr>
          <p:cNvPr id="4" name="Picture 3" descr="f1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19091" b="13636"/>
              <a:stretch>
                <a:fillRect/>
              </a:stretch>
            </p:blipFill>
          </mc:Choice>
          <mc:Fallback>
            <p:blipFill>
              <a:blip r:embed="rId4"/>
              <a:srcRect t="19091" b="13636"/>
              <a:stretch>
                <a:fillRect/>
              </a:stretch>
            </p:blipFill>
          </mc:Fallback>
        </mc:AlternateContent>
        <p:spPr>
          <a:xfrm>
            <a:off x="1066800" y="1113917"/>
            <a:ext cx="6629400" cy="577145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2286000"/>
            <a:ext cx="28956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0000"/>
                </a:solidFill>
              </a:rPr>
              <a:t>Long term Queue:</a:t>
            </a:r>
          </a:p>
          <a:p>
            <a:r>
              <a:rPr lang="en-US" sz="1600" dirty="0" smtClean="0"/>
              <a:t>A list of jobs waiting to use the system (typically in disk)</a:t>
            </a:r>
          </a:p>
          <a:p>
            <a:endParaRPr lang="en-US" sz="1600" dirty="0"/>
          </a:p>
          <a:p>
            <a:r>
              <a:rPr lang="en-US" sz="1600" u="sng" dirty="0" smtClean="0">
                <a:solidFill>
                  <a:srgbClr val="FF0000"/>
                </a:solidFill>
              </a:rPr>
              <a:t>Short Term Queue:</a:t>
            </a:r>
          </a:p>
          <a:p>
            <a:r>
              <a:rPr lang="en-US" sz="1600" dirty="0" smtClean="0"/>
              <a:t>All processes in the READY state</a:t>
            </a:r>
          </a:p>
          <a:p>
            <a:endParaRPr lang="en-US" sz="1600" dirty="0"/>
          </a:p>
          <a:p>
            <a:r>
              <a:rPr lang="en-US" sz="1600" u="sng" dirty="0" smtClean="0">
                <a:solidFill>
                  <a:srgbClr val="FF0000"/>
                </a:solidFill>
              </a:rPr>
              <a:t>I/O Queue:</a:t>
            </a:r>
          </a:p>
          <a:p>
            <a:r>
              <a:rPr lang="en-US" sz="1600" dirty="0" smtClean="0"/>
              <a:t>One per each I/O device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5126617"/>
      </p:ext>
    </p:extLst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Management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</a:rPr>
              <a:t>Swapping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5" name="Picture 4" descr="f1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10588" t="10000" r="14118" b="2727"/>
              <a:stretch>
                <a:fillRect/>
              </a:stretch>
            </p:blipFill>
          </mc:Choice>
          <mc:Fallback>
            <p:blipFill>
              <a:blip r:embed="rId4"/>
              <a:srcRect l="10588" t="10000" r="14118" b="2727"/>
              <a:stretch>
                <a:fillRect/>
              </a:stretch>
            </p:blipFill>
          </mc:Fallback>
        </mc:AlternateContent>
        <p:spPr>
          <a:xfrm>
            <a:off x="4267201" y="0"/>
            <a:ext cx="4585804" cy="687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567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3187" y="116632"/>
            <a:ext cx="7556313" cy="569168"/>
          </a:xfrm>
        </p:spPr>
        <p:txBody>
          <a:bodyPr/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MULTITASKING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0098" y="853295"/>
            <a:ext cx="784249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Partitioned Allocation Scheme</a:t>
            </a:r>
            <a:endParaRPr kumimoji="0" lang="en-US" altLang="en-US" sz="900" i="0" u="sng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Wasted CPU time is solved by MP.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To support MP we need a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cs typeface="Times New Roman" panose="02020603050405020304" pitchFamily="18" charset="0"/>
              </a:rPr>
              <a:t>new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memory management schemes.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7041" name="Picture 1" descr="Untitled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99331"/>
            <a:ext cx="4660603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7504" y="4735016"/>
            <a:ext cx="8655496" cy="186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i="0" u="sng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+mn-lt"/>
                <a:ea typeface="Times New Roman" panose="02020603050405020304" pitchFamily="18" charset="0"/>
              </a:rPr>
              <a:t>Two variations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of partitioned allocation were used:</a:t>
            </a:r>
            <a:endParaRPr kumimoji="0" lang="en-US" altLang="en-US" sz="7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+mn-lt"/>
                <a:ea typeface="Times New Roman" panose="02020603050405020304" pitchFamily="18" charset="0"/>
              </a:rPr>
              <a:t>  </a:t>
            </a:r>
            <a:r>
              <a:rPr kumimoji="0" lang="en-US" altLang="en-US" i="0" u="sng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+mn-lt"/>
                <a:ea typeface="Times New Roman" panose="02020603050405020304" pitchFamily="18" charset="0"/>
              </a:rPr>
              <a:t>Static Partition Allocation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– used fixed sized partitions defined at SYSGEN time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kumimoji="0" lang="en-US" altLang="en-US" sz="7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+mn-lt"/>
                <a:ea typeface="Times New Roman" panose="02020603050405020304" pitchFamily="18" charset="0"/>
              </a:rPr>
              <a:t>  </a:t>
            </a:r>
            <a:r>
              <a:rPr kumimoji="0" lang="en-US" altLang="en-US" i="0" u="sng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+mn-lt"/>
                <a:ea typeface="Times New Roman" panose="02020603050405020304" pitchFamily="18" charset="0"/>
              </a:rPr>
              <a:t>Dynamic Partition Allocation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– attempted to dynamically match job size to partition size by tracking allocated and free areas – and attempting to match a job size with available free areas.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&lt;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Problem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&gt; Fragmentation – unused small areas of free memory occur.</a:t>
            </a:r>
            <a:endParaRPr kumimoji="0" lang="en-US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671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Management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</a:rPr>
              <a:t>Partitioning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99FF"/>
                </a:solidFill>
              </a:rPr>
              <a:t>Equal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99FF"/>
                </a:solidFill>
              </a:rPr>
              <a:t>Unequal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99FF"/>
                </a:solidFill>
              </a:rPr>
              <a:t>Variable Size (Dynamic)</a:t>
            </a:r>
          </a:p>
          <a:p>
            <a:pPr marL="98298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Solved with Compaction</a:t>
            </a:r>
            <a:endParaRPr lang="en-US" sz="1600" dirty="0">
              <a:solidFill>
                <a:srgbClr val="00B050"/>
              </a:solidFill>
            </a:endParaRPr>
          </a:p>
        </p:txBody>
      </p:sp>
      <p:pic>
        <p:nvPicPr>
          <p:cNvPr id="5" name="Picture 4" descr="f13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667991" y="0"/>
            <a:ext cx="5476009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724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0507"/>
            <a:ext cx="7556500" cy="654562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Relocatable Partition Allocation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Compaction</a:t>
            </a:r>
            <a:r>
              <a:rPr 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3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012189"/>
            <a:ext cx="6552728" cy="6363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" y="1864568"/>
            <a:ext cx="5467350" cy="4876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80112" y="1916832"/>
            <a:ext cx="331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0000"/>
                </a:solidFill>
                <a:latin typeface="+mn-lt"/>
              </a:rPr>
              <a:t>Problem:</a:t>
            </a:r>
          </a:p>
          <a:p>
            <a:r>
              <a:rPr lang="en-US" sz="1600" dirty="0" smtClean="0">
                <a:latin typeface="+mn-lt"/>
              </a:rPr>
              <a:t>All location sensitive addresses must be modified in the compaction Process </a:t>
            </a:r>
            <a:r>
              <a:rPr lang="en-US" sz="1600" dirty="0" smtClean="0">
                <a:latin typeface="+mn-lt"/>
                <a:sym typeface="Wingdings" panose="05000000000000000000" pitchFamily="2" charset="2"/>
              </a:rPr>
              <a:t> code must be relocatable code</a:t>
            </a:r>
            <a:endParaRPr lang="en-US" sz="16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3354512"/>
            <a:ext cx="33123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0000"/>
                </a:solidFill>
                <a:latin typeface="+mn-lt"/>
              </a:rPr>
              <a:t>Solution: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Use </a:t>
            </a: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SW</a:t>
            </a:r>
            <a:r>
              <a:rPr lang="en-US" sz="1600" dirty="0" smtClean="0">
                <a:latin typeface="+mn-lt"/>
              </a:rPr>
              <a:t> addresses adjustments (</a:t>
            </a:r>
            <a:r>
              <a:rPr lang="en-US" sz="1600" dirty="0" smtClean="0">
                <a:solidFill>
                  <a:srgbClr val="0070C0"/>
                </a:solidFill>
                <a:latin typeface="+mn-lt"/>
              </a:rPr>
              <a:t>not efficient</a:t>
            </a:r>
            <a:r>
              <a:rPr lang="en-US" sz="1600" dirty="0" smtClean="0">
                <a:latin typeface="+mn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Use </a:t>
            </a: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HW</a:t>
            </a:r>
            <a:r>
              <a:rPr lang="en-US" sz="1600" dirty="0" smtClean="0">
                <a:latin typeface="+mn-lt"/>
              </a:rPr>
              <a:t> relocation registers (most common solution, also known as </a:t>
            </a: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base relocation register</a:t>
            </a:r>
            <a:r>
              <a:rPr lang="en-US" sz="1600" dirty="0" smtClean="0">
                <a:latin typeface="+mn-lt"/>
              </a:rPr>
              <a:t>)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282065"/>
      </p:ext>
    </p:extLst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2350" y="533400"/>
            <a:ext cx="7556500" cy="5334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 of Dynamic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Partitioning</a:t>
            </a:r>
            <a:endParaRPr lang="en-US" dirty="0"/>
          </a:p>
        </p:txBody>
      </p:sp>
      <p:pic>
        <p:nvPicPr>
          <p:cNvPr id="4" name="Picture 3" descr="f14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5882" t="6364" r="4706" b="20000"/>
              <a:stretch>
                <a:fillRect/>
              </a:stretch>
            </p:blipFill>
          </mc:Choice>
          <mc:Fallback>
            <p:blipFill>
              <a:blip r:embed="rId4"/>
              <a:srcRect l="5882" t="6364" r="4706" b="20000"/>
              <a:stretch>
                <a:fillRect/>
              </a:stretch>
            </p:blipFill>
          </mc:Fallback>
        </mc:AlternateContent>
        <p:spPr>
          <a:xfrm>
            <a:off x="-304800" y="815266"/>
            <a:ext cx="5648114" cy="6019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1219200"/>
            <a:ext cx="4267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Let’s analyze the images, but keep track of </a:t>
            </a:r>
            <a:r>
              <a:rPr lang="en-US" sz="2400" u="sng" dirty="0" smtClean="0">
                <a:solidFill>
                  <a:srgbClr val="00B0F0"/>
                </a:solidFill>
              </a:rPr>
              <a:t>Process 2</a:t>
            </a:r>
            <a:r>
              <a:rPr lang="en-US" sz="2400" dirty="0" smtClean="0"/>
              <a:t>.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Logical </a:t>
            </a:r>
            <a:r>
              <a:rPr lang="en-US" sz="2400" dirty="0">
                <a:solidFill>
                  <a:srgbClr val="FF0000"/>
                </a:solidFill>
              </a:rPr>
              <a:t>address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   - expressed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as a location relative to the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      beginning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of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the program</a:t>
            </a:r>
          </a:p>
          <a:p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r>
              <a:rPr lang="en-US" sz="2400" dirty="0">
                <a:solidFill>
                  <a:srgbClr val="7030A0"/>
                </a:solidFill>
                <a:latin typeface="+mn-lt"/>
              </a:rPr>
              <a:t>Physical address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   - an actual location in main memory</a:t>
            </a:r>
          </a:p>
          <a:p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r>
              <a:rPr lang="en-US" sz="2400" dirty="0">
                <a:solidFill>
                  <a:srgbClr val="0070C0"/>
                </a:solidFill>
                <a:latin typeface="+mn-lt"/>
              </a:rPr>
              <a:t>Base address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    - current starting location of the process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Logical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+ </a:t>
            </a:r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Base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= </a:t>
            </a:r>
            <a:r>
              <a:rPr lang="en-US" sz="2400" dirty="0" smtClean="0">
                <a:solidFill>
                  <a:srgbClr val="7030A0"/>
                </a:solidFill>
                <a:latin typeface="+mn-lt"/>
              </a:rPr>
              <a:t>Physical</a:t>
            </a:r>
            <a:endParaRPr lang="en-US" sz="2400" dirty="0">
              <a:solidFill>
                <a:srgbClr val="7030A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4366324"/>
      </p:ext>
    </p:extLst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14352"/>
            <a:ext cx="4419600" cy="1162050"/>
          </a:xfrm>
        </p:spPr>
        <p:txBody>
          <a:bodyPr/>
          <a:lstStyle/>
          <a:p>
            <a:r>
              <a:rPr lang="en-US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Management</a:t>
            </a:r>
            <a:endParaRPr lang="en-US" sz="3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</a:rPr>
              <a:t>Paging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514600"/>
            <a:ext cx="8153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FF"/>
                </a:solidFill>
                <a:latin typeface="+mn-lt"/>
              </a:rPr>
              <a:t>Before : Unequal size </a:t>
            </a:r>
            <a:r>
              <a:rPr lang="en-US" sz="2000" dirty="0" smtClean="0">
                <a:latin typeface="+mn-lt"/>
              </a:rPr>
              <a:t>and </a:t>
            </a:r>
            <a:r>
              <a:rPr lang="en-US" sz="2000" dirty="0" smtClean="0">
                <a:solidFill>
                  <a:srgbClr val="0099FF"/>
                </a:solidFill>
                <a:latin typeface="+mn-lt"/>
              </a:rPr>
              <a:t>Variable size </a:t>
            </a:r>
            <a:r>
              <a:rPr lang="en-US" sz="2000" dirty="0" smtClean="0">
                <a:latin typeface="+mn-lt"/>
              </a:rPr>
              <a:t>partitions </a:t>
            </a:r>
            <a:r>
              <a:rPr lang="en-US" sz="2000" dirty="0" smtClean="0">
                <a:latin typeface="+mn-lt"/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inefficient</a:t>
            </a:r>
          </a:p>
          <a:p>
            <a:endParaRPr lang="en-US" sz="2000" dirty="0" smtClean="0">
              <a:solidFill>
                <a:srgbClr val="FF0000"/>
              </a:solidFill>
              <a:latin typeface="+mn-lt"/>
              <a:sym typeface="Wingdings" panose="05000000000000000000" pitchFamily="2" charset="2"/>
            </a:endParaRPr>
          </a:p>
          <a:p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NOW: </a:t>
            </a:r>
          </a:p>
          <a:p>
            <a:endParaRPr lang="en-US" sz="2000" dirty="0" smtClean="0">
              <a:solidFill>
                <a:srgbClr val="FF0000"/>
              </a:solidFill>
              <a:latin typeface="+mn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  <a:sym typeface="Wingdings" panose="05000000000000000000" pitchFamily="2" charset="2"/>
              </a:rPr>
              <a:t>Memory (divided into)  </a:t>
            </a:r>
            <a:r>
              <a:rPr lang="en-US" sz="2000" dirty="0" smtClean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FRAMES</a:t>
            </a:r>
            <a:r>
              <a:rPr lang="en-US" sz="2000" dirty="0" smtClean="0">
                <a:latin typeface="+mn-lt"/>
                <a:sym typeface="Wingdings" panose="05000000000000000000" pitchFamily="2" charset="2"/>
              </a:rPr>
              <a:t> (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sym typeface="Wingdings" panose="05000000000000000000" pitchFamily="2" charset="2"/>
              </a:rPr>
              <a:t>Page Frames</a:t>
            </a:r>
            <a:r>
              <a:rPr lang="en-US" sz="2000" dirty="0" smtClean="0">
                <a:latin typeface="+mn-lt"/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  <a:sym typeface="Wingdings" panose="05000000000000000000" pitchFamily="2" charset="2"/>
              </a:rPr>
              <a:t>Process (divided into)  </a:t>
            </a:r>
            <a:r>
              <a:rPr lang="en-US" sz="2000" dirty="0" smtClean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07536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Management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685800" y="1828800"/>
            <a:ext cx="2743200" cy="4572000"/>
          </a:xfrm>
        </p:spPr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</a:rPr>
              <a:t>Paging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6" name="Picture 5" descr="f15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4706" t="17273" r="5882" b="6364"/>
              <a:stretch>
                <a:fillRect/>
              </a:stretch>
            </p:blipFill>
          </mc:Choice>
          <mc:Fallback>
            <p:blipFill>
              <a:blip r:embed="rId4"/>
              <a:srcRect l="4706" t="17273" r="5882" b="6364"/>
              <a:stretch>
                <a:fillRect/>
              </a:stretch>
            </p:blipFill>
          </mc:Fallback>
        </mc:AlternateContent>
        <p:spPr>
          <a:xfrm>
            <a:off x="3733800" y="533400"/>
            <a:ext cx="5410200" cy="59796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76600" y="3352800"/>
            <a:ext cx="9906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</a:rPr>
              <a:t>Maintained by the OS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24600" y="282678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FF"/>
                </a:solidFill>
              </a:rPr>
              <a:t>Frame = Page Frame</a:t>
            </a:r>
            <a:endParaRPr lang="en-US" sz="1400" dirty="0">
              <a:solidFill>
                <a:srgbClr val="FF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62700" y="4960354"/>
            <a:ext cx="1676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</a:rPr>
              <a:t>Maintained by the OS</a:t>
            </a:r>
          </a:p>
          <a:p>
            <a:r>
              <a:rPr lang="en-US" sz="1200" dirty="0" smtClean="0">
                <a:solidFill>
                  <a:srgbClr val="00B0F0"/>
                </a:solidFill>
              </a:rPr>
              <a:t>* 1 Per Process</a:t>
            </a:r>
            <a:endParaRPr 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089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191157" cy="833718"/>
          </a:xfrm>
        </p:spPr>
        <p:txBody>
          <a:bodyPr>
            <a:noAutofit/>
          </a:bodyPr>
          <a:lstStyle/>
          <a:p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8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304801" y="5486400"/>
            <a:ext cx="8610600" cy="8382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Memory Management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1371600"/>
            <a:ext cx="2286000" cy="19389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054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09800"/>
            <a:ext cx="4191000" cy="1905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Logical and Physical</a:t>
            </a:r>
            <a:r>
              <a:rPr lang="en-US" sz="2400" dirty="0" smtClean="0">
                <a:latin typeface="+mn-lt"/>
              </a:rPr>
              <a:t> 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Addresses</a:t>
            </a: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Paging</a:t>
            </a:r>
          </a:p>
        </p:txBody>
      </p:sp>
      <p:pic>
        <p:nvPicPr>
          <p:cNvPr id="6" name="Picture 5" descr="f16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4706" t="9091" r="11765" b="19091"/>
              <a:stretch>
                <a:fillRect/>
              </a:stretch>
            </p:blipFill>
          </mc:Choice>
          <mc:Fallback>
            <p:blipFill>
              <a:blip r:embed="rId4"/>
              <a:srcRect l="4706" t="9091" r="11765" b="19091"/>
              <a:stretch>
                <a:fillRect/>
              </a:stretch>
            </p:blipFill>
          </mc:Fallback>
        </mc:AlternateContent>
        <p:spPr>
          <a:xfrm>
            <a:off x="3755215" y="252296"/>
            <a:ext cx="5388785" cy="59961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53000" y="5181600"/>
            <a:ext cx="1676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</a:rPr>
              <a:t>Maintained by the OS</a:t>
            </a:r>
          </a:p>
          <a:p>
            <a:r>
              <a:rPr lang="en-US" sz="1200" dirty="0" smtClean="0">
                <a:solidFill>
                  <a:srgbClr val="00B0F0"/>
                </a:solidFill>
              </a:rPr>
              <a:t>* 1 Per Process</a:t>
            </a:r>
            <a:endParaRPr 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6822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4" y="134471"/>
            <a:ext cx="7556313" cy="932329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Memory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905000"/>
            <a:ext cx="7556313" cy="4648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Each page of a process is brought in only when it is needed</a:t>
            </a:r>
          </a:p>
          <a:p>
            <a:r>
              <a:rPr lang="en-US" dirty="0" smtClean="0"/>
              <a:t>Principle of locality</a:t>
            </a:r>
          </a:p>
          <a:p>
            <a:pPr lvl="1"/>
            <a:r>
              <a:rPr lang="en-US" dirty="0" smtClean="0"/>
              <a:t>When working with a large process execution may be confined to a small section of a program (subroutine)</a:t>
            </a:r>
          </a:p>
          <a:p>
            <a:pPr lvl="1"/>
            <a:r>
              <a:rPr lang="en-US" dirty="0" smtClean="0"/>
              <a:t>It is better use of memory to load in just a few pages</a:t>
            </a:r>
          </a:p>
          <a:p>
            <a:pPr lvl="1"/>
            <a:r>
              <a:rPr lang="en-US" dirty="0" smtClean="0"/>
              <a:t>If the program references data or branches to an instruction on a page not in main memory, a </a:t>
            </a:r>
            <a:r>
              <a:rPr lang="en-US" i="1" dirty="0" smtClean="0">
                <a:solidFill>
                  <a:srgbClr val="FF0000"/>
                </a:solidFill>
              </a:rPr>
              <a:t>page fault </a:t>
            </a:r>
            <a:r>
              <a:rPr lang="en-US" dirty="0" smtClean="0"/>
              <a:t>is triggered which tells the OS to bring in the desired page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More processes can be maintained in memory</a:t>
            </a:r>
          </a:p>
          <a:p>
            <a:pPr lvl="1"/>
            <a:r>
              <a:rPr lang="en-US" dirty="0" smtClean="0"/>
              <a:t>Time is saved because unused pages are not swapped in and out of memory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When one page is brought in, another page must be thrown out (</a:t>
            </a:r>
            <a:r>
              <a:rPr lang="en-US" i="1" dirty="0" smtClean="0"/>
              <a:t>page replacement)</a:t>
            </a:r>
          </a:p>
          <a:p>
            <a:pPr lvl="1"/>
            <a:r>
              <a:rPr lang="en-US" dirty="0" smtClean="0"/>
              <a:t>If a page is thrown out just before it is about to be used the OS will have to go get the page again</a:t>
            </a:r>
          </a:p>
          <a:p>
            <a:pPr lvl="1"/>
            <a:r>
              <a:rPr lang="en-US" i="1" dirty="0" smtClean="0"/>
              <a:t>Thrashing</a:t>
            </a:r>
            <a:endParaRPr lang="en-US" dirty="0" smtClean="0"/>
          </a:p>
          <a:p>
            <a:pPr lvl="2"/>
            <a:r>
              <a:rPr lang="en-US" dirty="0" smtClean="0"/>
              <a:t>When the processor spends most of its time swapping pages rather than executing instructions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1143000"/>
            <a:ext cx="7558960" cy="774700"/>
          </a:xfrm>
        </p:spPr>
        <p:txBody>
          <a:bodyPr/>
          <a:lstStyle/>
          <a:p>
            <a:r>
              <a:rPr lang="en-US" sz="3000" dirty="0" smtClean="0"/>
              <a:t>Demand Paging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8474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16632"/>
            <a:ext cx="568642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562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447800"/>
            <a:ext cx="3255264" cy="2133600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 of Paging and Translation Lookaside Buffer (TLB)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779912" y="188640"/>
            <a:ext cx="5184576" cy="6364560"/>
          </a:xfrm>
        </p:spPr>
        <p:txBody>
          <a:bodyPr>
            <a:normAutofit/>
          </a:bodyPr>
          <a:lstStyle/>
          <a:p>
            <a:r>
              <a:rPr lang="en-US" dirty="0" smtClean="0"/>
              <a:t>In principle: every virtual reference can cause two physical memory accesses:</a:t>
            </a:r>
          </a:p>
          <a:p>
            <a:pPr lvl="1"/>
            <a:r>
              <a:rPr lang="en-US" dirty="0" smtClean="0"/>
              <a:t>One to prefetch the appropriate page table</a:t>
            </a:r>
          </a:p>
          <a:p>
            <a:pPr lvl="1"/>
            <a:r>
              <a:rPr lang="en-US" dirty="0" smtClean="0"/>
              <a:t>And  one to fetch the desired data.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Special Cache </a:t>
            </a:r>
            <a:r>
              <a:rPr lang="en-US" dirty="0" smtClean="0">
                <a:sym typeface="Wingdings" panose="05000000000000000000" pitchFamily="2" charset="2"/>
              </a:rPr>
              <a:t> TLB 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Similar to cache memory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Contains those page table entries that have been more recently used.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5016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447800"/>
            <a:ext cx="3255264" cy="2133600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 of Paging and Translation Lookaside Buffer (TLB)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8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4706" t="7273" r="5882" b="15455"/>
              <a:stretch>
                <a:fillRect/>
              </a:stretch>
            </p:blipFill>
          </mc:Choice>
          <mc:Fallback>
            <p:blipFill>
              <a:blip r:embed="rId4"/>
              <a:srcRect l="4706" t="7273" r="5882" b="15455"/>
              <a:stretch>
                <a:fillRect/>
              </a:stretch>
            </p:blipFill>
          </mc:Fallback>
        </mc:AlternateContent>
        <p:spPr>
          <a:xfrm>
            <a:off x="3733800" y="239006"/>
            <a:ext cx="5410200" cy="605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327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191000"/>
            <a:ext cx="2362200" cy="1116012"/>
          </a:xfrm>
        </p:spPr>
        <p:txBody>
          <a:bodyPr>
            <a:normAutofit fontScale="90000"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TLB and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</a:t>
            </a:r>
          </a:p>
        </p:txBody>
      </p:sp>
      <p:pic>
        <p:nvPicPr>
          <p:cNvPr id="4" name="Picture 3" descr="f19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2727" r="19091"/>
              <a:stretch>
                <a:fillRect/>
              </a:stretch>
            </p:blipFill>
          </mc:Choice>
          <mc:Fallback>
            <p:blipFill>
              <a:blip r:embed="rId4"/>
              <a:srcRect l="2727" r="19091"/>
              <a:stretch>
                <a:fillRect/>
              </a:stretch>
            </p:blipFill>
          </mc:Fallback>
        </mc:AlternateContent>
        <p:spPr>
          <a:xfrm>
            <a:off x="1905000" y="0"/>
            <a:ext cx="69386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54621"/>
      </p:ext>
    </p:extLst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Management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3600" dirty="0" smtClean="0"/>
              <a:t>Paging</a:t>
            </a:r>
            <a:endParaRPr lang="en-US" sz="3600" dirty="0"/>
          </a:p>
        </p:txBody>
      </p:sp>
      <p:pic>
        <p:nvPicPr>
          <p:cNvPr id="6" name="Picture 5" descr="f15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4706" t="17273" r="5882" b="6364"/>
              <a:stretch>
                <a:fillRect/>
              </a:stretch>
            </p:blipFill>
          </mc:Choice>
          <mc:Fallback>
            <p:blipFill>
              <a:blip r:embed="rId4"/>
              <a:srcRect l="4706" t="17273" r="5882" b="6364"/>
              <a:stretch>
                <a:fillRect/>
              </a:stretch>
            </p:blipFill>
          </mc:Fallback>
        </mc:AlternateContent>
        <p:spPr>
          <a:xfrm>
            <a:off x="3733800" y="-99392"/>
            <a:ext cx="5410200" cy="59796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608" y="5833775"/>
            <a:ext cx="5256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  <a:sym typeface="Wingdings" panose="05000000000000000000" pitchFamily="2" charset="2"/>
              </a:rPr>
              <a:t>Here a simple </a:t>
            </a:r>
            <a:r>
              <a:rPr lang="en-US" sz="1600" b="1" dirty="0" smtClean="0">
                <a:solidFill>
                  <a:srgbClr val="7030A0"/>
                </a:solidFill>
                <a:latin typeface="+mn-lt"/>
                <a:sym typeface="Wingdings" panose="05000000000000000000" pitchFamily="2" charset="2"/>
              </a:rPr>
              <a:t>base address </a:t>
            </a:r>
            <a:r>
              <a:rPr lang="en-US" sz="1600" dirty="0" smtClean="0">
                <a:latin typeface="+mn-lt"/>
                <a:sym typeface="Wingdings" panose="05000000000000000000" pitchFamily="2" charset="2"/>
              </a:rPr>
              <a:t>will </a:t>
            </a:r>
            <a:r>
              <a:rPr lang="en-US" sz="1600" dirty="0" smtClean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NOT</a:t>
            </a:r>
            <a:r>
              <a:rPr lang="en-US" sz="1600" dirty="0" smtClean="0">
                <a:latin typeface="+mn-lt"/>
                <a:sym typeface="Wingdings" panose="05000000000000000000" pitchFamily="2" charset="2"/>
              </a:rPr>
              <a:t> suffice. </a:t>
            </a:r>
            <a:r>
              <a:rPr lang="en-US" sz="1600" dirty="0" smtClean="0">
                <a:solidFill>
                  <a:srgbClr val="0070C0"/>
                </a:solidFill>
                <a:latin typeface="+mn-lt"/>
                <a:sym typeface="Wingdings" panose="05000000000000000000" pitchFamily="2" charset="2"/>
              </a:rPr>
              <a:t>Let’s think about it</a:t>
            </a:r>
            <a:r>
              <a:rPr lang="en-US" sz="1600" dirty="0" smtClean="0">
                <a:latin typeface="+mn-lt"/>
                <a:sym typeface="Wingdings" panose="05000000000000000000" pitchFamily="2" charset="2"/>
              </a:rPr>
              <a:t>.</a:t>
            </a:r>
            <a:endParaRPr lang="en-US" sz="1600" dirty="0" smtClean="0">
              <a:solidFill>
                <a:srgbClr val="FF0000"/>
              </a:solidFill>
              <a:latin typeface="+mn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57330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14600"/>
            <a:ext cx="3255264" cy="1905000"/>
          </a:xfrm>
        </p:spPr>
        <p:txBody>
          <a:bodyPr>
            <a:normAutofit fontScale="90000"/>
          </a:bodyPr>
          <a:lstStyle/>
          <a:p>
            <a:r>
              <a:rPr lang="en-US" sz="288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and Physical</a:t>
            </a:r>
            <a:r>
              <a:rPr lang="en-US" sz="2889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sz="2889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89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89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Paging</a:t>
            </a:r>
          </a:p>
        </p:txBody>
      </p:sp>
      <p:pic>
        <p:nvPicPr>
          <p:cNvPr id="6" name="Picture 5" descr="f16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4706" t="9091" r="11765" b="19091"/>
              <a:stretch>
                <a:fillRect/>
              </a:stretch>
            </p:blipFill>
          </mc:Choice>
          <mc:Fallback>
            <p:blipFill>
              <a:blip r:embed="rId4"/>
              <a:srcRect l="4706" t="9091" r="11765" b="19091"/>
              <a:stretch>
                <a:fillRect/>
              </a:stretch>
            </p:blipFill>
          </mc:Fallback>
        </mc:AlternateContent>
        <p:spPr>
          <a:xfrm>
            <a:off x="3755215" y="252296"/>
            <a:ext cx="5388785" cy="599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300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3187" y="116632"/>
            <a:ext cx="7556313" cy="72008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Management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20249" y="990600"/>
            <a:ext cx="7659251" cy="56402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order to understand memory management and some additional concepts associated with memory, we need to talk about: </a:t>
            </a:r>
          </a:p>
          <a:p>
            <a:pPr marL="0" indent="0">
              <a:buNone/>
            </a:pPr>
            <a:endParaRPr lang="en-US" sz="24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The OS (Operating System)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Scheduler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States of a process</a:t>
            </a:r>
            <a:endParaRPr lang="en-US" sz="2200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will mention them, however our focus is how memory is treated.</a:t>
            </a:r>
          </a:p>
        </p:txBody>
      </p:sp>
    </p:spTree>
    <p:extLst>
      <p:ext uri="{BB962C8B-B14F-4D97-AF65-F5344CB8AC3E}">
        <p14:creationId xmlns:p14="http://schemas.microsoft.com/office/powerpoint/2010/main" val="419454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3187" y="116632"/>
            <a:ext cx="7556313" cy="72008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Management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20249" y="990600"/>
            <a:ext cx="7659251" cy="5640288"/>
          </a:xfrm>
        </p:spPr>
        <p:txBody>
          <a:bodyPr>
            <a:normAutofit fontScale="92500" lnSpcReduction="10000"/>
          </a:bodyPr>
          <a:lstStyle/>
          <a:p>
            <a:r>
              <a:rPr lang="en-US" sz="2400" u="sng" dirty="0" smtClean="0">
                <a:solidFill>
                  <a:srgbClr val="FF00FF"/>
                </a:solidFill>
              </a:rPr>
              <a:t>RAM MEMORY MANAGER:</a:t>
            </a:r>
          </a:p>
          <a:p>
            <a:pPr marL="0" indent="0">
              <a:buNone/>
            </a:pPr>
            <a:r>
              <a:rPr lang="en-US" sz="2400" dirty="0"/>
              <a:t>The OS RAM memory manager must perform the following functions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lvl="0"/>
            <a:r>
              <a:rPr lang="en-US" sz="2400" dirty="0">
                <a:solidFill>
                  <a:srgbClr val="FF0000"/>
                </a:solidFill>
              </a:rPr>
              <a:t>Determine a memory allocation policy </a:t>
            </a:r>
            <a:r>
              <a:rPr lang="en-US" sz="2400" dirty="0"/>
              <a:t>for </a:t>
            </a:r>
            <a:r>
              <a:rPr lang="en-US" sz="2400" dirty="0">
                <a:solidFill>
                  <a:srgbClr val="0099FF"/>
                </a:solidFill>
              </a:rPr>
              <a:t>multiple users </a:t>
            </a:r>
            <a:r>
              <a:rPr lang="en-US" sz="2400" dirty="0" smtClean="0"/>
              <a:t>or </a:t>
            </a:r>
            <a:r>
              <a:rPr lang="en-US" sz="2400" dirty="0">
                <a:solidFill>
                  <a:srgbClr val="0099FF"/>
                </a:solidFill>
              </a:rPr>
              <a:t>multiple tasks </a:t>
            </a:r>
            <a:r>
              <a:rPr lang="en-US" sz="2400" dirty="0"/>
              <a:t>(jobs)- </a:t>
            </a:r>
            <a:r>
              <a:rPr lang="en-US" sz="2400" dirty="0">
                <a:solidFill>
                  <a:srgbClr val="0099FF"/>
                </a:solidFill>
              </a:rPr>
              <a:t>or </a:t>
            </a:r>
            <a:r>
              <a:rPr lang="en-US" sz="2400" dirty="0" smtClean="0">
                <a:solidFill>
                  <a:srgbClr val="0099FF"/>
                </a:solidFill>
              </a:rPr>
              <a:t>both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>
                <a:solidFill>
                  <a:srgbClr val="FF0000"/>
                </a:solidFill>
              </a:rPr>
              <a:t>Track </a:t>
            </a:r>
            <a:r>
              <a:rPr lang="en-US" sz="2400" dirty="0"/>
              <a:t>the status of </a:t>
            </a:r>
            <a:r>
              <a:rPr lang="en-US" sz="2400" dirty="0">
                <a:solidFill>
                  <a:srgbClr val="0099FF"/>
                </a:solidFill>
              </a:rPr>
              <a:t>allocated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99FF"/>
                </a:solidFill>
              </a:rPr>
              <a:t>unallocated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99FF"/>
                </a:solidFill>
              </a:rPr>
              <a:t>memory</a:t>
            </a:r>
            <a:r>
              <a:rPr lang="en-US" sz="2400" dirty="0"/>
              <a:t> in appropriate </a:t>
            </a:r>
            <a:r>
              <a:rPr lang="en-US" sz="2400" u="sng" dirty="0"/>
              <a:t>memory status </a:t>
            </a:r>
            <a:r>
              <a:rPr lang="en-US" sz="2400" u="sng" dirty="0" smtClean="0"/>
              <a:t>tables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>
                <a:solidFill>
                  <a:srgbClr val="FF0000"/>
                </a:solidFill>
              </a:rPr>
              <a:t>Implement </a:t>
            </a:r>
            <a:r>
              <a:rPr lang="en-US" sz="2400" dirty="0"/>
              <a:t>the allocation policy for users/tasks requesting memory – and </a:t>
            </a:r>
            <a:r>
              <a:rPr lang="en-US" sz="2400" u="sng" dirty="0"/>
              <a:t>update status </a:t>
            </a:r>
            <a:r>
              <a:rPr lang="en-US" sz="2400" u="sng" dirty="0" smtClean="0"/>
              <a:t>tables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>
                <a:solidFill>
                  <a:srgbClr val="FF0000"/>
                </a:solidFill>
              </a:rPr>
              <a:t>Deallocate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FF"/>
                </a:solidFill>
              </a:rPr>
              <a:t>reclaim</a:t>
            </a:r>
            <a:r>
              <a:rPr lang="en-US" sz="2400" dirty="0"/>
              <a:t>) memory when a user/task is terminated – and </a:t>
            </a:r>
            <a:r>
              <a:rPr lang="en-US" sz="2400" u="sng" dirty="0"/>
              <a:t>update memory status tables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536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3187" y="116632"/>
            <a:ext cx="7556313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Management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71717" y="990600"/>
            <a:ext cx="7659251" cy="5640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have been many memory management schemes developed over the years.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They </a:t>
            </a:r>
            <a:r>
              <a:rPr lang="en-US" dirty="0"/>
              <a:t>may be divided into </a:t>
            </a:r>
            <a:r>
              <a:rPr lang="en-US" dirty="0" smtClean="0"/>
              <a:t>two (2) major categories:</a:t>
            </a:r>
          </a:p>
          <a:p>
            <a:pPr lvl="1"/>
            <a:r>
              <a:rPr lang="en-US" dirty="0" smtClean="0">
                <a:solidFill>
                  <a:srgbClr val="FF00FF"/>
                </a:solidFill>
              </a:rPr>
              <a:t>single </a:t>
            </a:r>
            <a:r>
              <a:rPr lang="en-US" dirty="0">
                <a:solidFill>
                  <a:srgbClr val="FF00FF"/>
                </a:solidFill>
              </a:rPr>
              <a:t>user </a:t>
            </a:r>
            <a:r>
              <a:rPr lang="en-US" dirty="0"/>
              <a:t>– and </a:t>
            </a:r>
            <a:r>
              <a:rPr lang="en-US" dirty="0">
                <a:solidFill>
                  <a:srgbClr val="0099FF"/>
                </a:solidFill>
              </a:rPr>
              <a:t>multiple user</a:t>
            </a:r>
            <a:r>
              <a:rPr lang="en-US" dirty="0"/>
              <a:t> (</a:t>
            </a:r>
            <a:r>
              <a:rPr lang="en-US" b="1" u="sng" dirty="0">
                <a:solidFill>
                  <a:srgbClr val="00B050"/>
                </a:solidFill>
              </a:rPr>
              <a:t>task</a:t>
            </a:r>
            <a:r>
              <a:rPr lang="en-US" dirty="0"/>
              <a:t>) OS schemes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OS </a:t>
            </a:r>
            <a:r>
              <a:rPr lang="en-US" u="sng" dirty="0">
                <a:solidFill>
                  <a:srgbClr val="FF0000"/>
                </a:solidFill>
              </a:rPr>
              <a:t>Scheme</a:t>
            </a:r>
            <a:r>
              <a:rPr lang="en-US" u="sng" dirty="0"/>
              <a:t>		</a:t>
            </a:r>
            <a:r>
              <a:rPr lang="en-US" u="sng" dirty="0" smtClean="0">
                <a:solidFill>
                  <a:srgbClr val="FF0000"/>
                </a:solidFill>
              </a:rPr>
              <a:t>Memory </a:t>
            </a:r>
            <a:r>
              <a:rPr lang="en-US" u="sng" dirty="0">
                <a:solidFill>
                  <a:srgbClr val="FF0000"/>
                </a:solidFill>
              </a:rPr>
              <a:t>Scheme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FF"/>
                </a:solidFill>
              </a:rPr>
              <a:t>Single </a:t>
            </a:r>
            <a:r>
              <a:rPr lang="en-US" dirty="0">
                <a:solidFill>
                  <a:srgbClr val="FF00FF"/>
                </a:solidFill>
              </a:rPr>
              <a:t>User</a:t>
            </a:r>
            <a:r>
              <a:rPr lang="en-US" dirty="0"/>
              <a:t>		</a:t>
            </a:r>
            <a:r>
              <a:rPr lang="en-US" dirty="0" smtClean="0"/>
              <a:t>Contiguous Allocation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99FF"/>
                </a:solidFill>
              </a:rPr>
              <a:t>Multi User/</a:t>
            </a:r>
            <a:r>
              <a:rPr lang="en-US" dirty="0" err="1" smtClean="0">
                <a:solidFill>
                  <a:srgbClr val="0099FF"/>
                </a:solidFill>
              </a:rPr>
              <a:t>MultiTask</a:t>
            </a:r>
            <a:endParaRPr lang="en-US" dirty="0" smtClean="0">
              <a:solidFill>
                <a:srgbClr val="0099FF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sz="1800" dirty="0" smtClean="0"/>
              <a:t>	*  </a:t>
            </a:r>
            <a:r>
              <a:rPr lang="en-US" sz="1800" dirty="0" smtClean="0">
                <a:solidFill>
                  <a:srgbClr val="0070C0"/>
                </a:solidFill>
              </a:rPr>
              <a:t>Partitioned </a:t>
            </a:r>
            <a:r>
              <a:rPr lang="en-US" sz="1800" dirty="0">
                <a:solidFill>
                  <a:srgbClr val="0070C0"/>
                </a:solidFill>
              </a:rPr>
              <a:t>Allocation </a:t>
            </a:r>
            <a:r>
              <a:rPr lang="en-US" sz="1800" dirty="0"/>
              <a:t>Scheme.</a:t>
            </a:r>
          </a:p>
          <a:p>
            <a:pPr marL="0" indent="0">
              <a:buNone/>
            </a:pPr>
            <a:r>
              <a:rPr lang="en-US" sz="1800" dirty="0" smtClean="0"/>
              <a:t>			*  </a:t>
            </a:r>
            <a:r>
              <a:rPr lang="en-US" sz="1800" dirty="0" smtClean="0">
                <a:solidFill>
                  <a:srgbClr val="0070C0"/>
                </a:solidFill>
              </a:rPr>
              <a:t>Relocatable </a:t>
            </a:r>
            <a:r>
              <a:rPr lang="en-US" sz="1800" dirty="0">
                <a:solidFill>
                  <a:srgbClr val="0070C0"/>
                </a:solidFill>
              </a:rPr>
              <a:t>Partition </a:t>
            </a:r>
            <a:r>
              <a:rPr lang="en-US" sz="1800" dirty="0"/>
              <a:t>Allocation Scheme.</a:t>
            </a:r>
          </a:p>
          <a:p>
            <a:pPr marL="0" indent="0">
              <a:buNone/>
            </a:pPr>
            <a:r>
              <a:rPr lang="en-US" sz="1800" dirty="0" smtClean="0"/>
              <a:t>			*  </a:t>
            </a:r>
            <a:r>
              <a:rPr lang="en-US" sz="1800" dirty="0" smtClean="0">
                <a:solidFill>
                  <a:srgbClr val="0070C0"/>
                </a:solidFill>
              </a:rPr>
              <a:t>Paged </a:t>
            </a:r>
            <a:r>
              <a:rPr lang="en-US" sz="1800" dirty="0">
                <a:solidFill>
                  <a:srgbClr val="0070C0"/>
                </a:solidFill>
              </a:rPr>
              <a:t>Memory </a:t>
            </a:r>
            <a:r>
              <a:rPr lang="en-US" sz="1800" dirty="0"/>
              <a:t>Allocation Scheme.</a:t>
            </a:r>
          </a:p>
          <a:p>
            <a:pPr marL="0" indent="0">
              <a:buNone/>
            </a:pPr>
            <a:r>
              <a:rPr lang="en-US" sz="1800" dirty="0" smtClean="0"/>
              <a:t>			*  </a:t>
            </a:r>
            <a:r>
              <a:rPr lang="en-US" sz="1800" dirty="0" smtClean="0">
                <a:solidFill>
                  <a:srgbClr val="0070C0"/>
                </a:solidFill>
              </a:rPr>
              <a:t>Demand </a:t>
            </a:r>
            <a:r>
              <a:rPr lang="en-US" sz="1800" dirty="0">
                <a:solidFill>
                  <a:srgbClr val="0070C0"/>
                </a:solidFill>
              </a:rPr>
              <a:t>Page </a:t>
            </a:r>
            <a:r>
              <a:rPr lang="en-US" sz="1800" dirty="0"/>
              <a:t>Allocation Scheme.</a:t>
            </a:r>
          </a:p>
        </p:txBody>
      </p:sp>
    </p:spTree>
    <p:extLst>
      <p:ext uri="{BB962C8B-B14F-4D97-AF65-F5344CB8AC3E}">
        <p14:creationId xmlns:p14="http://schemas.microsoft.com/office/powerpoint/2010/main" val="253509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556313" cy="873968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Single </a:t>
            </a:r>
            <a:r>
              <a:rPr lang="en-US" sz="2400" u="sng" dirty="0" smtClean="0"/>
              <a:t>Contiguous</a:t>
            </a:r>
            <a:r>
              <a:rPr lang="en-US" sz="2400" dirty="0" smtClean="0"/>
              <a:t> Allocation Scheme </a:t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en-US" sz="2400" b="1" dirty="0" smtClean="0"/>
              <a:t>Single User = Single task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69200" y="1447800"/>
            <a:ext cx="8546200" cy="51054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800" u="sng" dirty="0">
                <a:solidFill>
                  <a:srgbClr val="FF0000"/>
                </a:solidFill>
              </a:rPr>
              <a:t>Simplest </a:t>
            </a:r>
            <a:r>
              <a:rPr lang="en-US" sz="1800" u="sng" dirty="0" smtClean="0">
                <a:solidFill>
                  <a:srgbClr val="FF0000"/>
                </a:solidFill>
              </a:rPr>
              <a:t>scheme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/>
              <a:t>G</a:t>
            </a:r>
            <a:r>
              <a:rPr lang="en-US" sz="1800" dirty="0" smtClean="0"/>
              <a:t>ives the OS the </a:t>
            </a:r>
            <a:r>
              <a:rPr lang="en-US" sz="1800" dirty="0" smtClean="0">
                <a:solidFill>
                  <a:srgbClr val="0099FF"/>
                </a:solidFill>
              </a:rPr>
              <a:t>upper</a:t>
            </a:r>
            <a:r>
              <a:rPr lang="en-US" sz="1800" dirty="0" smtClean="0"/>
              <a:t> </a:t>
            </a:r>
            <a:r>
              <a:rPr lang="en-US" sz="1800" b="1" u="sng" dirty="0" smtClean="0">
                <a:solidFill>
                  <a:srgbClr val="FF00FF"/>
                </a:solidFill>
              </a:rPr>
              <a:t>OR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9933"/>
                </a:solidFill>
              </a:rPr>
              <a:t>lower</a:t>
            </a:r>
            <a:r>
              <a:rPr lang="en-US" sz="1800" dirty="0" smtClean="0"/>
              <a:t> part of memory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 smtClean="0"/>
              <a:t>Gives to </a:t>
            </a:r>
            <a:r>
              <a:rPr lang="en-US" sz="1800" dirty="0"/>
              <a:t>the </a:t>
            </a:r>
            <a:r>
              <a:rPr lang="en-US" sz="1800" dirty="0" smtClean="0"/>
              <a:t>“job/Task” </a:t>
            </a:r>
            <a:r>
              <a:rPr lang="en-US" sz="1800" dirty="0"/>
              <a:t>the remainder – usually only a </a:t>
            </a:r>
            <a:r>
              <a:rPr lang="en-US" sz="1800" dirty="0" smtClean="0"/>
              <a:t>fraction</a:t>
            </a:r>
          </a:p>
          <a:p>
            <a:pPr marL="0" lvl="0" indent="0">
              <a:buNone/>
            </a:pPr>
            <a:endParaRPr lang="en-US" sz="1800" dirty="0"/>
          </a:p>
          <a:p>
            <a:pPr marL="0" lvl="0" indent="0">
              <a:buNone/>
            </a:pPr>
            <a:r>
              <a:rPr lang="en-US" sz="1800" b="1" u="sng" dirty="0"/>
              <a:t>Allocation Policy</a:t>
            </a:r>
            <a:r>
              <a:rPr lang="en-US" sz="1800" b="1" dirty="0"/>
              <a:t>:</a:t>
            </a:r>
            <a:r>
              <a:rPr lang="en-US" sz="1800" dirty="0"/>
              <a:t>  Allocate all free memory to the “job</a:t>
            </a:r>
            <a:r>
              <a:rPr lang="en-US" sz="1800" dirty="0" smtClean="0"/>
              <a:t>”</a:t>
            </a:r>
          </a:p>
          <a:p>
            <a:pPr marL="0" lvl="0" indent="0">
              <a:buNone/>
            </a:pPr>
            <a:endParaRPr lang="en-US" sz="1800" dirty="0"/>
          </a:p>
          <a:p>
            <a:pPr marL="0" lvl="0" indent="0">
              <a:buNone/>
            </a:pPr>
            <a:r>
              <a:rPr lang="en-US" sz="1800" b="1" u="sng" dirty="0"/>
              <a:t>Deallocation</a:t>
            </a:r>
            <a:r>
              <a:rPr lang="en-US" sz="1800" b="1" dirty="0"/>
              <a:t>:</a:t>
            </a:r>
            <a:r>
              <a:rPr lang="en-US" sz="1800" dirty="0"/>
              <a:t>  Return memory to free pool when “job” completes – wait for next job</a:t>
            </a:r>
            <a:r>
              <a:rPr lang="en-US" sz="1800" dirty="0" smtClean="0"/>
              <a:t>.</a:t>
            </a:r>
          </a:p>
          <a:p>
            <a:pPr marL="0" lvl="0" indent="0">
              <a:buNone/>
            </a:pPr>
            <a:endParaRPr lang="en-US" sz="1800" dirty="0"/>
          </a:p>
          <a:p>
            <a:pPr marL="0" lvl="0" indent="0">
              <a:buNone/>
            </a:pPr>
            <a:r>
              <a:rPr lang="en-US" sz="1800" b="1" u="sng" dirty="0"/>
              <a:t>Advantages</a:t>
            </a:r>
            <a:r>
              <a:rPr lang="en-US" sz="1800" b="1" dirty="0"/>
              <a:t>:</a:t>
            </a:r>
            <a:r>
              <a:rPr lang="en-US" sz="1800" dirty="0"/>
              <a:t>  </a:t>
            </a:r>
            <a:r>
              <a:rPr lang="en-US" sz="1800" dirty="0" smtClean="0"/>
              <a:t>Simple</a:t>
            </a:r>
          </a:p>
          <a:p>
            <a:pPr marL="0" lvl="0" indent="0">
              <a:buNone/>
            </a:pPr>
            <a:endParaRPr lang="en-US" sz="1800" dirty="0"/>
          </a:p>
          <a:p>
            <a:pPr marL="0" lvl="0" indent="0">
              <a:buNone/>
            </a:pPr>
            <a:r>
              <a:rPr lang="en-US" sz="1800" b="1" u="sng" dirty="0"/>
              <a:t>Disadvantages</a:t>
            </a:r>
            <a:r>
              <a:rPr lang="en-US" sz="1800" b="1" dirty="0"/>
              <a:t>:</a:t>
            </a:r>
            <a:r>
              <a:rPr lang="en-US" sz="1800" dirty="0"/>
              <a:t>  </a:t>
            </a:r>
            <a:endParaRPr lang="en-US" sz="1800" dirty="0" smtClean="0"/>
          </a:p>
          <a:p>
            <a:pPr lvl="1"/>
            <a:r>
              <a:rPr lang="en-US" sz="1800" dirty="0" smtClean="0"/>
              <a:t>memory </a:t>
            </a:r>
            <a:r>
              <a:rPr lang="en-US" sz="1800" dirty="0"/>
              <a:t>not fully utilized     </a:t>
            </a:r>
            <a:endParaRPr lang="en-US" sz="1800" dirty="0" smtClean="0"/>
          </a:p>
          <a:p>
            <a:pPr lvl="1"/>
            <a:r>
              <a:rPr lang="en-US" sz="1800" dirty="0" smtClean="0"/>
              <a:t>CPU </a:t>
            </a:r>
            <a:r>
              <a:rPr lang="en-US" sz="1800" dirty="0"/>
              <a:t>dedicated - not fully utilized – suffers I/O waits.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DOS, we can do better 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82946" name="Picture 2" descr="Untitled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343400"/>
            <a:ext cx="2313451" cy="17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713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4114800" cy="56388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sz="2400" u="sng" dirty="0" smtClean="0"/>
              <a:t>Uniprogramming</a:t>
            </a:r>
          </a:p>
          <a:p>
            <a:r>
              <a:rPr lang="en-US" sz="2000" dirty="0" smtClean="0"/>
              <a:t>Main Memory divided in two parts</a:t>
            </a:r>
          </a:p>
          <a:p>
            <a:pPr lvl="1"/>
            <a:r>
              <a:rPr lang="en-US" sz="2000" dirty="0" smtClean="0"/>
              <a:t>OS/Resident Monitor</a:t>
            </a:r>
          </a:p>
          <a:p>
            <a:pPr lvl="1"/>
            <a:r>
              <a:rPr lang="en-US" sz="2000" dirty="0" smtClean="0"/>
              <a:t>User:  Where the program will be executed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685800"/>
            <a:ext cx="4114800" cy="5638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u="sng" dirty="0" smtClean="0"/>
              <a:t>Multiprogramming</a:t>
            </a:r>
          </a:p>
          <a:p>
            <a:r>
              <a:rPr lang="en-US" sz="2000" dirty="0" smtClean="0"/>
              <a:t>The user part of MM is divided into multiple parts to accommodate multiple tasks/jobs/processes.</a:t>
            </a:r>
          </a:p>
          <a:p>
            <a:r>
              <a:rPr lang="en-US" sz="2000" dirty="0" smtClean="0"/>
              <a:t>The division of MM is done dynamically by the OS, and it is known as </a:t>
            </a:r>
            <a:r>
              <a:rPr lang="en-US" sz="2000" dirty="0" smtClean="0">
                <a:solidFill>
                  <a:srgbClr val="92D050"/>
                </a:solidFill>
              </a:rPr>
              <a:t>Memory Management</a:t>
            </a:r>
          </a:p>
          <a:p>
            <a:r>
              <a:rPr lang="en-US" sz="2000" dirty="0" smtClean="0"/>
              <a:t>Effective </a:t>
            </a:r>
            <a:r>
              <a:rPr lang="en-US" sz="2000" dirty="0" smtClean="0">
                <a:solidFill>
                  <a:srgbClr val="92D050"/>
                </a:solidFill>
              </a:rPr>
              <a:t>Memory Management </a:t>
            </a:r>
            <a:r>
              <a:rPr lang="en-US" sz="2000" dirty="0" smtClean="0"/>
              <a:t>is critical. Few processes in memory may imply long I/O waits which would lead to a CPU that will be idle most of the time.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325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93890" y="304800"/>
            <a:ext cx="7556313" cy="797768"/>
          </a:xfrm>
        </p:spPr>
        <p:txBody>
          <a:bodyPr/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MULTITASKING (Review)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42422" y="1236437"/>
            <a:ext cx="7659251" cy="5640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Multitasking/Multiprogramming (MP) is the </a:t>
            </a:r>
            <a:r>
              <a:rPr lang="en-US" sz="1800" b="1" dirty="0">
                <a:solidFill>
                  <a:srgbClr val="0099FF"/>
                </a:solidFill>
              </a:rPr>
              <a:t>interleaving </a:t>
            </a:r>
            <a:r>
              <a:rPr lang="en-US" sz="1800" b="1" dirty="0"/>
              <a:t>and </a:t>
            </a:r>
            <a:r>
              <a:rPr lang="en-US" sz="1800" b="1" dirty="0">
                <a:solidFill>
                  <a:srgbClr val="00B0F0"/>
                </a:solidFill>
              </a:rPr>
              <a:t>concurrent execution </a:t>
            </a:r>
            <a:r>
              <a:rPr lang="en-US" sz="1800" b="1" dirty="0">
                <a:solidFill>
                  <a:srgbClr val="FF0000"/>
                </a:solidFill>
              </a:rPr>
              <a:t>of two or more jobs/tasks </a:t>
            </a:r>
            <a:r>
              <a:rPr lang="en-US" sz="1800" b="1" dirty="0">
                <a:solidFill>
                  <a:srgbClr val="FF9933"/>
                </a:solidFill>
              </a:rPr>
              <a:t>at the same time</a:t>
            </a:r>
            <a:r>
              <a:rPr lang="en-US" sz="1800" b="1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lvl="0" indent="0">
              <a:buNone/>
            </a:pPr>
            <a:r>
              <a:rPr lang="en-US" sz="1800" dirty="0">
                <a:solidFill>
                  <a:srgbClr val="0099FF"/>
                </a:solidFill>
              </a:rPr>
              <a:t>Recognizes that I/O is slow </a:t>
            </a:r>
            <a:r>
              <a:rPr lang="en-US" sz="1800" dirty="0" smtClean="0"/>
              <a:t>– I/O wastes </a:t>
            </a:r>
            <a:r>
              <a:rPr lang="en-US" sz="1800" dirty="0"/>
              <a:t>CPU time waiting for I/O completion in single job environment</a:t>
            </a:r>
            <a:r>
              <a:rPr lang="en-US" sz="1800" dirty="0" smtClean="0"/>
              <a:t>.</a:t>
            </a:r>
          </a:p>
          <a:p>
            <a:pPr marL="0" lvl="0" indent="0">
              <a:buNone/>
            </a:pPr>
            <a:endParaRPr lang="en-US" sz="1800" dirty="0"/>
          </a:p>
          <a:p>
            <a:pPr marL="0" lvl="0" indent="0">
              <a:buNone/>
            </a:pPr>
            <a:r>
              <a:rPr lang="en-US" sz="1800" dirty="0"/>
              <a:t>MP switches the CPU between jobs when one initiates </a:t>
            </a:r>
            <a:r>
              <a:rPr lang="en-US" sz="1800" dirty="0" smtClean="0"/>
              <a:t>I/O. The idea with MP is to keep the CPU busy</a:t>
            </a:r>
            <a:endParaRPr lang="en-US" sz="1800" dirty="0"/>
          </a:p>
          <a:p>
            <a:pPr marL="0" lvl="0" indent="0">
              <a:buNone/>
            </a:pPr>
            <a:r>
              <a:rPr lang="en-US" sz="1800" dirty="0"/>
              <a:t>MP may be illustrated using a </a:t>
            </a:r>
            <a:r>
              <a:rPr lang="en-US" sz="1800" b="1" dirty="0"/>
              <a:t>job state diagram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83970" name="Picture 2" descr="Untitled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267200"/>
            <a:ext cx="4861520" cy="206978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38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3187" y="116632"/>
            <a:ext cx="7556313" cy="1116106"/>
          </a:xfrm>
        </p:spPr>
        <p:txBody>
          <a:bodyPr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MULTITASKING (Review)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89320" y="1286962"/>
            <a:ext cx="7964373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Consider an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example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of a multiprogramming situation.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</a:b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92143" y="2286000"/>
            <a:ext cx="766408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Scenario: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 3 jobs in 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Job1 starts &amp; computes (C1) until I/O requested (I1)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Job2 starts &amp; computes (C2) until I/O requested (I2)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Job3 starts &amp; computes (C3) until I/O requested (I3)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altLang="en-US" sz="2000" dirty="0">
              <a:latin typeface="+mn-lt"/>
              <a:ea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+mn-lt"/>
                <a:ea typeface="Times New Roman" panose="02020603050405020304" pitchFamily="18" charset="0"/>
              </a:rPr>
              <a:t>Ci = Computing Time for Job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+mn-lt"/>
                <a:ea typeface="Times New Roman" panose="02020603050405020304" pitchFamily="18" charset="0"/>
              </a:rPr>
              <a:t>i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FF00FF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en-US" sz="2000" dirty="0" smtClean="0">
                <a:solidFill>
                  <a:srgbClr val="FF00FF"/>
                </a:solidFill>
                <a:latin typeface="+mn-lt"/>
                <a:ea typeface="Times New Roman" panose="02020603050405020304" pitchFamily="18" charset="0"/>
              </a:rPr>
              <a:t>Ii = Interruption Time for Job </a:t>
            </a:r>
            <a:r>
              <a:rPr lang="en-US" altLang="en-US" sz="2000" dirty="0" err="1" smtClean="0">
                <a:solidFill>
                  <a:srgbClr val="FF00FF"/>
                </a:solidFill>
                <a:latin typeface="+mn-lt"/>
                <a:ea typeface="Times New Roman" panose="02020603050405020304" pitchFamily="18" charset="0"/>
              </a:rPr>
              <a:t>i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FF00FF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349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8782</TotalTime>
  <Words>9709</Words>
  <Application>Microsoft Office PowerPoint</Application>
  <PresentationFormat>On-screen Show (4:3)</PresentationFormat>
  <Paragraphs>903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Wingdings</vt:lpstr>
      <vt:lpstr>Arial</vt:lpstr>
      <vt:lpstr>Courier New</vt:lpstr>
      <vt:lpstr>Constantia</vt:lpstr>
      <vt:lpstr>Calibri</vt:lpstr>
      <vt:lpstr>Wingdings 2</vt:lpstr>
      <vt:lpstr>Times New Roman</vt:lpstr>
      <vt:lpstr>Flow</vt:lpstr>
      <vt:lpstr>William Stallings  Computer Organization  and Architecture 10th Edition</vt:lpstr>
      <vt:lpstr>Chapter 8</vt:lpstr>
      <vt:lpstr>Memory Management</vt:lpstr>
      <vt:lpstr>Memory Management</vt:lpstr>
      <vt:lpstr>Memory Management</vt:lpstr>
      <vt:lpstr>Single Contiguous Allocation Scheme  (Single User = Single task)</vt:lpstr>
      <vt:lpstr>PowerPoint Presentation</vt:lpstr>
      <vt:lpstr>MULTITASKING (Review)</vt:lpstr>
      <vt:lpstr>MULTITASKING (Review)</vt:lpstr>
      <vt:lpstr>MULTITASKING (Review)</vt:lpstr>
      <vt:lpstr>Multiprogramming Example (Review)</vt:lpstr>
      <vt:lpstr>Process Scheduling</vt:lpstr>
      <vt:lpstr>Memory Management</vt:lpstr>
      <vt:lpstr>MULTITASKING</vt:lpstr>
      <vt:lpstr>Memory Management</vt:lpstr>
      <vt:lpstr>Relocatable Partition Allocation  (Compaction)</vt:lpstr>
      <vt:lpstr>Effect of Dynamic Partitioning</vt:lpstr>
      <vt:lpstr>Memory Management</vt:lpstr>
      <vt:lpstr>Memory Management</vt:lpstr>
      <vt:lpstr>Logical and Physical  Addresses Paging</vt:lpstr>
      <vt:lpstr>Virtual Memory</vt:lpstr>
      <vt:lpstr>PowerPoint Presentation</vt:lpstr>
      <vt:lpstr>Operation of Paging and Translation Lookaside Buffer (TLB)</vt:lpstr>
      <vt:lpstr>Operation of Paging and Translation Lookaside Buffer (TLB)</vt:lpstr>
      <vt:lpstr>TLB and  Cache Operation</vt:lpstr>
      <vt:lpstr>Memory Management</vt:lpstr>
      <vt:lpstr>Logical and Physical  Addresses   Paging</vt:lpstr>
    </vt:vector>
  </TitlesOfParts>
  <Company>Monmouth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Richard Scherl</dc:creator>
  <cp:lastModifiedBy>Eduardo</cp:lastModifiedBy>
  <cp:revision>635</cp:revision>
  <cp:lastPrinted>2016-09-01T15:38:44Z</cp:lastPrinted>
  <dcterms:created xsi:type="dcterms:W3CDTF">2013-09-13T22:27:42Z</dcterms:created>
  <dcterms:modified xsi:type="dcterms:W3CDTF">2018-03-21T04:08:01Z</dcterms:modified>
</cp:coreProperties>
</file>