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29"/>
  </p:notesMasterIdLst>
  <p:sldIdLst>
    <p:sldId id="376" r:id="rId2"/>
    <p:sldId id="437" r:id="rId3"/>
    <p:sldId id="414" r:id="rId4"/>
    <p:sldId id="420" r:id="rId5"/>
    <p:sldId id="421" r:id="rId6"/>
    <p:sldId id="442" r:id="rId7"/>
    <p:sldId id="443" r:id="rId8"/>
    <p:sldId id="440" r:id="rId9"/>
    <p:sldId id="444" r:id="rId10"/>
    <p:sldId id="445" r:id="rId11"/>
    <p:sldId id="422" r:id="rId12"/>
    <p:sldId id="439" r:id="rId13"/>
    <p:sldId id="423" r:id="rId14"/>
    <p:sldId id="441" r:id="rId15"/>
    <p:sldId id="447" r:id="rId16"/>
    <p:sldId id="448" r:id="rId17"/>
    <p:sldId id="449" r:id="rId18"/>
    <p:sldId id="428" r:id="rId19"/>
    <p:sldId id="429" r:id="rId20"/>
    <p:sldId id="430" r:id="rId21"/>
    <p:sldId id="431" r:id="rId22"/>
    <p:sldId id="433" r:id="rId23"/>
    <p:sldId id="452" r:id="rId24"/>
    <p:sldId id="450" r:id="rId25"/>
    <p:sldId id="451" r:id="rId26"/>
    <p:sldId id="453" r:id="rId27"/>
    <p:sldId id="454" r:id="rId28"/>
  </p:sldIdLst>
  <p:sldSz cx="9144000" cy="6858000" type="screen4x3"/>
  <p:notesSz cx="7010400" cy="9296400"/>
  <p:embeddedFontLst>
    <p:embeddedFont>
      <p:font typeface="Constantia" panose="02030602050306030303" pitchFamily="18" charset="0"/>
      <p:regular r:id="rId30"/>
      <p:bold r:id="rId31"/>
      <p:italic r:id="rId32"/>
      <p:boldItalic r:id="rId33"/>
    </p:embeddedFont>
    <p:embeddedFont>
      <p:font typeface="Tahoma" panose="020B0604030504040204" pitchFamily="34" charset="0"/>
      <p:regular r:id="rId34"/>
      <p:bold r:id="rId35"/>
    </p:embeddedFont>
    <p:embeddedFont>
      <p:font typeface="Calibri" panose="020F0502020204030204" pitchFamily="34" charset="0"/>
      <p:regular r:id="rId36"/>
      <p:bold r:id="rId37"/>
      <p:italic r:id="rId38"/>
      <p:boldItalic r:id="rId39"/>
    </p:embeddedFont>
    <p:embeddedFont>
      <p:font typeface="Wingdings 2" panose="05020102010507070707" pitchFamily="18" charset="2"/>
      <p:regular r:id="rId40"/>
    </p:embeddedFont>
    <p:embeddedFont>
      <p:font typeface="Century Gothic" panose="020B0502020202020204" pitchFamily="34" charset="0"/>
      <p:regular r:id="rId41"/>
      <p:bold r:id="rId42"/>
      <p:italic r:id="rId43"/>
      <p:bold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00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05" d="100"/>
          <a:sy n="105" d="100"/>
        </p:scale>
        <p:origin x="198" y="114"/>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9EA2199-7D4D-415F-BAB0-588F19B2CD5C}" type="datetimeFigureOut">
              <a:rPr lang="en-US" smtClean="0"/>
              <a:t>3/28/2018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F1A79BE-BEBC-49C2-87D9-B427C67E75EC}" type="slidenum">
              <a:rPr lang="en-US" smtClean="0"/>
              <a:t>‹#›</a:t>
            </a:fld>
            <a:endParaRPr lang="en-US"/>
          </a:p>
        </p:txBody>
      </p:sp>
    </p:spTree>
    <p:extLst>
      <p:ext uri="{BB962C8B-B14F-4D97-AF65-F5344CB8AC3E}">
        <p14:creationId xmlns:p14="http://schemas.microsoft.com/office/powerpoint/2010/main" val="2851673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10/e, by William Stallings, Chapter 13 “Instruction</a:t>
            </a:r>
            <a:r>
              <a:rPr lang="en-US" baseline="0" dirty="0" smtClean="0">
                <a:latin typeface="Times New Roman" pitchFamily="-110" charset="0"/>
              </a:rPr>
              <a:t> Sets:  Addressing Modes and Formats</a:t>
            </a:r>
            <a:r>
              <a:rPr lang="en-US" dirty="0" smtClean="0">
                <a:latin typeface="Times New Roman" pitchFamily="-110" charset="0"/>
              </a:rPr>
              <a:t>”.</a:t>
            </a:r>
            <a:endParaRPr lang="en-AU" dirty="0" smtClean="0">
              <a:latin typeface="Times New Roman" pitchFamily="-110" charset="0"/>
            </a:endParaRPr>
          </a:p>
          <a:p>
            <a:endParaRPr lang="en-GB" dirty="0"/>
          </a:p>
        </p:txBody>
      </p:sp>
    </p:spTree>
    <p:extLst>
      <p:ext uri="{BB962C8B-B14F-4D97-AF65-F5344CB8AC3E}">
        <p14:creationId xmlns:p14="http://schemas.microsoft.com/office/powerpoint/2010/main" val="2124619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11</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extLst>
      <p:ext uri="{BB962C8B-B14F-4D97-AF65-F5344CB8AC3E}">
        <p14:creationId xmlns:p14="http://schemas.microsoft.com/office/powerpoint/2010/main" val="2797590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12</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suppose, as in this example, that there are not sufficient unused contiguous</a:t>
            </a:r>
          </a:p>
          <a:p>
            <a:r>
              <a:rPr lang="en-US" sz="1200" kern="1200" baseline="0" dirty="0" smtClean="0">
                <a:solidFill>
                  <a:schemeClr val="tx1"/>
                </a:solidFill>
                <a:latin typeface="Times New Roman" pitchFamily="-110" charset="0"/>
                <a:ea typeface="+mn-ea"/>
                <a:cs typeface="+mn-cs"/>
              </a:rPr>
              <a:t>frames to hold the process. Does this prevent the OS from loading A?</a:t>
            </a:r>
          </a:p>
          <a:p>
            <a:r>
              <a:rPr lang="en-US" sz="1200" kern="1200" baseline="0" dirty="0" smtClean="0">
                <a:solidFill>
                  <a:schemeClr val="tx1"/>
                </a:solidFill>
                <a:latin typeface="Times New Roman" pitchFamily="-110" charset="0"/>
                <a:ea typeface="+mn-ea"/>
                <a:cs typeface="+mn-cs"/>
              </a:rPr>
              <a:t>The answer is no, because we can once again use the concept of logical address. A</a:t>
            </a:r>
          </a:p>
          <a:p>
            <a:r>
              <a:rPr lang="en-US" sz="1200" kern="1200" baseline="0" dirty="0" smtClean="0">
                <a:solidFill>
                  <a:schemeClr val="tx1"/>
                </a:solidFill>
                <a:latin typeface="Times New Roman" pitchFamily="-110" charset="0"/>
                <a:ea typeface="+mn-ea"/>
                <a:cs typeface="+mn-cs"/>
              </a:rPr>
              <a:t>simple base address will no longer suffice. Rather, the OS maintains a </a:t>
            </a:r>
            <a:r>
              <a:rPr lang="en-US" sz="1200" b="1" kern="1200" baseline="0" dirty="0" smtClean="0">
                <a:solidFill>
                  <a:schemeClr val="tx1"/>
                </a:solidFill>
                <a:latin typeface="Times New Roman" pitchFamily="-110" charset="0"/>
                <a:ea typeface="+mn-ea"/>
                <a:cs typeface="+mn-cs"/>
              </a:rPr>
              <a:t>page table</a:t>
            </a:r>
          </a:p>
          <a:p>
            <a:r>
              <a:rPr lang="en-US" sz="1200" kern="1200" baseline="0" dirty="0" smtClean="0">
                <a:solidFill>
                  <a:schemeClr val="tx1"/>
                </a:solidFill>
                <a:latin typeface="Times New Roman" pitchFamily="-110" charset="0"/>
                <a:ea typeface="+mn-ea"/>
                <a:cs typeface="+mn-cs"/>
              </a:rPr>
              <a:t>for each process. The page table shows the frame location for each page of the</a:t>
            </a:r>
          </a:p>
          <a:p>
            <a:r>
              <a:rPr lang="en-US" sz="1200" kern="1200" baseline="0" dirty="0" smtClean="0">
                <a:solidFill>
                  <a:schemeClr val="tx1"/>
                </a:solidFill>
                <a:latin typeface="Times New Roman" pitchFamily="-110" charset="0"/>
                <a:ea typeface="+mn-ea"/>
                <a:cs typeface="+mn-cs"/>
              </a:rPr>
              <a:t>process. Within the program, each logical address consists of a page number and</a:t>
            </a:r>
          </a:p>
          <a:p>
            <a:r>
              <a:rPr lang="en-US" sz="1200" kern="1200" baseline="0" dirty="0" smtClean="0">
                <a:solidFill>
                  <a:schemeClr val="tx1"/>
                </a:solidFill>
                <a:latin typeface="Times New Roman" pitchFamily="-110" charset="0"/>
                <a:ea typeface="+mn-ea"/>
                <a:cs typeface="+mn-cs"/>
              </a:rPr>
              <a:t>a relative address within the page. Recall that in the case of simple partitioning, a</a:t>
            </a:r>
          </a:p>
          <a:p>
            <a:r>
              <a:rPr lang="en-US" sz="1200" kern="1200" baseline="0" dirty="0" smtClean="0">
                <a:solidFill>
                  <a:schemeClr val="tx1"/>
                </a:solidFill>
                <a:latin typeface="Times New Roman" pitchFamily="-110" charset="0"/>
                <a:ea typeface="+mn-ea"/>
                <a:cs typeface="+mn-cs"/>
              </a:rPr>
              <a:t>logical address is the location of a word relative to the beginning of the program;</a:t>
            </a:r>
          </a:p>
          <a:p>
            <a:r>
              <a:rPr lang="en-US" sz="1200" kern="1200" baseline="0" dirty="0" smtClean="0">
                <a:solidFill>
                  <a:schemeClr val="tx1"/>
                </a:solidFill>
                <a:latin typeface="Times New Roman" pitchFamily="-110" charset="0"/>
                <a:ea typeface="+mn-ea"/>
                <a:cs typeface="+mn-cs"/>
              </a:rPr>
              <a:t>the processor translates that into a physical address. With paging, the logical-to-</a:t>
            </a:r>
          </a:p>
          <a:p>
            <a:r>
              <a:rPr lang="en-US" sz="1200" kern="1200" baseline="0" dirty="0" smtClean="0">
                <a:solidFill>
                  <a:schemeClr val="tx1"/>
                </a:solidFill>
                <a:latin typeface="Times New Roman" pitchFamily="-110" charset="0"/>
                <a:ea typeface="+mn-ea"/>
                <a:cs typeface="+mn-cs"/>
              </a:rPr>
              <a:t>physical address translation is still done by processor hardware. The processor</a:t>
            </a:r>
          </a:p>
          <a:p>
            <a:r>
              <a:rPr lang="en-US" sz="1200" kern="1200" baseline="0" dirty="0" smtClean="0">
                <a:solidFill>
                  <a:schemeClr val="tx1"/>
                </a:solidFill>
                <a:latin typeface="Times New Roman" pitchFamily="-110" charset="0"/>
                <a:ea typeface="+mn-ea"/>
                <a:cs typeface="+mn-cs"/>
              </a:rPr>
              <a:t>must know how to access the page table of the current process. Presented with a</a:t>
            </a:r>
          </a:p>
          <a:p>
            <a:r>
              <a:rPr lang="en-US" sz="1200" kern="1200" baseline="0" dirty="0" smtClean="0">
                <a:solidFill>
                  <a:schemeClr val="tx1"/>
                </a:solidFill>
                <a:latin typeface="Times New Roman" pitchFamily="-110" charset="0"/>
                <a:ea typeface="+mn-ea"/>
                <a:cs typeface="+mn-cs"/>
              </a:rPr>
              <a:t>logical address (page number, relative address), the processor uses the page table</a:t>
            </a:r>
          </a:p>
          <a:p>
            <a:r>
              <a:rPr lang="en-US" sz="1200" kern="1200" baseline="0" dirty="0" smtClean="0">
                <a:solidFill>
                  <a:schemeClr val="tx1"/>
                </a:solidFill>
                <a:latin typeface="Times New Roman" pitchFamily="-110" charset="0"/>
                <a:ea typeface="+mn-ea"/>
                <a:cs typeface="+mn-cs"/>
              </a:rPr>
              <a:t>to produce a physical address (frame number, relative address). An example is</a:t>
            </a:r>
          </a:p>
          <a:p>
            <a:r>
              <a:rPr lang="en-US" sz="1200" kern="1200" baseline="0" dirty="0" smtClean="0">
                <a:solidFill>
                  <a:schemeClr val="tx1"/>
                </a:solidFill>
                <a:latin typeface="Times New Roman" pitchFamily="-110" charset="0"/>
                <a:ea typeface="+mn-ea"/>
                <a:cs typeface="+mn-cs"/>
              </a:rPr>
              <a:t>shown in Figure 8.16.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approach solves the problems raised earlier. Main memory is divided</a:t>
            </a:r>
          </a:p>
          <a:p>
            <a:r>
              <a:rPr lang="en-US" sz="1200" kern="1200" baseline="0" dirty="0" smtClean="0">
                <a:solidFill>
                  <a:schemeClr val="tx1"/>
                </a:solidFill>
                <a:latin typeface="Times New Roman" pitchFamily="-110" charset="0"/>
                <a:ea typeface="+mn-ea"/>
                <a:cs typeface="+mn-cs"/>
              </a:rPr>
              <a:t>into many small equal-size frames. Each process is divided into frame-size pages:</a:t>
            </a:r>
          </a:p>
          <a:p>
            <a:r>
              <a:rPr lang="en-US" sz="1200" kern="1200" baseline="0" dirty="0" smtClean="0">
                <a:solidFill>
                  <a:schemeClr val="tx1"/>
                </a:solidFill>
                <a:latin typeface="Times New Roman" pitchFamily="-110" charset="0"/>
                <a:ea typeface="+mn-ea"/>
                <a:cs typeface="+mn-cs"/>
              </a:rPr>
              <a:t>smaller processes require fewer pages, larger processes require more. When a</a:t>
            </a:r>
          </a:p>
          <a:p>
            <a:r>
              <a:rPr lang="en-US" sz="1200" kern="1200" baseline="0" dirty="0" smtClean="0">
                <a:solidFill>
                  <a:schemeClr val="tx1"/>
                </a:solidFill>
                <a:latin typeface="Times New Roman" pitchFamily="-110" charset="0"/>
                <a:ea typeface="+mn-ea"/>
                <a:cs typeface="+mn-cs"/>
              </a:rPr>
              <a:t>process is brought in, its pages are loaded into available frames, and a page table</a:t>
            </a:r>
          </a:p>
          <a:p>
            <a:r>
              <a:rPr lang="en-US" sz="1200" kern="1200" baseline="0" dirty="0" smtClean="0">
                <a:solidFill>
                  <a:schemeClr val="tx1"/>
                </a:solidFill>
                <a:latin typeface="Times New Roman" pitchFamily="-110" charset="0"/>
                <a:ea typeface="+mn-ea"/>
                <a:cs typeface="+mn-cs"/>
              </a:rPr>
              <a:t>is set up.</a:t>
            </a:r>
            <a:endParaRPr lang="en-GB" dirty="0"/>
          </a:p>
        </p:txBody>
      </p:sp>
    </p:spTree>
    <p:extLst>
      <p:ext uri="{BB962C8B-B14F-4D97-AF65-F5344CB8AC3E}">
        <p14:creationId xmlns:p14="http://schemas.microsoft.com/office/powerpoint/2010/main" val="4126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1552A-EF79-CE48-9B2E-D1EA5888C827}" type="slidenum">
              <a:rPr lang="en-US"/>
              <a:pPr/>
              <a:t>13</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basic mechanism for reading a word from memory</a:t>
            </a:r>
          </a:p>
          <a:p>
            <a:r>
              <a:rPr lang="en-US" sz="1200" kern="1200" baseline="0" dirty="0" smtClean="0">
                <a:solidFill>
                  <a:schemeClr val="tx1"/>
                </a:solidFill>
                <a:latin typeface="Times New Roman" pitchFamily="-110" charset="0"/>
                <a:ea typeface="+mn-ea"/>
                <a:cs typeface="+mn-cs"/>
              </a:rPr>
              <a:t>involves the translation of a virtual, or logical, address, consisting of page number</a:t>
            </a:r>
          </a:p>
          <a:p>
            <a:r>
              <a:rPr lang="en-US" sz="1200" kern="1200" baseline="0" dirty="0" smtClean="0">
                <a:solidFill>
                  <a:schemeClr val="tx1"/>
                </a:solidFill>
                <a:latin typeface="Times New Roman" pitchFamily="-110" charset="0"/>
                <a:ea typeface="+mn-ea"/>
                <a:cs typeface="+mn-cs"/>
              </a:rPr>
              <a:t>and offset, into a physical address, consisting of frame number and offset, using a</a:t>
            </a:r>
          </a:p>
          <a:p>
            <a:r>
              <a:rPr lang="en-US" sz="1200" kern="1200" baseline="0" dirty="0" smtClean="0">
                <a:solidFill>
                  <a:schemeClr val="tx1"/>
                </a:solidFill>
                <a:latin typeface="Times New Roman" pitchFamily="-110" charset="0"/>
                <a:ea typeface="+mn-ea"/>
                <a:cs typeface="+mn-cs"/>
              </a:rPr>
              <a:t>page table. Because the page table is of variable length, depending on the size of the</a:t>
            </a:r>
          </a:p>
          <a:p>
            <a:r>
              <a:rPr lang="en-US" sz="1200" kern="1200" baseline="0" dirty="0" smtClean="0">
                <a:solidFill>
                  <a:schemeClr val="tx1"/>
                </a:solidFill>
                <a:latin typeface="Times New Roman" pitchFamily="-110" charset="0"/>
                <a:ea typeface="+mn-ea"/>
                <a:cs typeface="+mn-cs"/>
              </a:rPr>
              <a:t>process, we cannot expect to hold it in registers. Instead, it must be in main memory</a:t>
            </a:r>
          </a:p>
          <a:p>
            <a:r>
              <a:rPr lang="en-US" sz="1200" kern="1200" baseline="0" dirty="0" smtClean="0">
                <a:solidFill>
                  <a:schemeClr val="tx1"/>
                </a:solidFill>
                <a:latin typeface="Times New Roman" pitchFamily="-110" charset="0"/>
                <a:ea typeface="+mn-ea"/>
                <a:cs typeface="+mn-cs"/>
              </a:rPr>
              <a:t>to be accessed. Figure 8.16 suggests a hardware implementation of this scheme.</a:t>
            </a:r>
          </a:p>
          <a:p>
            <a:r>
              <a:rPr lang="en-US" sz="1200" kern="1200" baseline="0" dirty="0" smtClean="0">
                <a:solidFill>
                  <a:schemeClr val="tx1"/>
                </a:solidFill>
                <a:latin typeface="Times New Roman" pitchFamily="-110" charset="0"/>
                <a:ea typeface="+mn-ea"/>
                <a:cs typeface="+mn-cs"/>
              </a:rPr>
              <a:t>When a particular process is running, a register holds the starting address of the</a:t>
            </a:r>
          </a:p>
          <a:p>
            <a:r>
              <a:rPr lang="en-US" sz="1200" kern="1200" baseline="0" dirty="0" smtClean="0">
                <a:solidFill>
                  <a:schemeClr val="tx1"/>
                </a:solidFill>
                <a:latin typeface="Times New Roman" pitchFamily="-110" charset="0"/>
                <a:ea typeface="+mn-ea"/>
                <a:cs typeface="+mn-cs"/>
              </a:rPr>
              <a:t>page table for that process. The page number of a virtual address is used to index</a:t>
            </a:r>
          </a:p>
          <a:p>
            <a:r>
              <a:rPr lang="en-US" sz="1200" kern="1200" baseline="0" dirty="0" smtClean="0">
                <a:solidFill>
                  <a:schemeClr val="tx1"/>
                </a:solidFill>
                <a:latin typeface="Times New Roman" pitchFamily="-110" charset="0"/>
                <a:ea typeface="+mn-ea"/>
                <a:cs typeface="+mn-cs"/>
              </a:rPr>
              <a:t>that table and look up the corresponding frame number. This is combined with the</a:t>
            </a:r>
          </a:p>
          <a:p>
            <a:r>
              <a:rPr lang="en-US" sz="1200" kern="1200" baseline="0" dirty="0" smtClean="0">
                <a:solidFill>
                  <a:schemeClr val="tx1"/>
                </a:solidFill>
                <a:latin typeface="Times New Roman" pitchFamily="-110" charset="0"/>
                <a:ea typeface="+mn-ea"/>
                <a:cs typeface="+mn-cs"/>
              </a:rPr>
              <a:t>offset portion of the virtual address to produce the desired real 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most systems, there is one page table per process. But each process can</a:t>
            </a:r>
          </a:p>
          <a:p>
            <a:r>
              <a:rPr lang="en-US" sz="1200" kern="1200" baseline="0" dirty="0" smtClean="0">
                <a:solidFill>
                  <a:schemeClr val="tx1"/>
                </a:solidFill>
                <a:latin typeface="Times New Roman" pitchFamily="-110" charset="0"/>
                <a:ea typeface="+mn-ea"/>
                <a:cs typeface="+mn-cs"/>
              </a:rPr>
              <a:t>occupy huge amounts of virtual memory. For example, in the VAX architecture,</a:t>
            </a:r>
          </a:p>
          <a:p>
            <a:r>
              <a:rPr lang="en-US" sz="1200" kern="1200" baseline="0" dirty="0" smtClean="0">
                <a:solidFill>
                  <a:schemeClr val="tx1"/>
                </a:solidFill>
                <a:latin typeface="Times New Roman" pitchFamily="-110" charset="0"/>
                <a:ea typeface="+mn-ea"/>
                <a:cs typeface="+mn-cs"/>
              </a:rPr>
              <a:t>each process can have up to 2</a:t>
            </a:r>
            <a:r>
              <a:rPr lang="en-US" sz="1200" kern="1200" baseline="30000" dirty="0" smtClean="0">
                <a:solidFill>
                  <a:schemeClr val="tx1"/>
                </a:solidFill>
                <a:latin typeface="Times New Roman" pitchFamily="-110" charset="0"/>
                <a:ea typeface="+mn-ea"/>
                <a:cs typeface="+mn-cs"/>
              </a:rPr>
              <a:t>31</a:t>
            </a:r>
            <a:r>
              <a:rPr lang="en-US" sz="1200" kern="1200" baseline="0" dirty="0" smtClean="0">
                <a:solidFill>
                  <a:schemeClr val="tx1"/>
                </a:solidFill>
                <a:latin typeface="Times New Roman" pitchFamily="-110" charset="0"/>
                <a:ea typeface="+mn-ea"/>
                <a:cs typeface="+mn-cs"/>
              </a:rPr>
              <a:t> = 2 Gbytes of virtual memory. Using 2</a:t>
            </a:r>
            <a:r>
              <a:rPr lang="en-US" sz="1200" kern="1200" baseline="30000" dirty="0" smtClean="0">
                <a:solidFill>
                  <a:schemeClr val="tx1"/>
                </a:solidFill>
                <a:latin typeface="Times New Roman" pitchFamily="-110" charset="0"/>
                <a:ea typeface="+mn-ea"/>
                <a:cs typeface="+mn-cs"/>
              </a:rPr>
              <a:t>9</a:t>
            </a:r>
            <a:r>
              <a:rPr lang="en-US" sz="1200" kern="1200" baseline="0" dirty="0" smtClean="0">
                <a:solidFill>
                  <a:schemeClr val="tx1"/>
                </a:solidFill>
                <a:latin typeface="Times New Roman" pitchFamily="-110" charset="0"/>
                <a:ea typeface="+mn-ea"/>
                <a:cs typeface="+mn-cs"/>
              </a:rPr>
              <a:t> = 512-byte</a:t>
            </a:r>
          </a:p>
          <a:p>
            <a:r>
              <a:rPr lang="en-US" sz="1200" kern="1200" baseline="0" dirty="0" smtClean="0">
                <a:solidFill>
                  <a:schemeClr val="tx1"/>
                </a:solidFill>
                <a:latin typeface="Times New Roman" pitchFamily="-110" charset="0"/>
                <a:ea typeface="+mn-ea"/>
                <a:cs typeface="+mn-cs"/>
              </a:rPr>
              <a:t>pages, that means that as many as 2</a:t>
            </a:r>
            <a:r>
              <a:rPr lang="en-US" sz="1200" kern="1200" baseline="30000" dirty="0" smtClean="0">
                <a:solidFill>
                  <a:schemeClr val="tx1"/>
                </a:solidFill>
                <a:latin typeface="Times New Roman" pitchFamily="-110" charset="0"/>
                <a:ea typeface="+mn-ea"/>
                <a:cs typeface="+mn-cs"/>
              </a:rPr>
              <a:t>22</a:t>
            </a:r>
            <a:r>
              <a:rPr lang="en-US" sz="1200" kern="1200" baseline="0" dirty="0" smtClean="0">
                <a:solidFill>
                  <a:schemeClr val="tx1"/>
                </a:solidFill>
                <a:latin typeface="Times New Roman" pitchFamily="-110" charset="0"/>
                <a:ea typeface="+mn-ea"/>
                <a:cs typeface="+mn-cs"/>
              </a:rPr>
              <a:t> page table entries are required </a:t>
            </a:r>
            <a:r>
              <a:rPr lang="en-US" sz="1200" i="1" kern="1200" baseline="0" dirty="0" smtClean="0">
                <a:solidFill>
                  <a:schemeClr val="tx1"/>
                </a:solidFill>
                <a:latin typeface="Times New Roman" pitchFamily="-110" charset="0"/>
                <a:ea typeface="+mn-ea"/>
                <a:cs typeface="+mn-cs"/>
              </a:rPr>
              <a:t>per process.</a:t>
            </a:r>
          </a:p>
          <a:p>
            <a:r>
              <a:rPr lang="en-US" sz="1200" kern="1200" baseline="0" dirty="0" smtClean="0">
                <a:solidFill>
                  <a:schemeClr val="tx1"/>
                </a:solidFill>
                <a:latin typeface="Times New Roman" pitchFamily="-110" charset="0"/>
                <a:ea typeface="+mn-ea"/>
                <a:cs typeface="+mn-cs"/>
              </a:rPr>
              <a:t>Clearly, the amount of memory devoted to page tables alone could be unacceptably</a:t>
            </a:r>
          </a:p>
          <a:p>
            <a:r>
              <a:rPr lang="en-US" sz="1200" kern="1200" baseline="0" dirty="0" smtClean="0">
                <a:solidFill>
                  <a:schemeClr val="tx1"/>
                </a:solidFill>
                <a:latin typeface="Times New Roman" pitchFamily="-110" charset="0"/>
                <a:ea typeface="+mn-ea"/>
                <a:cs typeface="+mn-cs"/>
              </a:rPr>
              <a:t>high. To overcome this problem, most virtual memory schemes store page tables in</a:t>
            </a:r>
          </a:p>
          <a:p>
            <a:r>
              <a:rPr lang="en-US" sz="1200" kern="1200" baseline="0" dirty="0" smtClean="0">
                <a:solidFill>
                  <a:schemeClr val="tx1"/>
                </a:solidFill>
                <a:latin typeface="Times New Roman" pitchFamily="-110" charset="0"/>
                <a:ea typeface="+mn-ea"/>
                <a:cs typeface="+mn-cs"/>
              </a:rPr>
              <a:t>virtual memory rather than real memory. This means that page tables are subject to</a:t>
            </a:r>
          </a:p>
          <a:p>
            <a:r>
              <a:rPr lang="en-US" sz="1200" kern="1200" baseline="0" dirty="0" smtClean="0">
                <a:solidFill>
                  <a:schemeClr val="tx1"/>
                </a:solidFill>
                <a:latin typeface="Times New Roman" pitchFamily="-110" charset="0"/>
                <a:ea typeface="+mn-ea"/>
                <a:cs typeface="+mn-cs"/>
              </a:rPr>
              <a:t>paging just as other pages are. When a process is running, at least a part of its page</a:t>
            </a:r>
          </a:p>
          <a:p>
            <a:r>
              <a:rPr lang="en-US" sz="1200" kern="1200" baseline="0" dirty="0" smtClean="0">
                <a:solidFill>
                  <a:schemeClr val="tx1"/>
                </a:solidFill>
                <a:latin typeface="Times New Roman" pitchFamily="-110" charset="0"/>
                <a:ea typeface="+mn-ea"/>
                <a:cs typeface="+mn-cs"/>
              </a:rPr>
              <a:t>table must be in main memory, including the page table entry of the currently executing</a:t>
            </a:r>
          </a:p>
          <a:p>
            <a:r>
              <a:rPr lang="en-US" sz="1200" kern="1200" baseline="0" dirty="0" smtClean="0">
                <a:solidFill>
                  <a:schemeClr val="tx1"/>
                </a:solidFill>
                <a:latin typeface="Times New Roman" pitchFamily="-110" charset="0"/>
                <a:ea typeface="+mn-ea"/>
                <a:cs typeface="+mn-cs"/>
              </a:rPr>
              <a:t>page. Some processors make use of a two-level scheme to organize large page</a:t>
            </a:r>
          </a:p>
          <a:p>
            <a:r>
              <a:rPr lang="en-US" sz="1200" kern="1200" baseline="0" dirty="0" smtClean="0">
                <a:solidFill>
                  <a:schemeClr val="tx1"/>
                </a:solidFill>
                <a:latin typeface="Times New Roman" pitchFamily="-110" charset="0"/>
                <a:ea typeface="+mn-ea"/>
                <a:cs typeface="+mn-cs"/>
              </a:rPr>
              <a:t>tables. In this scheme, there is a page directory, in which each entry points to a page</a:t>
            </a:r>
          </a:p>
          <a:p>
            <a:r>
              <a:rPr lang="en-US" sz="1200" kern="1200" baseline="0" dirty="0" smtClean="0">
                <a:solidFill>
                  <a:schemeClr val="tx1"/>
                </a:solidFill>
                <a:latin typeface="Times New Roman" pitchFamily="-110" charset="0"/>
                <a:ea typeface="+mn-ea"/>
                <a:cs typeface="+mn-cs"/>
              </a:rPr>
              <a:t>table. Thus, if the length of the page directory is </a:t>
            </a:r>
            <a:r>
              <a:rPr lang="en-US" sz="1200" i="1" kern="1200" baseline="0" dirty="0" smtClean="0">
                <a:solidFill>
                  <a:schemeClr val="tx1"/>
                </a:solidFill>
                <a:latin typeface="Times New Roman" pitchFamily="-110" charset="0"/>
                <a:ea typeface="+mn-ea"/>
                <a:cs typeface="+mn-cs"/>
              </a:rPr>
              <a:t>X, </a:t>
            </a:r>
            <a:r>
              <a:rPr lang="en-US" sz="1200" i="0" kern="1200" baseline="0" dirty="0" smtClean="0">
                <a:solidFill>
                  <a:schemeClr val="tx1"/>
                </a:solidFill>
                <a:latin typeface="Times New Roman" pitchFamily="-110" charset="0"/>
                <a:ea typeface="+mn-ea"/>
                <a:cs typeface="+mn-cs"/>
              </a:rPr>
              <a:t>and if the maximum length of a</a:t>
            </a:r>
          </a:p>
          <a:p>
            <a:r>
              <a:rPr lang="en-US" sz="1200" kern="1200" baseline="0" dirty="0" smtClean="0">
                <a:solidFill>
                  <a:schemeClr val="tx1"/>
                </a:solidFill>
                <a:latin typeface="Times New Roman" pitchFamily="-110" charset="0"/>
                <a:ea typeface="+mn-ea"/>
                <a:cs typeface="+mn-cs"/>
              </a:rPr>
              <a:t>page table is </a:t>
            </a:r>
            <a:r>
              <a:rPr lang="en-US" sz="1200" i="1" kern="1200" baseline="0" dirty="0" smtClean="0">
                <a:solidFill>
                  <a:schemeClr val="tx1"/>
                </a:solidFill>
                <a:latin typeface="Times New Roman" pitchFamily="-110" charset="0"/>
                <a:ea typeface="+mn-ea"/>
                <a:cs typeface="+mn-cs"/>
              </a:rPr>
              <a:t>Y, </a:t>
            </a:r>
            <a:r>
              <a:rPr lang="en-US" sz="1200" i="0" kern="1200" baseline="0" dirty="0" smtClean="0">
                <a:solidFill>
                  <a:schemeClr val="tx1"/>
                </a:solidFill>
                <a:latin typeface="Times New Roman" pitchFamily="-110" charset="0"/>
                <a:ea typeface="+mn-ea"/>
                <a:cs typeface="+mn-cs"/>
              </a:rPr>
              <a:t>then a process can consist of up to </a:t>
            </a:r>
            <a:r>
              <a:rPr lang="en-US" sz="1200" i="1" kern="1200" baseline="0" dirty="0" smtClean="0">
                <a:solidFill>
                  <a:schemeClr val="tx1"/>
                </a:solidFill>
                <a:latin typeface="Times New Roman" pitchFamily="-110" charset="0"/>
                <a:ea typeface="+mn-ea"/>
                <a:cs typeface="+mn-cs"/>
              </a:rPr>
              <a:t>X * Y pages. </a:t>
            </a:r>
            <a:r>
              <a:rPr lang="en-US" sz="1200" i="0" kern="1200" baseline="0" dirty="0" smtClean="0">
                <a:solidFill>
                  <a:schemeClr val="tx1"/>
                </a:solidFill>
                <a:latin typeface="Times New Roman" pitchFamily="-110" charset="0"/>
                <a:ea typeface="+mn-ea"/>
                <a:cs typeface="+mn-cs"/>
              </a:rPr>
              <a:t>Typically, the maximum</a:t>
            </a:r>
          </a:p>
          <a:p>
            <a:r>
              <a:rPr lang="en-US" sz="1200" kern="1200" baseline="0" dirty="0" smtClean="0">
                <a:solidFill>
                  <a:schemeClr val="tx1"/>
                </a:solidFill>
                <a:latin typeface="Times New Roman" pitchFamily="-110" charset="0"/>
                <a:ea typeface="+mn-ea"/>
                <a:cs typeface="+mn-cs"/>
              </a:rPr>
              <a:t>length of a page table is restricted to be equal to one page. We will see an example</a:t>
            </a:r>
          </a:p>
          <a:p>
            <a:r>
              <a:rPr lang="en-US" sz="1200" kern="1200" baseline="0" dirty="0" smtClean="0">
                <a:solidFill>
                  <a:schemeClr val="tx1"/>
                </a:solidFill>
                <a:latin typeface="Times New Roman" pitchFamily="-110" charset="0"/>
                <a:ea typeface="+mn-ea"/>
                <a:cs typeface="+mn-cs"/>
              </a:rPr>
              <a:t>of this two-level approach when we consider the Pentium II later in this chapter.</a:t>
            </a:r>
            <a:endParaRPr lang="en-GB" dirty="0"/>
          </a:p>
        </p:txBody>
      </p:sp>
    </p:spTree>
    <p:extLst>
      <p:ext uri="{BB962C8B-B14F-4D97-AF65-F5344CB8AC3E}">
        <p14:creationId xmlns:p14="http://schemas.microsoft.com/office/powerpoint/2010/main" val="3856528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14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extLst>
      <p:ext uri="{BB962C8B-B14F-4D97-AF65-F5344CB8AC3E}">
        <p14:creationId xmlns:p14="http://schemas.microsoft.com/office/powerpoint/2010/main" val="972251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principle, then, every virtual memory reference can cause two physical memory</a:t>
            </a:r>
          </a:p>
          <a:p>
            <a:r>
              <a:rPr lang="en-US" sz="1200" kern="1200" baseline="0" dirty="0" smtClean="0">
                <a:solidFill>
                  <a:schemeClr val="tx1"/>
                </a:solidFill>
                <a:latin typeface="Times New Roman" pitchFamily="-110" charset="0"/>
                <a:ea typeface="+mn-ea"/>
                <a:cs typeface="+mn-cs"/>
              </a:rPr>
              <a:t>accesses: one to fetch the appropriate page table entry, and one to fetch the</a:t>
            </a:r>
          </a:p>
          <a:p>
            <a:r>
              <a:rPr lang="en-US" sz="1200" kern="1200" baseline="0" dirty="0" smtClean="0">
                <a:solidFill>
                  <a:schemeClr val="tx1"/>
                </a:solidFill>
                <a:latin typeface="Times New Roman" pitchFamily="-110" charset="0"/>
                <a:ea typeface="+mn-ea"/>
                <a:cs typeface="+mn-cs"/>
              </a:rPr>
              <a:t>desired data. Thus, a straightforward virtual memory scheme would have the effect</a:t>
            </a:r>
          </a:p>
          <a:p>
            <a:r>
              <a:rPr lang="en-US" sz="1200" kern="1200" baseline="0" dirty="0" smtClean="0">
                <a:solidFill>
                  <a:schemeClr val="tx1"/>
                </a:solidFill>
                <a:latin typeface="Times New Roman" pitchFamily="-110" charset="0"/>
                <a:ea typeface="+mn-ea"/>
                <a:cs typeface="+mn-cs"/>
              </a:rPr>
              <a:t>of doubling the memory access time. To overcome this problem, most virtual</a:t>
            </a:r>
          </a:p>
          <a:p>
            <a:r>
              <a:rPr lang="en-US" sz="1200" kern="1200" baseline="0" dirty="0" smtClean="0">
                <a:solidFill>
                  <a:schemeClr val="tx1"/>
                </a:solidFill>
                <a:latin typeface="Times New Roman" pitchFamily="-110" charset="0"/>
                <a:ea typeface="+mn-ea"/>
                <a:cs typeface="+mn-cs"/>
              </a:rPr>
              <a:t>memory schemes make use of a special cache for page table entries, usually called</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translation lookaside buffer (TLB). This cache functions in the same way as a</a:t>
            </a:r>
          </a:p>
          <a:p>
            <a:r>
              <a:rPr lang="en-US" sz="1200" kern="1200" baseline="0" dirty="0" smtClean="0">
                <a:solidFill>
                  <a:schemeClr val="tx1"/>
                </a:solidFill>
                <a:latin typeface="Times New Roman" pitchFamily="-110" charset="0"/>
                <a:ea typeface="+mn-ea"/>
                <a:cs typeface="+mn-cs"/>
              </a:rPr>
              <a:t>memory cache and contains those page table entries that have been most recently</a:t>
            </a:r>
          </a:p>
          <a:p>
            <a:r>
              <a:rPr lang="en-US" sz="1200" kern="1200" baseline="0" dirty="0" smtClean="0">
                <a:solidFill>
                  <a:schemeClr val="tx1"/>
                </a:solidFill>
                <a:latin typeface="Times New Roman" pitchFamily="-110" charset="0"/>
                <a:ea typeface="+mn-ea"/>
                <a:cs typeface="+mn-cs"/>
              </a:rPr>
              <a:t>used. Figure 8.18 is a flowchart that shows the use of the TLB. By the principle of</a:t>
            </a:r>
          </a:p>
          <a:p>
            <a:r>
              <a:rPr lang="en-US" sz="1200" kern="1200" baseline="0" dirty="0" smtClean="0">
                <a:solidFill>
                  <a:schemeClr val="tx1"/>
                </a:solidFill>
                <a:latin typeface="Times New Roman" pitchFamily="-110" charset="0"/>
                <a:ea typeface="+mn-ea"/>
                <a:cs typeface="+mn-cs"/>
              </a:rPr>
              <a:t>locality, most virtual memory references will be to locations in recently used pages.</a:t>
            </a:r>
          </a:p>
          <a:p>
            <a:r>
              <a:rPr lang="en-US" sz="1200" kern="1200" baseline="0" dirty="0" smtClean="0">
                <a:solidFill>
                  <a:schemeClr val="tx1"/>
                </a:solidFill>
                <a:latin typeface="Times New Roman" pitchFamily="-110" charset="0"/>
                <a:ea typeface="+mn-ea"/>
                <a:cs typeface="+mn-cs"/>
              </a:rPr>
              <a:t>Therefore, most references will involve page table entries in the cache. Studies of</a:t>
            </a:r>
          </a:p>
          <a:p>
            <a:r>
              <a:rPr lang="en-US" sz="1200" kern="1200" baseline="0" dirty="0" smtClean="0">
                <a:solidFill>
                  <a:schemeClr val="tx1"/>
                </a:solidFill>
                <a:latin typeface="Times New Roman" pitchFamily="-110" charset="0"/>
                <a:ea typeface="+mn-ea"/>
                <a:cs typeface="+mn-cs"/>
              </a:rPr>
              <a:t>the VAX TLB have shown that this scheme can significantly improve performance</a:t>
            </a:r>
          </a:p>
          <a:p>
            <a:r>
              <a:rPr lang="en-US" sz="1200" kern="1200" baseline="0" dirty="0" smtClean="0">
                <a:solidFill>
                  <a:schemeClr val="tx1"/>
                </a:solidFill>
                <a:latin typeface="Times New Roman" pitchFamily="-110" charset="0"/>
                <a:ea typeface="+mn-ea"/>
                <a:cs typeface="+mn-cs"/>
              </a:rPr>
              <a:t>[CLAR85, SATY81].</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15</a:t>
            </a:fld>
            <a:endParaRPr lang="en-US" dirty="0"/>
          </a:p>
        </p:txBody>
      </p:sp>
    </p:spTree>
    <p:extLst>
      <p:ext uri="{BB962C8B-B14F-4D97-AF65-F5344CB8AC3E}">
        <p14:creationId xmlns:p14="http://schemas.microsoft.com/office/powerpoint/2010/main" val="357166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principle, then, every virtual memory reference can cause two physical memory</a:t>
            </a:r>
          </a:p>
          <a:p>
            <a:r>
              <a:rPr lang="en-US" sz="1200" kern="1200" baseline="0" dirty="0" smtClean="0">
                <a:solidFill>
                  <a:schemeClr val="tx1"/>
                </a:solidFill>
                <a:latin typeface="Times New Roman" pitchFamily="-110" charset="0"/>
                <a:ea typeface="+mn-ea"/>
                <a:cs typeface="+mn-cs"/>
              </a:rPr>
              <a:t>accesses: one to fetch the appropriate page table entry, and one to fetch the</a:t>
            </a:r>
          </a:p>
          <a:p>
            <a:r>
              <a:rPr lang="en-US" sz="1200" kern="1200" baseline="0" dirty="0" smtClean="0">
                <a:solidFill>
                  <a:schemeClr val="tx1"/>
                </a:solidFill>
                <a:latin typeface="Times New Roman" pitchFamily="-110" charset="0"/>
                <a:ea typeface="+mn-ea"/>
                <a:cs typeface="+mn-cs"/>
              </a:rPr>
              <a:t>desired data. Thus, a straightforward virtual memory scheme would have the effect</a:t>
            </a:r>
          </a:p>
          <a:p>
            <a:r>
              <a:rPr lang="en-US" sz="1200" kern="1200" baseline="0" dirty="0" smtClean="0">
                <a:solidFill>
                  <a:schemeClr val="tx1"/>
                </a:solidFill>
                <a:latin typeface="Times New Roman" pitchFamily="-110" charset="0"/>
                <a:ea typeface="+mn-ea"/>
                <a:cs typeface="+mn-cs"/>
              </a:rPr>
              <a:t>of doubling the memory access time. To overcome this problem, most virtual</a:t>
            </a:r>
          </a:p>
          <a:p>
            <a:r>
              <a:rPr lang="en-US" sz="1200" kern="1200" baseline="0" dirty="0" smtClean="0">
                <a:solidFill>
                  <a:schemeClr val="tx1"/>
                </a:solidFill>
                <a:latin typeface="Times New Roman" pitchFamily="-110" charset="0"/>
                <a:ea typeface="+mn-ea"/>
                <a:cs typeface="+mn-cs"/>
              </a:rPr>
              <a:t>memory schemes make use of a special cache for page table entries, usually called</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translation lookaside buffer (TLB). This cache functions in the same way as a</a:t>
            </a:r>
          </a:p>
          <a:p>
            <a:r>
              <a:rPr lang="en-US" sz="1200" kern="1200" baseline="0" dirty="0" smtClean="0">
                <a:solidFill>
                  <a:schemeClr val="tx1"/>
                </a:solidFill>
                <a:latin typeface="Times New Roman" pitchFamily="-110" charset="0"/>
                <a:ea typeface="+mn-ea"/>
                <a:cs typeface="+mn-cs"/>
              </a:rPr>
              <a:t>memory cache and contains those page table entries that have been most recently</a:t>
            </a:r>
          </a:p>
          <a:p>
            <a:r>
              <a:rPr lang="en-US" sz="1200" kern="1200" baseline="0" dirty="0" smtClean="0">
                <a:solidFill>
                  <a:schemeClr val="tx1"/>
                </a:solidFill>
                <a:latin typeface="Times New Roman" pitchFamily="-110" charset="0"/>
                <a:ea typeface="+mn-ea"/>
                <a:cs typeface="+mn-cs"/>
              </a:rPr>
              <a:t>used. Figure 8.18 is a flowchart that shows the use of the TLB. By the principle of</a:t>
            </a:r>
          </a:p>
          <a:p>
            <a:r>
              <a:rPr lang="en-US" sz="1200" kern="1200" baseline="0" dirty="0" smtClean="0">
                <a:solidFill>
                  <a:schemeClr val="tx1"/>
                </a:solidFill>
                <a:latin typeface="Times New Roman" pitchFamily="-110" charset="0"/>
                <a:ea typeface="+mn-ea"/>
                <a:cs typeface="+mn-cs"/>
              </a:rPr>
              <a:t>locality, most virtual memory references will be to locations in recently used pages.</a:t>
            </a:r>
          </a:p>
          <a:p>
            <a:r>
              <a:rPr lang="en-US" sz="1200" kern="1200" baseline="0" dirty="0" smtClean="0">
                <a:solidFill>
                  <a:schemeClr val="tx1"/>
                </a:solidFill>
                <a:latin typeface="Times New Roman" pitchFamily="-110" charset="0"/>
                <a:ea typeface="+mn-ea"/>
                <a:cs typeface="+mn-cs"/>
              </a:rPr>
              <a:t>Therefore, most references will involve page table entries in the cache. Studies of</a:t>
            </a:r>
          </a:p>
          <a:p>
            <a:r>
              <a:rPr lang="en-US" sz="1200" kern="1200" baseline="0" dirty="0" smtClean="0">
                <a:solidFill>
                  <a:schemeClr val="tx1"/>
                </a:solidFill>
                <a:latin typeface="Times New Roman" pitchFamily="-110" charset="0"/>
                <a:ea typeface="+mn-ea"/>
                <a:cs typeface="+mn-cs"/>
              </a:rPr>
              <a:t>the VAX TLB have shown that this scheme can significantly improve performance</a:t>
            </a:r>
          </a:p>
          <a:p>
            <a:r>
              <a:rPr lang="en-US" sz="1200" kern="1200" baseline="0" dirty="0" smtClean="0">
                <a:solidFill>
                  <a:schemeClr val="tx1"/>
                </a:solidFill>
                <a:latin typeface="Times New Roman" pitchFamily="-110" charset="0"/>
                <a:ea typeface="+mn-ea"/>
                <a:cs typeface="+mn-cs"/>
              </a:rPr>
              <a:t>[CLAR85, SATY81].</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16</a:t>
            </a:fld>
            <a:endParaRPr lang="en-US" dirty="0"/>
          </a:p>
        </p:txBody>
      </p:sp>
    </p:spTree>
    <p:extLst>
      <p:ext uri="{BB962C8B-B14F-4D97-AF65-F5344CB8AC3E}">
        <p14:creationId xmlns:p14="http://schemas.microsoft.com/office/powerpoint/2010/main" val="2319599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Note that the virtual memory mechanism must interact with the cache system</a:t>
            </a:r>
          </a:p>
          <a:p>
            <a:r>
              <a:rPr lang="en-US" sz="1200" kern="1200" baseline="0" dirty="0" smtClean="0">
                <a:solidFill>
                  <a:schemeClr val="tx1"/>
                </a:solidFill>
                <a:latin typeface="Times New Roman" pitchFamily="-110" charset="0"/>
                <a:ea typeface="+mn-ea"/>
                <a:cs typeface="+mn-cs"/>
              </a:rPr>
              <a:t>(not the TLB cache, but the main memory cache). This is illustrated in Figure 8.19.</a:t>
            </a:r>
          </a:p>
          <a:p>
            <a:r>
              <a:rPr lang="en-US" sz="1200" kern="1200" baseline="0" dirty="0" smtClean="0">
                <a:solidFill>
                  <a:schemeClr val="tx1"/>
                </a:solidFill>
                <a:latin typeface="Times New Roman" pitchFamily="-110" charset="0"/>
                <a:ea typeface="+mn-ea"/>
                <a:cs typeface="+mn-cs"/>
              </a:rPr>
              <a:t>A virtual address will generally be in the form of a page number, offset. First, the</a:t>
            </a:r>
          </a:p>
          <a:p>
            <a:r>
              <a:rPr lang="en-US" sz="1200" kern="1200" baseline="0" dirty="0" smtClean="0">
                <a:solidFill>
                  <a:schemeClr val="tx1"/>
                </a:solidFill>
                <a:latin typeface="Times New Roman" pitchFamily="-110" charset="0"/>
                <a:ea typeface="+mn-ea"/>
                <a:cs typeface="+mn-cs"/>
              </a:rPr>
              <a:t>memory system consults the TLB to see if the matching page table entry is present.</a:t>
            </a:r>
          </a:p>
          <a:p>
            <a:r>
              <a:rPr lang="en-US" sz="1200" kern="1200" baseline="0" dirty="0" smtClean="0">
                <a:solidFill>
                  <a:schemeClr val="tx1"/>
                </a:solidFill>
                <a:latin typeface="Times New Roman" pitchFamily="-110" charset="0"/>
                <a:ea typeface="+mn-ea"/>
                <a:cs typeface="+mn-cs"/>
              </a:rPr>
              <a:t>If it is, the real (physical) address is generated by combining the frame number with</a:t>
            </a:r>
          </a:p>
          <a:p>
            <a:r>
              <a:rPr lang="en-US" sz="1200" kern="1200" baseline="0" dirty="0" smtClean="0">
                <a:solidFill>
                  <a:schemeClr val="tx1"/>
                </a:solidFill>
                <a:latin typeface="Times New Roman" pitchFamily="-110" charset="0"/>
                <a:ea typeface="+mn-ea"/>
                <a:cs typeface="+mn-cs"/>
              </a:rPr>
              <a:t>the offset. If not, the entry is accessed from a page table. Once the real address is</a:t>
            </a:r>
          </a:p>
          <a:p>
            <a:r>
              <a:rPr lang="en-US" sz="1200" kern="1200" baseline="0" dirty="0" smtClean="0">
                <a:solidFill>
                  <a:schemeClr val="tx1"/>
                </a:solidFill>
                <a:latin typeface="Times New Roman" pitchFamily="-110" charset="0"/>
                <a:ea typeface="+mn-ea"/>
                <a:cs typeface="+mn-cs"/>
              </a:rPr>
              <a:t>generated, which is in the form of a tag and a remainder, the cache is consulted to</a:t>
            </a:r>
          </a:p>
          <a:p>
            <a:r>
              <a:rPr lang="en-US" sz="1200" kern="1200" baseline="0" dirty="0" smtClean="0">
                <a:solidFill>
                  <a:schemeClr val="tx1"/>
                </a:solidFill>
                <a:latin typeface="Times New Roman" pitchFamily="-110" charset="0"/>
                <a:ea typeface="+mn-ea"/>
                <a:cs typeface="+mn-cs"/>
              </a:rPr>
              <a:t>see if the block containing that word is present (see Figure 4.5). If so, it is returned</a:t>
            </a:r>
          </a:p>
          <a:p>
            <a:r>
              <a:rPr lang="en-US" sz="1200" kern="1200" baseline="0" dirty="0" smtClean="0">
                <a:solidFill>
                  <a:schemeClr val="tx1"/>
                </a:solidFill>
                <a:latin typeface="Times New Roman" pitchFamily="-110" charset="0"/>
                <a:ea typeface="+mn-ea"/>
                <a:cs typeface="+mn-cs"/>
              </a:rPr>
              <a:t>to the processor. If not, the word is retrieved from main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reader should be able to appreciate the complexity of the processor hardware</a:t>
            </a:r>
          </a:p>
          <a:p>
            <a:r>
              <a:rPr lang="en-US" sz="1200" kern="1200" baseline="0" dirty="0" smtClean="0">
                <a:solidFill>
                  <a:schemeClr val="tx1"/>
                </a:solidFill>
                <a:latin typeface="Times New Roman" pitchFamily="-110" charset="0"/>
                <a:ea typeface="+mn-ea"/>
                <a:cs typeface="+mn-cs"/>
              </a:rPr>
              <a:t>involved in a single memory reference. The virtual address is translated into</a:t>
            </a:r>
          </a:p>
          <a:p>
            <a:r>
              <a:rPr lang="en-US" sz="1200" kern="1200" baseline="0" dirty="0" smtClean="0">
                <a:solidFill>
                  <a:schemeClr val="tx1"/>
                </a:solidFill>
                <a:latin typeface="Times New Roman" pitchFamily="-110" charset="0"/>
                <a:ea typeface="+mn-ea"/>
                <a:cs typeface="+mn-cs"/>
              </a:rPr>
              <a:t>a real address. This involves reference to a page table, which may be in the TLB, in</a:t>
            </a:r>
          </a:p>
          <a:p>
            <a:r>
              <a:rPr lang="en-US" sz="1200" kern="1200" baseline="0" dirty="0" smtClean="0">
                <a:solidFill>
                  <a:schemeClr val="tx1"/>
                </a:solidFill>
                <a:latin typeface="Times New Roman" pitchFamily="-110" charset="0"/>
                <a:ea typeface="+mn-ea"/>
                <a:cs typeface="+mn-cs"/>
              </a:rPr>
              <a:t>main memory, or on disk. The referenced word may be in cache, in main memory,</a:t>
            </a:r>
          </a:p>
          <a:p>
            <a:r>
              <a:rPr lang="en-US" sz="1200" kern="1200" baseline="0" dirty="0" smtClean="0">
                <a:solidFill>
                  <a:schemeClr val="tx1"/>
                </a:solidFill>
                <a:latin typeface="Times New Roman" pitchFamily="-110" charset="0"/>
                <a:ea typeface="+mn-ea"/>
                <a:cs typeface="+mn-cs"/>
              </a:rPr>
              <a:t>or on disk. In the latter case, the page containing the word must be loaded into main</a:t>
            </a:r>
          </a:p>
          <a:p>
            <a:r>
              <a:rPr lang="en-US" sz="1200" kern="1200" baseline="0" dirty="0" smtClean="0">
                <a:solidFill>
                  <a:schemeClr val="tx1"/>
                </a:solidFill>
                <a:latin typeface="Times New Roman" pitchFamily="-110" charset="0"/>
                <a:ea typeface="+mn-ea"/>
                <a:cs typeface="+mn-cs"/>
              </a:rPr>
              <a:t>memory and its block loaded into the cache. In addition, the page table entry for</a:t>
            </a:r>
          </a:p>
          <a:p>
            <a:r>
              <a:rPr lang="en-US" sz="1200" kern="1200" baseline="0" dirty="0" smtClean="0">
                <a:solidFill>
                  <a:schemeClr val="tx1"/>
                </a:solidFill>
                <a:latin typeface="Times New Roman" pitchFamily="-110" charset="0"/>
                <a:ea typeface="+mn-ea"/>
                <a:cs typeface="+mn-cs"/>
              </a:rPr>
              <a:t>that page must be updated.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17</a:t>
            </a:fld>
            <a:endParaRPr lang="en-US" dirty="0"/>
          </a:p>
        </p:txBody>
      </p:sp>
    </p:spTree>
    <p:extLst>
      <p:ext uri="{BB962C8B-B14F-4D97-AF65-F5344CB8AC3E}">
        <p14:creationId xmlns:p14="http://schemas.microsoft.com/office/powerpoint/2010/main" val="2121927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18</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extLst>
      <p:ext uri="{BB962C8B-B14F-4D97-AF65-F5344CB8AC3E}">
        <p14:creationId xmlns:p14="http://schemas.microsoft.com/office/powerpoint/2010/main" val="1929295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19</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extLst>
      <p:ext uri="{BB962C8B-B14F-4D97-AF65-F5344CB8AC3E}">
        <p14:creationId xmlns:p14="http://schemas.microsoft.com/office/powerpoint/2010/main" val="228678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20</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extLst>
      <p:ext uri="{BB962C8B-B14F-4D97-AF65-F5344CB8AC3E}">
        <p14:creationId xmlns:p14="http://schemas.microsoft.com/office/powerpoint/2010/main" val="207346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extLst>
      <p:ext uri="{BB962C8B-B14F-4D97-AF65-F5344CB8AC3E}">
        <p14:creationId xmlns:p14="http://schemas.microsoft.com/office/powerpoint/2010/main" val="23692519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21</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extLst>
      <p:ext uri="{BB962C8B-B14F-4D97-AF65-F5344CB8AC3E}">
        <p14:creationId xmlns:p14="http://schemas.microsoft.com/office/powerpoint/2010/main" val="2872500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1552A-EF79-CE48-9B2E-D1EA5888C827}" type="slidenum">
              <a:rPr lang="en-US"/>
              <a:pPr/>
              <a:t>22</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basic mechanism for reading a word from memory</a:t>
            </a:r>
          </a:p>
          <a:p>
            <a:r>
              <a:rPr lang="en-US" sz="1200" kern="1200" baseline="0" dirty="0" smtClean="0">
                <a:solidFill>
                  <a:schemeClr val="tx1"/>
                </a:solidFill>
                <a:latin typeface="Times New Roman" pitchFamily="-110" charset="0"/>
                <a:ea typeface="+mn-ea"/>
                <a:cs typeface="+mn-cs"/>
              </a:rPr>
              <a:t>involves the translation of a virtual, or logical, address, consisting of page number</a:t>
            </a:r>
          </a:p>
          <a:p>
            <a:r>
              <a:rPr lang="en-US" sz="1200" kern="1200" baseline="0" dirty="0" smtClean="0">
                <a:solidFill>
                  <a:schemeClr val="tx1"/>
                </a:solidFill>
                <a:latin typeface="Times New Roman" pitchFamily="-110" charset="0"/>
                <a:ea typeface="+mn-ea"/>
                <a:cs typeface="+mn-cs"/>
              </a:rPr>
              <a:t>and offset, into a physical address, consisting of frame number and offset, using a</a:t>
            </a:r>
          </a:p>
          <a:p>
            <a:r>
              <a:rPr lang="en-US" sz="1200" kern="1200" baseline="0" dirty="0" smtClean="0">
                <a:solidFill>
                  <a:schemeClr val="tx1"/>
                </a:solidFill>
                <a:latin typeface="Times New Roman" pitchFamily="-110" charset="0"/>
                <a:ea typeface="+mn-ea"/>
                <a:cs typeface="+mn-cs"/>
              </a:rPr>
              <a:t>page table. Because the page table is of variable length, depending on the size of the</a:t>
            </a:r>
          </a:p>
          <a:p>
            <a:r>
              <a:rPr lang="en-US" sz="1200" kern="1200" baseline="0" dirty="0" smtClean="0">
                <a:solidFill>
                  <a:schemeClr val="tx1"/>
                </a:solidFill>
                <a:latin typeface="Times New Roman" pitchFamily="-110" charset="0"/>
                <a:ea typeface="+mn-ea"/>
                <a:cs typeface="+mn-cs"/>
              </a:rPr>
              <a:t>process, we cannot expect to hold it in registers. Instead, it must be in main memory</a:t>
            </a:r>
          </a:p>
          <a:p>
            <a:r>
              <a:rPr lang="en-US" sz="1200" kern="1200" baseline="0" dirty="0" smtClean="0">
                <a:solidFill>
                  <a:schemeClr val="tx1"/>
                </a:solidFill>
                <a:latin typeface="Times New Roman" pitchFamily="-110" charset="0"/>
                <a:ea typeface="+mn-ea"/>
                <a:cs typeface="+mn-cs"/>
              </a:rPr>
              <a:t>to be accessed. Figure 8.16 suggests a hardware implementation of this scheme.</a:t>
            </a:r>
          </a:p>
          <a:p>
            <a:r>
              <a:rPr lang="en-US" sz="1200" kern="1200" baseline="0" dirty="0" smtClean="0">
                <a:solidFill>
                  <a:schemeClr val="tx1"/>
                </a:solidFill>
                <a:latin typeface="Times New Roman" pitchFamily="-110" charset="0"/>
                <a:ea typeface="+mn-ea"/>
                <a:cs typeface="+mn-cs"/>
              </a:rPr>
              <a:t>When a particular process is running, a register holds the starting address of the</a:t>
            </a:r>
          </a:p>
          <a:p>
            <a:r>
              <a:rPr lang="en-US" sz="1200" kern="1200" baseline="0" dirty="0" smtClean="0">
                <a:solidFill>
                  <a:schemeClr val="tx1"/>
                </a:solidFill>
                <a:latin typeface="Times New Roman" pitchFamily="-110" charset="0"/>
                <a:ea typeface="+mn-ea"/>
                <a:cs typeface="+mn-cs"/>
              </a:rPr>
              <a:t>page table for that process. The page number of a virtual address is used to index</a:t>
            </a:r>
          </a:p>
          <a:p>
            <a:r>
              <a:rPr lang="en-US" sz="1200" kern="1200" baseline="0" dirty="0" smtClean="0">
                <a:solidFill>
                  <a:schemeClr val="tx1"/>
                </a:solidFill>
                <a:latin typeface="Times New Roman" pitchFamily="-110" charset="0"/>
                <a:ea typeface="+mn-ea"/>
                <a:cs typeface="+mn-cs"/>
              </a:rPr>
              <a:t>that table and look up the corresponding frame number. This is combined with the</a:t>
            </a:r>
          </a:p>
          <a:p>
            <a:r>
              <a:rPr lang="en-US" sz="1200" kern="1200" baseline="0" dirty="0" smtClean="0">
                <a:solidFill>
                  <a:schemeClr val="tx1"/>
                </a:solidFill>
                <a:latin typeface="Times New Roman" pitchFamily="-110" charset="0"/>
                <a:ea typeface="+mn-ea"/>
                <a:cs typeface="+mn-cs"/>
              </a:rPr>
              <a:t>offset portion of the virtual address to produce the desired real 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most systems, there is one page table per process. But each process can</a:t>
            </a:r>
          </a:p>
          <a:p>
            <a:r>
              <a:rPr lang="en-US" sz="1200" kern="1200" baseline="0" dirty="0" smtClean="0">
                <a:solidFill>
                  <a:schemeClr val="tx1"/>
                </a:solidFill>
                <a:latin typeface="Times New Roman" pitchFamily="-110" charset="0"/>
                <a:ea typeface="+mn-ea"/>
                <a:cs typeface="+mn-cs"/>
              </a:rPr>
              <a:t>occupy huge amounts of virtual memory. For example, in the VAX architecture,</a:t>
            </a:r>
          </a:p>
          <a:p>
            <a:r>
              <a:rPr lang="en-US" sz="1200" kern="1200" baseline="0" dirty="0" smtClean="0">
                <a:solidFill>
                  <a:schemeClr val="tx1"/>
                </a:solidFill>
                <a:latin typeface="Times New Roman" pitchFamily="-110" charset="0"/>
                <a:ea typeface="+mn-ea"/>
                <a:cs typeface="+mn-cs"/>
              </a:rPr>
              <a:t>each process can have up to 2</a:t>
            </a:r>
            <a:r>
              <a:rPr lang="en-US" sz="1200" kern="1200" baseline="30000" dirty="0" smtClean="0">
                <a:solidFill>
                  <a:schemeClr val="tx1"/>
                </a:solidFill>
                <a:latin typeface="Times New Roman" pitchFamily="-110" charset="0"/>
                <a:ea typeface="+mn-ea"/>
                <a:cs typeface="+mn-cs"/>
              </a:rPr>
              <a:t>31</a:t>
            </a:r>
            <a:r>
              <a:rPr lang="en-US" sz="1200" kern="1200" baseline="0" dirty="0" smtClean="0">
                <a:solidFill>
                  <a:schemeClr val="tx1"/>
                </a:solidFill>
                <a:latin typeface="Times New Roman" pitchFamily="-110" charset="0"/>
                <a:ea typeface="+mn-ea"/>
                <a:cs typeface="+mn-cs"/>
              </a:rPr>
              <a:t> = 2 Gbytes of virtual memory. Using 2</a:t>
            </a:r>
            <a:r>
              <a:rPr lang="en-US" sz="1200" kern="1200" baseline="30000" dirty="0" smtClean="0">
                <a:solidFill>
                  <a:schemeClr val="tx1"/>
                </a:solidFill>
                <a:latin typeface="Times New Roman" pitchFamily="-110" charset="0"/>
                <a:ea typeface="+mn-ea"/>
                <a:cs typeface="+mn-cs"/>
              </a:rPr>
              <a:t>9</a:t>
            </a:r>
            <a:r>
              <a:rPr lang="en-US" sz="1200" kern="1200" baseline="0" dirty="0" smtClean="0">
                <a:solidFill>
                  <a:schemeClr val="tx1"/>
                </a:solidFill>
                <a:latin typeface="Times New Roman" pitchFamily="-110" charset="0"/>
                <a:ea typeface="+mn-ea"/>
                <a:cs typeface="+mn-cs"/>
              </a:rPr>
              <a:t> = 512-byte</a:t>
            </a:r>
          </a:p>
          <a:p>
            <a:r>
              <a:rPr lang="en-US" sz="1200" kern="1200" baseline="0" dirty="0" smtClean="0">
                <a:solidFill>
                  <a:schemeClr val="tx1"/>
                </a:solidFill>
                <a:latin typeface="Times New Roman" pitchFamily="-110" charset="0"/>
                <a:ea typeface="+mn-ea"/>
                <a:cs typeface="+mn-cs"/>
              </a:rPr>
              <a:t>pages, that means that as many as 2</a:t>
            </a:r>
            <a:r>
              <a:rPr lang="en-US" sz="1200" kern="1200" baseline="30000" dirty="0" smtClean="0">
                <a:solidFill>
                  <a:schemeClr val="tx1"/>
                </a:solidFill>
                <a:latin typeface="Times New Roman" pitchFamily="-110" charset="0"/>
                <a:ea typeface="+mn-ea"/>
                <a:cs typeface="+mn-cs"/>
              </a:rPr>
              <a:t>22</a:t>
            </a:r>
            <a:r>
              <a:rPr lang="en-US" sz="1200" kern="1200" baseline="0" dirty="0" smtClean="0">
                <a:solidFill>
                  <a:schemeClr val="tx1"/>
                </a:solidFill>
                <a:latin typeface="Times New Roman" pitchFamily="-110" charset="0"/>
                <a:ea typeface="+mn-ea"/>
                <a:cs typeface="+mn-cs"/>
              </a:rPr>
              <a:t> page table entries are required </a:t>
            </a:r>
            <a:r>
              <a:rPr lang="en-US" sz="1200" i="1" kern="1200" baseline="0" dirty="0" smtClean="0">
                <a:solidFill>
                  <a:schemeClr val="tx1"/>
                </a:solidFill>
                <a:latin typeface="Times New Roman" pitchFamily="-110" charset="0"/>
                <a:ea typeface="+mn-ea"/>
                <a:cs typeface="+mn-cs"/>
              </a:rPr>
              <a:t>per process.</a:t>
            </a:r>
          </a:p>
          <a:p>
            <a:r>
              <a:rPr lang="en-US" sz="1200" kern="1200" baseline="0" dirty="0" smtClean="0">
                <a:solidFill>
                  <a:schemeClr val="tx1"/>
                </a:solidFill>
                <a:latin typeface="Times New Roman" pitchFamily="-110" charset="0"/>
                <a:ea typeface="+mn-ea"/>
                <a:cs typeface="+mn-cs"/>
              </a:rPr>
              <a:t>Clearly, the amount of memory devoted to page tables alone could be unacceptably</a:t>
            </a:r>
          </a:p>
          <a:p>
            <a:r>
              <a:rPr lang="en-US" sz="1200" kern="1200" baseline="0" dirty="0" smtClean="0">
                <a:solidFill>
                  <a:schemeClr val="tx1"/>
                </a:solidFill>
                <a:latin typeface="Times New Roman" pitchFamily="-110" charset="0"/>
                <a:ea typeface="+mn-ea"/>
                <a:cs typeface="+mn-cs"/>
              </a:rPr>
              <a:t>high. To overcome this problem, most virtual memory schemes store page tables in</a:t>
            </a:r>
          </a:p>
          <a:p>
            <a:r>
              <a:rPr lang="en-US" sz="1200" kern="1200" baseline="0" dirty="0" smtClean="0">
                <a:solidFill>
                  <a:schemeClr val="tx1"/>
                </a:solidFill>
                <a:latin typeface="Times New Roman" pitchFamily="-110" charset="0"/>
                <a:ea typeface="+mn-ea"/>
                <a:cs typeface="+mn-cs"/>
              </a:rPr>
              <a:t>virtual memory rather than real memory. This means that page tables are subject to</a:t>
            </a:r>
          </a:p>
          <a:p>
            <a:r>
              <a:rPr lang="en-US" sz="1200" kern="1200" baseline="0" dirty="0" smtClean="0">
                <a:solidFill>
                  <a:schemeClr val="tx1"/>
                </a:solidFill>
                <a:latin typeface="Times New Roman" pitchFamily="-110" charset="0"/>
                <a:ea typeface="+mn-ea"/>
                <a:cs typeface="+mn-cs"/>
              </a:rPr>
              <a:t>paging just as other pages are. When a process is running, at least a part of its page</a:t>
            </a:r>
          </a:p>
          <a:p>
            <a:r>
              <a:rPr lang="en-US" sz="1200" kern="1200" baseline="0" dirty="0" smtClean="0">
                <a:solidFill>
                  <a:schemeClr val="tx1"/>
                </a:solidFill>
                <a:latin typeface="Times New Roman" pitchFamily="-110" charset="0"/>
                <a:ea typeface="+mn-ea"/>
                <a:cs typeface="+mn-cs"/>
              </a:rPr>
              <a:t>table must be in main memory, including the page table entry of the currently executing</a:t>
            </a:r>
          </a:p>
          <a:p>
            <a:r>
              <a:rPr lang="en-US" sz="1200" kern="1200" baseline="0" dirty="0" smtClean="0">
                <a:solidFill>
                  <a:schemeClr val="tx1"/>
                </a:solidFill>
                <a:latin typeface="Times New Roman" pitchFamily="-110" charset="0"/>
                <a:ea typeface="+mn-ea"/>
                <a:cs typeface="+mn-cs"/>
              </a:rPr>
              <a:t>page. Some processors make use of a two-level scheme to organize large page</a:t>
            </a:r>
          </a:p>
          <a:p>
            <a:r>
              <a:rPr lang="en-US" sz="1200" kern="1200" baseline="0" dirty="0" smtClean="0">
                <a:solidFill>
                  <a:schemeClr val="tx1"/>
                </a:solidFill>
                <a:latin typeface="Times New Roman" pitchFamily="-110" charset="0"/>
                <a:ea typeface="+mn-ea"/>
                <a:cs typeface="+mn-cs"/>
              </a:rPr>
              <a:t>tables. In this scheme, there is a page directory, in which each entry points to a page</a:t>
            </a:r>
          </a:p>
          <a:p>
            <a:r>
              <a:rPr lang="en-US" sz="1200" kern="1200" baseline="0" dirty="0" smtClean="0">
                <a:solidFill>
                  <a:schemeClr val="tx1"/>
                </a:solidFill>
                <a:latin typeface="Times New Roman" pitchFamily="-110" charset="0"/>
                <a:ea typeface="+mn-ea"/>
                <a:cs typeface="+mn-cs"/>
              </a:rPr>
              <a:t>table. Thus, if the length of the page directory is </a:t>
            </a:r>
            <a:r>
              <a:rPr lang="en-US" sz="1200" i="1" kern="1200" baseline="0" dirty="0" smtClean="0">
                <a:solidFill>
                  <a:schemeClr val="tx1"/>
                </a:solidFill>
                <a:latin typeface="Times New Roman" pitchFamily="-110" charset="0"/>
                <a:ea typeface="+mn-ea"/>
                <a:cs typeface="+mn-cs"/>
              </a:rPr>
              <a:t>X, </a:t>
            </a:r>
            <a:r>
              <a:rPr lang="en-US" sz="1200" i="0" kern="1200" baseline="0" dirty="0" smtClean="0">
                <a:solidFill>
                  <a:schemeClr val="tx1"/>
                </a:solidFill>
                <a:latin typeface="Times New Roman" pitchFamily="-110" charset="0"/>
                <a:ea typeface="+mn-ea"/>
                <a:cs typeface="+mn-cs"/>
              </a:rPr>
              <a:t>and if the maximum length of a</a:t>
            </a:r>
          </a:p>
          <a:p>
            <a:r>
              <a:rPr lang="en-US" sz="1200" kern="1200" baseline="0" dirty="0" smtClean="0">
                <a:solidFill>
                  <a:schemeClr val="tx1"/>
                </a:solidFill>
                <a:latin typeface="Times New Roman" pitchFamily="-110" charset="0"/>
                <a:ea typeface="+mn-ea"/>
                <a:cs typeface="+mn-cs"/>
              </a:rPr>
              <a:t>page table is </a:t>
            </a:r>
            <a:r>
              <a:rPr lang="en-US" sz="1200" i="1" kern="1200" baseline="0" dirty="0" smtClean="0">
                <a:solidFill>
                  <a:schemeClr val="tx1"/>
                </a:solidFill>
                <a:latin typeface="Times New Roman" pitchFamily="-110" charset="0"/>
                <a:ea typeface="+mn-ea"/>
                <a:cs typeface="+mn-cs"/>
              </a:rPr>
              <a:t>Y, </a:t>
            </a:r>
            <a:r>
              <a:rPr lang="en-US" sz="1200" i="0" kern="1200" baseline="0" dirty="0" smtClean="0">
                <a:solidFill>
                  <a:schemeClr val="tx1"/>
                </a:solidFill>
                <a:latin typeface="Times New Roman" pitchFamily="-110" charset="0"/>
                <a:ea typeface="+mn-ea"/>
                <a:cs typeface="+mn-cs"/>
              </a:rPr>
              <a:t>then a process can consist of up to </a:t>
            </a:r>
            <a:r>
              <a:rPr lang="en-US" sz="1200" i="1" kern="1200" baseline="0" dirty="0" smtClean="0">
                <a:solidFill>
                  <a:schemeClr val="tx1"/>
                </a:solidFill>
                <a:latin typeface="Times New Roman" pitchFamily="-110" charset="0"/>
                <a:ea typeface="+mn-ea"/>
                <a:cs typeface="+mn-cs"/>
              </a:rPr>
              <a:t>X * Y pages. </a:t>
            </a:r>
            <a:r>
              <a:rPr lang="en-US" sz="1200" i="0" kern="1200" baseline="0" dirty="0" smtClean="0">
                <a:solidFill>
                  <a:schemeClr val="tx1"/>
                </a:solidFill>
                <a:latin typeface="Times New Roman" pitchFamily="-110" charset="0"/>
                <a:ea typeface="+mn-ea"/>
                <a:cs typeface="+mn-cs"/>
              </a:rPr>
              <a:t>Typically, the maximum</a:t>
            </a:r>
          </a:p>
          <a:p>
            <a:r>
              <a:rPr lang="en-US" sz="1200" kern="1200" baseline="0" dirty="0" smtClean="0">
                <a:solidFill>
                  <a:schemeClr val="tx1"/>
                </a:solidFill>
                <a:latin typeface="Times New Roman" pitchFamily="-110" charset="0"/>
                <a:ea typeface="+mn-ea"/>
                <a:cs typeface="+mn-cs"/>
              </a:rPr>
              <a:t>length of a page table is restricted to be equal to one page. We will see an example</a:t>
            </a:r>
          </a:p>
          <a:p>
            <a:r>
              <a:rPr lang="en-US" sz="1200" kern="1200" baseline="0" dirty="0" smtClean="0">
                <a:solidFill>
                  <a:schemeClr val="tx1"/>
                </a:solidFill>
                <a:latin typeface="Times New Roman" pitchFamily="-110" charset="0"/>
                <a:ea typeface="+mn-ea"/>
                <a:cs typeface="+mn-cs"/>
              </a:rPr>
              <a:t>of this two-level approach when we consider the Pentium II later in this chapter.</a:t>
            </a:r>
            <a:endParaRPr lang="en-GB" dirty="0"/>
          </a:p>
        </p:txBody>
      </p:sp>
    </p:spTree>
    <p:extLst>
      <p:ext uri="{BB962C8B-B14F-4D97-AF65-F5344CB8AC3E}">
        <p14:creationId xmlns:p14="http://schemas.microsoft.com/office/powerpoint/2010/main" val="188935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23</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extLst>
      <p:ext uri="{BB962C8B-B14F-4D97-AF65-F5344CB8AC3E}">
        <p14:creationId xmlns:p14="http://schemas.microsoft.com/office/powerpoint/2010/main" val="995493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24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extLst>
      <p:ext uri="{BB962C8B-B14F-4D97-AF65-F5344CB8AC3E}">
        <p14:creationId xmlns:p14="http://schemas.microsoft.com/office/powerpoint/2010/main" val="3184944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25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extLst>
      <p:ext uri="{BB962C8B-B14F-4D97-AF65-F5344CB8AC3E}">
        <p14:creationId xmlns:p14="http://schemas.microsoft.com/office/powerpoint/2010/main" val="138025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26</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extLst>
      <p:ext uri="{BB962C8B-B14F-4D97-AF65-F5344CB8AC3E}">
        <p14:creationId xmlns:p14="http://schemas.microsoft.com/office/powerpoint/2010/main" val="57253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extLst>
      <p:ext uri="{BB962C8B-B14F-4D97-AF65-F5344CB8AC3E}">
        <p14:creationId xmlns:p14="http://schemas.microsoft.com/office/powerpoint/2010/main" val="255241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5</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suppose, as in this example, that there are not sufficient unused contiguous</a:t>
            </a:r>
          </a:p>
          <a:p>
            <a:r>
              <a:rPr lang="en-US" sz="1200" kern="1200" baseline="0" dirty="0" smtClean="0">
                <a:solidFill>
                  <a:schemeClr val="tx1"/>
                </a:solidFill>
                <a:latin typeface="Times New Roman" pitchFamily="-110" charset="0"/>
                <a:ea typeface="+mn-ea"/>
                <a:cs typeface="+mn-cs"/>
              </a:rPr>
              <a:t>frames to hold the process. Does this prevent the OS from loading A?</a:t>
            </a:r>
          </a:p>
          <a:p>
            <a:r>
              <a:rPr lang="en-US" sz="1200" kern="1200" baseline="0" dirty="0" smtClean="0">
                <a:solidFill>
                  <a:schemeClr val="tx1"/>
                </a:solidFill>
                <a:latin typeface="Times New Roman" pitchFamily="-110" charset="0"/>
                <a:ea typeface="+mn-ea"/>
                <a:cs typeface="+mn-cs"/>
              </a:rPr>
              <a:t>The answer is no, because we can once again use the concept of logical address. A</a:t>
            </a:r>
          </a:p>
          <a:p>
            <a:r>
              <a:rPr lang="en-US" sz="1200" kern="1200" baseline="0" dirty="0" smtClean="0">
                <a:solidFill>
                  <a:schemeClr val="tx1"/>
                </a:solidFill>
                <a:latin typeface="Times New Roman" pitchFamily="-110" charset="0"/>
                <a:ea typeface="+mn-ea"/>
                <a:cs typeface="+mn-cs"/>
              </a:rPr>
              <a:t>simple base address will no longer suffice. Rather, the OS maintains a </a:t>
            </a:r>
            <a:r>
              <a:rPr lang="en-US" sz="1200" b="1" kern="1200" baseline="0" dirty="0" smtClean="0">
                <a:solidFill>
                  <a:schemeClr val="tx1"/>
                </a:solidFill>
                <a:latin typeface="Times New Roman" pitchFamily="-110" charset="0"/>
                <a:ea typeface="+mn-ea"/>
                <a:cs typeface="+mn-cs"/>
              </a:rPr>
              <a:t>page table</a:t>
            </a:r>
          </a:p>
          <a:p>
            <a:r>
              <a:rPr lang="en-US" sz="1200" kern="1200" baseline="0" dirty="0" smtClean="0">
                <a:solidFill>
                  <a:schemeClr val="tx1"/>
                </a:solidFill>
                <a:latin typeface="Times New Roman" pitchFamily="-110" charset="0"/>
                <a:ea typeface="+mn-ea"/>
                <a:cs typeface="+mn-cs"/>
              </a:rPr>
              <a:t>for each process. The page table shows the frame location for each page of the</a:t>
            </a:r>
          </a:p>
          <a:p>
            <a:r>
              <a:rPr lang="en-US" sz="1200" kern="1200" baseline="0" dirty="0" smtClean="0">
                <a:solidFill>
                  <a:schemeClr val="tx1"/>
                </a:solidFill>
                <a:latin typeface="Times New Roman" pitchFamily="-110" charset="0"/>
                <a:ea typeface="+mn-ea"/>
                <a:cs typeface="+mn-cs"/>
              </a:rPr>
              <a:t>process. Within the program, each logical address consists of a page number and</a:t>
            </a:r>
          </a:p>
          <a:p>
            <a:r>
              <a:rPr lang="en-US" sz="1200" kern="1200" baseline="0" dirty="0" smtClean="0">
                <a:solidFill>
                  <a:schemeClr val="tx1"/>
                </a:solidFill>
                <a:latin typeface="Times New Roman" pitchFamily="-110" charset="0"/>
                <a:ea typeface="+mn-ea"/>
                <a:cs typeface="+mn-cs"/>
              </a:rPr>
              <a:t>a relative address within the page. Recall that in the case of simple partitioning, a</a:t>
            </a:r>
          </a:p>
          <a:p>
            <a:r>
              <a:rPr lang="en-US" sz="1200" kern="1200" baseline="0" dirty="0" smtClean="0">
                <a:solidFill>
                  <a:schemeClr val="tx1"/>
                </a:solidFill>
                <a:latin typeface="Times New Roman" pitchFamily="-110" charset="0"/>
                <a:ea typeface="+mn-ea"/>
                <a:cs typeface="+mn-cs"/>
              </a:rPr>
              <a:t>logical address is the location of a word relative to the beginning of the program;</a:t>
            </a:r>
          </a:p>
          <a:p>
            <a:r>
              <a:rPr lang="en-US" sz="1200" kern="1200" baseline="0" dirty="0" smtClean="0">
                <a:solidFill>
                  <a:schemeClr val="tx1"/>
                </a:solidFill>
                <a:latin typeface="Times New Roman" pitchFamily="-110" charset="0"/>
                <a:ea typeface="+mn-ea"/>
                <a:cs typeface="+mn-cs"/>
              </a:rPr>
              <a:t>the processor translates that into a physical address. With paging, the logical-to-</a:t>
            </a:r>
          </a:p>
          <a:p>
            <a:r>
              <a:rPr lang="en-US" sz="1200" kern="1200" baseline="0" dirty="0" smtClean="0">
                <a:solidFill>
                  <a:schemeClr val="tx1"/>
                </a:solidFill>
                <a:latin typeface="Times New Roman" pitchFamily="-110" charset="0"/>
                <a:ea typeface="+mn-ea"/>
                <a:cs typeface="+mn-cs"/>
              </a:rPr>
              <a:t>physical address translation is still done by processor hardware. The processor</a:t>
            </a:r>
          </a:p>
          <a:p>
            <a:r>
              <a:rPr lang="en-US" sz="1200" kern="1200" baseline="0" dirty="0" smtClean="0">
                <a:solidFill>
                  <a:schemeClr val="tx1"/>
                </a:solidFill>
                <a:latin typeface="Times New Roman" pitchFamily="-110" charset="0"/>
                <a:ea typeface="+mn-ea"/>
                <a:cs typeface="+mn-cs"/>
              </a:rPr>
              <a:t>must know how to access the page table of the current process. Presented with a</a:t>
            </a:r>
          </a:p>
          <a:p>
            <a:r>
              <a:rPr lang="en-US" sz="1200" kern="1200" baseline="0" dirty="0" smtClean="0">
                <a:solidFill>
                  <a:schemeClr val="tx1"/>
                </a:solidFill>
                <a:latin typeface="Times New Roman" pitchFamily="-110" charset="0"/>
                <a:ea typeface="+mn-ea"/>
                <a:cs typeface="+mn-cs"/>
              </a:rPr>
              <a:t>logical address (page number, relative address), the processor uses the page table</a:t>
            </a:r>
          </a:p>
          <a:p>
            <a:r>
              <a:rPr lang="en-US" sz="1200" kern="1200" baseline="0" dirty="0" smtClean="0">
                <a:solidFill>
                  <a:schemeClr val="tx1"/>
                </a:solidFill>
                <a:latin typeface="Times New Roman" pitchFamily="-110" charset="0"/>
                <a:ea typeface="+mn-ea"/>
                <a:cs typeface="+mn-cs"/>
              </a:rPr>
              <a:t>to produce a physical address (frame number, relative address). An example is</a:t>
            </a:r>
          </a:p>
          <a:p>
            <a:r>
              <a:rPr lang="en-US" sz="1200" kern="1200" baseline="0" dirty="0" smtClean="0">
                <a:solidFill>
                  <a:schemeClr val="tx1"/>
                </a:solidFill>
                <a:latin typeface="Times New Roman" pitchFamily="-110" charset="0"/>
                <a:ea typeface="+mn-ea"/>
                <a:cs typeface="+mn-cs"/>
              </a:rPr>
              <a:t>shown in Figure 8.16.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approach solves the problems raised earlier. Main memory is divided</a:t>
            </a:r>
          </a:p>
          <a:p>
            <a:r>
              <a:rPr lang="en-US" sz="1200" kern="1200" baseline="0" dirty="0" smtClean="0">
                <a:solidFill>
                  <a:schemeClr val="tx1"/>
                </a:solidFill>
                <a:latin typeface="Times New Roman" pitchFamily="-110" charset="0"/>
                <a:ea typeface="+mn-ea"/>
                <a:cs typeface="+mn-cs"/>
              </a:rPr>
              <a:t>into many small equal-size frames. Each process is divided into frame-size pages:</a:t>
            </a:r>
          </a:p>
          <a:p>
            <a:r>
              <a:rPr lang="en-US" sz="1200" kern="1200" baseline="0" dirty="0" smtClean="0">
                <a:solidFill>
                  <a:schemeClr val="tx1"/>
                </a:solidFill>
                <a:latin typeface="Times New Roman" pitchFamily="-110" charset="0"/>
                <a:ea typeface="+mn-ea"/>
                <a:cs typeface="+mn-cs"/>
              </a:rPr>
              <a:t>smaller processes require fewer pages, larger processes require more. When a</a:t>
            </a:r>
          </a:p>
          <a:p>
            <a:r>
              <a:rPr lang="en-US" sz="1200" kern="1200" baseline="0" dirty="0" smtClean="0">
                <a:solidFill>
                  <a:schemeClr val="tx1"/>
                </a:solidFill>
                <a:latin typeface="Times New Roman" pitchFamily="-110" charset="0"/>
                <a:ea typeface="+mn-ea"/>
                <a:cs typeface="+mn-cs"/>
              </a:rPr>
              <a:t>process is brought in, its pages are loaded into available frames, and a page table</a:t>
            </a:r>
          </a:p>
          <a:p>
            <a:r>
              <a:rPr lang="en-US" sz="1200" kern="1200" baseline="0" dirty="0" smtClean="0">
                <a:solidFill>
                  <a:schemeClr val="tx1"/>
                </a:solidFill>
                <a:latin typeface="Times New Roman" pitchFamily="-110" charset="0"/>
                <a:ea typeface="+mn-ea"/>
                <a:cs typeface="+mn-cs"/>
              </a:rPr>
              <a:t>is set up.</a:t>
            </a:r>
            <a:endParaRPr lang="en-GB" dirty="0"/>
          </a:p>
        </p:txBody>
      </p:sp>
    </p:spTree>
    <p:extLst>
      <p:ext uri="{BB962C8B-B14F-4D97-AF65-F5344CB8AC3E}">
        <p14:creationId xmlns:p14="http://schemas.microsoft.com/office/powerpoint/2010/main" val="2625423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6</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extLst>
      <p:ext uri="{BB962C8B-B14F-4D97-AF65-F5344CB8AC3E}">
        <p14:creationId xmlns:p14="http://schemas.microsoft.com/office/powerpoint/2010/main" val="3336891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7</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extLst>
      <p:ext uri="{BB962C8B-B14F-4D97-AF65-F5344CB8AC3E}">
        <p14:creationId xmlns:p14="http://schemas.microsoft.com/office/powerpoint/2010/main" val="1591124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8</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suppose, as in this example, that there are not sufficient unused contiguous</a:t>
            </a:r>
          </a:p>
          <a:p>
            <a:r>
              <a:rPr lang="en-US" sz="1200" kern="1200" baseline="0" dirty="0" smtClean="0">
                <a:solidFill>
                  <a:schemeClr val="tx1"/>
                </a:solidFill>
                <a:latin typeface="Times New Roman" pitchFamily="-110" charset="0"/>
                <a:ea typeface="+mn-ea"/>
                <a:cs typeface="+mn-cs"/>
              </a:rPr>
              <a:t>frames to hold the process. Does this prevent the OS from loading A?</a:t>
            </a:r>
          </a:p>
          <a:p>
            <a:r>
              <a:rPr lang="en-US" sz="1200" kern="1200" baseline="0" dirty="0" smtClean="0">
                <a:solidFill>
                  <a:schemeClr val="tx1"/>
                </a:solidFill>
                <a:latin typeface="Times New Roman" pitchFamily="-110" charset="0"/>
                <a:ea typeface="+mn-ea"/>
                <a:cs typeface="+mn-cs"/>
              </a:rPr>
              <a:t>The answer is no, because we can once again use the concept of logical address. A</a:t>
            </a:r>
          </a:p>
          <a:p>
            <a:r>
              <a:rPr lang="en-US" sz="1200" kern="1200" baseline="0" dirty="0" smtClean="0">
                <a:solidFill>
                  <a:schemeClr val="tx1"/>
                </a:solidFill>
                <a:latin typeface="Times New Roman" pitchFamily="-110" charset="0"/>
                <a:ea typeface="+mn-ea"/>
                <a:cs typeface="+mn-cs"/>
              </a:rPr>
              <a:t>simple base address will no longer suffice. Rather, the OS maintains a </a:t>
            </a:r>
            <a:r>
              <a:rPr lang="en-US" sz="1200" b="1" kern="1200" baseline="0" dirty="0" smtClean="0">
                <a:solidFill>
                  <a:schemeClr val="tx1"/>
                </a:solidFill>
                <a:latin typeface="Times New Roman" pitchFamily="-110" charset="0"/>
                <a:ea typeface="+mn-ea"/>
                <a:cs typeface="+mn-cs"/>
              </a:rPr>
              <a:t>page table</a:t>
            </a:r>
          </a:p>
          <a:p>
            <a:r>
              <a:rPr lang="en-US" sz="1200" kern="1200" baseline="0" dirty="0" smtClean="0">
                <a:solidFill>
                  <a:schemeClr val="tx1"/>
                </a:solidFill>
                <a:latin typeface="Times New Roman" pitchFamily="-110" charset="0"/>
                <a:ea typeface="+mn-ea"/>
                <a:cs typeface="+mn-cs"/>
              </a:rPr>
              <a:t>for each process. The page table shows the frame location for each page of the</a:t>
            </a:r>
          </a:p>
          <a:p>
            <a:r>
              <a:rPr lang="en-US" sz="1200" kern="1200" baseline="0" dirty="0" smtClean="0">
                <a:solidFill>
                  <a:schemeClr val="tx1"/>
                </a:solidFill>
                <a:latin typeface="Times New Roman" pitchFamily="-110" charset="0"/>
                <a:ea typeface="+mn-ea"/>
                <a:cs typeface="+mn-cs"/>
              </a:rPr>
              <a:t>process. Within the program, each logical address consists of a page number and</a:t>
            </a:r>
          </a:p>
          <a:p>
            <a:r>
              <a:rPr lang="en-US" sz="1200" kern="1200" baseline="0" dirty="0" smtClean="0">
                <a:solidFill>
                  <a:schemeClr val="tx1"/>
                </a:solidFill>
                <a:latin typeface="Times New Roman" pitchFamily="-110" charset="0"/>
                <a:ea typeface="+mn-ea"/>
                <a:cs typeface="+mn-cs"/>
              </a:rPr>
              <a:t>a relative address within the page. Recall that in the case of simple partitioning, a</a:t>
            </a:r>
          </a:p>
          <a:p>
            <a:r>
              <a:rPr lang="en-US" sz="1200" kern="1200" baseline="0" dirty="0" smtClean="0">
                <a:solidFill>
                  <a:schemeClr val="tx1"/>
                </a:solidFill>
                <a:latin typeface="Times New Roman" pitchFamily="-110" charset="0"/>
                <a:ea typeface="+mn-ea"/>
                <a:cs typeface="+mn-cs"/>
              </a:rPr>
              <a:t>logical address is the location of a word relative to the beginning of the program;</a:t>
            </a:r>
          </a:p>
          <a:p>
            <a:r>
              <a:rPr lang="en-US" sz="1200" kern="1200" baseline="0" dirty="0" smtClean="0">
                <a:solidFill>
                  <a:schemeClr val="tx1"/>
                </a:solidFill>
                <a:latin typeface="Times New Roman" pitchFamily="-110" charset="0"/>
                <a:ea typeface="+mn-ea"/>
                <a:cs typeface="+mn-cs"/>
              </a:rPr>
              <a:t>the processor translates that into a physical address. With paging, the logical-to-</a:t>
            </a:r>
          </a:p>
          <a:p>
            <a:r>
              <a:rPr lang="en-US" sz="1200" kern="1200" baseline="0" dirty="0" smtClean="0">
                <a:solidFill>
                  <a:schemeClr val="tx1"/>
                </a:solidFill>
                <a:latin typeface="Times New Roman" pitchFamily="-110" charset="0"/>
                <a:ea typeface="+mn-ea"/>
                <a:cs typeface="+mn-cs"/>
              </a:rPr>
              <a:t>physical address translation is still done by processor hardware. The processor</a:t>
            </a:r>
          </a:p>
          <a:p>
            <a:r>
              <a:rPr lang="en-US" sz="1200" kern="1200" baseline="0" dirty="0" smtClean="0">
                <a:solidFill>
                  <a:schemeClr val="tx1"/>
                </a:solidFill>
                <a:latin typeface="Times New Roman" pitchFamily="-110" charset="0"/>
                <a:ea typeface="+mn-ea"/>
                <a:cs typeface="+mn-cs"/>
              </a:rPr>
              <a:t>must know how to access the page table of the current process. Presented with a</a:t>
            </a:r>
          </a:p>
          <a:p>
            <a:r>
              <a:rPr lang="en-US" sz="1200" kern="1200" baseline="0" dirty="0" smtClean="0">
                <a:solidFill>
                  <a:schemeClr val="tx1"/>
                </a:solidFill>
                <a:latin typeface="Times New Roman" pitchFamily="-110" charset="0"/>
                <a:ea typeface="+mn-ea"/>
                <a:cs typeface="+mn-cs"/>
              </a:rPr>
              <a:t>logical address (page number, relative address), the processor uses the page table</a:t>
            </a:r>
          </a:p>
          <a:p>
            <a:r>
              <a:rPr lang="en-US" sz="1200" kern="1200" baseline="0" dirty="0" smtClean="0">
                <a:solidFill>
                  <a:schemeClr val="tx1"/>
                </a:solidFill>
                <a:latin typeface="Times New Roman" pitchFamily="-110" charset="0"/>
                <a:ea typeface="+mn-ea"/>
                <a:cs typeface="+mn-cs"/>
              </a:rPr>
              <a:t>to produce a physical address (frame number, relative address). An example is</a:t>
            </a:r>
          </a:p>
          <a:p>
            <a:r>
              <a:rPr lang="en-US" sz="1200" kern="1200" baseline="0" dirty="0" smtClean="0">
                <a:solidFill>
                  <a:schemeClr val="tx1"/>
                </a:solidFill>
                <a:latin typeface="Times New Roman" pitchFamily="-110" charset="0"/>
                <a:ea typeface="+mn-ea"/>
                <a:cs typeface="+mn-cs"/>
              </a:rPr>
              <a:t>shown in Figure 8.16.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approach solves the problems raised earlier. Main memory is divided</a:t>
            </a:r>
          </a:p>
          <a:p>
            <a:r>
              <a:rPr lang="en-US" sz="1200" kern="1200" baseline="0" dirty="0" smtClean="0">
                <a:solidFill>
                  <a:schemeClr val="tx1"/>
                </a:solidFill>
                <a:latin typeface="Times New Roman" pitchFamily="-110" charset="0"/>
                <a:ea typeface="+mn-ea"/>
                <a:cs typeface="+mn-cs"/>
              </a:rPr>
              <a:t>into many small equal-size frames. Each process is divided into frame-size pages:</a:t>
            </a:r>
          </a:p>
          <a:p>
            <a:r>
              <a:rPr lang="en-US" sz="1200" kern="1200" baseline="0" dirty="0" smtClean="0">
                <a:solidFill>
                  <a:schemeClr val="tx1"/>
                </a:solidFill>
                <a:latin typeface="Times New Roman" pitchFamily="-110" charset="0"/>
                <a:ea typeface="+mn-ea"/>
                <a:cs typeface="+mn-cs"/>
              </a:rPr>
              <a:t>smaller processes require fewer pages, larger processes require more. When a</a:t>
            </a:r>
          </a:p>
          <a:p>
            <a:r>
              <a:rPr lang="en-US" sz="1200" kern="1200" baseline="0" dirty="0" smtClean="0">
                <a:solidFill>
                  <a:schemeClr val="tx1"/>
                </a:solidFill>
                <a:latin typeface="Times New Roman" pitchFamily="-110" charset="0"/>
                <a:ea typeface="+mn-ea"/>
                <a:cs typeface="+mn-cs"/>
              </a:rPr>
              <a:t>process is brought in, its pages are loaded into available frames, and a page table</a:t>
            </a:r>
          </a:p>
          <a:p>
            <a:r>
              <a:rPr lang="en-US" sz="1200" kern="1200" baseline="0" dirty="0" smtClean="0">
                <a:solidFill>
                  <a:schemeClr val="tx1"/>
                </a:solidFill>
                <a:latin typeface="Times New Roman" pitchFamily="-110" charset="0"/>
                <a:ea typeface="+mn-ea"/>
                <a:cs typeface="+mn-cs"/>
              </a:rPr>
              <a:t>is set up.</a:t>
            </a:r>
            <a:endParaRPr lang="en-GB" dirty="0"/>
          </a:p>
        </p:txBody>
      </p:sp>
    </p:spTree>
    <p:extLst>
      <p:ext uri="{BB962C8B-B14F-4D97-AF65-F5344CB8AC3E}">
        <p14:creationId xmlns:p14="http://schemas.microsoft.com/office/powerpoint/2010/main" val="187633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9</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extLst>
      <p:ext uri="{BB962C8B-B14F-4D97-AF65-F5344CB8AC3E}">
        <p14:creationId xmlns:p14="http://schemas.microsoft.com/office/powerpoint/2010/main" val="2765924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10</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extLst>
      <p:ext uri="{BB962C8B-B14F-4D97-AF65-F5344CB8AC3E}">
        <p14:creationId xmlns:p14="http://schemas.microsoft.com/office/powerpoint/2010/main" val="179823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3/28/2018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3/28/2018</a:t>
            </a:fld>
            <a:endParaRPr/>
          </a:p>
        </p:txBody>
      </p:sp>
      <p:sp>
        <p:nvSpPr>
          <p:cNvPr id="5" name="Footer Placeholder 4"/>
          <p:cNvSpPr>
            <a:spLocks noGrp="1"/>
          </p:cNvSpPr>
          <p:nvPr>
            <p:ph type="ftr" sz="quarter" idx="11"/>
          </p:nvPr>
        </p:nvSpPr>
        <p:spPr/>
        <p:txBody>
          <a:bodyPr/>
          <a:lstStyle/>
          <a:p>
            <a:r>
              <a:rP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extLst>
      <p:ext uri="{BB962C8B-B14F-4D97-AF65-F5344CB8AC3E}">
        <p14:creationId xmlns:p14="http://schemas.microsoft.com/office/powerpoint/2010/main" val="1790859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3/28/2018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3/28/2018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8.pdf"/><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0.pd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GNzUL200Fko"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0.pdf"/><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smtClean="0"/>
              <a:t>William Stallings </a:t>
            </a:r>
            <a:br>
              <a:rPr lang="en-GB" dirty="0" smtClean="0"/>
            </a:br>
            <a:r>
              <a:rPr lang="en-GB" dirty="0"/>
              <a:t>Computer Organization </a:t>
            </a:r>
            <a:br>
              <a:rPr lang="en-GB" dirty="0"/>
            </a:br>
            <a:r>
              <a:rPr lang="en-GB" dirty="0"/>
              <a:t>and Architecture</a:t>
            </a:r>
            <a:r>
              <a:rPr lang="en-GB" dirty="0" smtClean="0"/>
              <a:t/>
            </a:r>
            <a:br>
              <a:rPr lang="en-GB" dirty="0" smtClean="0"/>
            </a:br>
            <a:r>
              <a:rPr lang="en-GB" dirty="0" smtClean="0"/>
              <a:t>10</a:t>
            </a:r>
            <a:r>
              <a:rPr lang="en-GB" baseline="30000" dirty="0" smtClean="0"/>
              <a:t>th</a:t>
            </a:r>
            <a:r>
              <a:rPr lang="en-GB" dirty="0" smtClean="0"/>
              <a:t> Edition</a:t>
            </a:r>
            <a:endParaRPr lang="en-GB" dirty="0"/>
          </a:p>
        </p:txBody>
      </p:sp>
      <p:pic>
        <p:nvPicPr>
          <p:cNvPr id="3" name="Picture 2" descr="Snapshot 2012-06-08 00-57-47.jpg"/>
          <p:cNvPicPr>
            <a:picLocks noChangeAspect="1"/>
          </p:cNvPicPr>
          <p:nvPr/>
        </p:nvPicPr>
        <p:blipFill>
          <a:blip r:embed="rId3"/>
          <a:stretch>
            <a:fillRect/>
          </a:stretch>
        </p:blipFill>
        <p:spPr>
          <a:xfrm>
            <a:off x="304800" y="1986959"/>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59122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39363" y="304800"/>
            <a:ext cx="8379237" cy="932329"/>
          </a:xfrm>
        </p:spPr>
        <p:txBody>
          <a:bodyPr>
            <a:noAutofit/>
          </a:bodyPr>
          <a:lstStyle/>
          <a:p>
            <a:r>
              <a:rPr lang="en-US" sz="3600" dirty="0"/>
              <a:t>Virtual </a:t>
            </a:r>
            <a:r>
              <a:rPr lang="en-US" sz="3600" dirty="0" smtClean="0"/>
              <a:t>Memory – Address Translation</a:t>
            </a:r>
            <a:endParaRPr lang="en-US" sz="3600" dirty="0"/>
          </a:p>
        </p:txBody>
      </p:sp>
      <p:sp>
        <p:nvSpPr>
          <p:cNvPr id="8" name="Rectangle 3"/>
          <p:cNvSpPr>
            <a:spLocks noGrp="1" noChangeArrowheads="1"/>
          </p:cNvSpPr>
          <p:nvPr>
            <p:ph idx="1"/>
          </p:nvPr>
        </p:nvSpPr>
        <p:spPr>
          <a:xfrm>
            <a:off x="228600" y="1447800"/>
            <a:ext cx="8763000" cy="5334000"/>
          </a:xfrm>
        </p:spPr>
        <p:txBody>
          <a:bodyPr>
            <a:noAutofit/>
          </a:bodyPr>
          <a:lstStyle/>
          <a:p>
            <a:pPr marL="0" indent="0">
              <a:buNone/>
            </a:pPr>
            <a:r>
              <a:rPr lang="en-US" sz="2400" dirty="0" smtClean="0">
                <a:solidFill>
                  <a:srgbClr val="0099FF"/>
                </a:solidFill>
              </a:rPr>
              <a:t>What is the right size for a page?</a:t>
            </a:r>
          </a:p>
          <a:p>
            <a:pPr marL="0" indent="0">
              <a:buNone/>
            </a:pPr>
            <a:r>
              <a:rPr lang="en-US" sz="2400" u="sng" dirty="0" smtClean="0">
                <a:solidFill>
                  <a:srgbClr val="FF0000"/>
                </a:solidFill>
              </a:rPr>
              <a:t>Not too small</a:t>
            </a:r>
          </a:p>
          <a:p>
            <a:pPr marL="0" indent="0">
              <a:buNone/>
            </a:pPr>
            <a:r>
              <a:rPr lang="en-US" sz="2400" dirty="0" smtClean="0"/>
              <a:t>The access time to magnetic disk is very large (several milliseconds) compared to the access time of Main memory. If you bring to few info, probably very soon you will have to do it again to bring more and necessary information.</a:t>
            </a:r>
          </a:p>
          <a:p>
            <a:pPr marL="0" indent="0">
              <a:buNone/>
            </a:pPr>
            <a:endParaRPr lang="en-US" sz="2400" dirty="0" smtClean="0"/>
          </a:p>
          <a:p>
            <a:pPr marL="0" indent="0">
              <a:buNone/>
            </a:pPr>
            <a:r>
              <a:rPr lang="en-US" sz="2400" u="sng" dirty="0" smtClean="0">
                <a:solidFill>
                  <a:srgbClr val="FF0000"/>
                </a:solidFill>
              </a:rPr>
              <a:t>Not too Big</a:t>
            </a:r>
          </a:p>
          <a:p>
            <a:pPr marL="0" indent="0">
              <a:buNone/>
            </a:pPr>
            <a:r>
              <a:rPr lang="en-US" sz="2400" dirty="0" smtClean="0"/>
              <a:t>If your  bring more info that what you need, there is a high chance that you will occupy useful MM space with data that will not be used</a:t>
            </a:r>
          </a:p>
        </p:txBody>
      </p:sp>
    </p:spTree>
    <p:extLst>
      <p:ext uri="{BB962C8B-B14F-4D97-AF65-F5344CB8AC3E}">
        <p14:creationId xmlns:p14="http://schemas.microsoft.com/office/powerpoint/2010/main" val="1920335165"/>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dirty="0">
                <a:effectLst>
                  <a:outerShdw blurRad="38100" dist="38100" dir="2700000" algn="tl">
                    <a:srgbClr val="000000">
                      <a:alpha val="43137"/>
                    </a:srgbClr>
                  </a:outerShdw>
                </a:effectLst>
              </a:rPr>
              <a:t>Virtual Memory</a:t>
            </a:r>
          </a:p>
        </p:txBody>
      </p:sp>
      <p:sp>
        <p:nvSpPr>
          <p:cNvPr id="41987" name="Rectangle 3"/>
          <p:cNvSpPr>
            <a:spLocks noGrp="1" noChangeArrowheads="1"/>
          </p:cNvSpPr>
          <p:nvPr>
            <p:ph idx="1"/>
          </p:nvPr>
        </p:nvSpPr>
        <p:spPr>
          <a:xfrm>
            <a:off x="152400" y="1219200"/>
            <a:ext cx="8534400" cy="5486400"/>
          </a:xfrm>
        </p:spPr>
        <p:txBody>
          <a:bodyPr>
            <a:noAutofit/>
          </a:bodyPr>
          <a:lstStyle/>
          <a:p>
            <a:r>
              <a:rPr lang="en-US" sz="1800" u="sng" dirty="0" smtClean="0">
                <a:solidFill>
                  <a:srgbClr val="FF0000"/>
                </a:solidFill>
              </a:rPr>
              <a:t>Principle of locality</a:t>
            </a:r>
          </a:p>
          <a:p>
            <a:pPr lvl="1"/>
            <a:r>
              <a:rPr lang="en-US" sz="1800" dirty="0" smtClean="0"/>
              <a:t>When working with a large process; execution may be confined to a small section of a program (</a:t>
            </a:r>
            <a:r>
              <a:rPr lang="en-US" sz="1800" dirty="0" smtClean="0">
                <a:solidFill>
                  <a:srgbClr val="00B0F0"/>
                </a:solidFill>
              </a:rPr>
              <a:t>subroutine</a:t>
            </a:r>
            <a:r>
              <a:rPr lang="en-US" sz="1800" dirty="0" smtClean="0"/>
              <a:t>)</a:t>
            </a:r>
          </a:p>
          <a:p>
            <a:pPr lvl="1"/>
            <a:r>
              <a:rPr lang="en-US" sz="1800" dirty="0" smtClean="0"/>
              <a:t>It is better use of memory to load in just a few pages</a:t>
            </a:r>
          </a:p>
          <a:p>
            <a:pPr lvl="1"/>
            <a:r>
              <a:rPr lang="en-US" sz="1800" dirty="0" smtClean="0"/>
              <a:t>If the program references data or branches to an instruction on a page </a:t>
            </a:r>
            <a:r>
              <a:rPr lang="en-US" sz="1800" u="sng" dirty="0" smtClean="0"/>
              <a:t>NOT in main memory</a:t>
            </a:r>
            <a:r>
              <a:rPr lang="en-US" sz="1800" dirty="0" smtClean="0"/>
              <a:t>, a </a:t>
            </a:r>
            <a:r>
              <a:rPr lang="en-US" sz="1800" i="1" u="sng" dirty="0" smtClean="0">
                <a:solidFill>
                  <a:srgbClr val="FF0000"/>
                </a:solidFill>
              </a:rPr>
              <a:t>page fault </a:t>
            </a:r>
            <a:r>
              <a:rPr lang="en-US" sz="1800" dirty="0" smtClean="0"/>
              <a:t>is triggered which tells the OS to bring in the desired page</a:t>
            </a:r>
          </a:p>
          <a:p>
            <a:r>
              <a:rPr lang="en-US" sz="1800" u="sng" dirty="0" smtClean="0">
                <a:solidFill>
                  <a:srgbClr val="FF0000"/>
                </a:solidFill>
              </a:rPr>
              <a:t>Advantages:</a:t>
            </a:r>
          </a:p>
          <a:p>
            <a:pPr lvl="1"/>
            <a:r>
              <a:rPr lang="en-US" sz="1800" dirty="0" smtClean="0"/>
              <a:t>More processes can be maintained in memory</a:t>
            </a:r>
          </a:p>
          <a:p>
            <a:pPr lvl="1"/>
            <a:r>
              <a:rPr lang="en-US" sz="1800" dirty="0" smtClean="0"/>
              <a:t>Time is saved because unused pages are not swapped in and out of memory</a:t>
            </a:r>
          </a:p>
          <a:p>
            <a:r>
              <a:rPr lang="en-US" sz="1800" u="sng" dirty="0" smtClean="0">
                <a:solidFill>
                  <a:srgbClr val="FF0000"/>
                </a:solidFill>
              </a:rPr>
              <a:t>Disadvantages:</a:t>
            </a:r>
          </a:p>
          <a:p>
            <a:pPr lvl="1"/>
            <a:r>
              <a:rPr lang="en-US" sz="1800" dirty="0" smtClean="0"/>
              <a:t>When one page is brought in, another page must be thrown out (</a:t>
            </a:r>
            <a:r>
              <a:rPr lang="en-US" sz="1800" i="1" dirty="0" smtClean="0">
                <a:solidFill>
                  <a:srgbClr val="0099FF"/>
                </a:solidFill>
              </a:rPr>
              <a:t>page replacement</a:t>
            </a:r>
            <a:r>
              <a:rPr lang="en-US" sz="1800" i="1" dirty="0" smtClean="0"/>
              <a:t>)</a:t>
            </a:r>
          </a:p>
          <a:p>
            <a:pPr lvl="1"/>
            <a:r>
              <a:rPr lang="en-US" sz="1800" dirty="0" smtClean="0"/>
              <a:t>If a page is thrown out just before it is about to be used the OS will have to go get the page again (</a:t>
            </a:r>
            <a:r>
              <a:rPr lang="en-US" sz="1800" u="sng" dirty="0" smtClean="0">
                <a:solidFill>
                  <a:srgbClr val="FF0000"/>
                </a:solidFill>
              </a:rPr>
              <a:t>Thrashing</a:t>
            </a:r>
            <a:r>
              <a:rPr lang="en-US" sz="1800" dirty="0" smtClean="0"/>
              <a:t>)</a:t>
            </a:r>
          </a:p>
          <a:p>
            <a:pPr lvl="3"/>
            <a:r>
              <a:rPr lang="en-US" sz="1400" dirty="0" smtClean="0"/>
              <a:t>When the processor spends most of its time swapping pages rather than executing instructions</a:t>
            </a:r>
          </a:p>
          <a:p>
            <a:endParaRPr lang="en-US" sz="1800" dirty="0"/>
          </a:p>
        </p:txBody>
      </p:sp>
      <p:sp>
        <p:nvSpPr>
          <p:cNvPr id="4" name="Text Placeholder 3"/>
          <p:cNvSpPr>
            <a:spLocks noGrp="1"/>
          </p:cNvSpPr>
          <p:nvPr>
            <p:ph type="body" sz="half" idx="2"/>
          </p:nvPr>
        </p:nvSpPr>
        <p:spPr>
          <a:xfrm>
            <a:off x="4800600" y="533400"/>
            <a:ext cx="2743200" cy="533400"/>
          </a:xfrm>
        </p:spPr>
        <p:txBody>
          <a:bodyPr/>
          <a:lstStyle/>
          <a:p>
            <a:r>
              <a:rPr lang="en-US" sz="3000" dirty="0" smtClean="0">
                <a:solidFill>
                  <a:srgbClr val="FF0000"/>
                </a:solidFill>
              </a:rPr>
              <a:t>Demand Paging</a:t>
            </a:r>
            <a:endParaRPr lang="en-US" sz="3000" dirty="0">
              <a:solidFill>
                <a:srgbClr val="FF0000"/>
              </a:solidFill>
            </a:endParaRPr>
          </a:p>
        </p:txBody>
      </p:sp>
    </p:spTree>
    <p:extLst>
      <p:ext uri="{BB962C8B-B14F-4D97-AF65-F5344CB8AC3E}">
        <p14:creationId xmlns:p14="http://schemas.microsoft.com/office/powerpoint/2010/main" val="4184748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50" y="914400"/>
            <a:ext cx="2743200" cy="1162050"/>
          </a:xfrm>
        </p:spPr>
        <p:txBody>
          <a:bodyPr/>
          <a:lstStyle/>
          <a:p>
            <a:endParaRPr lang="en-US"/>
          </a:p>
        </p:txBody>
      </p:sp>
      <p:pic>
        <p:nvPicPr>
          <p:cNvPr id="5" name="Picture 4"/>
          <p:cNvPicPr>
            <a:picLocks noChangeAspect="1"/>
          </p:cNvPicPr>
          <p:nvPr/>
        </p:nvPicPr>
        <p:blipFill>
          <a:blip r:embed="rId3"/>
          <a:stretch>
            <a:fillRect/>
          </a:stretch>
        </p:blipFill>
        <p:spPr>
          <a:xfrm>
            <a:off x="2895600" y="76200"/>
            <a:ext cx="6086475" cy="6667500"/>
          </a:xfrm>
          <a:prstGeom prst="rect">
            <a:avLst/>
          </a:prstGeom>
          <a:ln>
            <a:solidFill>
              <a:schemeClr val="tx1"/>
            </a:solidFill>
          </a:ln>
        </p:spPr>
      </p:pic>
    </p:spTree>
    <p:extLst>
      <p:ext uri="{BB962C8B-B14F-4D97-AF65-F5344CB8AC3E}">
        <p14:creationId xmlns:p14="http://schemas.microsoft.com/office/powerpoint/2010/main" val="1410926923"/>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stretch>
            <a:fillRect/>
          </a:stretch>
        </p:blipFill>
        <p:spPr>
          <a:xfrm>
            <a:off x="1828800" y="228600"/>
            <a:ext cx="5686425" cy="6572250"/>
          </a:xfrm>
          <a:prstGeom prst="rect">
            <a:avLst/>
          </a:prstGeom>
        </p:spPr>
      </p:pic>
    </p:spTree>
    <p:extLst>
      <p:ext uri="{BB962C8B-B14F-4D97-AF65-F5344CB8AC3E}">
        <p14:creationId xmlns:p14="http://schemas.microsoft.com/office/powerpoint/2010/main" val="4101056262"/>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14352"/>
            <a:ext cx="7162800" cy="1162050"/>
          </a:xfrm>
        </p:spPr>
        <p:txBody>
          <a:bodyPr/>
          <a:lstStyle/>
          <a:p>
            <a:r>
              <a:rPr lang="en-US" sz="4800" dirty="0" smtClean="0"/>
              <a:t>TLB (Table Lookaside Buffer)</a:t>
            </a:r>
            <a:endParaRPr lang="en-US" sz="4800" dirty="0"/>
          </a:p>
        </p:txBody>
      </p:sp>
      <p:sp>
        <p:nvSpPr>
          <p:cNvPr id="9" name="Text Placeholder 8"/>
          <p:cNvSpPr>
            <a:spLocks noGrp="1"/>
          </p:cNvSpPr>
          <p:nvPr>
            <p:ph type="body" sz="half" idx="2"/>
          </p:nvPr>
        </p:nvSpPr>
        <p:spPr>
          <a:xfrm>
            <a:off x="685800" y="1676400"/>
            <a:ext cx="7924800" cy="4572000"/>
          </a:xfrm>
        </p:spPr>
        <p:txBody>
          <a:bodyPr/>
          <a:lstStyle/>
          <a:p>
            <a:endParaRPr lang="en-US" sz="3600" dirty="0">
              <a:solidFill>
                <a:srgbClr val="FF0000"/>
              </a:solidFill>
            </a:endParaRPr>
          </a:p>
        </p:txBody>
      </p:sp>
    </p:spTree>
    <p:extLst>
      <p:ext uri="{BB962C8B-B14F-4D97-AF65-F5344CB8AC3E}">
        <p14:creationId xmlns:p14="http://schemas.microsoft.com/office/powerpoint/2010/main" val="2441333278"/>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81000" y="1447800"/>
            <a:ext cx="3255264" cy="2133600"/>
          </a:xfrm>
        </p:spPr>
        <p:txBody>
          <a:bodyPr/>
          <a:lstStyle/>
          <a:p>
            <a:r>
              <a:rPr lang="en-GB" dirty="0" smtClean="0">
                <a:effectLst>
                  <a:outerShdw blurRad="38100" dist="38100" dir="2700000" algn="tl">
                    <a:srgbClr val="000000">
                      <a:alpha val="43137"/>
                    </a:srgbClr>
                  </a:outerShdw>
                </a:effectLst>
              </a:rPr>
              <a:t>Operation of Paging and Translation Lookaside Buffer (TLB)</a:t>
            </a:r>
            <a:endParaRPr lang="en-GB" dirty="0">
              <a:effectLst>
                <a:outerShdw blurRad="38100" dist="38100" dir="2700000" algn="tl">
                  <a:srgbClr val="000000">
                    <a:alpha val="43137"/>
                  </a:srgbClr>
                </a:outerShdw>
              </a:effectLst>
            </a:endParaRPr>
          </a:p>
        </p:txBody>
      </p:sp>
      <p:sp>
        <p:nvSpPr>
          <p:cNvPr id="5" name="Rectangle 3"/>
          <p:cNvSpPr>
            <a:spLocks noGrp="1" noChangeArrowheads="1"/>
          </p:cNvSpPr>
          <p:nvPr>
            <p:ph idx="1"/>
          </p:nvPr>
        </p:nvSpPr>
        <p:spPr>
          <a:xfrm>
            <a:off x="3779912" y="188640"/>
            <a:ext cx="5184576" cy="6364560"/>
          </a:xfrm>
        </p:spPr>
        <p:txBody>
          <a:bodyPr>
            <a:normAutofit fontScale="92500" lnSpcReduction="10000"/>
          </a:bodyPr>
          <a:lstStyle/>
          <a:p>
            <a:r>
              <a:rPr lang="en-US" dirty="0" smtClean="0">
                <a:solidFill>
                  <a:schemeClr val="tx1"/>
                </a:solidFill>
              </a:rPr>
              <a:t>In principle</a:t>
            </a:r>
            <a:r>
              <a:rPr lang="en-US" dirty="0" smtClean="0"/>
              <a:t>: </a:t>
            </a:r>
            <a:r>
              <a:rPr lang="en-US" dirty="0" smtClean="0">
                <a:solidFill>
                  <a:srgbClr val="FF0000"/>
                </a:solidFill>
              </a:rPr>
              <a:t>every</a:t>
            </a:r>
            <a:r>
              <a:rPr lang="en-US" dirty="0" smtClean="0"/>
              <a:t> </a:t>
            </a:r>
            <a:r>
              <a:rPr lang="en-US" dirty="0" smtClean="0">
                <a:solidFill>
                  <a:srgbClr val="0070C0"/>
                </a:solidFill>
              </a:rPr>
              <a:t>virtual reference </a:t>
            </a:r>
            <a:r>
              <a:rPr lang="en-US" dirty="0" smtClean="0">
                <a:solidFill>
                  <a:schemeClr val="tx1"/>
                </a:solidFill>
              </a:rPr>
              <a:t>can</a:t>
            </a:r>
            <a:r>
              <a:rPr lang="en-US" dirty="0" smtClean="0"/>
              <a:t> </a:t>
            </a:r>
            <a:r>
              <a:rPr lang="en-US" dirty="0" smtClean="0">
                <a:solidFill>
                  <a:schemeClr val="tx1"/>
                </a:solidFill>
              </a:rPr>
              <a:t>cause</a:t>
            </a:r>
            <a:r>
              <a:rPr lang="en-US" dirty="0" smtClean="0"/>
              <a:t> </a:t>
            </a:r>
            <a:r>
              <a:rPr lang="en-US" dirty="0" smtClean="0">
                <a:solidFill>
                  <a:srgbClr val="FF0000"/>
                </a:solidFill>
              </a:rPr>
              <a:t>two</a:t>
            </a:r>
            <a:r>
              <a:rPr lang="en-US" dirty="0" smtClean="0"/>
              <a:t> </a:t>
            </a:r>
            <a:r>
              <a:rPr lang="en-US" dirty="0" smtClean="0">
                <a:solidFill>
                  <a:srgbClr val="0070C0"/>
                </a:solidFill>
              </a:rPr>
              <a:t>physical memory accesses</a:t>
            </a:r>
            <a:r>
              <a:rPr lang="en-US" dirty="0" smtClean="0"/>
              <a:t>:</a:t>
            </a:r>
          </a:p>
          <a:p>
            <a:pPr lvl="1"/>
            <a:r>
              <a:rPr lang="en-US" dirty="0" smtClean="0">
                <a:solidFill>
                  <a:schemeClr val="tx1"/>
                </a:solidFill>
              </a:rPr>
              <a:t>One to prefetch the appropriate page table</a:t>
            </a:r>
          </a:p>
          <a:p>
            <a:pPr lvl="1"/>
            <a:r>
              <a:rPr lang="en-US" dirty="0" smtClean="0">
                <a:solidFill>
                  <a:schemeClr val="tx1"/>
                </a:solidFill>
              </a:rPr>
              <a:t>And  one to fetch the desired data.</a:t>
            </a:r>
          </a:p>
          <a:p>
            <a:pPr lvl="1"/>
            <a:r>
              <a:rPr lang="en-US" u="sng" dirty="0" smtClean="0">
                <a:solidFill>
                  <a:srgbClr val="FF0000"/>
                </a:solidFill>
                <a:effectLst>
                  <a:outerShdw blurRad="38100" dist="38100" dir="2700000" algn="tl">
                    <a:srgbClr val="000000">
                      <a:alpha val="43137"/>
                    </a:srgbClr>
                  </a:outerShdw>
                </a:effectLst>
              </a:rPr>
              <a:t>THIS IS NOT GOOD </a:t>
            </a:r>
            <a:r>
              <a:rPr lang="en-US" dirty="0" smtClean="0">
                <a:solidFill>
                  <a:schemeClr val="tx1"/>
                </a:solidFill>
                <a:sym typeface="Wingdings" panose="05000000000000000000" pitchFamily="2" charset="2"/>
              </a:rPr>
              <a:t> 2X the memory access time.</a:t>
            </a:r>
            <a:endParaRPr lang="en-US" dirty="0" smtClean="0">
              <a:solidFill>
                <a:schemeClr val="tx1"/>
              </a:solidFill>
            </a:endParaRPr>
          </a:p>
          <a:p>
            <a:pPr lvl="1"/>
            <a:endParaRPr lang="en-US" dirty="0"/>
          </a:p>
          <a:p>
            <a:pPr lvl="1"/>
            <a:r>
              <a:rPr lang="en-US" dirty="0" smtClean="0">
                <a:solidFill>
                  <a:schemeClr val="tx1"/>
                </a:solidFill>
              </a:rPr>
              <a:t>So what do we do to avoid this ?? </a:t>
            </a:r>
            <a:r>
              <a:rPr lang="en-US" dirty="0" smtClean="0">
                <a:sym typeface="Wingdings" panose="05000000000000000000" pitchFamily="2" charset="2"/>
              </a:rPr>
              <a:t> </a:t>
            </a:r>
            <a:r>
              <a:rPr lang="en-US" dirty="0" smtClean="0">
                <a:solidFill>
                  <a:srgbClr val="00B050"/>
                </a:solidFill>
                <a:sym typeface="Wingdings" panose="05000000000000000000" pitchFamily="2" charset="2"/>
              </a:rPr>
              <a:t>We use </a:t>
            </a:r>
            <a:r>
              <a:rPr lang="en-US" dirty="0" smtClean="0">
                <a:solidFill>
                  <a:srgbClr val="00B050"/>
                </a:solidFill>
              </a:rPr>
              <a:t>Special Cache </a:t>
            </a:r>
            <a:r>
              <a:rPr lang="en-US" dirty="0" smtClean="0">
                <a:solidFill>
                  <a:srgbClr val="00B050"/>
                </a:solidFill>
                <a:sym typeface="Wingdings" panose="05000000000000000000" pitchFamily="2" charset="2"/>
              </a:rPr>
              <a:t> TLB </a:t>
            </a:r>
          </a:p>
          <a:p>
            <a:pPr lvl="2"/>
            <a:r>
              <a:rPr lang="en-US" dirty="0" smtClean="0">
                <a:sym typeface="Wingdings" panose="05000000000000000000" pitchFamily="2" charset="2"/>
              </a:rPr>
              <a:t>Similar to cache memory</a:t>
            </a:r>
          </a:p>
          <a:p>
            <a:pPr lvl="2"/>
            <a:r>
              <a:rPr lang="en-US" dirty="0" smtClean="0">
                <a:sym typeface="Wingdings" panose="05000000000000000000" pitchFamily="2" charset="2"/>
              </a:rPr>
              <a:t>Contains those </a:t>
            </a:r>
            <a:r>
              <a:rPr lang="en-US" b="1" u="sng" dirty="0" smtClean="0">
                <a:solidFill>
                  <a:srgbClr val="0070C0"/>
                </a:solidFill>
                <a:sym typeface="Wingdings" panose="05000000000000000000" pitchFamily="2" charset="2"/>
              </a:rPr>
              <a:t>page table entries </a:t>
            </a:r>
            <a:r>
              <a:rPr lang="en-US" dirty="0" smtClean="0">
                <a:sym typeface="Wingdings" panose="05000000000000000000" pitchFamily="2" charset="2"/>
              </a:rPr>
              <a:t>that </a:t>
            </a:r>
            <a:r>
              <a:rPr lang="en-US" dirty="0" smtClean="0">
                <a:solidFill>
                  <a:srgbClr val="FF0000"/>
                </a:solidFill>
                <a:sym typeface="Wingdings" panose="05000000000000000000" pitchFamily="2" charset="2"/>
              </a:rPr>
              <a:t>have been more recently used.</a:t>
            </a:r>
            <a:endParaRPr lang="en-US" dirty="0" smtClean="0">
              <a:solidFill>
                <a:srgbClr val="FF0000"/>
              </a:solidFill>
            </a:endParaRPr>
          </a:p>
          <a:p>
            <a:endParaRPr lang="en-US" dirty="0" smtClean="0"/>
          </a:p>
          <a:p>
            <a:endParaRPr lang="en-US" dirty="0"/>
          </a:p>
        </p:txBody>
      </p:sp>
    </p:spTree>
    <p:extLst>
      <p:ext uri="{BB962C8B-B14F-4D97-AF65-F5344CB8AC3E}">
        <p14:creationId xmlns:p14="http://schemas.microsoft.com/office/powerpoint/2010/main" val="877298515"/>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81000" y="1447800"/>
            <a:ext cx="3255264" cy="2133600"/>
          </a:xfrm>
        </p:spPr>
        <p:txBody>
          <a:bodyPr/>
          <a:lstStyle/>
          <a:p>
            <a:r>
              <a:rPr lang="en-GB" dirty="0" smtClean="0">
                <a:effectLst>
                  <a:outerShdw blurRad="38100" dist="38100" dir="2700000" algn="tl">
                    <a:srgbClr val="000000">
                      <a:alpha val="43137"/>
                    </a:srgbClr>
                  </a:outerShdw>
                </a:effectLst>
              </a:rPr>
              <a:t>Operation of Paging and Translation Lookaside Buffer (TLB)</a:t>
            </a:r>
            <a:endParaRPr lang="en-GB" dirty="0">
              <a:effectLst>
                <a:outerShdw blurRad="38100" dist="38100" dir="2700000" algn="tl">
                  <a:srgbClr val="000000">
                    <a:alpha val="43137"/>
                  </a:srgbClr>
                </a:outerShdw>
              </a:effectLst>
            </a:endParaRPr>
          </a:p>
        </p:txBody>
      </p:sp>
      <p:pic>
        <p:nvPicPr>
          <p:cNvPr id="4" name="Picture 3" descr="f1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7273" r="5882" b="15455"/>
              <a:stretch>
                <a:fillRect/>
              </a:stretch>
            </p:blipFill>
          </mc:Choice>
          <mc:Fallback>
            <p:blipFill>
              <a:blip r:embed="rId4"/>
              <a:srcRect l="4706" t="7273" r="5882" b="15455"/>
              <a:stretch>
                <a:fillRect/>
              </a:stretch>
            </p:blipFill>
          </mc:Fallback>
        </mc:AlternateContent>
        <p:spPr>
          <a:xfrm>
            <a:off x="3733800" y="239006"/>
            <a:ext cx="5410200" cy="6050851"/>
          </a:xfrm>
          <a:prstGeom prst="rect">
            <a:avLst/>
          </a:prstGeom>
        </p:spPr>
      </p:pic>
    </p:spTree>
    <p:extLst>
      <p:ext uri="{BB962C8B-B14F-4D97-AF65-F5344CB8AC3E}">
        <p14:creationId xmlns:p14="http://schemas.microsoft.com/office/powerpoint/2010/main" val="407026912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228600" y="4191000"/>
            <a:ext cx="2362200" cy="1116012"/>
          </a:xfrm>
        </p:spPr>
        <p:txBody>
          <a:bodyPr>
            <a:normAutofit fontScale="90000"/>
          </a:bodyPr>
          <a:lstStyle/>
          <a:p>
            <a:r>
              <a:rPr lang="en-GB" dirty="0">
                <a:effectLst>
                  <a:outerShdw blurRad="38100" dist="38100" dir="2700000" algn="tl">
                    <a:srgbClr val="000000">
                      <a:alpha val="43137"/>
                    </a:srgbClr>
                  </a:outerShdw>
                </a:effectLst>
              </a:rPr>
              <a:t>TLB and</a:t>
            </a:r>
            <a:r>
              <a:rPr lang="en-GB" dirty="0" smtClean="0">
                <a:effectLst>
                  <a:outerShdw blurRad="38100" dist="38100" dir="2700000" algn="tl">
                    <a:srgbClr val="000000">
                      <a:alpha val="43137"/>
                    </a:srgbClr>
                  </a:outerShdw>
                </a:effectLst>
              </a:rPr>
              <a:t>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Cache </a:t>
            </a:r>
            <a:r>
              <a:rPr lang="en-GB" dirty="0">
                <a:effectLst>
                  <a:outerShdw blurRad="38100" dist="38100" dir="2700000" algn="tl">
                    <a:srgbClr val="000000">
                      <a:alpha val="43137"/>
                    </a:srgbClr>
                  </a:outerShdw>
                </a:effectLst>
              </a:rPr>
              <a:t>Operation</a:t>
            </a:r>
          </a:p>
        </p:txBody>
      </p:sp>
      <p:pic>
        <p:nvPicPr>
          <p:cNvPr id="4" name="Picture 3" descr="f19.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2727" r="19091"/>
              <a:stretch>
                <a:fillRect/>
              </a:stretch>
            </p:blipFill>
          </mc:Choice>
          <mc:Fallback>
            <p:blipFill>
              <a:blip r:embed="rId4"/>
              <a:srcRect l="2727" r="19091"/>
              <a:stretch>
                <a:fillRect/>
              </a:stretch>
            </p:blipFill>
          </mc:Fallback>
        </mc:AlternateContent>
        <p:spPr>
          <a:xfrm>
            <a:off x="1905000" y="0"/>
            <a:ext cx="6938667" cy="6858000"/>
          </a:xfrm>
          <a:prstGeom prst="rect">
            <a:avLst/>
          </a:prstGeom>
        </p:spPr>
      </p:pic>
    </p:spTree>
    <p:extLst>
      <p:ext uri="{BB962C8B-B14F-4D97-AF65-F5344CB8AC3E}">
        <p14:creationId xmlns:p14="http://schemas.microsoft.com/office/powerpoint/2010/main" val="2884922391"/>
      </p:ext>
    </p:extLst>
  </p:cSld>
  <p:clrMapOvr>
    <a:masterClrMapping/>
  </p:clrMapOvr>
  <p:transition spd="med">
    <p:plu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dirty="0">
                <a:effectLst>
                  <a:outerShdw blurRad="38100" dist="38100" dir="2700000" algn="tl">
                    <a:srgbClr val="000000">
                      <a:alpha val="43137"/>
                    </a:srgbClr>
                  </a:outerShdw>
                </a:effectLst>
              </a:rPr>
              <a:t>Virtual </a:t>
            </a:r>
            <a:r>
              <a:rPr lang="en-US" dirty="0" smtClean="0">
                <a:effectLst>
                  <a:outerShdw blurRad="38100" dist="38100" dir="2700000" algn="tl">
                    <a:srgbClr val="000000">
                      <a:alpha val="43137"/>
                    </a:srgbClr>
                  </a:outerShdw>
                </a:effectLst>
              </a:rPr>
              <a:t>Memory (REVIEW)</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107504" y="1066800"/>
            <a:ext cx="8568952" cy="5486400"/>
          </a:xfrm>
        </p:spPr>
        <p:txBody>
          <a:bodyPr>
            <a:normAutofit/>
          </a:bodyPr>
          <a:lstStyle/>
          <a:p>
            <a:pPr>
              <a:buFont typeface="Wingdings" panose="05000000000000000000" pitchFamily="2" charset="2"/>
              <a:buChar char="Ø"/>
            </a:pPr>
            <a:r>
              <a:rPr lang="en-US" sz="1600" dirty="0" smtClean="0">
                <a:solidFill>
                  <a:srgbClr val="FF0000"/>
                </a:solidFill>
              </a:rPr>
              <a:t>Virtual Address </a:t>
            </a:r>
            <a:r>
              <a:rPr lang="en-US" sz="1600" dirty="0" smtClean="0"/>
              <a:t>(</a:t>
            </a:r>
            <a:r>
              <a:rPr lang="en-US" sz="1600" dirty="0" smtClean="0">
                <a:solidFill>
                  <a:srgbClr val="FF0000"/>
                </a:solidFill>
              </a:rPr>
              <a:t>VA</a:t>
            </a:r>
            <a:r>
              <a:rPr lang="en-US" sz="1600" dirty="0" smtClean="0"/>
              <a:t>) = Logical Address</a:t>
            </a:r>
          </a:p>
          <a:p>
            <a:pPr lvl="1">
              <a:buFont typeface="Wingdings" panose="05000000000000000000" pitchFamily="2" charset="2"/>
              <a:buChar char="Ø"/>
            </a:pPr>
            <a:r>
              <a:rPr lang="en-US" sz="1400" b="1" dirty="0" smtClean="0"/>
              <a:t>(Page #, Offset)</a:t>
            </a:r>
          </a:p>
          <a:p>
            <a:pPr lvl="1">
              <a:buFont typeface="Wingdings" panose="05000000000000000000" pitchFamily="2" charset="2"/>
              <a:buChar char="Ø"/>
            </a:pPr>
            <a:r>
              <a:rPr lang="en-US" sz="1400" dirty="0"/>
              <a:t>Virtual means fictitious, we only have Physical Addresses</a:t>
            </a:r>
            <a:r>
              <a:rPr lang="en-US" sz="1400" dirty="0" smtClean="0"/>
              <a:t>.</a:t>
            </a:r>
          </a:p>
          <a:p>
            <a:pPr>
              <a:buFont typeface="Wingdings" panose="05000000000000000000" pitchFamily="2" charset="2"/>
              <a:buChar char="Ø"/>
            </a:pPr>
            <a:r>
              <a:rPr lang="en-US" sz="1600" dirty="0" smtClean="0">
                <a:solidFill>
                  <a:srgbClr val="0070C0"/>
                </a:solidFill>
              </a:rPr>
              <a:t>Physical Address </a:t>
            </a:r>
            <a:r>
              <a:rPr lang="en-US" sz="1600" dirty="0" smtClean="0"/>
              <a:t>(</a:t>
            </a:r>
            <a:r>
              <a:rPr lang="en-US" sz="1600" dirty="0" smtClean="0">
                <a:solidFill>
                  <a:srgbClr val="0070C0"/>
                </a:solidFill>
              </a:rPr>
              <a:t>PA</a:t>
            </a:r>
            <a:r>
              <a:rPr lang="en-US" sz="1600" dirty="0" smtClean="0"/>
              <a:t>) (Real Main Memory Addresses)</a:t>
            </a:r>
          </a:p>
          <a:p>
            <a:pPr lvl="1">
              <a:buFont typeface="Wingdings" panose="05000000000000000000" pitchFamily="2" charset="2"/>
              <a:buChar char="Ø"/>
            </a:pPr>
            <a:r>
              <a:rPr lang="en-US" sz="1400" b="1" dirty="0" smtClean="0"/>
              <a:t>(Frame, Offset)</a:t>
            </a:r>
            <a:endParaRPr lang="en-US" sz="1400" b="1" dirty="0"/>
          </a:p>
          <a:p>
            <a:pPr>
              <a:buFont typeface="Wingdings" panose="05000000000000000000" pitchFamily="2" charset="2"/>
              <a:buChar char="Ø"/>
            </a:pPr>
            <a:r>
              <a:rPr lang="en-US" sz="1600" dirty="0" smtClean="0"/>
              <a:t>We need to be able to go from VA to PA</a:t>
            </a:r>
            <a:endParaRPr lang="en-US" sz="1600" dirty="0"/>
          </a:p>
          <a:p>
            <a:pPr marL="0" indent="0">
              <a:buNone/>
            </a:pPr>
            <a:r>
              <a:rPr lang="en-US" sz="1600" dirty="0" smtClean="0">
                <a:solidFill>
                  <a:srgbClr val="FF0000"/>
                </a:solidFill>
              </a:rPr>
              <a:t>	</a:t>
            </a:r>
            <a:r>
              <a:rPr lang="en-US" sz="1600" dirty="0"/>
              <a:t> [</a:t>
            </a:r>
            <a:r>
              <a:rPr lang="en-US" sz="1600" dirty="0">
                <a:solidFill>
                  <a:srgbClr val="FF0000"/>
                </a:solidFill>
              </a:rPr>
              <a:t>VA</a:t>
            </a:r>
            <a:r>
              <a:rPr lang="en-US" sz="1600" dirty="0"/>
              <a:t>] </a:t>
            </a:r>
            <a:r>
              <a:rPr lang="en-US" sz="1600" dirty="0" smtClean="0">
                <a:solidFill>
                  <a:srgbClr val="FF0000"/>
                </a:solidFill>
              </a:rPr>
              <a:t>(Page </a:t>
            </a:r>
            <a:r>
              <a:rPr lang="en-US" sz="1600" dirty="0">
                <a:solidFill>
                  <a:srgbClr val="FF0000"/>
                </a:solidFill>
              </a:rPr>
              <a:t>#, Offset</a:t>
            </a:r>
            <a:r>
              <a:rPr lang="en-US" sz="1600" dirty="0" smtClean="0">
                <a:solidFill>
                  <a:srgbClr val="FF0000"/>
                </a:solidFill>
              </a:rPr>
              <a:t>) </a:t>
            </a:r>
            <a:r>
              <a:rPr lang="en-US" sz="1600" dirty="0" smtClean="0">
                <a:sym typeface="Wingdings" panose="05000000000000000000" pitchFamily="2" charset="2"/>
              </a:rPr>
              <a:t> [</a:t>
            </a:r>
            <a:r>
              <a:rPr lang="en-US" sz="1600" dirty="0" smtClean="0">
                <a:solidFill>
                  <a:srgbClr val="0070C0"/>
                </a:solidFill>
                <a:sym typeface="Wingdings" panose="05000000000000000000" pitchFamily="2" charset="2"/>
              </a:rPr>
              <a:t>PA</a:t>
            </a:r>
            <a:r>
              <a:rPr lang="en-US" sz="1600" dirty="0" smtClean="0">
                <a:sym typeface="Wingdings" panose="05000000000000000000" pitchFamily="2" charset="2"/>
              </a:rPr>
              <a:t>]</a:t>
            </a:r>
            <a:r>
              <a:rPr lang="en-US" sz="1600" dirty="0" smtClean="0"/>
              <a:t> </a:t>
            </a:r>
            <a:r>
              <a:rPr lang="en-US" sz="1600" dirty="0">
                <a:solidFill>
                  <a:srgbClr val="0070C0"/>
                </a:solidFill>
              </a:rPr>
              <a:t>(Frame, Offset</a:t>
            </a:r>
            <a:r>
              <a:rPr lang="en-US" sz="1600" dirty="0" smtClean="0">
                <a:solidFill>
                  <a:srgbClr val="0070C0"/>
                </a:solidFill>
              </a:rPr>
              <a:t>)</a:t>
            </a:r>
          </a:p>
          <a:p>
            <a:pPr marL="0" indent="0">
              <a:buNone/>
            </a:pPr>
            <a:r>
              <a:rPr lang="en-US" sz="1600" b="1" u="sng" dirty="0" smtClean="0">
                <a:solidFill>
                  <a:srgbClr val="00B050"/>
                </a:solidFill>
              </a:rPr>
              <a:t>Remember</a:t>
            </a:r>
          </a:p>
          <a:p>
            <a:pPr marL="0" indent="0">
              <a:buNone/>
            </a:pPr>
            <a:r>
              <a:rPr lang="en-US" sz="1600" dirty="0" smtClean="0"/>
              <a:t>Process(job) </a:t>
            </a:r>
            <a:r>
              <a:rPr lang="en-US" sz="1600" dirty="0" smtClean="0">
                <a:sym typeface="Wingdings" panose="05000000000000000000" pitchFamily="2" charset="2"/>
              </a:rPr>
              <a:t> divided into parts called </a:t>
            </a:r>
            <a:r>
              <a:rPr lang="en-US" sz="1600" dirty="0" smtClean="0">
                <a:solidFill>
                  <a:srgbClr val="FF0000"/>
                </a:solidFill>
                <a:sym typeface="Wingdings" panose="05000000000000000000" pitchFamily="2" charset="2"/>
              </a:rPr>
              <a:t>Pages</a:t>
            </a:r>
          </a:p>
          <a:p>
            <a:pPr marL="0" indent="0">
              <a:buNone/>
            </a:pPr>
            <a:r>
              <a:rPr lang="en-US" sz="1600" dirty="0" smtClean="0">
                <a:sym typeface="Wingdings" panose="05000000000000000000" pitchFamily="2" charset="2"/>
              </a:rPr>
              <a:t>Main Memory  divided into </a:t>
            </a:r>
            <a:r>
              <a:rPr lang="en-US" sz="1600" dirty="0" smtClean="0">
                <a:solidFill>
                  <a:srgbClr val="0070C0"/>
                </a:solidFill>
                <a:sym typeface="Wingdings" panose="05000000000000000000" pitchFamily="2" charset="2"/>
              </a:rPr>
              <a:t>Page Frames </a:t>
            </a:r>
            <a:r>
              <a:rPr lang="en-US" sz="1600" dirty="0" smtClean="0">
                <a:sym typeface="Wingdings" panose="05000000000000000000" pitchFamily="2" charset="2"/>
              </a:rPr>
              <a:t>(</a:t>
            </a:r>
            <a:r>
              <a:rPr lang="en-US" sz="1600" dirty="0" smtClean="0">
                <a:solidFill>
                  <a:srgbClr val="0070C0"/>
                </a:solidFill>
                <a:sym typeface="Wingdings" panose="05000000000000000000" pitchFamily="2" charset="2"/>
              </a:rPr>
              <a:t>Frames</a:t>
            </a:r>
            <a:r>
              <a:rPr lang="en-US" sz="1600" dirty="0" smtClean="0">
                <a:sym typeface="Wingdings" panose="05000000000000000000" pitchFamily="2" charset="2"/>
              </a:rPr>
              <a:t>)</a:t>
            </a:r>
            <a:endParaRPr lang="en-US" sz="1600" dirty="0"/>
          </a:p>
        </p:txBody>
      </p:sp>
      <p:pic>
        <p:nvPicPr>
          <p:cNvPr id="3" name="Picture 2"/>
          <p:cNvPicPr>
            <a:picLocks noChangeAspect="1"/>
          </p:cNvPicPr>
          <p:nvPr/>
        </p:nvPicPr>
        <p:blipFill>
          <a:blip r:embed="rId3"/>
          <a:stretch>
            <a:fillRect/>
          </a:stretch>
        </p:blipFill>
        <p:spPr>
          <a:xfrm>
            <a:off x="5286548" y="2564904"/>
            <a:ext cx="3831756" cy="1698302"/>
          </a:xfrm>
          <a:prstGeom prst="rect">
            <a:avLst/>
          </a:prstGeom>
        </p:spPr>
      </p:pic>
    </p:spTree>
    <p:extLst>
      <p:ext uri="{BB962C8B-B14F-4D97-AF65-F5344CB8AC3E}">
        <p14:creationId xmlns:p14="http://schemas.microsoft.com/office/powerpoint/2010/main" val="2817128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1560" y="9735"/>
            <a:ext cx="7556313" cy="590128"/>
          </a:xfrm>
        </p:spPr>
        <p:txBody>
          <a:bodyPr>
            <a:normAutofit fontScale="90000"/>
          </a:bodyPr>
          <a:lstStyle/>
          <a:p>
            <a:r>
              <a:rPr lang="en-US" dirty="0">
                <a:effectLst>
                  <a:outerShdw blurRad="38100" dist="38100" dir="2700000" algn="tl">
                    <a:srgbClr val="000000">
                      <a:alpha val="43137"/>
                    </a:srgbClr>
                  </a:outerShdw>
                </a:effectLst>
              </a:rPr>
              <a:t>Virtual Memory</a:t>
            </a:r>
          </a:p>
        </p:txBody>
      </p:sp>
      <p:sp>
        <p:nvSpPr>
          <p:cNvPr id="41987" name="Rectangle 3"/>
          <p:cNvSpPr>
            <a:spLocks noGrp="1" noChangeArrowheads="1"/>
          </p:cNvSpPr>
          <p:nvPr>
            <p:ph idx="1"/>
          </p:nvPr>
        </p:nvSpPr>
        <p:spPr>
          <a:xfrm>
            <a:off x="0" y="599863"/>
            <a:ext cx="9144000" cy="5953337"/>
          </a:xfrm>
        </p:spPr>
        <p:txBody>
          <a:bodyPr>
            <a:normAutofit/>
          </a:bodyPr>
          <a:lstStyle/>
          <a:p>
            <a:pPr>
              <a:buFont typeface="Wingdings" panose="05000000000000000000" pitchFamily="2" charset="2"/>
              <a:buChar char="Ø"/>
            </a:pPr>
            <a:r>
              <a:rPr lang="en-US" sz="1800" b="1" u="sng" dirty="0" smtClean="0">
                <a:solidFill>
                  <a:srgbClr val="FF0000"/>
                </a:solidFill>
              </a:rPr>
              <a:t>Page Table</a:t>
            </a:r>
          </a:p>
          <a:p>
            <a:pPr lvl="1">
              <a:buFont typeface="Wingdings" panose="05000000000000000000" pitchFamily="2" charset="2"/>
              <a:buChar char="Ø"/>
            </a:pPr>
            <a:r>
              <a:rPr lang="en-US" sz="1600" dirty="0" smtClean="0">
                <a:solidFill>
                  <a:schemeClr val="tx1"/>
                </a:solidFill>
              </a:rPr>
              <a:t>Usually ONE per process (job)</a:t>
            </a:r>
          </a:p>
          <a:p>
            <a:pPr lvl="1">
              <a:buFont typeface="Wingdings" panose="05000000000000000000" pitchFamily="2" charset="2"/>
              <a:buChar char="Ø"/>
            </a:pPr>
            <a:r>
              <a:rPr lang="en-US" sz="1600" dirty="0" smtClean="0">
                <a:solidFill>
                  <a:schemeClr val="tx1"/>
                </a:solidFill>
              </a:rPr>
              <a:t>Each Location in a Page Table is known as a </a:t>
            </a:r>
            <a:r>
              <a:rPr lang="en-US" sz="1600" b="1" dirty="0" smtClean="0">
                <a:solidFill>
                  <a:srgbClr val="FF0000"/>
                </a:solidFill>
              </a:rPr>
              <a:t>Page Table Entry (PTE)</a:t>
            </a:r>
          </a:p>
          <a:p>
            <a:pPr lvl="1">
              <a:buFont typeface="Wingdings" panose="05000000000000000000" pitchFamily="2" charset="2"/>
              <a:buChar char="Ø"/>
            </a:pPr>
            <a:r>
              <a:rPr lang="en-US" sz="1600" dirty="0" smtClean="0">
                <a:solidFill>
                  <a:schemeClr val="tx1"/>
                </a:solidFill>
              </a:rPr>
              <a:t>A page table can have multiple PTE’s</a:t>
            </a:r>
          </a:p>
          <a:p>
            <a:pPr lvl="1">
              <a:buFont typeface="Wingdings" panose="05000000000000000000" pitchFamily="2" charset="2"/>
              <a:buChar char="Ø"/>
            </a:pPr>
            <a:r>
              <a:rPr lang="en-US" sz="1600" b="1" u="sng" dirty="0" smtClean="0">
                <a:solidFill>
                  <a:srgbClr val="0070C0"/>
                </a:solidFill>
              </a:rPr>
              <a:t>The structure of a Page Table Entry </a:t>
            </a:r>
          </a:p>
          <a:p>
            <a:pPr lvl="2">
              <a:buFont typeface="Wingdings" panose="05000000000000000000" pitchFamily="2" charset="2"/>
              <a:buChar char="Ø"/>
            </a:pPr>
            <a:r>
              <a:rPr lang="en-US" sz="1600" b="1" dirty="0" smtClean="0">
                <a:solidFill>
                  <a:srgbClr val="0070C0"/>
                </a:solidFill>
              </a:rPr>
              <a:t>(Page, </a:t>
            </a:r>
            <a:r>
              <a:rPr lang="en-US" sz="1600" b="1" dirty="0" smtClean="0">
                <a:solidFill>
                  <a:srgbClr val="FF0000"/>
                </a:solidFill>
              </a:rPr>
              <a:t>Frame</a:t>
            </a:r>
            <a:r>
              <a:rPr lang="en-US" sz="1600" b="1" dirty="0" smtClean="0">
                <a:solidFill>
                  <a:srgbClr val="0070C0"/>
                </a:solidFill>
              </a:rPr>
              <a:t>, </a:t>
            </a:r>
            <a:r>
              <a:rPr lang="en-US" sz="1600" b="1" dirty="0" smtClean="0">
                <a:solidFill>
                  <a:srgbClr val="00B050"/>
                </a:solidFill>
              </a:rPr>
              <a:t>Valid Bit</a:t>
            </a:r>
            <a:r>
              <a:rPr lang="en-US" sz="1600" b="1" dirty="0" smtClean="0">
                <a:solidFill>
                  <a:srgbClr val="0070C0"/>
                </a:solidFill>
              </a:rPr>
              <a:t>)</a:t>
            </a:r>
          </a:p>
          <a:p>
            <a:pPr marL="1028700" lvl="3" indent="-342900">
              <a:buFont typeface="+mj-lt"/>
              <a:buAutoNum type="alphaLcPeriod"/>
            </a:pPr>
            <a:r>
              <a:rPr lang="en-US" sz="1600" b="1" dirty="0" smtClean="0">
                <a:solidFill>
                  <a:srgbClr val="0070C0"/>
                </a:solidFill>
              </a:rPr>
              <a:t>Page </a:t>
            </a:r>
            <a:r>
              <a:rPr lang="en-US" sz="1600" b="1" dirty="0" smtClean="0">
                <a:solidFill>
                  <a:srgbClr val="0070C0"/>
                </a:solidFill>
                <a:sym typeface="Wingdings" panose="05000000000000000000" pitchFamily="2" charset="2"/>
              </a:rPr>
              <a:t> </a:t>
            </a:r>
            <a:r>
              <a:rPr lang="en-US" sz="1600" b="1" dirty="0" smtClean="0">
                <a:solidFill>
                  <a:schemeClr val="tx1"/>
                </a:solidFill>
                <a:sym typeface="Wingdings" panose="05000000000000000000" pitchFamily="2" charset="2"/>
              </a:rPr>
              <a:t>Small fraction of  a job (Remember definition)</a:t>
            </a:r>
          </a:p>
          <a:p>
            <a:pPr marL="1028700" lvl="3" indent="-342900">
              <a:buFont typeface="+mj-lt"/>
              <a:buAutoNum type="alphaLcPeriod"/>
            </a:pPr>
            <a:r>
              <a:rPr lang="en-US" sz="1600" b="1" dirty="0" smtClean="0">
                <a:solidFill>
                  <a:srgbClr val="FF0000"/>
                </a:solidFill>
                <a:sym typeface="Wingdings" panose="05000000000000000000" pitchFamily="2" charset="2"/>
              </a:rPr>
              <a:t>Frame</a:t>
            </a:r>
            <a:r>
              <a:rPr lang="en-US" sz="1600" b="1" dirty="0" smtClean="0">
                <a:solidFill>
                  <a:srgbClr val="0070C0"/>
                </a:solidFill>
                <a:sym typeface="Wingdings" panose="05000000000000000000" pitchFamily="2" charset="2"/>
              </a:rPr>
              <a:t> </a:t>
            </a:r>
            <a:r>
              <a:rPr lang="en-US" sz="1600" b="1" dirty="0" smtClean="0">
                <a:solidFill>
                  <a:schemeClr val="tx1"/>
                </a:solidFill>
                <a:sym typeface="Wingdings" panose="05000000000000000000" pitchFamily="2" charset="2"/>
              </a:rPr>
              <a:t> Where in Main Memory</a:t>
            </a:r>
          </a:p>
          <a:p>
            <a:pPr marL="1028700" lvl="3" indent="-342900">
              <a:buFont typeface="+mj-lt"/>
              <a:buAutoNum type="alphaLcPeriod"/>
            </a:pPr>
            <a:r>
              <a:rPr lang="en-US" sz="1600" b="1" dirty="0" smtClean="0">
                <a:solidFill>
                  <a:srgbClr val="0070C0"/>
                </a:solidFill>
                <a:sym typeface="Wingdings" panose="05000000000000000000" pitchFamily="2" charset="2"/>
              </a:rPr>
              <a:t>Valid Bit </a:t>
            </a:r>
            <a:r>
              <a:rPr lang="en-US" sz="1600" b="1" dirty="0" smtClean="0">
                <a:solidFill>
                  <a:schemeClr val="tx1"/>
                </a:solidFill>
                <a:sym typeface="Wingdings" panose="05000000000000000000" pitchFamily="2" charset="2"/>
              </a:rPr>
              <a:t> Related to current status of its VM location</a:t>
            </a:r>
          </a:p>
          <a:p>
            <a:pPr lvl="4">
              <a:buFont typeface="Wingdings" panose="05000000000000000000" pitchFamily="2" charset="2"/>
              <a:buChar char="Ø"/>
            </a:pPr>
            <a:endParaRPr lang="en-US" sz="1600" b="1" dirty="0" smtClean="0">
              <a:solidFill>
                <a:schemeClr val="tx1"/>
              </a:solidFill>
              <a:sym typeface="Wingdings" panose="05000000000000000000" pitchFamily="2" charset="2"/>
            </a:endParaRPr>
          </a:p>
        </p:txBody>
      </p:sp>
      <p:pic>
        <p:nvPicPr>
          <p:cNvPr id="3" name="Picture 2"/>
          <p:cNvPicPr>
            <a:picLocks noChangeAspect="1"/>
          </p:cNvPicPr>
          <p:nvPr/>
        </p:nvPicPr>
        <p:blipFill>
          <a:blip r:embed="rId3"/>
          <a:stretch>
            <a:fillRect/>
          </a:stretch>
        </p:blipFill>
        <p:spPr>
          <a:xfrm>
            <a:off x="6868217" y="2132856"/>
            <a:ext cx="2152501" cy="1656961"/>
          </a:xfrm>
          <a:prstGeom prst="rect">
            <a:avLst/>
          </a:prstGeom>
        </p:spPr>
      </p:pic>
      <p:cxnSp>
        <p:nvCxnSpPr>
          <p:cNvPr id="5" name="Straight Arrow Connector 4"/>
          <p:cNvCxnSpPr/>
          <p:nvPr/>
        </p:nvCxnSpPr>
        <p:spPr>
          <a:xfrm>
            <a:off x="6324600" y="2667000"/>
            <a:ext cx="826568" cy="1529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6324600" y="3200400"/>
            <a:ext cx="1485945" cy="2809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343400" y="2895600"/>
            <a:ext cx="4144241" cy="226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70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Objectives</a:t>
            </a:r>
            <a:endParaRPr lang="en-US" dirty="0"/>
          </a:p>
        </p:txBody>
      </p:sp>
      <p:sp>
        <p:nvSpPr>
          <p:cNvPr id="3" name="Content Placeholder 2"/>
          <p:cNvSpPr>
            <a:spLocks noGrp="1"/>
          </p:cNvSpPr>
          <p:nvPr>
            <p:ph idx="1"/>
          </p:nvPr>
        </p:nvSpPr>
        <p:spPr/>
        <p:txBody>
          <a:bodyPr/>
          <a:lstStyle/>
          <a:p>
            <a:pPr marL="0" indent="0">
              <a:buNone/>
            </a:pPr>
            <a:r>
              <a:rPr lang="en-US" dirty="0" smtClean="0"/>
              <a:t>Understand Virtual Memory</a:t>
            </a:r>
          </a:p>
          <a:p>
            <a:pPr marL="0" indent="0">
              <a:buNone/>
            </a:pPr>
            <a:r>
              <a:rPr lang="en-US" dirty="0" smtClean="0"/>
              <a:t>Reinforce the concept of page, Frame</a:t>
            </a:r>
          </a:p>
          <a:p>
            <a:pPr marL="0" indent="0">
              <a:buNone/>
            </a:pPr>
            <a:r>
              <a:rPr lang="en-US" dirty="0" smtClean="0"/>
              <a:t>Understand virtual address</a:t>
            </a:r>
          </a:p>
          <a:p>
            <a:pPr marL="0" indent="0">
              <a:buNone/>
            </a:pPr>
            <a:r>
              <a:rPr lang="en-US" dirty="0" smtClean="0"/>
              <a:t>Understand physical address</a:t>
            </a:r>
          </a:p>
        </p:txBody>
      </p:sp>
    </p:spTree>
    <p:extLst>
      <p:ext uri="{BB962C8B-B14F-4D97-AF65-F5344CB8AC3E}">
        <p14:creationId xmlns:p14="http://schemas.microsoft.com/office/powerpoint/2010/main" val="1263791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1560" y="9735"/>
            <a:ext cx="7556313" cy="590128"/>
          </a:xfrm>
        </p:spPr>
        <p:txBody>
          <a:bodyPr>
            <a:normAutofit fontScale="90000"/>
          </a:bodyPr>
          <a:lstStyle/>
          <a:p>
            <a:r>
              <a:rPr lang="en-US" dirty="0">
                <a:effectLst>
                  <a:outerShdw blurRad="38100" dist="38100" dir="2700000" algn="tl">
                    <a:srgbClr val="000000">
                      <a:alpha val="43137"/>
                    </a:srgbClr>
                  </a:outerShdw>
                </a:effectLst>
              </a:rPr>
              <a:t>Virtual Memory</a:t>
            </a:r>
          </a:p>
        </p:txBody>
      </p:sp>
      <p:sp>
        <p:nvSpPr>
          <p:cNvPr id="41987" name="Rectangle 3"/>
          <p:cNvSpPr>
            <a:spLocks noGrp="1" noChangeArrowheads="1"/>
          </p:cNvSpPr>
          <p:nvPr>
            <p:ph idx="1"/>
          </p:nvPr>
        </p:nvSpPr>
        <p:spPr>
          <a:xfrm>
            <a:off x="0" y="599863"/>
            <a:ext cx="9144000" cy="5953337"/>
          </a:xfrm>
        </p:spPr>
        <p:txBody>
          <a:bodyPr>
            <a:normAutofit/>
          </a:bodyPr>
          <a:lstStyle/>
          <a:p>
            <a:pPr>
              <a:buFont typeface="Wingdings" panose="05000000000000000000" pitchFamily="2" charset="2"/>
              <a:buChar char="Ø"/>
            </a:pPr>
            <a:r>
              <a:rPr lang="en-US" sz="1800" b="1" u="sng" dirty="0" smtClean="0">
                <a:solidFill>
                  <a:srgbClr val="FF0000"/>
                </a:solidFill>
              </a:rPr>
              <a:t>Page Table</a:t>
            </a:r>
          </a:p>
          <a:p>
            <a:pPr marL="1028700" lvl="3" indent="-342900">
              <a:buFont typeface="+mj-lt"/>
              <a:buAutoNum type="alphaLcPeriod"/>
            </a:pPr>
            <a:r>
              <a:rPr lang="en-US" sz="1600" b="1" dirty="0" smtClean="0">
                <a:solidFill>
                  <a:srgbClr val="0070C0"/>
                </a:solidFill>
                <a:sym typeface="Wingdings" panose="05000000000000000000" pitchFamily="2" charset="2"/>
              </a:rPr>
              <a:t>Valid Bit </a:t>
            </a:r>
            <a:r>
              <a:rPr lang="en-US" sz="1600" b="1" dirty="0" smtClean="0">
                <a:solidFill>
                  <a:schemeClr val="tx1"/>
                </a:solidFill>
                <a:sym typeface="Wingdings" panose="05000000000000000000" pitchFamily="2" charset="2"/>
              </a:rPr>
              <a:t> Related to current status of its VM location</a:t>
            </a:r>
          </a:p>
          <a:p>
            <a:pPr marL="1252728" lvl="4" indent="0">
              <a:buNone/>
            </a:pPr>
            <a:endParaRPr lang="en-US" sz="1600" b="1" dirty="0" smtClean="0">
              <a:solidFill>
                <a:schemeClr val="tx1"/>
              </a:solidFill>
              <a:sym typeface="Wingdings" panose="05000000000000000000" pitchFamily="2" charset="2"/>
            </a:endParaRPr>
          </a:p>
          <a:p>
            <a:pPr lvl="4">
              <a:buFont typeface="Wingdings" panose="05000000000000000000" pitchFamily="2" charset="2"/>
              <a:buChar char="Ø"/>
            </a:pPr>
            <a:endParaRPr lang="en-US" sz="1600" b="1" dirty="0" smtClean="0">
              <a:solidFill>
                <a:schemeClr val="tx1"/>
              </a:solidFill>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2411760" y="1581998"/>
            <a:ext cx="5601442" cy="3989065"/>
          </a:xfrm>
          <a:prstGeom prst="rect">
            <a:avLst/>
          </a:prstGeom>
        </p:spPr>
      </p:pic>
    </p:spTree>
    <p:extLst>
      <p:ext uri="{BB962C8B-B14F-4D97-AF65-F5344CB8AC3E}">
        <p14:creationId xmlns:p14="http://schemas.microsoft.com/office/powerpoint/2010/main" val="1366707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dirty="0">
                <a:effectLst>
                  <a:outerShdw blurRad="38100" dist="38100" dir="2700000" algn="tl">
                    <a:srgbClr val="000000">
                      <a:alpha val="43137"/>
                    </a:srgbClr>
                  </a:outerShdw>
                </a:effectLst>
              </a:rPr>
              <a:t>Virtual Memory</a:t>
            </a:r>
          </a:p>
        </p:txBody>
      </p:sp>
      <p:sp>
        <p:nvSpPr>
          <p:cNvPr id="41987" name="Rectangle 3"/>
          <p:cNvSpPr>
            <a:spLocks noGrp="1" noChangeArrowheads="1"/>
          </p:cNvSpPr>
          <p:nvPr>
            <p:ph idx="1"/>
          </p:nvPr>
        </p:nvSpPr>
        <p:spPr>
          <a:xfrm>
            <a:off x="498474" y="1066800"/>
            <a:ext cx="8177982" cy="5486400"/>
          </a:xfrm>
        </p:spPr>
        <p:txBody>
          <a:bodyPr>
            <a:normAutofit/>
          </a:bodyPr>
          <a:lstStyle/>
          <a:p>
            <a:pPr>
              <a:buFont typeface="Wingdings" panose="05000000000000000000" pitchFamily="2" charset="2"/>
              <a:buChar char="Ø"/>
            </a:pPr>
            <a:r>
              <a:rPr lang="en-US" b="1" dirty="0" smtClean="0"/>
              <a:t>Why are Page Tables subject to </a:t>
            </a:r>
            <a:r>
              <a:rPr lang="en-US" b="1" dirty="0" smtClean="0">
                <a:solidFill>
                  <a:srgbClr val="FF0000"/>
                </a:solidFill>
              </a:rPr>
              <a:t>Paging</a:t>
            </a:r>
            <a:r>
              <a:rPr lang="en-US" b="1" dirty="0" smtClean="0"/>
              <a:t>, just like any other page?</a:t>
            </a:r>
          </a:p>
          <a:p>
            <a:pPr lvl="1">
              <a:buFont typeface="Wingdings" panose="05000000000000000000" pitchFamily="2" charset="2"/>
              <a:buChar char="Ø"/>
            </a:pPr>
            <a:r>
              <a:rPr lang="en-US" dirty="0" smtClean="0"/>
              <a:t>Let’s look at this example: </a:t>
            </a:r>
          </a:p>
          <a:p>
            <a:pPr lvl="2">
              <a:buFont typeface="Wingdings" panose="05000000000000000000" pitchFamily="2" charset="2"/>
              <a:buChar char="Ø"/>
            </a:pPr>
            <a:r>
              <a:rPr lang="en-US" dirty="0" smtClean="0"/>
              <a:t>In the case of the VAX architecture a process (job) can have up to 2^31 = 2 GB of VM.</a:t>
            </a:r>
          </a:p>
          <a:p>
            <a:pPr lvl="2">
              <a:buFont typeface="Wingdings" panose="05000000000000000000" pitchFamily="2" charset="2"/>
              <a:buChar char="Ø"/>
            </a:pPr>
            <a:r>
              <a:rPr lang="en-US" dirty="0" smtClean="0">
                <a:sym typeface="Wingdings" panose="05000000000000000000" pitchFamily="2" charset="2"/>
              </a:rPr>
              <a:t>Imagine we use 2^9 = 512 byte pages </a:t>
            </a:r>
          </a:p>
          <a:p>
            <a:pPr lvl="2">
              <a:buFont typeface="Wingdings" panose="05000000000000000000" pitchFamily="2" charset="2"/>
              <a:buChar char="Ø"/>
            </a:pPr>
            <a:r>
              <a:rPr lang="en-US" dirty="0" smtClean="0">
                <a:sym typeface="Wingdings" panose="05000000000000000000" pitchFamily="2" charset="2"/>
              </a:rPr>
              <a:t>Means that the Page Table for this process(job) will need 2^22 page tables entries</a:t>
            </a:r>
          </a:p>
          <a:p>
            <a:pPr lvl="2">
              <a:buFont typeface="Wingdings" panose="05000000000000000000" pitchFamily="2" charset="2"/>
              <a:buChar char="Ø"/>
            </a:pPr>
            <a:endParaRPr lang="en-US" dirty="0" smtClean="0">
              <a:sym typeface="Wingdings" panose="05000000000000000000" pitchFamily="2" charset="2"/>
            </a:endParaRPr>
          </a:p>
          <a:p>
            <a:pPr lvl="1">
              <a:buFont typeface="Wingdings" panose="05000000000000000000" pitchFamily="2" charset="2"/>
              <a:buChar char="Ø"/>
            </a:pPr>
            <a:r>
              <a:rPr lang="en-US" dirty="0" smtClean="0">
                <a:solidFill>
                  <a:srgbClr val="FF0000"/>
                </a:solidFill>
                <a:sym typeface="Wingdings" panose="05000000000000000000" pitchFamily="2" charset="2"/>
              </a:rPr>
              <a:t>Page Tables </a:t>
            </a:r>
            <a:r>
              <a:rPr lang="en-US" dirty="0" smtClean="0">
                <a:sym typeface="Wingdings" panose="05000000000000000000" pitchFamily="2" charset="2"/>
              </a:rPr>
              <a:t>are a </a:t>
            </a:r>
            <a:r>
              <a:rPr lang="en-US" dirty="0" smtClean="0">
                <a:solidFill>
                  <a:srgbClr val="FF0000"/>
                </a:solidFill>
                <a:sym typeface="Wingdings" panose="05000000000000000000" pitchFamily="2" charset="2"/>
              </a:rPr>
              <a:t>data structure</a:t>
            </a:r>
            <a:r>
              <a:rPr lang="en-US" dirty="0" smtClean="0">
                <a:sym typeface="Wingdings" panose="05000000000000000000" pitchFamily="2" charset="2"/>
              </a:rPr>
              <a:t>, we do not want to store all this in MM. We only want in MM the parts with information that is related to what we are using (</a:t>
            </a:r>
            <a:r>
              <a:rPr lang="en-US" dirty="0" smtClean="0">
                <a:solidFill>
                  <a:srgbClr val="00B0F0"/>
                </a:solidFill>
                <a:sym typeface="Wingdings" panose="05000000000000000000" pitchFamily="2" charset="2"/>
              </a:rPr>
              <a:t>increase locality</a:t>
            </a:r>
            <a:r>
              <a:rPr lang="en-US" dirty="0" smtClean="0">
                <a:sym typeface="Wingdings" panose="05000000000000000000" pitchFamily="2" charset="2"/>
              </a:rPr>
              <a:t>).</a:t>
            </a:r>
          </a:p>
          <a:p>
            <a:pPr lvl="2">
              <a:buFont typeface="Wingdings" panose="05000000000000000000" pitchFamily="2" charset="2"/>
              <a:buChar char="Ø"/>
            </a:pPr>
            <a:endParaRPr lang="en-US" dirty="0" smtClean="0">
              <a:sym typeface="Wingdings" panose="05000000000000000000" pitchFamily="2" charset="2"/>
            </a:endParaRPr>
          </a:p>
          <a:p>
            <a:pPr lvl="2">
              <a:buFont typeface="Wingdings" panose="05000000000000000000" pitchFamily="2" charset="2"/>
              <a:buChar char="Ø"/>
            </a:pPr>
            <a:endParaRPr lang="en-US" b="1" dirty="0"/>
          </a:p>
        </p:txBody>
      </p:sp>
    </p:spTree>
    <p:extLst>
      <p:ext uri="{BB962C8B-B14F-4D97-AF65-F5344CB8AC3E}">
        <p14:creationId xmlns:p14="http://schemas.microsoft.com/office/powerpoint/2010/main" val="1778228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endParaRPr lang="en-US"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3"/>
          <a:stretch>
            <a:fillRect/>
          </a:stretch>
        </p:blipFill>
        <p:spPr>
          <a:xfrm>
            <a:off x="2195736" y="116632"/>
            <a:ext cx="5686425" cy="6572250"/>
          </a:xfrm>
          <a:prstGeom prst="rect">
            <a:avLst/>
          </a:prstGeom>
        </p:spPr>
      </p:pic>
    </p:spTree>
    <p:extLst>
      <p:ext uri="{BB962C8B-B14F-4D97-AF65-F5344CB8AC3E}">
        <p14:creationId xmlns:p14="http://schemas.microsoft.com/office/powerpoint/2010/main" val="4034755866"/>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533400"/>
            <a:ext cx="7620000" cy="533402"/>
          </a:xfrm>
        </p:spPr>
        <p:txBody>
          <a:bodyPr/>
          <a:lstStyle/>
          <a:p>
            <a:pPr algn="ctr"/>
            <a:r>
              <a:rPr lang="en-US" sz="3400" dirty="0" smtClean="0"/>
              <a:t>Problem # 1</a:t>
            </a:r>
            <a:endParaRPr lang="en-US" sz="3400" dirty="0"/>
          </a:p>
        </p:txBody>
      </p:sp>
      <p:sp>
        <p:nvSpPr>
          <p:cNvPr id="3" name="TextBox 2"/>
          <p:cNvSpPr txBox="1"/>
          <p:nvPr/>
        </p:nvSpPr>
        <p:spPr>
          <a:xfrm>
            <a:off x="152400" y="1447800"/>
            <a:ext cx="8991600" cy="4832092"/>
          </a:xfrm>
          <a:prstGeom prst="rect">
            <a:avLst/>
          </a:prstGeom>
          <a:noFill/>
        </p:spPr>
        <p:txBody>
          <a:bodyPr wrap="square" rtlCol="0">
            <a:spAutoFit/>
          </a:bodyPr>
          <a:lstStyle/>
          <a:p>
            <a:r>
              <a:rPr lang="en-US" sz="2800" dirty="0" smtClean="0">
                <a:solidFill>
                  <a:srgbClr val="0099FF"/>
                </a:solidFill>
                <a:latin typeface="Century Gothic" panose="020B0502020202020204" pitchFamily="34" charset="0"/>
                <a:cs typeface="Courier New" panose="02070309020205020404" pitchFamily="49" charset="0"/>
              </a:rPr>
              <a:t>In a system with 64 bit Virtual Addresses, and 43 bit physical addresses, how many bits are required for:</a:t>
            </a:r>
          </a:p>
          <a:p>
            <a:endParaRPr lang="en-US" sz="2800" dirty="0">
              <a:latin typeface="Courier New" panose="02070309020205020404" pitchFamily="49" charset="0"/>
              <a:cs typeface="Courier New" panose="02070309020205020404" pitchFamily="49" charset="0"/>
            </a:endParaRPr>
          </a:p>
          <a:p>
            <a:pPr marL="514350" indent="-514350">
              <a:buAutoNum type="alphaLcParenR"/>
            </a:pPr>
            <a:r>
              <a:rPr lang="en-US" sz="2800" dirty="0">
                <a:latin typeface="Courier New" panose="02070309020205020404" pitchFamily="49" charset="0"/>
                <a:cs typeface="Courier New" panose="02070309020205020404" pitchFamily="49" charset="0"/>
              </a:rPr>
              <a:t># of Bits for Virtual Page Number (VPN)?</a:t>
            </a:r>
          </a:p>
          <a:p>
            <a:pPr marL="514350" indent="-514350">
              <a:buAutoNum type="alphaLcParenR"/>
            </a:pPr>
            <a:endParaRPr lang="en-US" sz="2800" dirty="0">
              <a:latin typeface="Courier New" panose="02070309020205020404" pitchFamily="49" charset="0"/>
              <a:cs typeface="Courier New" panose="02070309020205020404" pitchFamily="49" charset="0"/>
            </a:endParaRPr>
          </a:p>
          <a:p>
            <a:pPr marL="514350" indent="-514350">
              <a:buAutoNum type="alphaLcParenR"/>
            </a:pPr>
            <a:r>
              <a:rPr lang="en-US" sz="2800" dirty="0">
                <a:latin typeface="Courier New" panose="02070309020205020404" pitchFamily="49" charset="0"/>
                <a:cs typeface="Courier New" panose="02070309020205020404" pitchFamily="49" charset="0"/>
              </a:rPr>
              <a:t># of Bits Physical Page Number (PPN)?</a:t>
            </a:r>
          </a:p>
          <a:p>
            <a:endParaRPr lang="en-US" sz="2800" dirty="0" smtClean="0">
              <a:latin typeface="Century Gothic" panose="020B0502020202020204" pitchFamily="34" charset="0"/>
              <a:cs typeface="Courier New" panose="02070309020205020404" pitchFamily="49" charset="0"/>
            </a:endParaRPr>
          </a:p>
          <a:p>
            <a:endParaRPr lang="en-US" sz="2800" dirty="0">
              <a:latin typeface="Century Gothic" panose="020B0502020202020204" pitchFamily="34" charset="0"/>
              <a:cs typeface="Courier New" panose="02070309020205020404" pitchFamily="49" charset="0"/>
            </a:endParaRPr>
          </a:p>
          <a:p>
            <a:pPr algn="ctr"/>
            <a:endParaRPr lang="en-US" sz="2800" dirty="0" smtClean="0">
              <a:latin typeface="Courier New" panose="02070309020205020404" pitchFamily="49" charset="0"/>
              <a:cs typeface="Courier New" panose="02070309020205020404" pitchFamily="49" charset="0"/>
            </a:endParaRPr>
          </a:p>
          <a:p>
            <a:r>
              <a:rPr lang="en-US" sz="2800" u="sng" dirty="0" smtClean="0">
                <a:solidFill>
                  <a:srgbClr val="FF0000"/>
                </a:solidFill>
                <a:latin typeface="Century Gothic" panose="020B0502020202020204" pitchFamily="34" charset="0"/>
                <a:ea typeface="Tahoma" panose="020B0604030504040204" pitchFamily="34" charset="0"/>
                <a:cs typeface="Tahoma" panose="020B0604030504040204" pitchFamily="34" charset="0"/>
              </a:rPr>
              <a:t>Pages are 8KB in size</a:t>
            </a:r>
          </a:p>
        </p:txBody>
      </p:sp>
    </p:spTree>
    <p:extLst>
      <p:ext uri="{BB962C8B-B14F-4D97-AF65-F5344CB8AC3E}">
        <p14:creationId xmlns:p14="http://schemas.microsoft.com/office/powerpoint/2010/main" val="136458745"/>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533400"/>
            <a:ext cx="7620000" cy="533402"/>
          </a:xfrm>
        </p:spPr>
        <p:txBody>
          <a:bodyPr/>
          <a:lstStyle/>
          <a:p>
            <a:pPr algn="ctr"/>
            <a:r>
              <a:rPr lang="en-US" sz="3400" dirty="0" smtClean="0"/>
              <a:t>Problem # 2</a:t>
            </a:r>
            <a:endParaRPr lang="en-US" sz="3400" dirty="0"/>
          </a:p>
        </p:txBody>
      </p:sp>
      <p:sp>
        <p:nvSpPr>
          <p:cNvPr id="3" name="TextBox 2"/>
          <p:cNvSpPr txBox="1"/>
          <p:nvPr/>
        </p:nvSpPr>
        <p:spPr>
          <a:xfrm>
            <a:off x="152400" y="1447800"/>
            <a:ext cx="8991600" cy="4832092"/>
          </a:xfrm>
          <a:prstGeom prst="rect">
            <a:avLst/>
          </a:prstGeom>
          <a:noFill/>
        </p:spPr>
        <p:txBody>
          <a:bodyPr wrap="square" rtlCol="0">
            <a:spAutoFit/>
          </a:bodyPr>
          <a:lstStyle/>
          <a:p>
            <a:r>
              <a:rPr lang="en-US" sz="2800" dirty="0" smtClean="0">
                <a:solidFill>
                  <a:srgbClr val="0099FF"/>
                </a:solidFill>
                <a:latin typeface="Century Gothic" panose="020B0502020202020204" pitchFamily="34" charset="0"/>
                <a:cs typeface="Courier New" panose="02070309020205020404" pitchFamily="49" charset="0"/>
              </a:rPr>
              <a:t>Processor X has 32 bit Virtual addresses, 28 bit physical addresses, and 2048 bit pages. How many bits are required for the virtual and physical page numbers</a:t>
            </a:r>
          </a:p>
          <a:p>
            <a:endParaRPr lang="en-US" sz="2800" dirty="0">
              <a:latin typeface="Courier New" panose="02070309020205020404" pitchFamily="49" charset="0"/>
              <a:cs typeface="Courier New" panose="02070309020205020404" pitchFamily="49" charset="0"/>
            </a:endParaRPr>
          </a:p>
          <a:p>
            <a:pPr marL="514350" indent="-514350">
              <a:buAutoNum type="alphaLcParenR"/>
            </a:pPr>
            <a:r>
              <a:rPr lang="en-US" sz="2800" dirty="0" smtClean="0">
                <a:latin typeface="Courier New" panose="02070309020205020404" pitchFamily="49" charset="0"/>
                <a:cs typeface="Courier New" panose="02070309020205020404" pitchFamily="49" charset="0"/>
              </a:rPr>
              <a:t># of Bits for Virtual Page Number (VPN)?</a:t>
            </a:r>
          </a:p>
          <a:p>
            <a:pPr marL="514350" indent="-514350">
              <a:buAutoNum type="alphaLcParenR"/>
            </a:pPr>
            <a:endParaRPr lang="en-US" sz="2800" dirty="0">
              <a:latin typeface="Courier New" panose="02070309020205020404" pitchFamily="49" charset="0"/>
              <a:cs typeface="Courier New" panose="02070309020205020404" pitchFamily="49" charset="0"/>
            </a:endParaRPr>
          </a:p>
          <a:p>
            <a:pPr marL="514350" indent="-514350">
              <a:buAutoNum type="alphaLcParenR"/>
            </a:pPr>
            <a:r>
              <a:rPr lang="en-US" sz="2800" dirty="0">
                <a:latin typeface="Courier New" panose="02070309020205020404" pitchFamily="49" charset="0"/>
                <a:cs typeface="Courier New" panose="02070309020205020404" pitchFamily="49" charset="0"/>
              </a:rPr>
              <a:t># of Bits </a:t>
            </a:r>
            <a:r>
              <a:rPr lang="en-US" sz="2800" dirty="0" smtClean="0">
                <a:latin typeface="Courier New" panose="02070309020205020404" pitchFamily="49" charset="0"/>
                <a:cs typeface="Courier New" panose="02070309020205020404" pitchFamily="49" charset="0"/>
              </a:rPr>
              <a:t>Physical Page Number (PPN)?</a:t>
            </a:r>
          </a:p>
          <a:p>
            <a:pPr algn="ctr"/>
            <a:endParaRPr lang="en-US" sz="2800" dirty="0" smtClean="0">
              <a:latin typeface="Courier New" panose="02070309020205020404" pitchFamily="49" charset="0"/>
              <a:cs typeface="Courier New" panose="02070309020205020404" pitchFamily="49" charset="0"/>
            </a:endParaRPr>
          </a:p>
          <a:p>
            <a:r>
              <a:rPr lang="en-US" sz="2800" u="sng" dirty="0" smtClean="0">
                <a:solidFill>
                  <a:srgbClr val="FF0000"/>
                </a:solidFill>
                <a:latin typeface="Century Gothic" panose="020B0502020202020204" pitchFamily="34" charset="0"/>
                <a:ea typeface="Tahoma" panose="020B0604030504040204" pitchFamily="34" charset="0"/>
                <a:cs typeface="Tahoma" panose="020B0604030504040204" pitchFamily="34" charset="0"/>
              </a:rPr>
              <a:t>Pages are 2048 bits in size</a:t>
            </a:r>
          </a:p>
        </p:txBody>
      </p:sp>
    </p:spTree>
    <p:extLst>
      <p:ext uri="{BB962C8B-B14F-4D97-AF65-F5344CB8AC3E}">
        <p14:creationId xmlns:p14="http://schemas.microsoft.com/office/powerpoint/2010/main" val="347191479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533400"/>
            <a:ext cx="7620000" cy="533402"/>
          </a:xfrm>
        </p:spPr>
        <p:txBody>
          <a:bodyPr/>
          <a:lstStyle/>
          <a:p>
            <a:pPr algn="ctr"/>
            <a:r>
              <a:rPr lang="en-US" sz="3400" dirty="0" smtClean="0"/>
              <a:t>Problem # 3</a:t>
            </a:r>
            <a:endParaRPr lang="en-US" sz="3400" dirty="0"/>
          </a:p>
        </p:txBody>
      </p:sp>
      <p:sp>
        <p:nvSpPr>
          <p:cNvPr id="3" name="TextBox 2"/>
          <p:cNvSpPr txBox="1"/>
          <p:nvPr/>
        </p:nvSpPr>
        <p:spPr>
          <a:xfrm>
            <a:off x="152400" y="1447800"/>
            <a:ext cx="8991600" cy="3970318"/>
          </a:xfrm>
          <a:prstGeom prst="rect">
            <a:avLst/>
          </a:prstGeom>
          <a:noFill/>
        </p:spPr>
        <p:txBody>
          <a:bodyPr wrap="square" rtlCol="0">
            <a:spAutoFit/>
          </a:bodyPr>
          <a:lstStyle/>
          <a:p>
            <a:r>
              <a:rPr lang="en-US" sz="2800" dirty="0" smtClean="0">
                <a:solidFill>
                  <a:srgbClr val="0099FF"/>
                </a:solidFill>
                <a:latin typeface="Century Gothic" panose="020B0502020202020204" pitchFamily="34" charset="0"/>
                <a:cs typeface="Courier New" panose="02070309020205020404" pitchFamily="49" charset="0"/>
              </a:rPr>
              <a:t>A system has 48 bit Virtual Addresses, 36 Bit Physical </a:t>
            </a:r>
          </a:p>
          <a:p>
            <a:r>
              <a:rPr lang="en-US" sz="2800" dirty="0" smtClean="0">
                <a:solidFill>
                  <a:srgbClr val="0099FF"/>
                </a:solidFill>
                <a:latin typeface="Century Gothic" panose="020B0502020202020204" pitchFamily="34" charset="0"/>
                <a:ea typeface="Tahoma" panose="020B0604030504040204" pitchFamily="34" charset="0"/>
                <a:cs typeface="Tahoma" panose="020B0604030504040204" pitchFamily="34" charset="0"/>
              </a:rPr>
              <a:t>addresses, and 128 MB of Main Memory.</a:t>
            </a:r>
          </a:p>
          <a:p>
            <a:r>
              <a:rPr lang="en-US" sz="2800" dirty="0" smtClean="0">
                <a:solidFill>
                  <a:srgbClr val="0099FF"/>
                </a:solidFill>
                <a:latin typeface="Century Gothic" panose="020B0502020202020204" pitchFamily="34" charset="0"/>
                <a:ea typeface="Tahoma" panose="020B0604030504040204" pitchFamily="34" charset="0"/>
                <a:cs typeface="Tahoma" panose="020B0604030504040204" pitchFamily="34" charset="0"/>
              </a:rPr>
              <a:t>If the system uses 4096 bytes per page, how many:</a:t>
            </a:r>
          </a:p>
          <a:p>
            <a:endParaRPr lang="en-US" sz="2800" dirty="0">
              <a:solidFill>
                <a:srgbClr val="0099FF"/>
              </a:solidFill>
              <a:latin typeface="Century Gothic" panose="020B0502020202020204" pitchFamily="34" charset="0"/>
              <a:ea typeface="Tahoma" panose="020B0604030504040204" pitchFamily="34" charset="0"/>
              <a:cs typeface="Tahoma" panose="020B0604030504040204" pitchFamily="34" charset="0"/>
            </a:endParaRPr>
          </a:p>
          <a:p>
            <a:pPr marL="514350" indent="-514350">
              <a:buAutoNum type="alphaLcParenR"/>
            </a:pPr>
            <a:r>
              <a:rPr lang="en-US" sz="2800" dirty="0" smtClean="0">
                <a:latin typeface="Courier New" panose="02070309020205020404" pitchFamily="49" charset="0"/>
                <a:ea typeface="Tahoma" panose="020B0604030504040204" pitchFamily="34" charset="0"/>
                <a:cs typeface="Courier New" panose="02070309020205020404" pitchFamily="49" charset="0"/>
              </a:rPr>
              <a:t># of Virtual and Physical pages can the address spaces support?</a:t>
            </a:r>
          </a:p>
          <a:p>
            <a:endParaRPr lang="en-US" sz="2800" dirty="0" smtClean="0">
              <a:latin typeface="Courier New" panose="02070309020205020404" pitchFamily="49" charset="0"/>
              <a:ea typeface="Tahoma" panose="020B0604030504040204" pitchFamily="34" charset="0"/>
              <a:cs typeface="Courier New" panose="02070309020205020404" pitchFamily="49" charset="0"/>
            </a:endParaRPr>
          </a:p>
          <a:p>
            <a:pPr marL="514350" indent="-514350">
              <a:buAutoNum type="alphaLcParenR"/>
            </a:pPr>
            <a:r>
              <a:rPr lang="en-US" sz="2800" dirty="0" smtClean="0">
                <a:latin typeface="Courier New" panose="02070309020205020404" pitchFamily="49" charset="0"/>
                <a:ea typeface="Tahoma" panose="020B0604030504040204" pitchFamily="34" charset="0"/>
                <a:cs typeface="Courier New" panose="02070309020205020404" pitchFamily="49" charset="0"/>
              </a:rPr>
              <a:t>How many page frames of main memory are there?</a:t>
            </a:r>
          </a:p>
        </p:txBody>
      </p:sp>
    </p:spTree>
    <p:extLst>
      <p:ext uri="{BB962C8B-B14F-4D97-AF65-F5344CB8AC3E}">
        <p14:creationId xmlns:p14="http://schemas.microsoft.com/office/powerpoint/2010/main" val="127527228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533400"/>
            <a:ext cx="7620000" cy="533402"/>
          </a:xfrm>
        </p:spPr>
        <p:txBody>
          <a:bodyPr/>
          <a:lstStyle/>
          <a:p>
            <a:pPr algn="ctr"/>
            <a:r>
              <a:rPr lang="en-US" sz="3400" dirty="0" smtClean="0"/>
              <a:t>Homework</a:t>
            </a:r>
            <a:endParaRPr lang="en-US" sz="3400" dirty="0"/>
          </a:p>
        </p:txBody>
      </p:sp>
      <p:sp>
        <p:nvSpPr>
          <p:cNvPr id="3" name="TextBox 2"/>
          <p:cNvSpPr txBox="1"/>
          <p:nvPr/>
        </p:nvSpPr>
        <p:spPr>
          <a:xfrm>
            <a:off x="152400" y="1295400"/>
            <a:ext cx="8991600" cy="5509200"/>
          </a:xfrm>
          <a:prstGeom prst="rect">
            <a:avLst/>
          </a:prstGeom>
          <a:noFill/>
        </p:spPr>
        <p:txBody>
          <a:bodyPr wrap="square" rtlCol="0">
            <a:spAutoFit/>
          </a:bodyPr>
          <a:lstStyle/>
          <a:p>
            <a:r>
              <a:rPr lang="en-US" sz="2800" dirty="0" smtClean="0">
                <a:solidFill>
                  <a:srgbClr val="0099FF"/>
                </a:solidFill>
                <a:latin typeface="Century Gothic" panose="020B0502020202020204" pitchFamily="34" charset="0"/>
                <a:cs typeface="Courier New" panose="02070309020205020404" pitchFamily="49" charset="0"/>
              </a:rPr>
              <a:t>It will be released today (</a:t>
            </a:r>
            <a:r>
              <a:rPr lang="en-US" sz="2800" dirty="0" smtClean="0">
                <a:latin typeface="Century Gothic" panose="020B0502020202020204" pitchFamily="34" charset="0"/>
                <a:cs typeface="Courier New" panose="02070309020205020404" pitchFamily="49" charset="0"/>
              </a:rPr>
              <a:t>Easy</a:t>
            </a:r>
            <a:r>
              <a:rPr lang="en-US" sz="2800" dirty="0" smtClean="0">
                <a:solidFill>
                  <a:srgbClr val="0099FF"/>
                </a:solidFill>
                <a:latin typeface="Century Gothic" panose="020B0502020202020204" pitchFamily="34" charset="0"/>
                <a:cs typeface="Courier New" panose="02070309020205020404" pitchFamily="49" charset="0"/>
              </a:rPr>
              <a:t>).</a:t>
            </a:r>
          </a:p>
          <a:p>
            <a:endParaRPr lang="en-US" sz="2800" dirty="0" smtClean="0">
              <a:solidFill>
                <a:srgbClr val="0099FF"/>
              </a:solidFill>
              <a:latin typeface="Century Gothic" panose="020B0502020202020204" pitchFamily="34" charset="0"/>
              <a:ea typeface="Tahoma" panose="020B0604030504040204" pitchFamily="34" charset="0"/>
              <a:cs typeface="Courier New" panose="02070309020205020404" pitchFamily="49" charset="0"/>
            </a:endParaRPr>
          </a:p>
          <a:p>
            <a:r>
              <a:rPr lang="en-US" sz="2800" u="sng" dirty="0" smtClean="0">
                <a:solidFill>
                  <a:srgbClr val="0099FF"/>
                </a:solidFill>
                <a:latin typeface="Century Gothic" panose="020B0502020202020204" pitchFamily="34" charset="0"/>
                <a:ea typeface="Tahoma" panose="020B0604030504040204" pitchFamily="34" charset="0"/>
                <a:cs typeface="Courier New" panose="02070309020205020404" pitchFamily="49" charset="0"/>
              </a:rPr>
              <a:t>Scanned copy</a:t>
            </a:r>
            <a:r>
              <a:rPr lang="en-US" sz="2800" dirty="0" smtClean="0">
                <a:solidFill>
                  <a:srgbClr val="0099FF"/>
                </a:solidFill>
                <a:latin typeface="Century Gothic" panose="020B0502020202020204" pitchFamily="34" charset="0"/>
                <a:ea typeface="Tahoma" panose="020B0604030504040204" pitchFamily="34" charset="0"/>
                <a:cs typeface="Courier New" panose="02070309020205020404" pitchFamily="49" charset="0"/>
              </a:rPr>
              <a:t>:</a:t>
            </a:r>
          </a:p>
          <a:p>
            <a:r>
              <a:rPr lang="en-US" sz="2800" dirty="0" smtClean="0">
                <a:solidFill>
                  <a:srgbClr val="0099FF"/>
                </a:solidFill>
                <a:latin typeface="Century Gothic" panose="020B0502020202020204" pitchFamily="34" charset="0"/>
                <a:ea typeface="Tahoma" panose="020B0604030504040204" pitchFamily="34" charset="0"/>
                <a:cs typeface="Courier New" panose="02070309020205020404" pitchFamily="49" charset="0"/>
              </a:rPr>
              <a:t>Due 11/20</a:t>
            </a:r>
            <a:r>
              <a:rPr lang="en-US" sz="2800" baseline="30000" dirty="0" smtClean="0">
                <a:solidFill>
                  <a:srgbClr val="0099FF"/>
                </a:solidFill>
                <a:latin typeface="Century Gothic" panose="020B0502020202020204" pitchFamily="34" charset="0"/>
                <a:ea typeface="Tahoma" panose="020B0604030504040204" pitchFamily="34" charset="0"/>
                <a:cs typeface="Courier New" panose="02070309020205020404" pitchFamily="49" charset="0"/>
              </a:rPr>
              <a:t>th</a:t>
            </a:r>
            <a:r>
              <a:rPr lang="en-US" sz="2800" dirty="0" smtClean="0">
                <a:solidFill>
                  <a:srgbClr val="0099FF"/>
                </a:solidFill>
                <a:latin typeface="Century Gothic" panose="020B0502020202020204" pitchFamily="34" charset="0"/>
                <a:ea typeface="Tahoma" panose="020B0604030504040204" pitchFamily="34" charset="0"/>
                <a:cs typeface="Courier New" panose="02070309020205020404" pitchFamily="49" charset="0"/>
              </a:rPr>
              <a:t> Monday at noon, via D2L</a:t>
            </a:r>
            <a:r>
              <a:rPr lang="en-US" sz="2800" dirty="0" smtClean="0">
                <a:solidFill>
                  <a:srgbClr val="0099FF"/>
                </a:solidFill>
                <a:latin typeface="Courier New" panose="02070309020205020404" pitchFamily="49" charset="0"/>
                <a:ea typeface="Tahoma" panose="020B0604030504040204" pitchFamily="34" charset="0"/>
                <a:cs typeface="Courier New" panose="02070309020205020404" pitchFamily="49" charset="0"/>
              </a:rPr>
              <a:t>.</a:t>
            </a:r>
          </a:p>
          <a:p>
            <a:r>
              <a:rPr lang="en-US" sz="2800" dirty="0" smtClean="0">
                <a:solidFill>
                  <a:srgbClr val="0099FF"/>
                </a:solidFill>
                <a:latin typeface="Courier New" panose="02070309020205020404" pitchFamily="49" charset="0"/>
                <a:ea typeface="Tahoma" panose="020B0604030504040204" pitchFamily="34" charset="0"/>
                <a:cs typeface="Courier New" panose="02070309020205020404" pitchFamily="49" charset="0"/>
              </a:rPr>
              <a:t>Last day to ask questions: </a:t>
            </a:r>
            <a:r>
              <a:rPr lang="en-US" sz="2800" b="1" u="sng" dirty="0" smtClean="0">
                <a:latin typeface="Courier New" panose="02070309020205020404" pitchFamily="49" charset="0"/>
                <a:ea typeface="Tahoma" panose="020B0604030504040204" pitchFamily="34" charset="0"/>
                <a:cs typeface="Courier New" panose="02070309020205020404" pitchFamily="49" charset="0"/>
              </a:rPr>
              <a:t>Tomorrow 3 pm </a:t>
            </a:r>
          </a:p>
          <a:p>
            <a:endParaRPr lang="en-US" sz="2800" dirty="0" smtClean="0">
              <a:latin typeface="Courier New" panose="02070309020205020404" pitchFamily="49" charset="0"/>
              <a:ea typeface="Tahoma" panose="020B0604030504040204" pitchFamily="34" charset="0"/>
              <a:cs typeface="Courier New" panose="02070309020205020404" pitchFamily="49" charset="0"/>
            </a:endParaRPr>
          </a:p>
          <a:p>
            <a:r>
              <a:rPr lang="en-US" sz="3600" u="sng" dirty="0" smtClean="0">
                <a:solidFill>
                  <a:srgbClr val="00B050"/>
                </a:solidFill>
                <a:latin typeface="Courier New" panose="02070309020205020404" pitchFamily="49" charset="0"/>
                <a:ea typeface="Tahoma" panose="020B0604030504040204" pitchFamily="34" charset="0"/>
                <a:cs typeface="Courier New" panose="02070309020205020404" pitchFamily="49" charset="0"/>
              </a:rPr>
              <a:t>Hard-copy</a:t>
            </a:r>
            <a:r>
              <a:rPr lang="en-US" sz="3600" dirty="0" smtClean="0">
                <a:solidFill>
                  <a:srgbClr val="00B050"/>
                </a:solidFill>
                <a:latin typeface="Courier New" panose="02070309020205020404" pitchFamily="49" charset="0"/>
                <a:ea typeface="Tahoma" panose="020B0604030504040204" pitchFamily="34" charset="0"/>
                <a:cs typeface="Courier New" panose="02070309020205020404" pitchFamily="49" charset="0"/>
              </a:rPr>
              <a:t>: </a:t>
            </a:r>
          </a:p>
          <a:p>
            <a:r>
              <a:rPr lang="en-US" sz="3600" dirty="0" smtClean="0">
                <a:solidFill>
                  <a:srgbClr val="00B050"/>
                </a:solidFill>
                <a:latin typeface="Courier New" panose="02070309020205020404" pitchFamily="49" charset="0"/>
                <a:ea typeface="Tahoma" panose="020B0604030504040204" pitchFamily="34" charset="0"/>
                <a:cs typeface="Courier New" panose="02070309020205020404" pitchFamily="49" charset="0"/>
              </a:rPr>
              <a:t>Due at 8:00 am in class, 11/</a:t>
            </a:r>
            <a:r>
              <a:rPr lang="en-US" sz="3200" dirty="0" smtClean="0">
                <a:solidFill>
                  <a:srgbClr val="00B050"/>
                </a:solidFill>
                <a:latin typeface="Courier New" panose="02070309020205020404" pitchFamily="49" charset="0"/>
                <a:ea typeface="Tahoma" panose="020B0604030504040204" pitchFamily="34" charset="0"/>
                <a:cs typeface="Courier New" panose="02070309020205020404" pitchFamily="49" charset="0"/>
              </a:rPr>
              <a:t>21</a:t>
            </a:r>
            <a:endParaRPr lang="en-US" sz="3200" dirty="0">
              <a:solidFill>
                <a:srgbClr val="00B050"/>
              </a:solidFill>
              <a:latin typeface="Courier New" panose="02070309020205020404" pitchFamily="49" charset="0"/>
              <a:ea typeface="Tahoma" panose="020B0604030504040204" pitchFamily="34" charset="0"/>
              <a:cs typeface="Courier New" panose="02070309020205020404" pitchFamily="49" charset="0"/>
            </a:endParaRPr>
          </a:p>
          <a:p>
            <a:pPr algn="ctr"/>
            <a:endParaRPr lang="en-US" sz="2800" b="1" dirty="0" smtClean="0">
              <a:solidFill>
                <a:srgbClr val="FF0000"/>
              </a:solidFill>
              <a:latin typeface="Courier New" panose="02070309020205020404" pitchFamily="49" charset="0"/>
              <a:ea typeface="Tahoma" panose="020B0604030504040204" pitchFamily="34" charset="0"/>
              <a:cs typeface="Courier New" panose="02070309020205020404" pitchFamily="49" charset="0"/>
            </a:endParaRPr>
          </a:p>
          <a:p>
            <a:r>
              <a:rPr lang="en-US" sz="2800" b="1" dirty="0" smtClean="0">
                <a:solidFill>
                  <a:srgbClr val="FF00FF"/>
                </a:solidFill>
                <a:latin typeface="Courier New" panose="02070309020205020404" pitchFamily="49" charset="0"/>
                <a:ea typeface="Tahoma" panose="020B0604030504040204" pitchFamily="34" charset="0"/>
                <a:cs typeface="Courier New" panose="02070309020205020404" pitchFamily="49" charset="0"/>
              </a:rPr>
              <a:t>Clean, organized, presentable ~ GRADE</a:t>
            </a:r>
            <a:endParaRPr lang="en-US" sz="2800" b="1" dirty="0">
              <a:solidFill>
                <a:srgbClr val="FF00FF"/>
              </a:solidFill>
              <a:latin typeface="Courier New" panose="02070309020205020404" pitchFamily="49" charset="0"/>
              <a:ea typeface="Tahoma" panose="020B0604030504040204" pitchFamily="34" charset="0"/>
              <a:cs typeface="Courier New" panose="02070309020205020404" pitchFamily="49" charset="0"/>
            </a:endParaRPr>
          </a:p>
          <a:p>
            <a:pPr algn="ctr"/>
            <a:endParaRPr lang="en-US" sz="2800" b="1" dirty="0" smtClean="0">
              <a:solidFill>
                <a:srgbClr val="FF0000"/>
              </a:solidFill>
              <a:latin typeface="Courier New" panose="02070309020205020404" pitchFamily="49" charset="0"/>
              <a:ea typeface="Tahoma" panose="020B0604030504040204" pitchFamily="34" charset="0"/>
              <a:cs typeface="Courier New" panose="02070309020205020404" pitchFamily="49" charset="0"/>
            </a:endParaRPr>
          </a:p>
          <a:p>
            <a:pPr algn="ctr"/>
            <a:r>
              <a:rPr lang="en-US" sz="2800" b="1" dirty="0" smtClean="0">
                <a:solidFill>
                  <a:srgbClr val="FF0000"/>
                </a:solidFill>
                <a:latin typeface="Courier New" panose="02070309020205020404" pitchFamily="49" charset="0"/>
                <a:ea typeface="Tahoma" panose="020B0604030504040204" pitchFamily="34" charset="0"/>
                <a:cs typeface="Courier New" panose="02070309020205020404" pitchFamily="49" charset="0"/>
              </a:rPr>
              <a:t>Both MUST MATCH </a:t>
            </a:r>
            <a:endParaRPr lang="en-US" sz="2800" dirty="0">
              <a:solidFill>
                <a:srgbClr val="0099FF"/>
              </a:solidFill>
              <a:latin typeface="Courier New" panose="02070309020205020404" pitchFamily="49" charset="0"/>
              <a:ea typeface="Tahom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248077007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609600" y="4075567"/>
            <a:ext cx="8077200" cy="533400"/>
          </a:xfrm>
        </p:spPr>
        <p:txBody>
          <a:bodyPr/>
          <a:lstStyle/>
          <a:p>
            <a:pPr marL="0" indent="0">
              <a:buNone/>
            </a:pPr>
            <a:r>
              <a:rPr lang="en-US" dirty="0" smtClean="0">
                <a:hlinkClick r:id="rId2"/>
              </a:rPr>
              <a:t>https</a:t>
            </a:r>
            <a:r>
              <a:rPr lang="en-US" dirty="0">
                <a:hlinkClick r:id="rId2"/>
              </a:rPr>
              <a:t>://</a:t>
            </a:r>
            <a:r>
              <a:rPr lang="en-US" dirty="0" smtClean="0">
                <a:hlinkClick r:id="rId2"/>
              </a:rPr>
              <a:t>www.youtube.com/watch?v=GNzUL200Fko</a:t>
            </a:r>
            <a:endParaRPr lang="en-US" dirty="0" smtClean="0"/>
          </a:p>
          <a:p>
            <a:endParaRPr lang="en-US" dirty="0"/>
          </a:p>
        </p:txBody>
      </p:sp>
      <p:sp>
        <p:nvSpPr>
          <p:cNvPr id="5" name="Rectangle 2"/>
          <p:cNvSpPr>
            <a:spLocks noGrp="1" noChangeArrowheads="1"/>
          </p:cNvSpPr>
          <p:nvPr>
            <p:ph type="title"/>
          </p:nvPr>
        </p:nvSpPr>
        <p:spPr>
          <a:xfrm>
            <a:off x="609600" y="533400"/>
            <a:ext cx="7620000" cy="533402"/>
          </a:xfrm>
        </p:spPr>
        <p:txBody>
          <a:bodyPr/>
          <a:lstStyle/>
          <a:p>
            <a:pPr algn="ctr"/>
            <a:r>
              <a:rPr lang="en-US" sz="3400" dirty="0" smtClean="0"/>
              <a:t>Memory Placement Algorithms</a:t>
            </a:r>
            <a:endParaRPr lang="en-US" sz="3400" dirty="0"/>
          </a:p>
        </p:txBody>
      </p:sp>
      <p:sp>
        <p:nvSpPr>
          <p:cNvPr id="6" name="TextBox 5"/>
          <p:cNvSpPr txBox="1"/>
          <p:nvPr/>
        </p:nvSpPr>
        <p:spPr>
          <a:xfrm>
            <a:off x="152400" y="1447800"/>
            <a:ext cx="8991600" cy="2246769"/>
          </a:xfrm>
          <a:prstGeom prst="rect">
            <a:avLst/>
          </a:prstGeom>
          <a:noFill/>
        </p:spPr>
        <p:txBody>
          <a:bodyPr wrap="square" rtlCol="0">
            <a:spAutoFit/>
          </a:bodyPr>
          <a:lstStyle/>
          <a:p>
            <a:r>
              <a:rPr lang="en-US" sz="2800" dirty="0" smtClean="0">
                <a:latin typeface="Century Gothic" panose="020B0502020202020204" pitchFamily="34" charset="0"/>
                <a:ea typeface="Tahoma" panose="020B0604030504040204" pitchFamily="34" charset="0"/>
                <a:cs typeface="Tahoma" panose="020B0604030504040204" pitchFamily="34" charset="0"/>
              </a:rPr>
              <a:t>Students are advised to keep this video for your records. </a:t>
            </a:r>
            <a:r>
              <a:rPr lang="en-US" sz="2800" dirty="0" smtClean="0">
                <a:solidFill>
                  <a:srgbClr val="FF00FF"/>
                </a:solidFill>
                <a:latin typeface="Century Gothic" panose="020B0502020202020204" pitchFamily="34" charset="0"/>
                <a:ea typeface="Tahoma" panose="020B0604030504040204" pitchFamily="34" charset="0"/>
                <a:cs typeface="Tahoma" panose="020B0604030504040204" pitchFamily="34" charset="0"/>
              </a:rPr>
              <a:t>This </a:t>
            </a:r>
            <a:r>
              <a:rPr lang="en-US" sz="2800" dirty="0">
                <a:solidFill>
                  <a:srgbClr val="FF00FF"/>
                </a:solidFill>
                <a:latin typeface="Century Gothic" panose="020B0502020202020204" pitchFamily="34" charset="0"/>
                <a:ea typeface="Tahoma" panose="020B0604030504040204" pitchFamily="34" charset="0"/>
                <a:cs typeface="Tahoma" panose="020B0604030504040204" pitchFamily="34" charset="0"/>
              </a:rPr>
              <a:t>video </a:t>
            </a:r>
            <a:r>
              <a:rPr lang="en-US" sz="2800" dirty="0" smtClean="0">
                <a:solidFill>
                  <a:srgbClr val="FF00FF"/>
                </a:solidFill>
                <a:latin typeface="Century Gothic" panose="020B0502020202020204" pitchFamily="34" charset="0"/>
                <a:ea typeface="Tahoma" panose="020B0604030504040204" pitchFamily="34" charset="0"/>
                <a:cs typeface="Tahoma" panose="020B0604030504040204" pitchFamily="34" charset="0"/>
              </a:rPr>
              <a:t>will be played </a:t>
            </a:r>
            <a:r>
              <a:rPr lang="en-US" sz="2800" dirty="0">
                <a:solidFill>
                  <a:srgbClr val="FF00FF"/>
                </a:solidFill>
                <a:latin typeface="Century Gothic" panose="020B0502020202020204" pitchFamily="34" charset="0"/>
                <a:ea typeface="Tahoma" panose="020B0604030504040204" pitchFamily="34" charset="0"/>
                <a:cs typeface="Tahoma" panose="020B0604030504040204" pitchFamily="34" charset="0"/>
              </a:rPr>
              <a:t>in class only </a:t>
            </a:r>
            <a:r>
              <a:rPr lang="en-US" sz="2800" dirty="0" smtClean="0">
                <a:solidFill>
                  <a:srgbClr val="FF00FF"/>
                </a:solidFill>
                <a:latin typeface="Century Gothic" panose="020B0502020202020204" pitchFamily="34" charset="0"/>
                <a:ea typeface="Tahoma" panose="020B0604030504040204" pitchFamily="34" charset="0"/>
                <a:cs typeface="Tahoma" panose="020B0604030504040204" pitchFamily="34" charset="0"/>
              </a:rPr>
              <a:t>once</a:t>
            </a:r>
            <a:r>
              <a:rPr lang="en-US" sz="2800" dirty="0" smtClean="0">
                <a:latin typeface="Century Gothic" panose="020B0502020202020204" pitchFamily="34" charset="0"/>
                <a:ea typeface="Tahoma" panose="020B0604030504040204" pitchFamily="34" charset="0"/>
                <a:cs typeface="Tahoma" panose="020B0604030504040204" pitchFamily="34" charset="0"/>
              </a:rPr>
              <a:t>; </a:t>
            </a:r>
            <a:r>
              <a:rPr lang="en-US" sz="2800" dirty="0" smtClean="0">
                <a:solidFill>
                  <a:srgbClr val="0099FF"/>
                </a:solidFill>
                <a:latin typeface="Century Gothic" panose="020B0502020202020204" pitchFamily="34" charset="0"/>
                <a:ea typeface="Tahoma" panose="020B0604030504040204" pitchFamily="34" charset="0"/>
                <a:cs typeface="Tahoma" panose="020B0604030504040204" pitchFamily="34" charset="0"/>
              </a:rPr>
              <a:t>however,  you (students) are advised to watch it as many times as necessary until you fully understand these concepts.</a:t>
            </a:r>
          </a:p>
        </p:txBody>
      </p:sp>
    </p:spTree>
    <p:extLst>
      <p:ext uri="{BB962C8B-B14F-4D97-AF65-F5344CB8AC3E}">
        <p14:creationId xmlns:p14="http://schemas.microsoft.com/office/powerpoint/2010/main" val="318371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14352"/>
            <a:ext cx="4419600" cy="1162050"/>
          </a:xfrm>
        </p:spPr>
        <p:txBody>
          <a:bodyPr/>
          <a:lstStyle/>
          <a:p>
            <a:r>
              <a:rPr lang="en-US" sz="3400" dirty="0" smtClean="0">
                <a:effectLst>
                  <a:outerShdw blurRad="38100" dist="38100" dir="2700000" algn="tl">
                    <a:srgbClr val="000000">
                      <a:alpha val="43137"/>
                    </a:srgbClr>
                  </a:outerShdw>
                </a:effectLst>
              </a:rPr>
              <a:t>Memory Management</a:t>
            </a:r>
            <a:endParaRPr lang="en-US" sz="3400"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p:txBody>
          <a:bodyPr/>
          <a:lstStyle/>
          <a:p>
            <a:r>
              <a:rPr lang="en-US" sz="3600" dirty="0" smtClean="0">
                <a:solidFill>
                  <a:srgbClr val="FF0000"/>
                </a:solidFill>
              </a:rPr>
              <a:t>Paging</a:t>
            </a:r>
            <a:endParaRPr lang="en-US" sz="3600" dirty="0">
              <a:solidFill>
                <a:srgbClr val="FF0000"/>
              </a:solidFill>
            </a:endParaRPr>
          </a:p>
        </p:txBody>
      </p:sp>
      <p:sp>
        <p:nvSpPr>
          <p:cNvPr id="5" name="TextBox 4"/>
          <p:cNvSpPr txBox="1"/>
          <p:nvPr/>
        </p:nvSpPr>
        <p:spPr>
          <a:xfrm>
            <a:off x="1524000" y="3200400"/>
            <a:ext cx="73152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solidFill>
                  <a:srgbClr val="FF00FF"/>
                </a:solidFill>
                <a:latin typeface="+mn-lt"/>
              </a:rPr>
              <a:t>Before : Unequal size </a:t>
            </a:r>
            <a:r>
              <a:rPr lang="en-US" sz="2000" dirty="0" smtClean="0">
                <a:latin typeface="+mn-lt"/>
              </a:rPr>
              <a:t>and </a:t>
            </a:r>
            <a:r>
              <a:rPr lang="en-US" sz="2000" dirty="0" smtClean="0">
                <a:solidFill>
                  <a:srgbClr val="0099FF"/>
                </a:solidFill>
                <a:latin typeface="+mn-lt"/>
              </a:rPr>
              <a:t>Variable size </a:t>
            </a:r>
            <a:r>
              <a:rPr lang="en-US" sz="2000" dirty="0" smtClean="0">
                <a:latin typeface="+mn-lt"/>
              </a:rPr>
              <a:t>partitions </a:t>
            </a:r>
            <a:r>
              <a:rPr lang="en-US" sz="2000" dirty="0" smtClean="0">
                <a:latin typeface="+mn-lt"/>
                <a:sym typeface="Wingdings" panose="05000000000000000000" pitchFamily="2" charset="2"/>
              </a:rPr>
              <a:t> </a:t>
            </a:r>
            <a:r>
              <a:rPr lang="en-US" sz="2000" dirty="0" smtClean="0">
                <a:solidFill>
                  <a:srgbClr val="FF0000"/>
                </a:solidFill>
                <a:latin typeface="+mn-lt"/>
                <a:sym typeface="Wingdings" panose="05000000000000000000" pitchFamily="2" charset="2"/>
              </a:rPr>
              <a:t>inefficient</a:t>
            </a:r>
          </a:p>
          <a:p>
            <a:endParaRPr lang="en-US" sz="2000" dirty="0" smtClean="0">
              <a:solidFill>
                <a:srgbClr val="FF0000"/>
              </a:solidFill>
              <a:latin typeface="+mn-lt"/>
              <a:sym typeface="Wingdings" panose="05000000000000000000" pitchFamily="2" charset="2"/>
            </a:endParaRPr>
          </a:p>
          <a:p>
            <a:r>
              <a:rPr lang="en-US" sz="2000" dirty="0" smtClean="0">
                <a:solidFill>
                  <a:srgbClr val="FF0000"/>
                </a:solidFill>
                <a:sym typeface="Wingdings" panose="05000000000000000000" pitchFamily="2" charset="2"/>
              </a:rPr>
              <a:t>NOW: </a:t>
            </a:r>
          </a:p>
          <a:p>
            <a:endParaRPr lang="en-US" sz="2000" dirty="0" smtClean="0">
              <a:solidFill>
                <a:srgbClr val="FF0000"/>
              </a:solidFill>
              <a:latin typeface="+mn-lt"/>
              <a:sym typeface="Wingdings" panose="05000000000000000000" pitchFamily="2" charset="2"/>
            </a:endParaRPr>
          </a:p>
          <a:p>
            <a:pPr marL="285750" indent="-285750">
              <a:buFont typeface="Arial" panose="020B0604020202020204" pitchFamily="34" charset="0"/>
              <a:buChar char="•"/>
            </a:pPr>
            <a:r>
              <a:rPr lang="en-US" sz="2000" dirty="0" smtClean="0">
                <a:latin typeface="+mn-lt"/>
                <a:sym typeface="Wingdings" panose="05000000000000000000" pitchFamily="2" charset="2"/>
              </a:rPr>
              <a:t>Memory (divided into)  </a:t>
            </a:r>
            <a:r>
              <a:rPr lang="en-US" sz="2000" dirty="0" smtClean="0">
                <a:solidFill>
                  <a:srgbClr val="FF0000"/>
                </a:solidFill>
                <a:latin typeface="+mn-lt"/>
                <a:sym typeface="Wingdings" panose="05000000000000000000" pitchFamily="2" charset="2"/>
              </a:rPr>
              <a:t>FRAMES</a:t>
            </a:r>
            <a:r>
              <a:rPr lang="en-US" sz="2000" dirty="0" smtClean="0">
                <a:latin typeface="+mn-lt"/>
                <a:sym typeface="Wingdings" panose="05000000000000000000" pitchFamily="2" charset="2"/>
              </a:rPr>
              <a:t> (</a:t>
            </a:r>
            <a:r>
              <a:rPr lang="en-US" sz="2000" dirty="0" smtClean="0">
                <a:solidFill>
                  <a:srgbClr val="0070C0"/>
                </a:solidFill>
                <a:latin typeface="+mn-lt"/>
                <a:sym typeface="Wingdings" panose="05000000000000000000" pitchFamily="2" charset="2"/>
              </a:rPr>
              <a:t>Page Frames</a:t>
            </a:r>
            <a:r>
              <a:rPr lang="en-US" sz="2000" dirty="0" smtClean="0">
                <a:latin typeface="+mn-lt"/>
                <a:sym typeface="Wingdings" panose="05000000000000000000" pitchFamily="2" charset="2"/>
              </a:rPr>
              <a:t>)</a:t>
            </a:r>
          </a:p>
          <a:p>
            <a:pPr marL="285750" indent="-285750">
              <a:buFont typeface="Arial" panose="020B0604020202020204" pitchFamily="34" charset="0"/>
              <a:buChar char="•"/>
            </a:pPr>
            <a:r>
              <a:rPr lang="en-US" sz="2000" dirty="0" smtClean="0">
                <a:latin typeface="+mn-lt"/>
                <a:sym typeface="Wingdings" panose="05000000000000000000" pitchFamily="2" charset="2"/>
              </a:rPr>
              <a:t>Process (divided into)  </a:t>
            </a:r>
            <a:r>
              <a:rPr lang="en-US" sz="2000" dirty="0" smtClean="0">
                <a:solidFill>
                  <a:srgbClr val="FF0000"/>
                </a:solidFill>
                <a:latin typeface="+mn-lt"/>
                <a:sym typeface="Wingdings" panose="05000000000000000000" pitchFamily="2" charset="2"/>
              </a:rPr>
              <a:t>Pages</a:t>
            </a:r>
          </a:p>
          <a:p>
            <a:pPr marL="285750" indent="-285750">
              <a:buFont typeface="Arial" panose="020B0604020202020204" pitchFamily="34" charset="0"/>
              <a:buChar char="•"/>
            </a:pPr>
            <a:endParaRPr lang="en-US" sz="2000" dirty="0">
              <a:latin typeface="+mn-lt"/>
            </a:endParaRPr>
          </a:p>
        </p:txBody>
      </p:sp>
    </p:spTree>
    <p:extLst>
      <p:ext uri="{BB962C8B-B14F-4D97-AF65-F5344CB8AC3E}">
        <p14:creationId xmlns:p14="http://schemas.microsoft.com/office/powerpoint/2010/main" val="3990753679"/>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Memory Management</a:t>
            </a:r>
            <a:endParaRPr lang="en-US"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685800" y="1828800"/>
            <a:ext cx="2743200" cy="4572000"/>
          </a:xfrm>
        </p:spPr>
        <p:txBody>
          <a:bodyPr/>
          <a:lstStyle/>
          <a:p>
            <a:r>
              <a:rPr lang="en-US" sz="3600" dirty="0" smtClean="0">
                <a:solidFill>
                  <a:srgbClr val="FF0000"/>
                </a:solidFill>
              </a:rPr>
              <a:t>Paging</a:t>
            </a:r>
            <a:endParaRPr lang="en-US" sz="3600" dirty="0">
              <a:solidFill>
                <a:srgbClr val="FF0000"/>
              </a:solidFill>
            </a:endParaRPr>
          </a:p>
        </p:txBody>
      </p:sp>
      <p:pic>
        <p:nvPicPr>
          <p:cNvPr id="6" name="Picture 5" descr="f1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17273" r="5882" b="6364"/>
              <a:stretch>
                <a:fillRect/>
              </a:stretch>
            </p:blipFill>
          </mc:Choice>
          <mc:Fallback>
            <p:blipFill>
              <a:blip r:embed="rId4"/>
              <a:srcRect l="4706" t="17273" r="5882" b="6364"/>
              <a:stretch>
                <a:fillRect/>
              </a:stretch>
            </p:blipFill>
          </mc:Fallback>
        </mc:AlternateContent>
        <p:spPr>
          <a:xfrm>
            <a:off x="3733800" y="533400"/>
            <a:ext cx="5410200" cy="5979699"/>
          </a:xfrm>
          <a:prstGeom prst="rect">
            <a:avLst/>
          </a:prstGeom>
        </p:spPr>
      </p:pic>
      <p:sp>
        <p:nvSpPr>
          <p:cNvPr id="2" name="TextBox 1"/>
          <p:cNvSpPr txBox="1"/>
          <p:nvPr/>
        </p:nvSpPr>
        <p:spPr>
          <a:xfrm>
            <a:off x="3276600" y="3352800"/>
            <a:ext cx="990600" cy="461665"/>
          </a:xfrm>
          <a:prstGeom prst="rect">
            <a:avLst/>
          </a:prstGeom>
          <a:noFill/>
          <a:ln>
            <a:solidFill>
              <a:schemeClr val="tx1"/>
            </a:solidFill>
          </a:ln>
        </p:spPr>
        <p:txBody>
          <a:bodyPr wrap="square" rtlCol="0">
            <a:spAutoFit/>
          </a:bodyPr>
          <a:lstStyle/>
          <a:p>
            <a:r>
              <a:rPr lang="en-US" sz="1200" dirty="0" smtClean="0">
                <a:solidFill>
                  <a:srgbClr val="00B0F0"/>
                </a:solidFill>
              </a:rPr>
              <a:t>Maintained by the OS</a:t>
            </a:r>
            <a:endParaRPr lang="en-US" sz="1200" dirty="0">
              <a:solidFill>
                <a:srgbClr val="00B0F0"/>
              </a:solidFill>
            </a:endParaRPr>
          </a:p>
        </p:txBody>
      </p:sp>
      <p:sp>
        <p:nvSpPr>
          <p:cNvPr id="3" name="TextBox 2"/>
          <p:cNvSpPr txBox="1"/>
          <p:nvPr/>
        </p:nvSpPr>
        <p:spPr>
          <a:xfrm>
            <a:off x="6324600" y="2826780"/>
            <a:ext cx="1752600" cy="307777"/>
          </a:xfrm>
          <a:prstGeom prst="rect">
            <a:avLst/>
          </a:prstGeom>
          <a:noFill/>
        </p:spPr>
        <p:txBody>
          <a:bodyPr wrap="square" rtlCol="0">
            <a:spAutoFit/>
          </a:bodyPr>
          <a:lstStyle/>
          <a:p>
            <a:r>
              <a:rPr lang="en-US" sz="1400" dirty="0" smtClean="0">
                <a:solidFill>
                  <a:srgbClr val="FF00FF"/>
                </a:solidFill>
              </a:rPr>
              <a:t>Frame = Page Frame</a:t>
            </a:r>
            <a:endParaRPr lang="en-US" sz="1400" dirty="0">
              <a:solidFill>
                <a:srgbClr val="FF00FF"/>
              </a:solidFill>
            </a:endParaRPr>
          </a:p>
        </p:txBody>
      </p:sp>
      <p:sp>
        <p:nvSpPr>
          <p:cNvPr id="7" name="TextBox 6"/>
          <p:cNvSpPr txBox="1"/>
          <p:nvPr/>
        </p:nvSpPr>
        <p:spPr>
          <a:xfrm>
            <a:off x="6362700" y="4960354"/>
            <a:ext cx="1676400" cy="461665"/>
          </a:xfrm>
          <a:prstGeom prst="rect">
            <a:avLst/>
          </a:prstGeom>
          <a:noFill/>
          <a:ln>
            <a:solidFill>
              <a:schemeClr val="tx1"/>
            </a:solidFill>
          </a:ln>
        </p:spPr>
        <p:txBody>
          <a:bodyPr wrap="square" rtlCol="0">
            <a:spAutoFit/>
          </a:bodyPr>
          <a:lstStyle/>
          <a:p>
            <a:r>
              <a:rPr lang="en-US" sz="1200" dirty="0" smtClean="0">
                <a:solidFill>
                  <a:srgbClr val="00B0F0"/>
                </a:solidFill>
              </a:rPr>
              <a:t>Maintained by the OS</a:t>
            </a:r>
          </a:p>
          <a:p>
            <a:r>
              <a:rPr lang="en-US" sz="1200" dirty="0" smtClean="0">
                <a:solidFill>
                  <a:srgbClr val="00B0F0"/>
                </a:solidFill>
              </a:rPr>
              <a:t>* 1 Per Process</a:t>
            </a:r>
            <a:endParaRPr lang="en-US" sz="1200" dirty="0">
              <a:solidFill>
                <a:srgbClr val="00B0F0"/>
              </a:solidFill>
            </a:endParaRPr>
          </a:p>
        </p:txBody>
      </p:sp>
    </p:spTree>
    <p:extLst>
      <p:ext uri="{BB962C8B-B14F-4D97-AF65-F5344CB8AC3E}">
        <p14:creationId xmlns:p14="http://schemas.microsoft.com/office/powerpoint/2010/main" val="176808970"/>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2209800"/>
            <a:ext cx="4191000" cy="1905000"/>
          </a:xfrm>
        </p:spPr>
        <p:txBody>
          <a:bodyPr>
            <a:normAutofit/>
          </a:bodyPr>
          <a:lstStyle/>
          <a:p>
            <a:r>
              <a:rPr lang="en-US" sz="2400" dirty="0">
                <a:latin typeface="+mn-lt"/>
              </a:rPr>
              <a:t>Logical and Physical</a:t>
            </a:r>
            <a:r>
              <a:rPr lang="en-US" sz="2400" dirty="0" smtClean="0">
                <a:latin typeface="+mn-lt"/>
              </a:rPr>
              <a:t> </a:t>
            </a:r>
            <a:br>
              <a:rPr lang="en-US" sz="2400" dirty="0" smtClean="0">
                <a:latin typeface="+mn-lt"/>
              </a:rPr>
            </a:br>
            <a:r>
              <a:rPr lang="en-US" sz="2400" dirty="0" smtClean="0">
                <a:latin typeface="+mn-lt"/>
              </a:rPr>
              <a:t>Addresses</a:t>
            </a:r>
            <a:r>
              <a:rPr lang="en-US" sz="2000" dirty="0" smtClean="0">
                <a:latin typeface="+mn-lt"/>
              </a:rPr>
              <a:t/>
            </a:r>
            <a:br>
              <a:rPr lang="en-US" sz="2000" dirty="0" smtClean="0">
                <a:latin typeface="+mn-lt"/>
              </a:rPr>
            </a:br>
            <a:r>
              <a:rPr lang="en-US" sz="2400" dirty="0" smtClean="0">
                <a:solidFill>
                  <a:srgbClr val="FF0000"/>
                </a:solidFill>
                <a:latin typeface="+mn-lt"/>
              </a:rPr>
              <a:t>Paging</a:t>
            </a:r>
          </a:p>
        </p:txBody>
      </p:sp>
      <p:pic>
        <p:nvPicPr>
          <p:cNvPr id="6" name="Picture 5" descr="f1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9091" r="11765" b="19091"/>
              <a:stretch>
                <a:fillRect/>
              </a:stretch>
            </p:blipFill>
          </mc:Choice>
          <mc:Fallback>
            <p:blipFill>
              <a:blip r:embed="rId4"/>
              <a:srcRect l="4706" t="9091" r="11765" b="19091"/>
              <a:stretch>
                <a:fillRect/>
              </a:stretch>
            </p:blipFill>
          </mc:Fallback>
        </mc:AlternateContent>
        <p:spPr>
          <a:xfrm>
            <a:off x="3755215" y="252296"/>
            <a:ext cx="5388785" cy="5996104"/>
          </a:xfrm>
          <a:prstGeom prst="rect">
            <a:avLst/>
          </a:prstGeom>
        </p:spPr>
      </p:pic>
      <p:sp>
        <p:nvSpPr>
          <p:cNvPr id="4" name="TextBox 3"/>
          <p:cNvSpPr txBox="1"/>
          <p:nvPr/>
        </p:nvSpPr>
        <p:spPr>
          <a:xfrm>
            <a:off x="4953000" y="5181600"/>
            <a:ext cx="1676400" cy="461665"/>
          </a:xfrm>
          <a:prstGeom prst="rect">
            <a:avLst/>
          </a:prstGeom>
          <a:noFill/>
          <a:ln>
            <a:solidFill>
              <a:schemeClr val="tx1"/>
            </a:solidFill>
          </a:ln>
        </p:spPr>
        <p:txBody>
          <a:bodyPr wrap="square" rtlCol="0">
            <a:spAutoFit/>
          </a:bodyPr>
          <a:lstStyle/>
          <a:p>
            <a:r>
              <a:rPr lang="en-US" sz="1200" dirty="0" smtClean="0">
                <a:solidFill>
                  <a:srgbClr val="00B0F0"/>
                </a:solidFill>
              </a:rPr>
              <a:t>Maintained by the OS</a:t>
            </a:r>
          </a:p>
          <a:p>
            <a:r>
              <a:rPr lang="en-US" sz="1200" dirty="0" smtClean="0">
                <a:solidFill>
                  <a:srgbClr val="00B0F0"/>
                </a:solidFill>
              </a:rPr>
              <a:t>* 1 Per Process</a:t>
            </a:r>
            <a:endParaRPr lang="en-US" sz="1200" dirty="0">
              <a:solidFill>
                <a:srgbClr val="00B0F0"/>
              </a:solidFill>
            </a:endParaRPr>
          </a:p>
        </p:txBody>
      </p:sp>
      <p:sp>
        <p:nvSpPr>
          <p:cNvPr id="2" name="TextBox 1"/>
          <p:cNvSpPr txBox="1"/>
          <p:nvPr/>
        </p:nvSpPr>
        <p:spPr>
          <a:xfrm>
            <a:off x="5791200" y="3514635"/>
            <a:ext cx="533400" cy="1200329"/>
          </a:xfrm>
          <a:prstGeom prst="rect">
            <a:avLst/>
          </a:prstGeom>
          <a:noFill/>
        </p:spPr>
        <p:txBody>
          <a:bodyPr wrap="square" rtlCol="0">
            <a:spAutoFit/>
          </a:bodyPr>
          <a:lstStyle/>
          <a:p>
            <a:r>
              <a:rPr lang="en-US" dirty="0" smtClean="0">
                <a:solidFill>
                  <a:srgbClr val="FF0000"/>
                </a:solidFill>
              </a:rPr>
              <a:t>[0]</a:t>
            </a:r>
          </a:p>
          <a:p>
            <a:r>
              <a:rPr lang="en-US" dirty="0" smtClean="0">
                <a:solidFill>
                  <a:srgbClr val="FF0000"/>
                </a:solidFill>
              </a:rPr>
              <a:t>[1]</a:t>
            </a:r>
          </a:p>
          <a:p>
            <a:r>
              <a:rPr lang="en-US" dirty="0" smtClean="0">
                <a:solidFill>
                  <a:srgbClr val="FF0000"/>
                </a:solidFill>
              </a:rPr>
              <a:t>[2]</a:t>
            </a:r>
          </a:p>
          <a:p>
            <a:r>
              <a:rPr lang="en-US" dirty="0" smtClean="0">
                <a:solidFill>
                  <a:srgbClr val="FF0000"/>
                </a:solidFill>
              </a:rPr>
              <a:t>[3]</a:t>
            </a:r>
            <a:endParaRPr lang="en-US" dirty="0">
              <a:solidFill>
                <a:srgbClr val="FF0000"/>
              </a:solidFill>
            </a:endParaRPr>
          </a:p>
        </p:txBody>
      </p:sp>
    </p:spTree>
    <p:extLst>
      <p:ext uri="{BB962C8B-B14F-4D97-AF65-F5344CB8AC3E}">
        <p14:creationId xmlns:p14="http://schemas.microsoft.com/office/powerpoint/2010/main" val="2090682270"/>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dirty="0">
                <a:effectLst>
                  <a:outerShdw blurRad="38100" dist="38100" dir="2700000" algn="tl">
                    <a:srgbClr val="000000">
                      <a:alpha val="43137"/>
                    </a:srgbClr>
                  </a:outerShdw>
                </a:effectLst>
              </a:rPr>
              <a:t>Virtual Memory</a:t>
            </a:r>
          </a:p>
        </p:txBody>
      </p:sp>
      <p:sp>
        <p:nvSpPr>
          <p:cNvPr id="41987" name="Rectangle 3"/>
          <p:cNvSpPr>
            <a:spLocks noGrp="1" noChangeArrowheads="1"/>
          </p:cNvSpPr>
          <p:nvPr>
            <p:ph idx="1"/>
          </p:nvPr>
        </p:nvSpPr>
        <p:spPr>
          <a:xfrm>
            <a:off x="152400" y="1219200"/>
            <a:ext cx="7902387" cy="5334000"/>
          </a:xfrm>
        </p:spPr>
        <p:txBody>
          <a:bodyPr>
            <a:noAutofit/>
          </a:bodyPr>
          <a:lstStyle/>
          <a:p>
            <a:r>
              <a:rPr lang="en-US" sz="2400" dirty="0" smtClean="0"/>
              <a:t>A refinement to the previous paging scheme</a:t>
            </a:r>
          </a:p>
          <a:p>
            <a:endParaRPr lang="en-US" sz="2400" dirty="0" smtClean="0"/>
          </a:p>
          <a:p>
            <a:r>
              <a:rPr lang="en-US" sz="2400" dirty="0" smtClean="0"/>
              <a:t>Each page of a process is brought in only when it is needed (</a:t>
            </a:r>
            <a:r>
              <a:rPr lang="en-US" sz="2400" b="1" dirty="0" smtClean="0">
                <a:solidFill>
                  <a:srgbClr val="FF0000"/>
                </a:solidFill>
              </a:rPr>
              <a:t>on demand</a:t>
            </a:r>
            <a:r>
              <a:rPr lang="en-US" sz="2400" dirty="0" smtClean="0"/>
              <a:t>)</a:t>
            </a:r>
          </a:p>
          <a:p>
            <a:endParaRPr lang="en-US" sz="2400" dirty="0"/>
          </a:p>
          <a:p>
            <a:r>
              <a:rPr lang="en-US" sz="2400" dirty="0" smtClean="0">
                <a:solidFill>
                  <a:srgbClr val="0099FF"/>
                </a:solidFill>
              </a:rPr>
              <a:t>Why do we need to do this? </a:t>
            </a:r>
            <a:r>
              <a:rPr lang="en-US" sz="2400" dirty="0" smtClean="0">
                <a:solidFill>
                  <a:srgbClr val="FF0000"/>
                </a:solidFill>
              </a:rPr>
              <a:t>Answer: </a:t>
            </a:r>
            <a:r>
              <a:rPr lang="en-US" sz="2400" dirty="0" smtClean="0"/>
              <a:t>Because it is important to contemplate the possibility that a program will not fit in Main Memory. If this is the case, we should be able to execute, because only those parts that will play a role at a given time need to be in Main Memory.</a:t>
            </a:r>
            <a:endParaRPr lang="en-US" sz="2400" dirty="0"/>
          </a:p>
          <a:p>
            <a:r>
              <a:rPr lang="en-US" sz="2400" dirty="0" smtClean="0"/>
              <a:t>The parts of the program NOT being executed, are usually stored on a high capacity storage device, usually a Hard Disk (magnetic) </a:t>
            </a:r>
            <a:r>
              <a:rPr lang="en-US" sz="2400" dirty="0" smtClean="0">
                <a:sym typeface="Wingdings" panose="05000000000000000000" pitchFamily="2" charset="2"/>
              </a:rPr>
              <a:t> </a:t>
            </a:r>
            <a:r>
              <a:rPr lang="en-US" sz="2400" dirty="0" smtClean="0"/>
              <a:t>(</a:t>
            </a:r>
            <a:r>
              <a:rPr lang="en-US" sz="2400" dirty="0" smtClean="0">
                <a:solidFill>
                  <a:srgbClr val="00B0F0"/>
                </a:solidFill>
              </a:rPr>
              <a:t>virtual memory</a:t>
            </a:r>
            <a:r>
              <a:rPr lang="en-US" sz="2400" dirty="0" smtClean="0"/>
              <a:t>)</a:t>
            </a:r>
          </a:p>
        </p:txBody>
      </p:sp>
      <p:sp>
        <p:nvSpPr>
          <p:cNvPr id="4" name="Text Placeholder 3"/>
          <p:cNvSpPr>
            <a:spLocks noGrp="1"/>
          </p:cNvSpPr>
          <p:nvPr>
            <p:ph type="body" sz="half" idx="2"/>
          </p:nvPr>
        </p:nvSpPr>
        <p:spPr>
          <a:xfrm>
            <a:off x="4800600" y="533400"/>
            <a:ext cx="2743200" cy="533400"/>
          </a:xfrm>
        </p:spPr>
        <p:txBody>
          <a:bodyPr/>
          <a:lstStyle/>
          <a:p>
            <a:r>
              <a:rPr lang="en-US" sz="3000" dirty="0" smtClean="0">
                <a:solidFill>
                  <a:srgbClr val="FF0000"/>
                </a:solidFill>
              </a:rPr>
              <a:t>Demand Paging</a:t>
            </a:r>
            <a:endParaRPr lang="en-US" sz="3000" dirty="0">
              <a:solidFill>
                <a:srgbClr val="FF0000"/>
              </a:solidFill>
            </a:endParaRPr>
          </a:p>
        </p:txBody>
      </p:sp>
    </p:spTree>
    <p:extLst>
      <p:ext uri="{BB962C8B-B14F-4D97-AF65-F5344CB8AC3E}">
        <p14:creationId xmlns:p14="http://schemas.microsoft.com/office/powerpoint/2010/main" val="671271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dirty="0">
                <a:effectLst>
                  <a:outerShdw blurRad="38100" dist="38100" dir="2700000" algn="tl">
                    <a:srgbClr val="000000">
                      <a:alpha val="43137"/>
                    </a:srgbClr>
                  </a:outerShdw>
                </a:effectLst>
              </a:rPr>
              <a:t>Virtual Memory</a:t>
            </a:r>
          </a:p>
        </p:txBody>
      </p:sp>
      <p:sp>
        <p:nvSpPr>
          <p:cNvPr id="41987" name="Rectangle 3"/>
          <p:cNvSpPr>
            <a:spLocks noGrp="1" noChangeArrowheads="1"/>
          </p:cNvSpPr>
          <p:nvPr>
            <p:ph idx="1"/>
          </p:nvPr>
        </p:nvSpPr>
        <p:spPr>
          <a:xfrm>
            <a:off x="152400" y="1219200"/>
            <a:ext cx="7902387" cy="5334000"/>
          </a:xfrm>
        </p:spPr>
        <p:txBody>
          <a:bodyPr>
            <a:noAutofit/>
          </a:bodyPr>
          <a:lstStyle/>
          <a:p>
            <a:r>
              <a:rPr lang="en-US" sz="2400" dirty="0" smtClean="0"/>
              <a:t>In a VM system, programs and processor make reference to instructions in an address space that it is </a:t>
            </a:r>
            <a:r>
              <a:rPr lang="en-US" sz="2400" dirty="0" smtClean="0">
                <a:solidFill>
                  <a:srgbClr val="0099FF"/>
                </a:solidFill>
              </a:rPr>
              <a:t>INDEPENDENT</a:t>
            </a:r>
            <a:r>
              <a:rPr lang="en-US" sz="2400" dirty="0" smtClean="0"/>
              <a:t> of the available physical MM space.</a:t>
            </a:r>
          </a:p>
          <a:p>
            <a:pPr marL="0" indent="0">
              <a:buNone/>
            </a:pPr>
            <a:endParaRPr lang="en-US" sz="2400" dirty="0" smtClean="0"/>
          </a:p>
          <a:p>
            <a:r>
              <a:rPr lang="en-US" sz="2400" dirty="0" smtClean="0"/>
              <a:t>The addresses issued by the processor are known as </a:t>
            </a:r>
            <a:r>
              <a:rPr lang="en-US" sz="2400" i="1" dirty="0" smtClean="0">
                <a:solidFill>
                  <a:srgbClr val="FF0000"/>
                </a:solidFill>
              </a:rPr>
              <a:t>Virtual or Logical Addresses</a:t>
            </a:r>
            <a:r>
              <a:rPr lang="en-US" sz="2400" dirty="0" smtClean="0"/>
              <a:t>.</a:t>
            </a:r>
          </a:p>
          <a:p>
            <a:endParaRPr lang="en-US" sz="2400" dirty="0"/>
          </a:p>
          <a:p>
            <a:r>
              <a:rPr lang="en-US" sz="2400" dirty="0" smtClean="0">
                <a:solidFill>
                  <a:srgbClr val="FF0000"/>
                </a:solidFill>
              </a:rPr>
              <a:t>Virtual (Logical) Addresses </a:t>
            </a:r>
            <a:r>
              <a:rPr lang="en-US" sz="2400" dirty="0" smtClean="0"/>
              <a:t>MUST be translated eventually to </a:t>
            </a:r>
            <a:r>
              <a:rPr lang="en-US" sz="2400" dirty="0" smtClean="0">
                <a:solidFill>
                  <a:srgbClr val="0099FF"/>
                </a:solidFill>
              </a:rPr>
              <a:t>Physical Addresses</a:t>
            </a:r>
          </a:p>
          <a:p>
            <a:endParaRPr lang="en-US" sz="2400" dirty="0" smtClean="0"/>
          </a:p>
          <a:p>
            <a:endParaRPr lang="en-US" sz="2400" dirty="0" smtClean="0"/>
          </a:p>
        </p:txBody>
      </p:sp>
    </p:spTree>
    <p:extLst>
      <p:ext uri="{BB962C8B-B14F-4D97-AF65-F5344CB8AC3E}">
        <p14:creationId xmlns:p14="http://schemas.microsoft.com/office/powerpoint/2010/main" val="3052712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29200" y="1676400"/>
            <a:ext cx="3928457" cy="4749165"/>
          </a:xfrm>
          <a:prstGeom prst="rect">
            <a:avLst/>
          </a:prstGeom>
          <a:ln>
            <a:solidFill>
              <a:schemeClr val="tx1"/>
            </a:solidFill>
          </a:ln>
        </p:spPr>
      </p:pic>
      <p:sp>
        <p:nvSpPr>
          <p:cNvPr id="6" name="Title 1"/>
          <p:cNvSpPr txBox="1">
            <a:spLocks/>
          </p:cNvSpPr>
          <p:nvPr/>
        </p:nvSpPr>
        <p:spPr>
          <a:xfrm>
            <a:off x="626571" y="457200"/>
            <a:ext cx="8805257" cy="995082"/>
          </a:xfrm>
          <a:prstGeom prst="rect">
            <a:avLst/>
          </a:prstGeom>
        </p:spPr>
        <p:txBody>
          <a:bodyPr vert="horz" lIns="0" rIns="0" bIns="0" anchor="b">
            <a:noAutofit/>
          </a:bodyPr>
          <a:lstStyle>
            <a:lvl1pPr algn="l" rtl="0" eaLnBrk="1" latinLnBrk="0" hangingPunct="1">
              <a:spcBef>
                <a:spcPct val="0"/>
              </a:spcBef>
              <a:buNone/>
              <a:defRPr kumimoji="0" sz="2600" b="0" kern="1200">
                <a:ln>
                  <a:noFill/>
                </a:ln>
                <a:solidFill>
                  <a:schemeClr val="tx2"/>
                </a:solidFill>
                <a:effectLst/>
                <a:latin typeface="+mj-lt"/>
                <a:ea typeface="+mj-ea"/>
                <a:cs typeface="+mj-cs"/>
              </a:defRPr>
            </a:lvl1pPr>
          </a:lstStyle>
          <a:p>
            <a:pPr algn="ctr"/>
            <a:r>
              <a:rPr lang="en-US" sz="2800" dirty="0" smtClean="0"/>
              <a:t>Virtual Memory Organization </a:t>
            </a:r>
          </a:p>
          <a:p>
            <a:pPr algn="ctr"/>
            <a:r>
              <a:rPr lang="en-US" sz="2800" dirty="0" smtClean="0"/>
              <a:t>Introducing the MMU (Memory Management Unit)</a:t>
            </a:r>
            <a:endParaRPr lang="en-US" sz="2800" dirty="0"/>
          </a:p>
        </p:txBody>
      </p:sp>
      <p:sp>
        <p:nvSpPr>
          <p:cNvPr id="2" name="TextBox 1"/>
          <p:cNvSpPr txBox="1"/>
          <p:nvPr/>
        </p:nvSpPr>
        <p:spPr>
          <a:xfrm>
            <a:off x="76200" y="1676400"/>
            <a:ext cx="4800600" cy="3970318"/>
          </a:xfrm>
          <a:prstGeom prst="rect">
            <a:avLst/>
          </a:prstGeom>
          <a:noFill/>
        </p:spPr>
        <p:txBody>
          <a:bodyPr wrap="square" rtlCol="0">
            <a:spAutoFit/>
          </a:bodyPr>
          <a:lstStyle/>
          <a:p>
            <a:r>
              <a:rPr lang="en-US" b="1" u="sng" dirty="0" smtClean="0">
                <a:solidFill>
                  <a:srgbClr val="FF0000"/>
                </a:solidFill>
              </a:rPr>
              <a:t>The MMU</a:t>
            </a:r>
          </a:p>
          <a:p>
            <a:pPr marL="285750" indent="-285750">
              <a:buFont typeface="Arial" panose="020B0604020202020204" pitchFamily="34" charset="0"/>
              <a:buChar char="•"/>
            </a:pPr>
            <a:r>
              <a:rPr lang="en-US" dirty="0" smtClean="0"/>
              <a:t>Keeps track of which parts of the virtual address space are in the physical memory</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Translates Virtual Addresses into Physical Addresses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solidFill>
                  <a:srgbClr val="FF0000"/>
                </a:solidFill>
              </a:rPr>
              <a:t>Case 1: The Data that is wanted is In MM</a:t>
            </a:r>
          </a:p>
          <a:p>
            <a:pPr marL="742950" lvl="1" indent="-285750">
              <a:buFont typeface="Arial" panose="020B0604020202020204" pitchFamily="34" charset="0"/>
              <a:buChar char="•"/>
            </a:pPr>
            <a:r>
              <a:rPr lang="en-US" dirty="0" smtClean="0"/>
              <a:t>The MMU translates V-Address into P-Address</a:t>
            </a:r>
          </a:p>
          <a:p>
            <a:pPr marL="285750" indent="-285750">
              <a:buFont typeface="Arial" panose="020B0604020202020204" pitchFamily="34" charset="0"/>
              <a:buChar char="•"/>
            </a:pPr>
            <a:r>
              <a:rPr lang="en-US" dirty="0" smtClean="0">
                <a:solidFill>
                  <a:srgbClr val="FF0000"/>
                </a:solidFill>
              </a:rPr>
              <a:t>Case 2: The Data is NOT in MM</a:t>
            </a:r>
          </a:p>
          <a:p>
            <a:pPr marL="742950" lvl="1" indent="-285750">
              <a:buFont typeface="Arial" panose="020B0604020202020204" pitchFamily="34" charset="0"/>
              <a:buChar char="•"/>
            </a:pPr>
            <a:r>
              <a:rPr lang="en-US" dirty="0" smtClean="0"/>
              <a:t>The MMU causes the OS to transfer data from Disk to MM</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8948061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noAutofit/>
          </a:bodyPr>
          <a:lstStyle/>
          <a:p>
            <a:r>
              <a:rPr lang="en-US" sz="3600" dirty="0">
                <a:effectLst>
                  <a:outerShdw blurRad="38100" dist="38100" dir="2700000" algn="tl">
                    <a:srgbClr val="000000">
                      <a:alpha val="43137"/>
                    </a:srgbClr>
                  </a:outerShdw>
                </a:effectLst>
              </a:rPr>
              <a:t>Virtual </a:t>
            </a:r>
            <a:r>
              <a:rPr lang="en-US" sz="3600" dirty="0" smtClean="0">
                <a:effectLst>
                  <a:outerShdw blurRad="38100" dist="38100" dir="2700000" algn="tl">
                    <a:srgbClr val="000000">
                      <a:alpha val="43137"/>
                    </a:srgbClr>
                  </a:outerShdw>
                </a:effectLst>
              </a:rPr>
              <a:t>Memory – Address Translation</a:t>
            </a:r>
            <a:endParaRPr lang="en-US" sz="3600"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152400" y="1219200"/>
            <a:ext cx="7902387" cy="5334000"/>
          </a:xfrm>
        </p:spPr>
        <p:txBody>
          <a:bodyPr>
            <a:noAutofit/>
          </a:bodyPr>
          <a:lstStyle/>
          <a:p>
            <a:pPr marL="0" indent="0">
              <a:buNone/>
            </a:pPr>
            <a:r>
              <a:rPr lang="en-US" sz="2400" dirty="0" smtClean="0"/>
              <a:t>One methods (a simple one), assumes the following:</a:t>
            </a:r>
          </a:p>
          <a:p>
            <a:pPr marL="457200" indent="-457200">
              <a:buFont typeface="+mj-lt"/>
              <a:buAutoNum type="arabicPeriod"/>
            </a:pPr>
            <a:endParaRPr lang="en-US" sz="2400" dirty="0" smtClean="0"/>
          </a:p>
          <a:p>
            <a:pPr marL="457200" indent="-457200">
              <a:buFont typeface="+mj-lt"/>
              <a:buAutoNum type="arabicPeriod"/>
            </a:pPr>
            <a:r>
              <a:rPr lang="en-US" sz="2400" dirty="0" smtClean="0"/>
              <a:t>All programs are composed of </a:t>
            </a:r>
            <a:r>
              <a:rPr lang="en-US" sz="2400" u="sng" dirty="0" smtClean="0">
                <a:solidFill>
                  <a:srgbClr val="FF0000"/>
                </a:solidFill>
              </a:rPr>
              <a:t>fixed-length units called pages</a:t>
            </a:r>
            <a:r>
              <a:rPr lang="en-US" sz="2400" dirty="0" smtClean="0"/>
              <a:t>, each of which consists of a </a:t>
            </a:r>
            <a:r>
              <a:rPr lang="en-US" sz="2400" u="sng" dirty="0" smtClean="0">
                <a:solidFill>
                  <a:srgbClr val="FF00FF"/>
                </a:solidFill>
              </a:rPr>
              <a:t>block of words </a:t>
            </a:r>
            <a:r>
              <a:rPr lang="en-US" sz="2400" dirty="0" smtClean="0"/>
              <a:t>that occupy </a:t>
            </a:r>
            <a:r>
              <a:rPr lang="en-US" sz="2400" u="sng" dirty="0" smtClean="0">
                <a:solidFill>
                  <a:srgbClr val="00B0F0"/>
                </a:solidFill>
              </a:rPr>
              <a:t>contiguous locations </a:t>
            </a:r>
            <a:r>
              <a:rPr lang="en-US" sz="2400" dirty="0" smtClean="0">
                <a:solidFill>
                  <a:srgbClr val="00B0F0"/>
                </a:solidFill>
              </a:rPr>
              <a:t>in Main Memory </a:t>
            </a:r>
          </a:p>
          <a:p>
            <a:pPr marL="457200" indent="-457200">
              <a:buFont typeface="+mj-lt"/>
              <a:buAutoNum type="arabicPeriod"/>
            </a:pPr>
            <a:endParaRPr lang="en-US" sz="2400" dirty="0" smtClean="0">
              <a:solidFill>
                <a:srgbClr val="00B0F0"/>
              </a:solidFill>
            </a:endParaRPr>
          </a:p>
          <a:p>
            <a:pPr marL="457200" indent="-457200">
              <a:buFont typeface="+mj-lt"/>
              <a:buAutoNum type="arabicPeriod"/>
            </a:pPr>
            <a:r>
              <a:rPr lang="en-US" sz="2400" dirty="0" smtClean="0"/>
              <a:t>Pages range from 2K to 16K bytes in length</a:t>
            </a:r>
          </a:p>
          <a:p>
            <a:pPr marL="457200" indent="-457200">
              <a:buFont typeface="+mj-lt"/>
              <a:buAutoNum type="arabicPeriod"/>
            </a:pPr>
            <a:endParaRPr lang="en-US" sz="2400" dirty="0" smtClean="0"/>
          </a:p>
          <a:p>
            <a:pPr marL="457200" indent="-457200">
              <a:buFont typeface="+mj-lt"/>
              <a:buAutoNum type="arabicPeriod"/>
            </a:pPr>
            <a:r>
              <a:rPr lang="en-US" sz="2400" dirty="0" smtClean="0"/>
              <a:t>Pages are the basic unit of info that is transferred between MM &amp; Disk when the MMU determines that a transfer is required</a:t>
            </a:r>
          </a:p>
          <a:p>
            <a:pPr marL="0" indent="0">
              <a:buNone/>
            </a:pPr>
            <a:endParaRPr lang="en-US" sz="2400" dirty="0" smtClean="0"/>
          </a:p>
        </p:txBody>
      </p:sp>
    </p:spTree>
    <p:extLst>
      <p:ext uri="{BB962C8B-B14F-4D97-AF65-F5344CB8AC3E}">
        <p14:creationId xmlns:p14="http://schemas.microsoft.com/office/powerpoint/2010/main" val="17289168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8886</TotalTime>
  <Words>10056</Words>
  <Application>Microsoft Office PowerPoint</Application>
  <PresentationFormat>On-screen Show (4:3)</PresentationFormat>
  <Paragraphs>801</Paragraphs>
  <Slides>27</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Wingdings</vt:lpstr>
      <vt:lpstr>Arial</vt:lpstr>
      <vt:lpstr>Courier New</vt:lpstr>
      <vt:lpstr>Constantia</vt:lpstr>
      <vt:lpstr>Tahoma</vt:lpstr>
      <vt:lpstr>Calibri</vt:lpstr>
      <vt:lpstr>Wingdings 2</vt:lpstr>
      <vt:lpstr>Century Gothic</vt:lpstr>
      <vt:lpstr>Times New Roman</vt:lpstr>
      <vt:lpstr>Flow</vt:lpstr>
      <vt:lpstr>William Stallings  Computer Organization  and Architecture 10th Edition</vt:lpstr>
      <vt:lpstr>Objectives</vt:lpstr>
      <vt:lpstr>Memory Management</vt:lpstr>
      <vt:lpstr>Memory Management</vt:lpstr>
      <vt:lpstr>Logical and Physical  Addresses Paging</vt:lpstr>
      <vt:lpstr>Virtual Memory</vt:lpstr>
      <vt:lpstr>Virtual Memory</vt:lpstr>
      <vt:lpstr>PowerPoint Presentation</vt:lpstr>
      <vt:lpstr>Virtual Memory – Address Translation</vt:lpstr>
      <vt:lpstr>Virtual Memory – Address Translation</vt:lpstr>
      <vt:lpstr>Virtual Memory</vt:lpstr>
      <vt:lpstr>PowerPoint Presentation</vt:lpstr>
      <vt:lpstr>PowerPoint Presentation</vt:lpstr>
      <vt:lpstr>TLB (Table Lookaside Buffer)</vt:lpstr>
      <vt:lpstr>Operation of Paging and Translation Lookaside Buffer (TLB)</vt:lpstr>
      <vt:lpstr>Operation of Paging and Translation Lookaside Buffer (TLB)</vt:lpstr>
      <vt:lpstr>TLB and  Cache Operation</vt:lpstr>
      <vt:lpstr>Virtual Memory (REVIEW)</vt:lpstr>
      <vt:lpstr>Virtual Memory</vt:lpstr>
      <vt:lpstr>Virtual Memory</vt:lpstr>
      <vt:lpstr>Virtual Memory</vt:lpstr>
      <vt:lpstr>PowerPoint Presentation</vt:lpstr>
      <vt:lpstr>Problem # 1</vt:lpstr>
      <vt:lpstr>Problem # 2</vt:lpstr>
      <vt:lpstr>Problem # 3</vt:lpstr>
      <vt:lpstr>Homework</vt:lpstr>
      <vt:lpstr>Memory Placement Algorithms</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Colmenares-Diaz, Eduardo</cp:lastModifiedBy>
  <cp:revision>647</cp:revision>
  <cp:lastPrinted>2016-09-01T15:38:44Z</cp:lastPrinted>
  <dcterms:created xsi:type="dcterms:W3CDTF">2013-09-13T22:27:42Z</dcterms:created>
  <dcterms:modified xsi:type="dcterms:W3CDTF">2018-03-28T12:58:42Z</dcterms:modified>
</cp:coreProperties>
</file>