
<file path=[Content_Types].xml><?xml version="1.0" encoding="utf-8"?>
<Types xmlns="http://schemas.openxmlformats.org/package/2006/content-types">
  <Default Extension="png" ContentType="image/png"/>
  <Default Extension="pdf" ContentType="application/pd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13"/>
  </p:notesMasterIdLst>
  <p:handoutMasterIdLst>
    <p:handoutMasterId r:id="rId14"/>
  </p:handoutMasterIdLst>
  <p:sldIdLst>
    <p:sldId id="256" r:id="rId3"/>
    <p:sldId id="347" r:id="rId4"/>
    <p:sldId id="344" r:id="rId5"/>
    <p:sldId id="325" r:id="rId6"/>
    <p:sldId id="345" r:id="rId7"/>
    <p:sldId id="328" r:id="rId8"/>
    <p:sldId id="327" r:id="rId9"/>
    <p:sldId id="282" r:id="rId10"/>
    <p:sldId id="283" r:id="rId11"/>
    <p:sldId id="346"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66CC"/>
    <a:srgbClr val="009900"/>
    <a:srgbClr val="FF00FF"/>
    <a:srgbClr val="4372AC"/>
    <a:srgbClr val="12FF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91" autoAdjust="0"/>
    <p:restoredTop sz="91203" autoAdjust="0"/>
  </p:normalViewPr>
  <p:slideViewPr>
    <p:cSldViewPr>
      <p:cViewPr varScale="1">
        <p:scale>
          <a:sx n="96" d="100"/>
          <a:sy n="96" d="100"/>
        </p:scale>
        <p:origin x="51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13F4EE-7D10-DD41-B07C-4241F7924867}"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089281B8-1D5E-334A-A921-5425AAEB96AE}">
      <dgm:prSet/>
      <dgm:spPr>
        <a:solidFill>
          <a:schemeClr val="accent1"/>
        </a:solidFill>
      </dgm:spPr>
      <dgm:t>
        <a:bodyPr/>
        <a:lstStyle/>
        <a:p>
          <a:pPr rtl="0"/>
          <a:r>
            <a:rPr lang="en-NZ" dirty="0" smtClean="0"/>
            <a:t>A variable that has an integer value upon which only three operations are defined:</a:t>
          </a:r>
          <a:endParaRPr lang="en-US" dirty="0"/>
        </a:p>
      </dgm:t>
    </dgm:pt>
    <dgm:pt modelId="{E0980B7B-60AC-5E49-9B7D-344FC211FD30}" type="parTrans" cxnId="{3E788187-53C4-9C46-85FD-C314878B1C40}">
      <dgm:prSet/>
      <dgm:spPr/>
      <dgm:t>
        <a:bodyPr/>
        <a:lstStyle/>
        <a:p>
          <a:endParaRPr lang="en-US"/>
        </a:p>
      </dgm:t>
    </dgm:pt>
    <dgm:pt modelId="{F308D1D0-AC0A-AC41-8CDB-E4DC577760E9}" type="sibTrans" cxnId="{3E788187-53C4-9C46-85FD-C314878B1C40}">
      <dgm:prSet/>
      <dgm:spPr>
        <a:solidFill>
          <a:schemeClr val="bg2">
            <a:lumMod val="50000"/>
          </a:schemeClr>
        </a:solidFill>
        <a:ln>
          <a:solidFill>
            <a:schemeClr val="bg2">
              <a:lumMod val="50000"/>
            </a:schemeClr>
          </a:solidFill>
        </a:ln>
      </dgm:spPr>
      <dgm:t>
        <a:bodyPr/>
        <a:lstStyle/>
        <a:p>
          <a:endParaRPr lang="en-US"/>
        </a:p>
      </dgm:t>
    </dgm:pt>
    <dgm:pt modelId="{B14D91FF-8F47-D044-A103-069347FEDDCC}">
      <dgm:prSet/>
      <dgm:spPr>
        <a:solidFill>
          <a:schemeClr val="bg1"/>
        </a:solidFill>
        <a:ln>
          <a:solidFill>
            <a:schemeClr val="accent1"/>
          </a:solidFill>
        </a:ln>
      </dgm:spPr>
      <dgm:t>
        <a:bodyPr/>
        <a:lstStyle/>
        <a:p>
          <a:pPr rtl="0"/>
          <a:r>
            <a:rPr lang="en-US" dirty="0" smtClean="0">
              <a:solidFill>
                <a:schemeClr val="tx1"/>
              </a:solidFill>
            </a:rPr>
            <a:t>There is no way to inspect or manipulate semaphores other than these three operations</a:t>
          </a:r>
          <a:endParaRPr lang="en-US" dirty="0">
            <a:solidFill>
              <a:schemeClr val="tx1"/>
            </a:solidFill>
          </a:endParaRPr>
        </a:p>
      </dgm:t>
    </dgm:pt>
    <dgm:pt modelId="{AAE804C8-636A-1940-9B5A-197E4D37778E}" type="parTrans" cxnId="{EC52A4C6-FEA3-F346-8F3A-784B57F7DA2B}">
      <dgm:prSet/>
      <dgm:spPr/>
      <dgm:t>
        <a:bodyPr/>
        <a:lstStyle/>
        <a:p>
          <a:endParaRPr lang="en-US"/>
        </a:p>
      </dgm:t>
    </dgm:pt>
    <dgm:pt modelId="{E34039F6-7DBC-A44C-9BA7-37F2A18BBB2B}" type="sibTrans" cxnId="{EC52A4C6-FEA3-F346-8F3A-784B57F7DA2B}">
      <dgm:prSet/>
      <dgm:spPr/>
      <dgm:t>
        <a:bodyPr/>
        <a:lstStyle/>
        <a:p>
          <a:endParaRPr lang="en-US"/>
        </a:p>
      </dgm:t>
    </dgm:pt>
    <dgm:pt modelId="{AD854760-70DC-A04A-A103-8027AD61B020}" type="pres">
      <dgm:prSet presAssocID="{7B13F4EE-7D10-DD41-B07C-4241F7924867}" presName="Name0" presStyleCnt="0">
        <dgm:presLayoutVars>
          <dgm:dir/>
          <dgm:animLvl val="lvl"/>
          <dgm:resizeHandles val="exact"/>
        </dgm:presLayoutVars>
      </dgm:prSet>
      <dgm:spPr/>
      <dgm:t>
        <a:bodyPr/>
        <a:lstStyle/>
        <a:p>
          <a:endParaRPr lang="en-US"/>
        </a:p>
      </dgm:t>
    </dgm:pt>
    <dgm:pt modelId="{2E7045FB-CA55-064F-AA0C-6100FAE9FF99}" type="pres">
      <dgm:prSet presAssocID="{089281B8-1D5E-334A-A921-5425AAEB96AE}" presName="linNode" presStyleCnt="0"/>
      <dgm:spPr/>
    </dgm:pt>
    <dgm:pt modelId="{A5BFAE56-92D1-0448-968F-7C14E98DE1E2}" type="pres">
      <dgm:prSet presAssocID="{089281B8-1D5E-334A-A921-5425AAEB96AE}" presName="parentText" presStyleLbl="node1" presStyleIdx="0" presStyleCnt="1" custLinFactNeighborY="4167">
        <dgm:presLayoutVars>
          <dgm:chMax val="1"/>
          <dgm:bulletEnabled val="1"/>
        </dgm:presLayoutVars>
      </dgm:prSet>
      <dgm:spPr/>
      <dgm:t>
        <a:bodyPr/>
        <a:lstStyle/>
        <a:p>
          <a:endParaRPr lang="en-US"/>
        </a:p>
      </dgm:t>
    </dgm:pt>
    <dgm:pt modelId="{F4A463BE-2AEC-964C-BF35-ED24FA6317AE}" type="pres">
      <dgm:prSet presAssocID="{089281B8-1D5E-334A-A921-5425AAEB96AE}" presName="descendantText" presStyleLbl="alignAccFollowNode1" presStyleIdx="0" presStyleCnt="1">
        <dgm:presLayoutVars>
          <dgm:bulletEnabled val="1"/>
        </dgm:presLayoutVars>
      </dgm:prSet>
      <dgm:spPr/>
      <dgm:t>
        <a:bodyPr/>
        <a:lstStyle/>
        <a:p>
          <a:endParaRPr lang="en-US"/>
        </a:p>
      </dgm:t>
    </dgm:pt>
  </dgm:ptLst>
  <dgm:cxnLst>
    <dgm:cxn modelId="{EC52A4C6-FEA3-F346-8F3A-784B57F7DA2B}" srcId="{089281B8-1D5E-334A-A921-5425AAEB96AE}" destId="{B14D91FF-8F47-D044-A103-069347FEDDCC}" srcOrd="0" destOrd="0" parTransId="{AAE804C8-636A-1940-9B5A-197E4D37778E}" sibTransId="{E34039F6-7DBC-A44C-9BA7-37F2A18BBB2B}"/>
    <dgm:cxn modelId="{8C639D78-2F34-BC41-92D0-36D878ECBCDA}" type="presOf" srcId="{089281B8-1D5E-334A-A921-5425AAEB96AE}" destId="{A5BFAE56-92D1-0448-968F-7C14E98DE1E2}" srcOrd="0" destOrd="0" presId="urn:microsoft.com/office/officeart/2005/8/layout/vList5"/>
    <dgm:cxn modelId="{3E788187-53C4-9C46-85FD-C314878B1C40}" srcId="{7B13F4EE-7D10-DD41-B07C-4241F7924867}" destId="{089281B8-1D5E-334A-A921-5425AAEB96AE}" srcOrd="0" destOrd="0" parTransId="{E0980B7B-60AC-5E49-9B7D-344FC211FD30}" sibTransId="{F308D1D0-AC0A-AC41-8CDB-E4DC577760E9}"/>
    <dgm:cxn modelId="{97A908A1-88E6-7E4A-A29A-BFC59181949E}" type="presOf" srcId="{B14D91FF-8F47-D044-A103-069347FEDDCC}" destId="{F4A463BE-2AEC-964C-BF35-ED24FA6317AE}" srcOrd="0" destOrd="0" presId="urn:microsoft.com/office/officeart/2005/8/layout/vList5"/>
    <dgm:cxn modelId="{5F7A7063-C25C-4248-995E-801647FAE8E5}" type="presOf" srcId="{7B13F4EE-7D10-DD41-B07C-4241F7924867}" destId="{AD854760-70DC-A04A-A103-8027AD61B020}" srcOrd="0" destOrd="0" presId="urn:microsoft.com/office/officeart/2005/8/layout/vList5"/>
    <dgm:cxn modelId="{98D560C3-48F5-324A-A6C2-4A37A704EA14}" type="presParOf" srcId="{AD854760-70DC-A04A-A103-8027AD61B020}" destId="{2E7045FB-CA55-064F-AA0C-6100FAE9FF99}" srcOrd="0" destOrd="0" presId="urn:microsoft.com/office/officeart/2005/8/layout/vList5"/>
    <dgm:cxn modelId="{51EB7FEB-D2C5-2D47-B7E1-6CFB70316B9E}" type="presParOf" srcId="{2E7045FB-CA55-064F-AA0C-6100FAE9FF99}" destId="{A5BFAE56-92D1-0448-968F-7C14E98DE1E2}" srcOrd="0" destOrd="0" presId="urn:microsoft.com/office/officeart/2005/8/layout/vList5"/>
    <dgm:cxn modelId="{A3F21B6F-D1F8-064C-BD17-7F90FEADE5D2}" type="presParOf" srcId="{2E7045FB-CA55-064F-AA0C-6100FAE9FF99}" destId="{F4A463BE-2AEC-964C-BF35-ED24FA6317A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09B3CA-2154-3349-8E08-1BF775E99E0E}"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2A824A6C-3291-A64E-AB38-9B24534F96E1}">
      <dgm:prSet/>
      <dgm:spPr>
        <a:solidFill>
          <a:schemeClr val="accent3">
            <a:lumMod val="50000"/>
          </a:schemeClr>
        </a:solidFill>
      </dgm:spPr>
      <dgm:t>
        <a:bodyPr/>
        <a:lstStyle/>
        <a:p>
          <a:pPr rtl="0"/>
          <a:r>
            <a:rPr lang="en-US" dirty="0" smtClean="0"/>
            <a:t>There is no way to know before a process decrements a semaphore whether it will block or not</a:t>
          </a:r>
          <a:endParaRPr lang="en-US" dirty="0"/>
        </a:p>
      </dgm:t>
    </dgm:pt>
    <dgm:pt modelId="{7E45B653-A385-B349-AFA3-B144F231F6EE}" type="parTrans" cxnId="{E76072D1-BB37-1C48-9502-5DAC8D59F4B2}">
      <dgm:prSet/>
      <dgm:spPr/>
      <dgm:t>
        <a:bodyPr/>
        <a:lstStyle/>
        <a:p>
          <a:endParaRPr lang="en-US"/>
        </a:p>
      </dgm:t>
    </dgm:pt>
    <dgm:pt modelId="{A5F4A0B9-E9EF-FD41-9751-EE895B2C8842}" type="sibTrans" cxnId="{E76072D1-BB37-1C48-9502-5DAC8D59F4B2}">
      <dgm:prSet/>
      <dgm:spPr/>
      <dgm:t>
        <a:bodyPr/>
        <a:lstStyle/>
        <a:p>
          <a:endParaRPr lang="en-US"/>
        </a:p>
      </dgm:t>
    </dgm:pt>
    <dgm:pt modelId="{49C7C730-771B-094B-9569-A140396ED27C}">
      <dgm:prSet/>
      <dgm:spPr/>
      <dgm:t>
        <a:bodyPr/>
        <a:lstStyle/>
        <a:p>
          <a:pPr rtl="0"/>
          <a:r>
            <a:rPr lang="en-US" dirty="0" smtClean="0"/>
            <a:t>There is no way to know which process will continue immediately on a </a:t>
          </a:r>
          <a:r>
            <a:rPr lang="en-US" dirty="0" err="1" smtClean="0"/>
            <a:t>uniprocessor</a:t>
          </a:r>
          <a:r>
            <a:rPr lang="en-US" dirty="0" smtClean="0"/>
            <a:t> system when two processes are running concurrently</a:t>
          </a:r>
          <a:endParaRPr lang="en-US" dirty="0"/>
        </a:p>
      </dgm:t>
    </dgm:pt>
    <dgm:pt modelId="{68A1379E-FBF2-0249-AC8C-E1E7F9FBA710}" type="parTrans" cxnId="{2F7CB06A-DEA0-E64F-9EDA-CBDBE96023E9}">
      <dgm:prSet/>
      <dgm:spPr/>
      <dgm:t>
        <a:bodyPr/>
        <a:lstStyle/>
        <a:p>
          <a:endParaRPr lang="en-US"/>
        </a:p>
      </dgm:t>
    </dgm:pt>
    <dgm:pt modelId="{44C7C024-E02E-6545-BC2F-8B04FD13E7C0}" type="sibTrans" cxnId="{2F7CB06A-DEA0-E64F-9EDA-CBDBE96023E9}">
      <dgm:prSet/>
      <dgm:spPr/>
      <dgm:t>
        <a:bodyPr/>
        <a:lstStyle/>
        <a:p>
          <a:endParaRPr lang="en-US"/>
        </a:p>
      </dgm:t>
    </dgm:pt>
    <dgm:pt modelId="{28472C96-6575-B04D-AE01-1A07A1A0BBFD}">
      <dgm:prSet/>
      <dgm:spPr>
        <a:solidFill>
          <a:schemeClr val="accent6">
            <a:lumMod val="75000"/>
          </a:schemeClr>
        </a:solidFill>
      </dgm:spPr>
      <dgm:t>
        <a:bodyPr/>
        <a:lstStyle/>
        <a:p>
          <a:pPr rtl="0"/>
          <a:r>
            <a:rPr lang="en-US" dirty="0" smtClean="0"/>
            <a:t>You don’t know whether another process is waiting so the number of unblocked processes may be zero or one</a:t>
          </a:r>
          <a:endParaRPr lang="en-US" dirty="0"/>
        </a:p>
      </dgm:t>
    </dgm:pt>
    <dgm:pt modelId="{F49310AF-B30D-A646-8668-3E785FB4CA1D}" type="parTrans" cxnId="{D0CB1A2D-5563-BD46-B6BC-96B33F5EBAC8}">
      <dgm:prSet/>
      <dgm:spPr/>
      <dgm:t>
        <a:bodyPr/>
        <a:lstStyle/>
        <a:p>
          <a:endParaRPr lang="en-US"/>
        </a:p>
      </dgm:t>
    </dgm:pt>
    <dgm:pt modelId="{616A9A7D-57FA-0D4E-A493-D557831F68EF}" type="sibTrans" cxnId="{D0CB1A2D-5563-BD46-B6BC-96B33F5EBAC8}">
      <dgm:prSet/>
      <dgm:spPr/>
      <dgm:t>
        <a:bodyPr/>
        <a:lstStyle/>
        <a:p>
          <a:endParaRPr lang="en-US"/>
        </a:p>
      </dgm:t>
    </dgm:pt>
    <dgm:pt modelId="{D5A6D6E0-2341-B549-AB8B-DB746E18F4D7}" type="pres">
      <dgm:prSet presAssocID="{9409B3CA-2154-3349-8E08-1BF775E99E0E}" presName="Name0" presStyleCnt="0">
        <dgm:presLayoutVars>
          <dgm:dir/>
          <dgm:resizeHandles val="exact"/>
        </dgm:presLayoutVars>
      </dgm:prSet>
      <dgm:spPr/>
      <dgm:t>
        <a:bodyPr/>
        <a:lstStyle/>
        <a:p>
          <a:endParaRPr lang="en-US"/>
        </a:p>
      </dgm:t>
    </dgm:pt>
    <dgm:pt modelId="{19BA5E69-E325-F142-A0D4-B743109408EA}" type="pres">
      <dgm:prSet presAssocID="{2A824A6C-3291-A64E-AB38-9B24534F96E1}" presName="node" presStyleLbl="node1" presStyleIdx="0" presStyleCnt="3" custLinFactNeighborX="42797" custLinFactNeighborY="1724">
        <dgm:presLayoutVars>
          <dgm:bulletEnabled val="1"/>
        </dgm:presLayoutVars>
      </dgm:prSet>
      <dgm:spPr/>
      <dgm:t>
        <a:bodyPr/>
        <a:lstStyle/>
        <a:p>
          <a:endParaRPr lang="en-US"/>
        </a:p>
      </dgm:t>
    </dgm:pt>
    <dgm:pt modelId="{7091BE1A-F532-0741-A92F-0655E90F6B87}" type="pres">
      <dgm:prSet presAssocID="{A5F4A0B9-E9EF-FD41-9751-EE895B2C8842}" presName="sibTrans" presStyleCnt="0"/>
      <dgm:spPr/>
    </dgm:pt>
    <dgm:pt modelId="{49FA2FAC-FF0C-C14A-8048-646F866CB8A7}" type="pres">
      <dgm:prSet presAssocID="{49C7C730-771B-094B-9569-A140396ED27C}" presName="node" presStyleLbl="node1" presStyleIdx="1" presStyleCnt="3">
        <dgm:presLayoutVars>
          <dgm:bulletEnabled val="1"/>
        </dgm:presLayoutVars>
      </dgm:prSet>
      <dgm:spPr/>
      <dgm:t>
        <a:bodyPr/>
        <a:lstStyle/>
        <a:p>
          <a:endParaRPr lang="en-US"/>
        </a:p>
      </dgm:t>
    </dgm:pt>
    <dgm:pt modelId="{1E583963-4490-1F40-81F7-E938EEF2EEB0}" type="pres">
      <dgm:prSet presAssocID="{44C7C024-E02E-6545-BC2F-8B04FD13E7C0}" presName="sibTrans" presStyleCnt="0"/>
      <dgm:spPr/>
    </dgm:pt>
    <dgm:pt modelId="{9BE6FA6B-34B4-C242-82E5-DC5F191FF1E9}" type="pres">
      <dgm:prSet presAssocID="{28472C96-6575-B04D-AE01-1A07A1A0BBFD}" presName="node" presStyleLbl="node1" presStyleIdx="2" presStyleCnt="3">
        <dgm:presLayoutVars>
          <dgm:bulletEnabled val="1"/>
        </dgm:presLayoutVars>
      </dgm:prSet>
      <dgm:spPr/>
      <dgm:t>
        <a:bodyPr/>
        <a:lstStyle/>
        <a:p>
          <a:endParaRPr lang="en-US"/>
        </a:p>
      </dgm:t>
    </dgm:pt>
  </dgm:ptLst>
  <dgm:cxnLst>
    <dgm:cxn modelId="{D0CB1A2D-5563-BD46-B6BC-96B33F5EBAC8}" srcId="{9409B3CA-2154-3349-8E08-1BF775E99E0E}" destId="{28472C96-6575-B04D-AE01-1A07A1A0BBFD}" srcOrd="2" destOrd="0" parTransId="{F49310AF-B30D-A646-8668-3E785FB4CA1D}" sibTransId="{616A9A7D-57FA-0D4E-A493-D557831F68EF}"/>
    <dgm:cxn modelId="{E4F1B14A-55BB-C745-8025-73BE65C1137B}" type="presOf" srcId="{28472C96-6575-B04D-AE01-1A07A1A0BBFD}" destId="{9BE6FA6B-34B4-C242-82E5-DC5F191FF1E9}" srcOrd="0" destOrd="0" presId="urn:microsoft.com/office/officeart/2005/8/layout/hList6"/>
    <dgm:cxn modelId="{E76072D1-BB37-1C48-9502-5DAC8D59F4B2}" srcId="{9409B3CA-2154-3349-8E08-1BF775E99E0E}" destId="{2A824A6C-3291-A64E-AB38-9B24534F96E1}" srcOrd="0" destOrd="0" parTransId="{7E45B653-A385-B349-AFA3-B144F231F6EE}" sibTransId="{A5F4A0B9-E9EF-FD41-9751-EE895B2C8842}"/>
    <dgm:cxn modelId="{98041DF6-12E8-4E49-B9B8-ADA734028C5C}" type="presOf" srcId="{9409B3CA-2154-3349-8E08-1BF775E99E0E}" destId="{D5A6D6E0-2341-B549-AB8B-DB746E18F4D7}" srcOrd="0" destOrd="0" presId="urn:microsoft.com/office/officeart/2005/8/layout/hList6"/>
    <dgm:cxn modelId="{BF52EB2F-346C-7047-ACBF-D423FB1AFAA5}" type="presOf" srcId="{2A824A6C-3291-A64E-AB38-9B24534F96E1}" destId="{19BA5E69-E325-F142-A0D4-B743109408EA}" srcOrd="0" destOrd="0" presId="urn:microsoft.com/office/officeart/2005/8/layout/hList6"/>
    <dgm:cxn modelId="{F6D98210-07AD-4944-9E7D-242369862A6D}" type="presOf" srcId="{49C7C730-771B-094B-9569-A140396ED27C}" destId="{49FA2FAC-FF0C-C14A-8048-646F866CB8A7}" srcOrd="0" destOrd="0" presId="urn:microsoft.com/office/officeart/2005/8/layout/hList6"/>
    <dgm:cxn modelId="{2F7CB06A-DEA0-E64F-9EDA-CBDBE96023E9}" srcId="{9409B3CA-2154-3349-8E08-1BF775E99E0E}" destId="{49C7C730-771B-094B-9569-A140396ED27C}" srcOrd="1" destOrd="0" parTransId="{68A1379E-FBF2-0249-AC8C-E1E7F9FBA710}" sibTransId="{44C7C024-E02E-6545-BC2F-8B04FD13E7C0}"/>
    <dgm:cxn modelId="{FFE40153-6131-9342-A46A-E9FE20A7B043}" type="presParOf" srcId="{D5A6D6E0-2341-B549-AB8B-DB746E18F4D7}" destId="{19BA5E69-E325-F142-A0D4-B743109408EA}" srcOrd="0" destOrd="0" presId="urn:microsoft.com/office/officeart/2005/8/layout/hList6"/>
    <dgm:cxn modelId="{E0FCFB33-4BC5-6A40-A096-2BFFF6249708}" type="presParOf" srcId="{D5A6D6E0-2341-B549-AB8B-DB746E18F4D7}" destId="{7091BE1A-F532-0741-A92F-0655E90F6B87}" srcOrd="1" destOrd="0" presId="urn:microsoft.com/office/officeart/2005/8/layout/hList6"/>
    <dgm:cxn modelId="{718C7542-FF15-9948-AB2C-FFD320AD2567}" type="presParOf" srcId="{D5A6D6E0-2341-B549-AB8B-DB746E18F4D7}" destId="{49FA2FAC-FF0C-C14A-8048-646F866CB8A7}" srcOrd="2" destOrd="0" presId="urn:microsoft.com/office/officeart/2005/8/layout/hList6"/>
    <dgm:cxn modelId="{BD9CAB0E-07EE-0446-9105-FD9C9E6A02A6}" type="presParOf" srcId="{D5A6D6E0-2341-B549-AB8B-DB746E18F4D7}" destId="{1E583963-4490-1F40-81F7-E938EEF2EEB0}" srcOrd="3" destOrd="0" presId="urn:microsoft.com/office/officeart/2005/8/layout/hList6"/>
    <dgm:cxn modelId="{8B825CBF-F8CE-0946-9064-1A003C27BDA2}" type="presParOf" srcId="{D5A6D6E0-2341-B549-AB8B-DB746E18F4D7}" destId="{9BE6FA6B-34B4-C242-82E5-DC5F191FF1E9}"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1F8C2A-328F-724A-AC61-AF18203E98B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4C5AA89-D850-1744-9E0D-9027DA949606}">
      <dgm:prSet phldrT="[Text]" custT="1"/>
      <dgm:spPr/>
      <dgm:t>
        <a:bodyPr/>
        <a:lstStyle/>
        <a:p>
          <a:r>
            <a:rPr lang="en-NZ" sz="2800" b="1" i="1" dirty="0" smtClean="0"/>
            <a:t>Strong Semaphores</a:t>
          </a:r>
          <a:r>
            <a:rPr lang="en-NZ" sz="2800" dirty="0" smtClean="0"/>
            <a:t> </a:t>
          </a:r>
          <a:endParaRPr lang="en-US" sz="2800" dirty="0"/>
        </a:p>
      </dgm:t>
    </dgm:pt>
    <dgm:pt modelId="{F82125A2-DB77-D84A-991D-3145F88168EB}" type="parTrans" cxnId="{6429F720-61DC-9545-8970-338F9FB64F22}">
      <dgm:prSet/>
      <dgm:spPr/>
      <dgm:t>
        <a:bodyPr/>
        <a:lstStyle/>
        <a:p>
          <a:endParaRPr lang="en-US"/>
        </a:p>
      </dgm:t>
    </dgm:pt>
    <dgm:pt modelId="{3E2CFF00-7B48-BA42-9D42-9E61F6B31325}" type="sibTrans" cxnId="{6429F720-61DC-9545-8970-338F9FB64F22}">
      <dgm:prSet/>
      <dgm:spPr/>
      <dgm:t>
        <a:bodyPr/>
        <a:lstStyle/>
        <a:p>
          <a:endParaRPr lang="en-US"/>
        </a:p>
      </dgm:t>
    </dgm:pt>
    <dgm:pt modelId="{99DC4C28-A725-454D-BE93-CDF6758F173D}">
      <dgm:prSet/>
      <dgm:spPr/>
      <dgm:t>
        <a:bodyPr/>
        <a:lstStyle/>
        <a:p>
          <a:r>
            <a:rPr lang="en-NZ" dirty="0" smtClean="0"/>
            <a:t>The process that has been blocked the longest is released from the queue first (FIFO)</a:t>
          </a:r>
        </a:p>
      </dgm:t>
    </dgm:pt>
    <dgm:pt modelId="{3C50D3DB-4981-CF43-BB03-CEA66146FC05}" type="parTrans" cxnId="{4835B0B4-5A13-134B-9F44-DDD5EEF77133}">
      <dgm:prSet/>
      <dgm:spPr/>
      <dgm:t>
        <a:bodyPr/>
        <a:lstStyle/>
        <a:p>
          <a:endParaRPr lang="en-US"/>
        </a:p>
      </dgm:t>
    </dgm:pt>
    <dgm:pt modelId="{9CBC6304-C560-B349-AFC8-48AEFAE62F46}" type="sibTrans" cxnId="{4835B0B4-5A13-134B-9F44-DDD5EEF77133}">
      <dgm:prSet/>
      <dgm:spPr/>
      <dgm:t>
        <a:bodyPr/>
        <a:lstStyle/>
        <a:p>
          <a:endParaRPr lang="en-US"/>
        </a:p>
      </dgm:t>
    </dgm:pt>
    <dgm:pt modelId="{E630F192-5C8B-7E47-87C7-81EB07B507C7}">
      <dgm:prSet custT="1"/>
      <dgm:spPr/>
      <dgm:t>
        <a:bodyPr/>
        <a:lstStyle/>
        <a:p>
          <a:r>
            <a:rPr lang="en-NZ" sz="2800" b="1" i="1" dirty="0" smtClean="0"/>
            <a:t>Weak Semaphores </a:t>
          </a:r>
          <a:r>
            <a:rPr lang="en-NZ" sz="2300" dirty="0" smtClean="0"/>
            <a:t> </a:t>
          </a:r>
        </a:p>
      </dgm:t>
    </dgm:pt>
    <dgm:pt modelId="{07283D72-8835-9842-AF1A-354D151BF5BF}" type="parTrans" cxnId="{41396523-F9C6-9040-B56F-52DE5CD28BDD}">
      <dgm:prSet/>
      <dgm:spPr/>
      <dgm:t>
        <a:bodyPr/>
        <a:lstStyle/>
        <a:p>
          <a:endParaRPr lang="en-US"/>
        </a:p>
      </dgm:t>
    </dgm:pt>
    <dgm:pt modelId="{ED9F0213-F9BF-F74C-A54D-0B5A37136C9C}" type="sibTrans" cxnId="{41396523-F9C6-9040-B56F-52DE5CD28BDD}">
      <dgm:prSet/>
      <dgm:spPr/>
      <dgm:t>
        <a:bodyPr/>
        <a:lstStyle/>
        <a:p>
          <a:endParaRPr lang="en-US"/>
        </a:p>
      </dgm:t>
    </dgm:pt>
    <dgm:pt modelId="{8AE05AB4-C8C1-0C46-8AC1-AB7D1EF4A317}">
      <dgm:prSet/>
      <dgm:spPr/>
      <dgm:t>
        <a:bodyPr/>
        <a:lstStyle/>
        <a:p>
          <a:r>
            <a:rPr lang="en-NZ" dirty="0" smtClean="0"/>
            <a:t>The order in which processes are removed from the queue is not specified</a:t>
          </a:r>
        </a:p>
      </dgm:t>
    </dgm:pt>
    <dgm:pt modelId="{1C6D1601-14D0-6D46-A546-BF9AD27AED31}" type="parTrans" cxnId="{4C1D0F85-1DC4-1F49-848A-0C42217A3C51}">
      <dgm:prSet/>
      <dgm:spPr/>
      <dgm:t>
        <a:bodyPr/>
        <a:lstStyle/>
        <a:p>
          <a:endParaRPr lang="en-US"/>
        </a:p>
      </dgm:t>
    </dgm:pt>
    <dgm:pt modelId="{0FEF3BC0-9BD0-6947-AE81-E95FF485537F}" type="sibTrans" cxnId="{4C1D0F85-1DC4-1F49-848A-0C42217A3C51}">
      <dgm:prSet/>
      <dgm:spPr/>
      <dgm:t>
        <a:bodyPr/>
        <a:lstStyle/>
        <a:p>
          <a:endParaRPr lang="en-US"/>
        </a:p>
      </dgm:t>
    </dgm:pt>
    <dgm:pt modelId="{F3802972-AD8D-6C46-9950-31285B6464FF}" type="pres">
      <dgm:prSet presAssocID="{841F8C2A-328F-724A-AC61-AF18203E98B3}" presName="linear" presStyleCnt="0">
        <dgm:presLayoutVars>
          <dgm:dir/>
          <dgm:animLvl val="lvl"/>
          <dgm:resizeHandles val="exact"/>
        </dgm:presLayoutVars>
      </dgm:prSet>
      <dgm:spPr/>
      <dgm:t>
        <a:bodyPr/>
        <a:lstStyle/>
        <a:p>
          <a:endParaRPr lang="en-US"/>
        </a:p>
      </dgm:t>
    </dgm:pt>
    <dgm:pt modelId="{AC315FBB-53F7-6041-A377-53BAC873EAA1}" type="pres">
      <dgm:prSet presAssocID="{C4C5AA89-D850-1744-9E0D-9027DA949606}" presName="parentLin" presStyleCnt="0"/>
      <dgm:spPr/>
    </dgm:pt>
    <dgm:pt modelId="{793462AF-15D8-084F-A5E6-11A1D6709268}" type="pres">
      <dgm:prSet presAssocID="{C4C5AA89-D850-1744-9E0D-9027DA949606}" presName="parentLeftMargin" presStyleLbl="node1" presStyleIdx="0" presStyleCnt="2"/>
      <dgm:spPr/>
      <dgm:t>
        <a:bodyPr/>
        <a:lstStyle/>
        <a:p>
          <a:endParaRPr lang="en-US"/>
        </a:p>
      </dgm:t>
    </dgm:pt>
    <dgm:pt modelId="{DD1D9237-EB74-E84E-AC7E-51428224DD48}" type="pres">
      <dgm:prSet presAssocID="{C4C5AA89-D850-1744-9E0D-9027DA949606}" presName="parentText" presStyleLbl="node1" presStyleIdx="0" presStyleCnt="2">
        <dgm:presLayoutVars>
          <dgm:chMax val="0"/>
          <dgm:bulletEnabled val="1"/>
        </dgm:presLayoutVars>
      </dgm:prSet>
      <dgm:spPr/>
      <dgm:t>
        <a:bodyPr/>
        <a:lstStyle/>
        <a:p>
          <a:endParaRPr lang="en-US"/>
        </a:p>
      </dgm:t>
    </dgm:pt>
    <dgm:pt modelId="{F763F474-FF0B-2845-BCE4-3D82A97F4081}" type="pres">
      <dgm:prSet presAssocID="{C4C5AA89-D850-1744-9E0D-9027DA949606}" presName="negativeSpace" presStyleCnt="0"/>
      <dgm:spPr/>
    </dgm:pt>
    <dgm:pt modelId="{EC4B5A1A-5870-5C40-8ADE-32EFF8546961}" type="pres">
      <dgm:prSet presAssocID="{C4C5AA89-D850-1744-9E0D-9027DA949606}" presName="childText" presStyleLbl="conFgAcc1" presStyleIdx="0" presStyleCnt="2">
        <dgm:presLayoutVars>
          <dgm:bulletEnabled val="1"/>
        </dgm:presLayoutVars>
      </dgm:prSet>
      <dgm:spPr/>
      <dgm:t>
        <a:bodyPr/>
        <a:lstStyle/>
        <a:p>
          <a:endParaRPr lang="en-US"/>
        </a:p>
      </dgm:t>
    </dgm:pt>
    <dgm:pt modelId="{1BDB3C83-8BE2-E74A-A4C1-A20CCB2BB70C}" type="pres">
      <dgm:prSet presAssocID="{3E2CFF00-7B48-BA42-9D42-9E61F6B31325}" presName="spaceBetweenRectangles" presStyleCnt="0"/>
      <dgm:spPr/>
    </dgm:pt>
    <dgm:pt modelId="{4CA8084D-C9F9-6F48-91CA-DD2D3B0ADDCF}" type="pres">
      <dgm:prSet presAssocID="{E630F192-5C8B-7E47-87C7-81EB07B507C7}" presName="parentLin" presStyleCnt="0"/>
      <dgm:spPr/>
    </dgm:pt>
    <dgm:pt modelId="{464CA9E3-BB9C-5B48-A381-0F2DD358996A}" type="pres">
      <dgm:prSet presAssocID="{E630F192-5C8B-7E47-87C7-81EB07B507C7}" presName="parentLeftMargin" presStyleLbl="node1" presStyleIdx="0" presStyleCnt="2"/>
      <dgm:spPr/>
      <dgm:t>
        <a:bodyPr/>
        <a:lstStyle/>
        <a:p>
          <a:endParaRPr lang="en-US"/>
        </a:p>
      </dgm:t>
    </dgm:pt>
    <dgm:pt modelId="{2E01E895-987A-1640-8719-30A986FB6C86}" type="pres">
      <dgm:prSet presAssocID="{E630F192-5C8B-7E47-87C7-81EB07B507C7}" presName="parentText" presStyleLbl="node1" presStyleIdx="1" presStyleCnt="2">
        <dgm:presLayoutVars>
          <dgm:chMax val="0"/>
          <dgm:bulletEnabled val="1"/>
        </dgm:presLayoutVars>
      </dgm:prSet>
      <dgm:spPr/>
      <dgm:t>
        <a:bodyPr/>
        <a:lstStyle/>
        <a:p>
          <a:endParaRPr lang="en-US"/>
        </a:p>
      </dgm:t>
    </dgm:pt>
    <dgm:pt modelId="{5455BB0B-CF8C-5E4A-AFA2-A60DAEEE4AF1}" type="pres">
      <dgm:prSet presAssocID="{E630F192-5C8B-7E47-87C7-81EB07B507C7}" presName="negativeSpace" presStyleCnt="0"/>
      <dgm:spPr/>
    </dgm:pt>
    <dgm:pt modelId="{40B0B400-5226-0F4B-98AB-E6B21FAA5A13}" type="pres">
      <dgm:prSet presAssocID="{E630F192-5C8B-7E47-87C7-81EB07B507C7}" presName="childText" presStyleLbl="conFgAcc1" presStyleIdx="1" presStyleCnt="2">
        <dgm:presLayoutVars>
          <dgm:bulletEnabled val="1"/>
        </dgm:presLayoutVars>
      </dgm:prSet>
      <dgm:spPr/>
      <dgm:t>
        <a:bodyPr/>
        <a:lstStyle/>
        <a:p>
          <a:endParaRPr lang="en-US"/>
        </a:p>
      </dgm:t>
    </dgm:pt>
  </dgm:ptLst>
  <dgm:cxnLst>
    <dgm:cxn modelId="{3B485B71-69C3-1B4D-B49A-9C72252A9F2D}" type="presOf" srcId="{E630F192-5C8B-7E47-87C7-81EB07B507C7}" destId="{464CA9E3-BB9C-5B48-A381-0F2DD358996A}" srcOrd="0" destOrd="0" presId="urn:microsoft.com/office/officeart/2005/8/layout/list1"/>
    <dgm:cxn modelId="{CC89FB04-EF5D-9542-837B-272CA417A845}" type="presOf" srcId="{C4C5AA89-D850-1744-9E0D-9027DA949606}" destId="{793462AF-15D8-084F-A5E6-11A1D6709268}" srcOrd="0" destOrd="0" presId="urn:microsoft.com/office/officeart/2005/8/layout/list1"/>
    <dgm:cxn modelId="{41396523-F9C6-9040-B56F-52DE5CD28BDD}" srcId="{841F8C2A-328F-724A-AC61-AF18203E98B3}" destId="{E630F192-5C8B-7E47-87C7-81EB07B507C7}" srcOrd="1" destOrd="0" parTransId="{07283D72-8835-9842-AF1A-354D151BF5BF}" sibTransId="{ED9F0213-F9BF-F74C-A54D-0B5A37136C9C}"/>
    <dgm:cxn modelId="{6429F720-61DC-9545-8970-338F9FB64F22}" srcId="{841F8C2A-328F-724A-AC61-AF18203E98B3}" destId="{C4C5AA89-D850-1744-9E0D-9027DA949606}" srcOrd="0" destOrd="0" parTransId="{F82125A2-DB77-D84A-991D-3145F88168EB}" sibTransId="{3E2CFF00-7B48-BA42-9D42-9E61F6B31325}"/>
    <dgm:cxn modelId="{4835B0B4-5A13-134B-9F44-DDD5EEF77133}" srcId="{C4C5AA89-D850-1744-9E0D-9027DA949606}" destId="{99DC4C28-A725-454D-BE93-CDF6758F173D}" srcOrd="0" destOrd="0" parTransId="{3C50D3DB-4981-CF43-BB03-CEA66146FC05}" sibTransId="{9CBC6304-C560-B349-AFC8-48AEFAE62F46}"/>
    <dgm:cxn modelId="{2C74517A-2455-E84A-8B78-155E80A51D13}" type="presOf" srcId="{8AE05AB4-C8C1-0C46-8AC1-AB7D1EF4A317}" destId="{40B0B400-5226-0F4B-98AB-E6B21FAA5A13}" srcOrd="0" destOrd="0" presId="urn:microsoft.com/office/officeart/2005/8/layout/list1"/>
    <dgm:cxn modelId="{3BF68787-01C8-524E-843F-78DE25BFAFAB}" type="presOf" srcId="{C4C5AA89-D850-1744-9E0D-9027DA949606}" destId="{DD1D9237-EB74-E84E-AC7E-51428224DD48}" srcOrd="1" destOrd="0" presId="urn:microsoft.com/office/officeart/2005/8/layout/list1"/>
    <dgm:cxn modelId="{CD0EE7BC-EABC-C442-8003-9D2EE71D97BB}" type="presOf" srcId="{E630F192-5C8B-7E47-87C7-81EB07B507C7}" destId="{2E01E895-987A-1640-8719-30A986FB6C86}" srcOrd="1" destOrd="0" presId="urn:microsoft.com/office/officeart/2005/8/layout/list1"/>
    <dgm:cxn modelId="{295DFF72-246F-6542-856A-0297E3667F0B}" type="presOf" srcId="{841F8C2A-328F-724A-AC61-AF18203E98B3}" destId="{F3802972-AD8D-6C46-9950-31285B6464FF}" srcOrd="0" destOrd="0" presId="urn:microsoft.com/office/officeart/2005/8/layout/list1"/>
    <dgm:cxn modelId="{431DB62E-D385-264C-9A54-CE10BAFCBF7F}" type="presOf" srcId="{99DC4C28-A725-454D-BE93-CDF6758F173D}" destId="{EC4B5A1A-5870-5C40-8ADE-32EFF8546961}" srcOrd="0" destOrd="0" presId="urn:microsoft.com/office/officeart/2005/8/layout/list1"/>
    <dgm:cxn modelId="{4C1D0F85-1DC4-1F49-848A-0C42217A3C51}" srcId="{E630F192-5C8B-7E47-87C7-81EB07B507C7}" destId="{8AE05AB4-C8C1-0C46-8AC1-AB7D1EF4A317}" srcOrd="0" destOrd="0" parTransId="{1C6D1601-14D0-6D46-A546-BF9AD27AED31}" sibTransId="{0FEF3BC0-9BD0-6947-AE81-E95FF485537F}"/>
    <dgm:cxn modelId="{4AE78692-06AA-664C-A248-5E5F6106228F}" type="presParOf" srcId="{F3802972-AD8D-6C46-9950-31285B6464FF}" destId="{AC315FBB-53F7-6041-A377-53BAC873EAA1}" srcOrd="0" destOrd="0" presId="urn:microsoft.com/office/officeart/2005/8/layout/list1"/>
    <dgm:cxn modelId="{43738B26-3E3F-224A-8263-CA0DC485C2E9}" type="presParOf" srcId="{AC315FBB-53F7-6041-A377-53BAC873EAA1}" destId="{793462AF-15D8-084F-A5E6-11A1D6709268}" srcOrd="0" destOrd="0" presId="urn:microsoft.com/office/officeart/2005/8/layout/list1"/>
    <dgm:cxn modelId="{8588013A-911F-D64A-B16E-F3576E111EEF}" type="presParOf" srcId="{AC315FBB-53F7-6041-A377-53BAC873EAA1}" destId="{DD1D9237-EB74-E84E-AC7E-51428224DD48}" srcOrd="1" destOrd="0" presId="urn:microsoft.com/office/officeart/2005/8/layout/list1"/>
    <dgm:cxn modelId="{9ADBEC57-4D40-C349-8B62-8D4F84349C21}" type="presParOf" srcId="{F3802972-AD8D-6C46-9950-31285B6464FF}" destId="{F763F474-FF0B-2845-BCE4-3D82A97F4081}" srcOrd="1" destOrd="0" presId="urn:microsoft.com/office/officeart/2005/8/layout/list1"/>
    <dgm:cxn modelId="{10BD093C-EDE4-1542-B316-4E3D9B4358E1}" type="presParOf" srcId="{F3802972-AD8D-6C46-9950-31285B6464FF}" destId="{EC4B5A1A-5870-5C40-8ADE-32EFF8546961}" srcOrd="2" destOrd="0" presId="urn:microsoft.com/office/officeart/2005/8/layout/list1"/>
    <dgm:cxn modelId="{D6B7C085-C898-2649-AEB6-294A25F83DC4}" type="presParOf" srcId="{F3802972-AD8D-6C46-9950-31285B6464FF}" destId="{1BDB3C83-8BE2-E74A-A4C1-A20CCB2BB70C}" srcOrd="3" destOrd="0" presId="urn:microsoft.com/office/officeart/2005/8/layout/list1"/>
    <dgm:cxn modelId="{AA467107-D258-9A40-8389-72BEBB74B105}" type="presParOf" srcId="{F3802972-AD8D-6C46-9950-31285B6464FF}" destId="{4CA8084D-C9F9-6F48-91CA-DD2D3B0ADDCF}" srcOrd="4" destOrd="0" presId="urn:microsoft.com/office/officeart/2005/8/layout/list1"/>
    <dgm:cxn modelId="{7E305759-17AD-8E41-91B3-5DBDEA927D59}" type="presParOf" srcId="{4CA8084D-C9F9-6F48-91CA-DD2D3B0ADDCF}" destId="{464CA9E3-BB9C-5B48-A381-0F2DD358996A}" srcOrd="0" destOrd="0" presId="urn:microsoft.com/office/officeart/2005/8/layout/list1"/>
    <dgm:cxn modelId="{9B717068-58E3-E24B-A762-14B69AF4070E}" type="presParOf" srcId="{4CA8084D-C9F9-6F48-91CA-DD2D3B0ADDCF}" destId="{2E01E895-987A-1640-8719-30A986FB6C86}" srcOrd="1" destOrd="0" presId="urn:microsoft.com/office/officeart/2005/8/layout/list1"/>
    <dgm:cxn modelId="{04E170A8-08C8-4E45-81B0-C0238986ECFB}" type="presParOf" srcId="{F3802972-AD8D-6C46-9950-31285B6464FF}" destId="{5455BB0B-CF8C-5E4A-AFA2-A60DAEEE4AF1}" srcOrd="5" destOrd="0" presId="urn:microsoft.com/office/officeart/2005/8/layout/list1"/>
    <dgm:cxn modelId="{D6D6CA4E-5F7A-B848-98C7-22A80C9F6BFC}" type="presParOf" srcId="{F3802972-AD8D-6C46-9950-31285B6464FF}" destId="{40B0B400-5226-0F4B-98AB-E6B21FAA5A1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3CA0A9-4361-4A4C-8F7D-C068CECB64A9}" type="doc">
      <dgm:prSet loTypeId="urn:microsoft.com/office/officeart/2008/layout/LinedList" loCatId="" qsTypeId="urn:microsoft.com/office/officeart/2005/8/quickstyle/simple4" qsCatId="simple" csTypeId="urn:microsoft.com/office/officeart/2005/8/colors/accent1_2" csCatId="accent1" phldr="1"/>
      <dgm:spPr/>
      <dgm:t>
        <a:bodyPr/>
        <a:lstStyle/>
        <a:p>
          <a:endParaRPr lang="en-US"/>
        </a:p>
      </dgm:t>
    </dgm:pt>
    <dgm:pt modelId="{32ADD72F-387D-5D49-B356-32480800A56F}">
      <dgm:prSet phldrT="[Text]"/>
      <dgm:spPr>
        <a:solidFill>
          <a:schemeClr val="accent6"/>
        </a:solidFill>
        <a:ln>
          <a:solidFill>
            <a:schemeClr val="bg1"/>
          </a:solidFill>
        </a:ln>
      </dgm:spPr>
      <dgm:t>
        <a:bodyPr/>
        <a:lstStyle/>
        <a:p>
          <a:r>
            <a:rPr lang="en-US" sz="3600" dirty="0" smtClean="0">
              <a:solidFill>
                <a:schemeClr val="bg1"/>
              </a:solidFill>
            </a:rPr>
            <a:t>General Statement:</a:t>
          </a:r>
          <a:endParaRPr lang="en-US" sz="3600" dirty="0">
            <a:solidFill>
              <a:schemeClr val="bg1"/>
            </a:solidFill>
          </a:endParaRPr>
        </a:p>
      </dgm:t>
    </dgm:pt>
    <dgm:pt modelId="{ACBCBA39-A19B-0D4A-825F-1C02F1751A15}" type="parTrans" cxnId="{EF10C333-2D65-2E47-B843-F834084BEDE2}">
      <dgm:prSet/>
      <dgm:spPr/>
      <dgm:t>
        <a:bodyPr/>
        <a:lstStyle/>
        <a:p>
          <a:endParaRPr lang="en-US"/>
        </a:p>
      </dgm:t>
    </dgm:pt>
    <dgm:pt modelId="{96A0B8D0-E21D-B546-B2B7-D5F5525779A8}" type="sibTrans" cxnId="{EF10C333-2D65-2E47-B843-F834084BEDE2}">
      <dgm:prSet/>
      <dgm:spPr>
        <a:solidFill>
          <a:schemeClr val="accent2">
            <a:lumMod val="50000"/>
          </a:schemeClr>
        </a:solidFill>
      </dgm:spPr>
      <dgm:t>
        <a:bodyPr/>
        <a:lstStyle/>
        <a:p>
          <a:endParaRPr lang="en-US"/>
        </a:p>
      </dgm:t>
    </dgm:pt>
    <dgm:pt modelId="{890A5C6B-01FF-8644-9F42-531144637C24}">
      <dgm:prSet custT="1"/>
      <dgm:spPr>
        <a:solidFill>
          <a:schemeClr val="accent6"/>
        </a:solidFill>
        <a:ln>
          <a:solidFill>
            <a:schemeClr val="bg1"/>
          </a:solidFill>
        </a:ln>
      </dgm:spPr>
      <dgm:t>
        <a:bodyPr/>
        <a:lstStyle/>
        <a:p>
          <a:r>
            <a:rPr lang="en-US" sz="2100" dirty="0" smtClean="0">
              <a:solidFill>
                <a:schemeClr val="bg1"/>
              </a:solidFill>
            </a:rPr>
            <a:t>One or more producers are generating data and placing these in a buffer</a:t>
          </a:r>
        </a:p>
      </dgm:t>
    </dgm:pt>
    <dgm:pt modelId="{47E672CF-2850-6947-B27E-485C3AEAA424}" type="parTrans" cxnId="{07A70EDB-5576-8B43-8D0B-DD7F50CE7F17}">
      <dgm:prSet/>
      <dgm:spPr/>
      <dgm:t>
        <a:bodyPr/>
        <a:lstStyle/>
        <a:p>
          <a:endParaRPr lang="en-US"/>
        </a:p>
      </dgm:t>
    </dgm:pt>
    <dgm:pt modelId="{A88CA46A-B080-6C46-9957-0EF93D5428E2}" type="sibTrans" cxnId="{07A70EDB-5576-8B43-8D0B-DD7F50CE7F17}">
      <dgm:prSet/>
      <dgm:spPr/>
      <dgm:t>
        <a:bodyPr/>
        <a:lstStyle/>
        <a:p>
          <a:endParaRPr lang="en-US"/>
        </a:p>
      </dgm:t>
    </dgm:pt>
    <dgm:pt modelId="{6B004168-BC8C-F145-810F-93B41C7A0BE5}">
      <dgm:prSet custT="1"/>
      <dgm:spPr>
        <a:solidFill>
          <a:schemeClr val="accent6"/>
        </a:solidFill>
        <a:ln>
          <a:solidFill>
            <a:schemeClr val="bg1"/>
          </a:solidFill>
        </a:ln>
      </dgm:spPr>
      <dgm:t>
        <a:bodyPr/>
        <a:lstStyle/>
        <a:p>
          <a:r>
            <a:rPr lang="en-US" sz="2100" dirty="0" smtClean="0">
              <a:solidFill>
                <a:schemeClr val="bg1"/>
              </a:solidFill>
            </a:rPr>
            <a:t>A single consumer is taking items out of the buffer one at a time</a:t>
          </a:r>
        </a:p>
      </dgm:t>
    </dgm:pt>
    <dgm:pt modelId="{DC4F0CD8-5D05-C944-A9B4-C41294EF32B2}" type="parTrans" cxnId="{97215901-35A1-B24E-BE2A-E4B58B7AE385}">
      <dgm:prSet/>
      <dgm:spPr/>
      <dgm:t>
        <a:bodyPr/>
        <a:lstStyle/>
        <a:p>
          <a:endParaRPr lang="en-US"/>
        </a:p>
      </dgm:t>
    </dgm:pt>
    <dgm:pt modelId="{B7A32575-2A76-3E46-B5AB-A76A5BA132B7}" type="sibTrans" cxnId="{97215901-35A1-B24E-BE2A-E4B58B7AE385}">
      <dgm:prSet/>
      <dgm:spPr/>
      <dgm:t>
        <a:bodyPr/>
        <a:lstStyle/>
        <a:p>
          <a:endParaRPr lang="en-US"/>
        </a:p>
      </dgm:t>
    </dgm:pt>
    <dgm:pt modelId="{88E986B8-7F0F-A946-BDC0-FD05E1829B0C}">
      <dgm:prSet custT="1"/>
      <dgm:spPr>
        <a:solidFill>
          <a:schemeClr val="accent6"/>
        </a:solidFill>
        <a:ln>
          <a:solidFill>
            <a:schemeClr val="bg1"/>
          </a:solidFill>
        </a:ln>
      </dgm:spPr>
      <dgm:t>
        <a:bodyPr/>
        <a:lstStyle/>
        <a:p>
          <a:r>
            <a:rPr lang="en-US" sz="2100" dirty="0" smtClean="0">
              <a:solidFill>
                <a:schemeClr val="bg1"/>
              </a:solidFill>
            </a:rPr>
            <a:t>Only one producer or consumer may access the buffer at any one time</a:t>
          </a:r>
        </a:p>
      </dgm:t>
    </dgm:pt>
    <dgm:pt modelId="{A4DF1310-AE68-FC4D-A2A0-E842DE47A874}" type="parTrans" cxnId="{C8C9BC49-2BFE-E64C-A284-261D0B85069A}">
      <dgm:prSet/>
      <dgm:spPr/>
      <dgm:t>
        <a:bodyPr/>
        <a:lstStyle/>
        <a:p>
          <a:endParaRPr lang="en-US"/>
        </a:p>
      </dgm:t>
    </dgm:pt>
    <dgm:pt modelId="{8944BF98-7F51-8C42-AF3D-BD83D7EA4B86}" type="sibTrans" cxnId="{C8C9BC49-2BFE-E64C-A284-261D0B85069A}">
      <dgm:prSet/>
      <dgm:spPr/>
      <dgm:t>
        <a:bodyPr/>
        <a:lstStyle/>
        <a:p>
          <a:endParaRPr lang="en-US"/>
        </a:p>
      </dgm:t>
    </dgm:pt>
    <dgm:pt modelId="{1097D9BF-D6EE-F645-B86B-EB8202BE466B}">
      <dgm:prSet/>
      <dgm:spPr/>
      <dgm:t>
        <a:bodyPr/>
        <a:lstStyle/>
        <a:p>
          <a:r>
            <a:rPr lang="en-US" dirty="0" smtClean="0"/>
            <a:t>The Problem:</a:t>
          </a:r>
        </a:p>
      </dgm:t>
    </dgm:pt>
    <dgm:pt modelId="{81DDE126-32AB-D741-8738-24BE48D4A02D}" type="parTrans" cxnId="{025D35A0-BFBE-8143-BF4A-36C41FAED1B7}">
      <dgm:prSet/>
      <dgm:spPr/>
      <dgm:t>
        <a:bodyPr/>
        <a:lstStyle/>
        <a:p>
          <a:endParaRPr lang="en-US"/>
        </a:p>
      </dgm:t>
    </dgm:pt>
    <dgm:pt modelId="{F0E057FC-5C5A-A843-AD44-105E09ADE54B}" type="sibTrans" cxnId="{025D35A0-BFBE-8143-BF4A-36C41FAED1B7}">
      <dgm:prSet/>
      <dgm:spPr/>
      <dgm:t>
        <a:bodyPr/>
        <a:lstStyle/>
        <a:p>
          <a:endParaRPr lang="en-US"/>
        </a:p>
      </dgm:t>
    </dgm:pt>
    <dgm:pt modelId="{68859321-50D7-6A47-9CEF-1D23ED860482}">
      <dgm:prSet/>
      <dgm:spPr/>
      <dgm:t>
        <a:bodyPr/>
        <a:lstStyle/>
        <a:p>
          <a:r>
            <a:rPr lang="en-US" dirty="0" smtClean="0"/>
            <a:t>Ensure that the producer won’t try to add data into the buffer if its full, and that the consumer won’t try to remove data from an empty buffer</a:t>
          </a:r>
          <a:endParaRPr lang="en-US" dirty="0"/>
        </a:p>
      </dgm:t>
    </dgm:pt>
    <dgm:pt modelId="{99F7E1FF-FBED-C749-84FD-ADFC15A66C55}" type="parTrans" cxnId="{EA91773A-5AB7-D546-A3B1-E48B29C8C03F}">
      <dgm:prSet/>
      <dgm:spPr/>
      <dgm:t>
        <a:bodyPr/>
        <a:lstStyle/>
        <a:p>
          <a:endParaRPr lang="en-US"/>
        </a:p>
      </dgm:t>
    </dgm:pt>
    <dgm:pt modelId="{86F6F86A-EFF7-A641-9BF5-359A74C7EEF0}" type="sibTrans" cxnId="{EA91773A-5AB7-D546-A3B1-E48B29C8C03F}">
      <dgm:prSet/>
      <dgm:spPr/>
      <dgm:t>
        <a:bodyPr/>
        <a:lstStyle/>
        <a:p>
          <a:endParaRPr lang="en-US"/>
        </a:p>
      </dgm:t>
    </dgm:pt>
    <dgm:pt modelId="{13B7BB97-DDFE-4A4A-A4A8-99B0D7D237FD}" type="pres">
      <dgm:prSet presAssocID="{7C3CA0A9-4361-4A4C-8F7D-C068CECB64A9}" presName="vert0" presStyleCnt="0">
        <dgm:presLayoutVars>
          <dgm:dir/>
          <dgm:animOne val="branch"/>
          <dgm:animLvl val="lvl"/>
        </dgm:presLayoutVars>
      </dgm:prSet>
      <dgm:spPr/>
      <dgm:t>
        <a:bodyPr/>
        <a:lstStyle/>
        <a:p>
          <a:endParaRPr lang="en-US"/>
        </a:p>
      </dgm:t>
    </dgm:pt>
    <dgm:pt modelId="{E5A042C1-6D18-0649-8C09-CD2E069729C5}" type="pres">
      <dgm:prSet presAssocID="{32ADD72F-387D-5D49-B356-32480800A56F}" presName="thickLine" presStyleLbl="alignNode1" presStyleIdx="0" presStyleCnt="2"/>
      <dgm:spPr/>
    </dgm:pt>
    <dgm:pt modelId="{D59F924E-CACC-AC41-9B59-40E21616A7AF}" type="pres">
      <dgm:prSet presAssocID="{32ADD72F-387D-5D49-B356-32480800A56F}" presName="horz1" presStyleCnt="0"/>
      <dgm:spPr/>
    </dgm:pt>
    <dgm:pt modelId="{563547AD-1931-484D-9D9A-C06BF3922B4F}" type="pres">
      <dgm:prSet presAssocID="{32ADD72F-387D-5D49-B356-32480800A56F}" presName="tx1" presStyleLbl="revTx" presStyleIdx="0" presStyleCnt="6"/>
      <dgm:spPr/>
      <dgm:t>
        <a:bodyPr/>
        <a:lstStyle/>
        <a:p>
          <a:endParaRPr lang="en-US"/>
        </a:p>
      </dgm:t>
    </dgm:pt>
    <dgm:pt modelId="{9A8A5CB4-8E9B-D24F-ACC1-9C16AE86E276}" type="pres">
      <dgm:prSet presAssocID="{32ADD72F-387D-5D49-B356-32480800A56F}" presName="vert1" presStyleCnt="0"/>
      <dgm:spPr/>
    </dgm:pt>
    <dgm:pt modelId="{4C98ECD1-C299-0541-A774-0E968055C441}" type="pres">
      <dgm:prSet presAssocID="{890A5C6B-01FF-8644-9F42-531144637C24}" presName="vertSpace2a" presStyleCnt="0"/>
      <dgm:spPr/>
    </dgm:pt>
    <dgm:pt modelId="{A4797732-8B10-C645-AC92-E6292160EC06}" type="pres">
      <dgm:prSet presAssocID="{890A5C6B-01FF-8644-9F42-531144637C24}" presName="horz2" presStyleCnt="0"/>
      <dgm:spPr/>
    </dgm:pt>
    <dgm:pt modelId="{1502A575-5573-AB4E-86F0-958C2C37A4C0}" type="pres">
      <dgm:prSet presAssocID="{890A5C6B-01FF-8644-9F42-531144637C24}" presName="horzSpace2" presStyleCnt="0"/>
      <dgm:spPr/>
    </dgm:pt>
    <dgm:pt modelId="{74A2C20F-89BB-9D44-8FB5-0F2FFC72331A}" type="pres">
      <dgm:prSet presAssocID="{890A5C6B-01FF-8644-9F42-531144637C24}" presName="tx2" presStyleLbl="revTx" presStyleIdx="1" presStyleCnt="6"/>
      <dgm:spPr/>
      <dgm:t>
        <a:bodyPr/>
        <a:lstStyle/>
        <a:p>
          <a:endParaRPr lang="en-US"/>
        </a:p>
      </dgm:t>
    </dgm:pt>
    <dgm:pt modelId="{B135C2A4-BC2B-8742-9F6E-72F0D077C590}" type="pres">
      <dgm:prSet presAssocID="{890A5C6B-01FF-8644-9F42-531144637C24}" presName="vert2" presStyleCnt="0"/>
      <dgm:spPr/>
    </dgm:pt>
    <dgm:pt modelId="{01B6A1AA-3686-5245-A2F4-F14C44FFDE82}" type="pres">
      <dgm:prSet presAssocID="{890A5C6B-01FF-8644-9F42-531144637C24}" presName="thinLine2b" presStyleLbl="callout" presStyleIdx="0" presStyleCnt="4"/>
      <dgm:spPr/>
    </dgm:pt>
    <dgm:pt modelId="{A9CFD4EE-BA20-9646-9F1C-7F684FA91B68}" type="pres">
      <dgm:prSet presAssocID="{890A5C6B-01FF-8644-9F42-531144637C24}" presName="vertSpace2b" presStyleCnt="0"/>
      <dgm:spPr/>
    </dgm:pt>
    <dgm:pt modelId="{AF69EBE5-90D3-9C4D-A92F-C69C848E43F1}" type="pres">
      <dgm:prSet presAssocID="{6B004168-BC8C-F145-810F-93B41C7A0BE5}" presName="horz2" presStyleCnt="0"/>
      <dgm:spPr/>
    </dgm:pt>
    <dgm:pt modelId="{B2B4DD01-F413-714F-B486-8630DD4190F9}" type="pres">
      <dgm:prSet presAssocID="{6B004168-BC8C-F145-810F-93B41C7A0BE5}" presName="horzSpace2" presStyleCnt="0"/>
      <dgm:spPr/>
    </dgm:pt>
    <dgm:pt modelId="{8EF32437-8594-114A-AB67-6EA3945F8843}" type="pres">
      <dgm:prSet presAssocID="{6B004168-BC8C-F145-810F-93B41C7A0BE5}" presName="tx2" presStyleLbl="revTx" presStyleIdx="2" presStyleCnt="6"/>
      <dgm:spPr/>
      <dgm:t>
        <a:bodyPr/>
        <a:lstStyle/>
        <a:p>
          <a:endParaRPr lang="en-US"/>
        </a:p>
      </dgm:t>
    </dgm:pt>
    <dgm:pt modelId="{3F0ECCD9-C106-DA4B-9C21-196E44F2ADBD}" type="pres">
      <dgm:prSet presAssocID="{6B004168-BC8C-F145-810F-93B41C7A0BE5}" presName="vert2" presStyleCnt="0"/>
      <dgm:spPr/>
    </dgm:pt>
    <dgm:pt modelId="{4A91F80F-A60A-054E-A61C-D10D4CA9398F}" type="pres">
      <dgm:prSet presAssocID="{6B004168-BC8C-F145-810F-93B41C7A0BE5}" presName="thinLine2b" presStyleLbl="callout" presStyleIdx="1" presStyleCnt="4"/>
      <dgm:spPr/>
    </dgm:pt>
    <dgm:pt modelId="{E15E71DC-F80E-494D-BEA1-E69D8C2CE926}" type="pres">
      <dgm:prSet presAssocID="{6B004168-BC8C-F145-810F-93B41C7A0BE5}" presName="vertSpace2b" presStyleCnt="0"/>
      <dgm:spPr/>
    </dgm:pt>
    <dgm:pt modelId="{A546E1CF-EC4F-4A4B-85D3-EFF998007A89}" type="pres">
      <dgm:prSet presAssocID="{88E986B8-7F0F-A946-BDC0-FD05E1829B0C}" presName="horz2" presStyleCnt="0"/>
      <dgm:spPr/>
    </dgm:pt>
    <dgm:pt modelId="{83AFA89E-0098-BA4B-8ABE-7846B2C4EC5D}" type="pres">
      <dgm:prSet presAssocID="{88E986B8-7F0F-A946-BDC0-FD05E1829B0C}" presName="horzSpace2" presStyleCnt="0"/>
      <dgm:spPr/>
    </dgm:pt>
    <dgm:pt modelId="{42FFAE56-D9EB-8847-8A6F-85117A6EDA06}" type="pres">
      <dgm:prSet presAssocID="{88E986B8-7F0F-A946-BDC0-FD05E1829B0C}" presName="tx2" presStyleLbl="revTx" presStyleIdx="3" presStyleCnt="6"/>
      <dgm:spPr/>
      <dgm:t>
        <a:bodyPr/>
        <a:lstStyle/>
        <a:p>
          <a:endParaRPr lang="en-US"/>
        </a:p>
      </dgm:t>
    </dgm:pt>
    <dgm:pt modelId="{B96B43D7-468A-2A48-8B00-9912621279B4}" type="pres">
      <dgm:prSet presAssocID="{88E986B8-7F0F-A946-BDC0-FD05E1829B0C}" presName="vert2" presStyleCnt="0"/>
      <dgm:spPr/>
    </dgm:pt>
    <dgm:pt modelId="{87CBA865-EB53-744E-AC48-C906C50E8A16}" type="pres">
      <dgm:prSet presAssocID="{88E986B8-7F0F-A946-BDC0-FD05E1829B0C}" presName="thinLine2b" presStyleLbl="callout" presStyleIdx="2" presStyleCnt="4"/>
      <dgm:spPr/>
    </dgm:pt>
    <dgm:pt modelId="{42F1F92F-6256-CC49-AA86-1948EF3020F7}" type="pres">
      <dgm:prSet presAssocID="{88E986B8-7F0F-A946-BDC0-FD05E1829B0C}" presName="vertSpace2b" presStyleCnt="0"/>
      <dgm:spPr/>
    </dgm:pt>
    <dgm:pt modelId="{5A18F4C9-6F03-B349-965E-023A06E07B8F}" type="pres">
      <dgm:prSet presAssocID="{1097D9BF-D6EE-F645-B86B-EB8202BE466B}" presName="thickLine" presStyleLbl="alignNode1" presStyleIdx="1" presStyleCnt="2"/>
      <dgm:spPr>
        <a:ln>
          <a:noFill/>
        </a:ln>
      </dgm:spPr>
      <dgm:t>
        <a:bodyPr/>
        <a:lstStyle/>
        <a:p>
          <a:endParaRPr lang="en-US"/>
        </a:p>
      </dgm:t>
    </dgm:pt>
    <dgm:pt modelId="{DD871E7F-3617-2140-B849-7FA675E54C21}" type="pres">
      <dgm:prSet presAssocID="{1097D9BF-D6EE-F645-B86B-EB8202BE466B}" presName="horz1" presStyleCnt="0"/>
      <dgm:spPr/>
    </dgm:pt>
    <dgm:pt modelId="{A6A6CCC5-7F22-9B40-8787-3789959FF659}" type="pres">
      <dgm:prSet presAssocID="{1097D9BF-D6EE-F645-B86B-EB8202BE466B}" presName="tx1" presStyleLbl="revTx" presStyleIdx="4" presStyleCnt="6"/>
      <dgm:spPr/>
      <dgm:t>
        <a:bodyPr/>
        <a:lstStyle/>
        <a:p>
          <a:endParaRPr lang="en-US"/>
        </a:p>
      </dgm:t>
    </dgm:pt>
    <dgm:pt modelId="{6F661837-5440-D448-A7E5-76C2AD9D90F3}" type="pres">
      <dgm:prSet presAssocID="{1097D9BF-D6EE-F645-B86B-EB8202BE466B}" presName="vert1" presStyleCnt="0"/>
      <dgm:spPr/>
    </dgm:pt>
    <dgm:pt modelId="{9108D3A2-9D1F-C848-B75A-370ABEC8FC4F}" type="pres">
      <dgm:prSet presAssocID="{68859321-50D7-6A47-9CEF-1D23ED860482}" presName="vertSpace2a" presStyleCnt="0"/>
      <dgm:spPr/>
    </dgm:pt>
    <dgm:pt modelId="{9DCDFFF2-AAED-D140-8E88-3125472E7CC5}" type="pres">
      <dgm:prSet presAssocID="{68859321-50D7-6A47-9CEF-1D23ED860482}" presName="horz2" presStyleCnt="0"/>
      <dgm:spPr/>
    </dgm:pt>
    <dgm:pt modelId="{5B96CC12-4FFB-0541-B410-07058E36FC5D}" type="pres">
      <dgm:prSet presAssocID="{68859321-50D7-6A47-9CEF-1D23ED860482}" presName="horzSpace2" presStyleCnt="0"/>
      <dgm:spPr/>
    </dgm:pt>
    <dgm:pt modelId="{A83C412D-1890-E047-B89D-AE0BF5D67856}" type="pres">
      <dgm:prSet presAssocID="{68859321-50D7-6A47-9CEF-1D23ED860482}" presName="tx2" presStyleLbl="revTx" presStyleIdx="5" presStyleCnt="6"/>
      <dgm:spPr/>
      <dgm:t>
        <a:bodyPr/>
        <a:lstStyle/>
        <a:p>
          <a:endParaRPr lang="en-US"/>
        </a:p>
      </dgm:t>
    </dgm:pt>
    <dgm:pt modelId="{694B60E9-A12F-3E41-9D44-6F88925141B1}" type="pres">
      <dgm:prSet presAssocID="{68859321-50D7-6A47-9CEF-1D23ED860482}" presName="vert2" presStyleCnt="0"/>
      <dgm:spPr/>
    </dgm:pt>
    <dgm:pt modelId="{583F4718-80EE-7F4E-8F00-C3D546DF95AA}" type="pres">
      <dgm:prSet presAssocID="{68859321-50D7-6A47-9CEF-1D23ED860482}" presName="thinLine2b" presStyleLbl="callout" presStyleIdx="3" presStyleCnt="4"/>
      <dgm:spPr/>
    </dgm:pt>
    <dgm:pt modelId="{366DB853-06FA-2941-ADC3-5BC49B0D70A5}" type="pres">
      <dgm:prSet presAssocID="{68859321-50D7-6A47-9CEF-1D23ED860482}" presName="vertSpace2b" presStyleCnt="0"/>
      <dgm:spPr/>
    </dgm:pt>
  </dgm:ptLst>
  <dgm:cxnLst>
    <dgm:cxn modelId="{52F7ED65-0784-5644-AEC2-867F4401939E}" type="presOf" srcId="{68859321-50D7-6A47-9CEF-1D23ED860482}" destId="{A83C412D-1890-E047-B89D-AE0BF5D67856}" srcOrd="0" destOrd="0" presId="urn:microsoft.com/office/officeart/2008/layout/LinedList"/>
    <dgm:cxn modelId="{EF10C333-2D65-2E47-B843-F834084BEDE2}" srcId="{7C3CA0A9-4361-4A4C-8F7D-C068CECB64A9}" destId="{32ADD72F-387D-5D49-B356-32480800A56F}" srcOrd="0" destOrd="0" parTransId="{ACBCBA39-A19B-0D4A-825F-1C02F1751A15}" sibTransId="{96A0B8D0-E21D-B546-B2B7-D5F5525779A8}"/>
    <dgm:cxn modelId="{787F4F3F-4B3C-2045-959E-9CCE1B28C96A}" type="presOf" srcId="{7C3CA0A9-4361-4A4C-8F7D-C068CECB64A9}" destId="{13B7BB97-DDFE-4A4A-A4A8-99B0D7D237FD}" srcOrd="0" destOrd="0" presId="urn:microsoft.com/office/officeart/2008/layout/LinedList"/>
    <dgm:cxn modelId="{719C070B-E364-A846-883A-057D2FF59687}" type="presOf" srcId="{890A5C6B-01FF-8644-9F42-531144637C24}" destId="{74A2C20F-89BB-9D44-8FB5-0F2FFC72331A}" srcOrd="0" destOrd="0" presId="urn:microsoft.com/office/officeart/2008/layout/LinedList"/>
    <dgm:cxn modelId="{C8C9BC49-2BFE-E64C-A284-261D0B85069A}" srcId="{32ADD72F-387D-5D49-B356-32480800A56F}" destId="{88E986B8-7F0F-A946-BDC0-FD05E1829B0C}" srcOrd="2" destOrd="0" parTransId="{A4DF1310-AE68-FC4D-A2A0-E842DE47A874}" sibTransId="{8944BF98-7F51-8C42-AF3D-BD83D7EA4B86}"/>
    <dgm:cxn modelId="{025D35A0-BFBE-8143-BF4A-36C41FAED1B7}" srcId="{7C3CA0A9-4361-4A4C-8F7D-C068CECB64A9}" destId="{1097D9BF-D6EE-F645-B86B-EB8202BE466B}" srcOrd="1" destOrd="0" parTransId="{81DDE126-32AB-D741-8738-24BE48D4A02D}" sibTransId="{F0E057FC-5C5A-A843-AD44-105E09ADE54B}"/>
    <dgm:cxn modelId="{07A70EDB-5576-8B43-8D0B-DD7F50CE7F17}" srcId="{32ADD72F-387D-5D49-B356-32480800A56F}" destId="{890A5C6B-01FF-8644-9F42-531144637C24}" srcOrd="0" destOrd="0" parTransId="{47E672CF-2850-6947-B27E-485C3AEAA424}" sibTransId="{A88CA46A-B080-6C46-9957-0EF93D5428E2}"/>
    <dgm:cxn modelId="{C9076B14-AAFA-E940-B08E-9449D88E4DFE}" type="presOf" srcId="{6B004168-BC8C-F145-810F-93B41C7A0BE5}" destId="{8EF32437-8594-114A-AB67-6EA3945F8843}" srcOrd="0" destOrd="0" presId="urn:microsoft.com/office/officeart/2008/layout/LinedList"/>
    <dgm:cxn modelId="{EA91773A-5AB7-D546-A3B1-E48B29C8C03F}" srcId="{1097D9BF-D6EE-F645-B86B-EB8202BE466B}" destId="{68859321-50D7-6A47-9CEF-1D23ED860482}" srcOrd="0" destOrd="0" parTransId="{99F7E1FF-FBED-C749-84FD-ADFC15A66C55}" sibTransId="{86F6F86A-EFF7-A641-9BF5-359A74C7EEF0}"/>
    <dgm:cxn modelId="{7ABA9E6E-6C48-4C4C-B452-DA79432C13CA}" type="presOf" srcId="{32ADD72F-387D-5D49-B356-32480800A56F}" destId="{563547AD-1931-484D-9D9A-C06BF3922B4F}" srcOrd="0" destOrd="0" presId="urn:microsoft.com/office/officeart/2008/layout/LinedList"/>
    <dgm:cxn modelId="{97215901-35A1-B24E-BE2A-E4B58B7AE385}" srcId="{32ADD72F-387D-5D49-B356-32480800A56F}" destId="{6B004168-BC8C-F145-810F-93B41C7A0BE5}" srcOrd="1" destOrd="0" parTransId="{DC4F0CD8-5D05-C944-A9B4-C41294EF32B2}" sibTransId="{B7A32575-2A76-3E46-B5AB-A76A5BA132B7}"/>
    <dgm:cxn modelId="{A6AE8E60-EA6D-7446-8885-6F2828424634}" type="presOf" srcId="{88E986B8-7F0F-A946-BDC0-FD05E1829B0C}" destId="{42FFAE56-D9EB-8847-8A6F-85117A6EDA06}" srcOrd="0" destOrd="0" presId="urn:microsoft.com/office/officeart/2008/layout/LinedList"/>
    <dgm:cxn modelId="{98A9A0AB-FC84-2C43-9826-6D6396641F1F}" type="presOf" srcId="{1097D9BF-D6EE-F645-B86B-EB8202BE466B}" destId="{A6A6CCC5-7F22-9B40-8787-3789959FF659}" srcOrd="0" destOrd="0" presId="urn:microsoft.com/office/officeart/2008/layout/LinedList"/>
    <dgm:cxn modelId="{7FC15259-ED22-834D-A7E7-0E5C93D9A240}" type="presParOf" srcId="{13B7BB97-DDFE-4A4A-A4A8-99B0D7D237FD}" destId="{E5A042C1-6D18-0649-8C09-CD2E069729C5}" srcOrd="0" destOrd="0" presId="urn:microsoft.com/office/officeart/2008/layout/LinedList"/>
    <dgm:cxn modelId="{70CD0984-B488-A14E-8AE9-27CE8204CE89}" type="presParOf" srcId="{13B7BB97-DDFE-4A4A-A4A8-99B0D7D237FD}" destId="{D59F924E-CACC-AC41-9B59-40E21616A7AF}" srcOrd="1" destOrd="0" presId="urn:microsoft.com/office/officeart/2008/layout/LinedList"/>
    <dgm:cxn modelId="{625E76A3-15C5-B54F-80ED-735A319429C9}" type="presParOf" srcId="{D59F924E-CACC-AC41-9B59-40E21616A7AF}" destId="{563547AD-1931-484D-9D9A-C06BF3922B4F}" srcOrd="0" destOrd="0" presId="urn:microsoft.com/office/officeart/2008/layout/LinedList"/>
    <dgm:cxn modelId="{EAC32565-8A48-B446-8F87-8C712FD6346F}" type="presParOf" srcId="{D59F924E-CACC-AC41-9B59-40E21616A7AF}" destId="{9A8A5CB4-8E9B-D24F-ACC1-9C16AE86E276}" srcOrd="1" destOrd="0" presId="urn:microsoft.com/office/officeart/2008/layout/LinedList"/>
    <dgm:cxn modelId="{D2658134-B316-1D49-968D-AB210D50232C}" type="presParOf" srcId="{9A8A5CB4-8E9B-D24F-ACC1-9C16AE86E276}" destId="{4C98ECD1-C299-0541-A774-0E968055C441}" srcOrd="0" destOrd="0" presId="urn:microsoft.com/office/officeart/2008/layout/LinedList"/>
    <dgm:cxn modelId="{D7D4DBCE-086D-8043-9F90-1E8F8A1E71C5}" type="presParOf" srcId="{9A8A5CB4-8E9B-D24F-ACC1-9C16AE86E276}" destId="{A4797732-8B10-C645-AC92-E6292160EC06}" srcOrd="1" destOrd="0" presId="urn:microsoft.com/office/officeart/2008/layout/LinedList"/>
    <dgm:cxn modelId="{E945C3FE-F824-5A43-8810-B7B74EB9450F}" type="presParOf" srcId="{A4797732-8B10-C645-AC92-E6292160EC06}" destId="{1502A575-5573-AB4E-86F0-958C2C37A4C0}" srcOrd="0" destOrd="0" presId="urn:microsoft.com/office/officeart/2008/layout/LinedList"/>
    <dgm:cxn modelId="{962D6291-E391-C140-8596-FA3B8B8F8686}" type="presParOf" srcId="{A4797732-8B10-C645-AC92-E6292160EC06}" destId="{74A2C20F-89BB-9D44-8FB5-0F2FFC72331A}" srcOrd="1" destOrd="0" presId="urn:microsoft.com/office/officeart/2008/layout/LinedList"/>
    <dgm:cxn modelId="{AE4C3029-6F6C-5543-BAD5-2707959F45BB}" type="presParOf" srcId="{A4797732-8B10-C645-AC92-E6292160EC06}" destId="{B135C2A4-BC2B-8742-9F6E-72F0D077C590}" srcOrd="2" destOrd="0" presId="urn:microsoft.com/office/officeart/2008/layout/LinedList"/>
    <dgm:cxn modelId="{EF64A1CE-AF85-1F41-9A2F-2329338CB325}" type="presParOf" srcId="{9A8A5CB4-8E9B-D24F-ACC1-9C16AE86E276}" destId="{01B6A1AA-3686-5245-A2F4-F14C44FFDE82}" srcOrd="2" destOrd="0" presId="urn:microsoft.com/office/officeart/2008/layout/LinedList"/>
    <dgm:cxn modelId="{CD225169-07DA-A044-B447-123807FA29E9}" type="presParOf" srcId="{9A8A5CB4-8E9B-D24F-ACC1-9C16AE86E276}" destId="{A9CFD4EE-BA20-9646-9F1C-7F684FA91B68}" srcOrd="3" destOrd="0" presId="urn:microsoft.com/office/officeart/2008/layout/LinedList"/>
    <dgm:cxn modelId="{205A2099-8BBB-4349-AB2C-12916F61C1A2}" type="presParOf" srcId="{9A8A5CB4-8E9B-D24F-ACC1-9C16AE86E276}" destId="{AF69EBE5-90D3-9C4D-A92F-C69C848E43F1}" srcOrd="4" destOrd="0" presId="urn:microsoft.com/office/officeart/2008/layout/LinedList"/>
    <dgm:cxn modelId="{5BB8C42E-9CE1-854E-B0D1-75FA49391867}" type="presParOf" srcId="{AF69EBE5-90D3-9C4D-A92F-C69C848E43F1}" destId="{B2B4DD01-F413-714F-B486-8630DD4190F9}" srcOrd="0" destOrd="0" presId="urn:microsoft.com/office/officeart/2008/layout/LinedList"/>
    <dgm:cxn modelId="{8F14A57A-4E9D-AF44-BF1B-B9B9E531CEA5}" type="presParOf" srcId="{AF69EBE5-90D3-9C4D-A92F-C69C848E43F1}" destId="{8EF32437-8594-114A-AB67-6EA3945F8843}" srcOrd="1" destOrd="0" presId="urn:microsoft.com/office/officeart/2008/layout/LinedList"/>
    <dgm:cxn modelId="{4D1322ED-1BC5-B24C-8B62-F0E573E6C76A}" type="presParOf" srcId="{AF69EBE5-90D3-9C4D-A92F-C69C848E43F1}" destId="{3F0ECCD9-C106-DA4B-9C21-196E44F2ADBD}" srcOrd="2" destOrd="0" presId="urn:microsoft.com/office/officeart/2008/layout/LinedList"/>
    <dgm:cxn modelId="{9F5804E9-1662-264A-9579-032FFB05A231}" type="presParOf" srcId="{9A8A5CB4-8E9B-D24F-ACC1-9C16AE86E276}" destId="{4A91F80F-A60A-054E-A61C-D10D4CA9398F}" srcOrd="5" destOrd="0" presId="urn:microsoft.com/office/officeart/2008/layout/LinedList"/>
    <dgm:cxn modelId="{F63B5272-EBD6-844B-BA7E-DAC694CE2E22}" type="presParOf" srcId="{9A8A5CB4-8E9B-D24F-ACC1-9C16AE86E276}" destId="{E15E71DC-F80E-494D-BEA1-E69D8C2CE926}" srcOrd="6" destOrd="0" presId="urn:microsoft.com/office/officeart/2008/layout/LinedList"/>
    <dgm:cxn modelId="{DF1F032B-9AE1-054D-BF8D-850FD038DEAF}" type="presParOf" srcId="{9A8A5CB4-8E9B-D24F-ACC1-9C16AE86E276}" destId="{A546E1CF-EC4F-4A4B-85D3-EFF998007A89}" srcOrd="7" destOrd="0" presId="urn:microsoft.com/office/officeart/2008/layout/LinedList"/>
    <dgm:cxn modelId="{69C9093E-FE1A-C144-BEF9-FE9499F36841}" type="presParOf" srcId="{A546E1CF-EC4F-4A4B-85D3-EFF998007A89}" destId="{83AFA89E-0098-BA4B-8ABE-7846B2C4EC5D}" srcOrd="0" destOrd="0" presId="urn:microsoft.com/office/officeart/2008/layout/LinedList"/>
    <dgm:cxn modelId="{9F099E79-7010-0542-AC71-B63EEE9F0CCD}" type="presParOf" srcId="{A546E1CF-EC4F-4A4B-85D3-EFF998007A89}" destId="{42FFAE56-D9EB-8847-8A6F-85117A6EDA06}" srcOrd="1" destOrd="0" presId="urn:microsoft.com/office/officeart/2008/layout/LinedList"/>
    <dgm:cxn modelId="{E0CF6DE7-1C1F-E74F-A8CF-31256EBA0988}" type="presParOf" srcId="{A546E1CF-EC4F-4A4B-85D3-EFF998007A89}" destId="{B96B43D7-468A-2A48-8B00-9912621279B4}" srcOrd="2" destOrd="0" presId="urn:microsoft.com/office/officeart/2008/layout/LinedList"/>
    <dgm:cxn modelId="{ED9A470F-F9F0-DF41-86CE-1677C7A3B811}" type="presParOf" srcId="{9A8A5CB4-8E9B-D24F-ACC1-9C16AE86E276}" destId="{87CBA865-EB53-744E-AC48-C906C50E8A16}" srcOrd="8" destOrd="0" presId="urn:microsoft.com/office/officeart/2008/layout/LinedList"/>
    <dgm:cxn modelId="{50289BD1-1732-F748-93BF-3AEAB4F863AC}" type="presParOf" srcId="{9A8A5CB4-8E9B-D24F-ACC1-9C16AE86E276}" destId="{42F1F92F-6256-CC49-AA86-1948EF3020F7}" srcOrd="9" destOrd="0" presId="urn:microsoft.com/office/officeart/2008/layout/LinedList"/>
    <dgm:cxn modelId="{ED351C36-2DDA-5343-90E5-0D9E1AFFC64D}" type="presParOf" srcId="{13B7BB97-DDFE-4A4A-A4A8-99B0D7D237FD}" destId="{5A18F4C9-6F03-B349-965E-023A06E07B8F}" srcOrd="2" destOrd="0" presId="urn:microsoft.com/office/officeart/2008/layout/LinedList"/>
    <dgm:cxn modelId="{966725C7-E78A-5640-89F2-F2B539B25805}" type="presParOf" srcId="{13B7BB97-DDFE-4A4A-A4A8-99B0D7D237FD}" destId="{DD871E7F-3617-2140-B849-7FA675E54C21}" srcOrd="3" destOrd="0" presId="urn:microsoft.com/office/officeart/2008/layout/LinedList"/>
    <dgm:cxn modelId="{0E2FACBC-A291-3244-873C-A1F621173C04}" type="presParOf" srcId="{DD871E7F-3617-2140-B849-7FA675E54C21}" destId="{A6A6CCC5-7F22-9B40-8787-3789959FF659}" srcOrd="0" destOrd="0" presId="urn:microsoft.com/office/officeart/2008/layout/LinedList"/>
    <dgm:cxn modelId="{051F74AE-3290-7E47-AE25-C21109BE929A}" type="presParOf" srcId="{DD871E7F-3617-2140-B849-7FA675E54C21}" destId="{6F661837-5440-D448-A7E5-76C2AD9D90F3}" srcOrd="1" destOrd="0" presId="urn:microsoft.com/office/officeart/2008/layout/LinedList"/>
    <dgm:cxn modelId="{9121B732-B2EA-CF4A-9CE1-442F06A7689F}" type="presParOf" srcId="{6F661837-5440-D448-A7E5-76C2AD9D90F3}" destId="{9108D3A2-9D1F-C848-B75A-370ABEC8FC4F}" srcOrd="0" destOrd="0" presId="urn:microsoft.com/office/officeart/2008/layout/LinedList"/>
    <dgm:cxn modelId="{EEB2C2FC-88E0-CF4A-B597-5BB4B159643F}" type="presParOf" srcId="{6F661837-5440-D448-A7E5-76C2AD9D90F3}" destId="{9DCDFFF2-AAED-D140-8E88-3125472E7CC5}" srcOrd="1" destOrd="0" presId="urn:microsoft.com/office/officeart/2008/layout/LinedList"/>
    <dgm:cxn modelId="{DF83FCE5-A78F-5E43-A346-CD423A321E8A}" type="presParOf" srcId="{9DCDFFF2-AAED-D140-8E88-3125472E7CC5}" destId="{5B96CC12-4FFB-0541-B410-07058E36FC5D}" srcOrd="0" destOrd="0" presId="urn:microsoft.com/office/officeart/2008/layout/LinedList"/>
    <dgm:cxn modelId="{51F2AF0C-178E-CB48-BEBD-032D8D38974F}" type="presParOf" srcId="{9DCDFFF2-AAED-D140-8E88-3125472E7CC5}" destId="{A83C412D-1890-E047-B89D-AE0BF5D67856}" srcOrd="1" destOrd="0" presId="urn:microsoft.com/office/officeart/2008/layout/LinedList"/>
    <dgm:cxn modelId="{81764F64-9639-554A-9488-3A5DDB449548}" type="presParOf" srcId="{9DCDFFF2-AAED-D140-8E88-3125472E7CC5}" destId="{694B60E9-A12F-3E41-9D44-6F88925141B1}" srcOrd="2" destOrd="0" presId="urn:microsoft.com/office/officeart/2008/layout/LinedList"/>
    <dgm:cxn modelId="{E6484D89-FA6F-F149-854E-8FAC5DAAD90B}" type="presParOf" srcId="{6F661837-5440-D448-A7E5-76C2AD9D90F3}" destId="{583F4718-80EE-7F4E-8F00-C3D546DF95AA}" srcOrd="2" destOrd="0" presId="urn:microsoft.com/office/officeart/2008/layout/LinedList"/>
    <dgm:cxn modelId="{FBEECE3B-EF73-E94D-A6F4-57CB206B2EB3}" type="presParOf" srcId="{6F661837-5440-D448-A7E5-76C2AD9D90F3}" destId="{366DB853-06FA-2941-ADC3-5BC49B0D70A5}"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A463BE-2AEC-964C-BF35-ED24FA6317AE}">
      <dsp:nvSpPr>
        <dsp:cNvPr id="0" name=""/>
        <dsp:cNvSpPr/>
      </dsp:nvSpPr>
      <dsp:spPr>
        <a:xfrm rot="5400000">
          <a:off x="4760976" y="-1670304"/>
          <a:ext cx="1463040" cy="5169408"/>
        </a:xfrm>
        <a:prstGeom prst="round2SameRect">
          <a:avLst/>
        </a:prstGeom>
        <a:solidFill>
          <a:schemeClr val="bg1"/>
        </a:solidFill>
        <a:ln w="1587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rtl="0">
            <a:lnSpc>
              <a:spcPct val="90000"/>
            </a:lnSpc>
            <a:spcBef>
              <a:spcPct val="0"/>
            </a:spcBef>
            <a:spcAft>
              <a:spcPct val="15000"/>
            </a:spcAft>
            <a:buChar char="••"/>
          </a:pPr>
          <a:r>
            <a:rPr lang="en-US" sz="2800" kern="1200" dirty="0" smtClean="0">
              <a:solidFill>
                <a:schemeClr val="tx1"/>
              </a:solidFill>
            </a:rPr>
            <a:t>There is no way to inspect or manipulate semaphores other than these three operations</a:t>
          </a:r>
          <a:endParaRPr lang="en-US" sz="2800" kern="1200" dirty="0">
            <a:solidFill>
              <a:schemeClr val="tx1"/>
            </a:solidFill>
          </a:endParaRPr>
        </a:p>
      </dsp:txBody>
      <dsp:txXfrm rot="-5400000">
        <a:off x="2907792" y="254300"/>
        <a:ext cx="5097988" cy="1320200"/>
      </dsp:txXfrm>
    </dsp:sp>
    <dsp:sp modelId="{A5BFAE56-92D1-0448-968F-7C14E98DE1E2}">
      <dsp:nvSpPr>
        <dsp:cNvPr id="0" name=""/>
        <dsp:cNvSpPr/>
      </dsp:nvSpPr>
      <dsp:spPr>
        <a:xfrm>
          <a:off x="0" y="0"/>
          <a:ext cx="2907792" cy="1828800"/>
        </a:xfrm>
        <a:prstGeom prst="roundRect">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rtl="0">
            <a:lnSpc>
              <a:spcPct val="90000"/>
            </a:lnSpc>
            <a:spcBef>
              <a:spcPct val="0"/>
            </a:spcBef>
            <a:spcAft>
              <a:spcPct val="35000"/>
            </a:spcAft>
          </a:pPr>
          <a:r>
            <a:rPr lang="en-NZ" sz="2300" kern="1200" dirty="0" smtClean="0"/>
            <a:t>A variable that has an integer value upon which only three operations are defined:</a:t>
          </a:r>
          <a:endParaRPr lang="en-US" sz="2300" kern="1200" dirty="0"/>
        </a:p>
      </dsp:txBody>
      <dsp:txXfrm>
        <a:off x="89275" y="89275"/>
        <a:ext cx="2729242" cy="1650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B5A1A-5870-5C40-8ADE-32EFF8546961}">
      <dsp:nvSpPr>
        <dsp:cNvPr id="0" name=""/>
        <dsp:cNvSpPr/>
      </dsp:nvSpPr>
      <dsp:spPr>
        <a:xfrm>
          <a:off x="0" y="377500"/>
          <a:ext cx="8229600" cy="1323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499872" rIns="638708" bIns="170688" numCol="1" spcCol="1270" anchor="t" anchorCtr="0">
          <a:noAutofit/>
        </a:bodyPr>
        <a:lstStyle/>
        <a:p>
          <a:pPr marL="228600" lvl="1" indent="-228600" algn="l" defTabSz="1066800">
            <a:lnSpc>
              <a:spcPct val="90000"/>
            </a:lnSpc>
            <a:spcBef>
              <a:spcPct val="0"/>
            </a:spcBef>
            <a:spcAft>
              <a:spcPct val="15000"/>
            </a:spcAft>
            <a:buChar char="••"/>
          </a:pPr>
          <a:r>
            <a:rPr lang="en-NZ" sz="2400" kern="1200" dirty="0" smtClean="0"/>
            <a:t>The process that has been blocked the longest is released from the queue first (FIFO)</a:t>
          </a:r>
        </a:p>
      </dsp:txBody>
      <dsp:txXfrm>
        <a:off x="0" y="377500"/>
        <a:ext cx="8229600" cy="1323000"/>
      </dsp:txXfrm>
    </dsp:sp>
    <dsp:sp modelId="{DD1D9237-EB74-E84E-AC7E-51428224DD48}">
      <dsp:nvSpPr>
        <dsp:cNvPr id="0" name=""/>
        <dsp:cNvSpPr/>
      </dsp:nvSpPr>
      <dsp:spPr>
        <a:xfrm>
          <a:off x="411480" y="23259"/>
          <a:ext cx="5760720" cy="70848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1244600">
            <a:lnSpc>
              <a:spcPct val="90000"/>
            </a:lnSpc>
            <a:spcBef>
              <a:spcPct val="0"/>
            </a:spcBef>
            <a:spcAft>
              <a:spcPct val="35000"/>
            </a:spcAft>
          </a:pPr>
          <a:r>
            <a:rPr lang="en-NZ" sz="2800" b="1" i="1" kern="1200" dirty="0" smtClean="0"/>
            <a:t>Strong Semaphores</a:t>
          </a:r>
          <a:r>
            <a:rPr lang="en-NZ" sz="2800" kern="1200" dirty="0" smtClean="0"/>
            <a:t> </a:t>
          </a:r>
          <a:endParaRPr lang="en-US" sz="2800" kern="1200" dirty="0"/>
        </a:p>
      </dsp:txBody>
      <dsp:txXfrm>
        <a:off x="446065" y="57844"/>
        <a:ext cx="5691550" cy="639310"/>
      </dsp:txXfrm>
    </dsp:sp>
    <dsp:sp modelId="{40B0B400-5226-0F4B-98AB-E6B21FAA5A13}">
      <dsp:nvSpPr>
        <dsp:cNvPr id="0" name=""/>
        <dsp:cNvSpPr/>
      </dsp:nvSpPr>
      <dsp:spPr>
        <a:xfrm>
          <a:off x="0" y="2184340"/>
          <a:ext cx="8229600" cy="1323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499872" rIns="638708" bIns="170688" numCol="1" spcCol="1270" anchor="t" anchorCtr="0">
          <a:noAutofit/>
        </a:bodyPr>
        <a:lstStyle/>
        <a:p>
          <a:pPr marL="228600" lvl="1" indent="-228600" algn="l" defTabSz="1066800">
            <a:lnSpc>
              <a:spcPct val="90000"/>
            </a:lnSpc>
            <a:spcBef>
              <a:spcPct val="0"/>
            </a:spcBef>
            <a:spcAft>
              <a:spcPct val="15000"/>
            </a:spcAft>
            <a:buChar char="••"/>
          </a:pPr>
          <a:r>
            <a:rPr lang="en-NZ" sz="2400" kern="1200" dirty="0" smtClean="0"/>
            <a:t>The order in which processes are removed from the queue is not specified</a:t>
          </a:r>
        </a:p>
      </dsp:txBody>
      <dsp:txXfrm>
        <a:off x="0" y="2184340"/>
        <a:ext cx="8229600" cy="1323000"/>
      </dsp:txXfrm>
    </dsp:sp>
    <dsp:sp modelId="{2E01E895-987A-1640-8719-30A986FB6C86}">
      <dsp:nvSpPr>
        <dsp:cNvPr id="0" name=""/>
        <dsp:cNvSpPr/>
      </dsp:nvSpPr>
      <dsp:spPr>
        <a:xfrm>
          <a:off x="411480" y="1830100"/>
          <a:ext cx="5760720" cy="70848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1244600">
            <a:lnSpc>
              <a:spcPct val="90000"/>
            </a:lnSpc>
            <a:spcBef>
              <a:spcPct val="0"/>
            </a:spcBef>
            <a:spcAft>
              <a:spcPct val="35000"/>
            </a:spcAft>
          </a:pPr>
          <a:r>
            <a:rPr lang="en-NZ" sz="2800" b="1" i="1" kern="1200" dirty="0" smtClean="0"/>
            <a:t>Weak Semaphores </a:t>
          </a:r>
          <a:r>
            <a:rPr lang="en-NZ" sz="2300" kern="1200" dirty="0" smtClean="0"/>
            <a:t> </a:t>
          </a:r>
        </a:p>
      </dsp:txBody>
      <dsp:txXfrm>
        <a:off x="446065" y="1864685"/>
        <a:ext cx="5691550" cy="639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D7FF74-989C-404E-9480-6FCBB7DB3B02}" type="datetimeFigureOut">
              <a:rPr lang="en-US" smtClean="0"/>
              <a:t>11/27/2017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FE67F04-ECC7-B849-B8C9-739D7560C36A}" type="slidenum">
              <a:rPr lang="en-US" smtClean="0"/>
              <a:t>‹#›</a:t>
            </a:fld>
            <a:endParaRPr lang="en-US"/>
          </a:p>
        </p:txBody>
      </p:sp>
    </p:spTree>
    <p:extLst>
      <p:ext uri="{BB962C8B-B14F-4D97-AF65-F5344CB8AC3E}">
        <p14:creationId xmlns:p14="http://schemas.microsoft.com/office/powerpoint/2010/main" val="1785423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11/27/2017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229271301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Internals and Design Principles</a:t>
            </a:r>
            <a:r>
              <a:rPr lang="en-US" dirty="0" smtClean="0">
                <a:latin typeface="Times New Roman" pitchFamily="-106" charset="0"/>
                <a:ea typeface="ＭＳ Ｐゴシック" pitchFamily="-106" charset="-128"/>
                <a:cs typeface="ＭＳ Ｐゴシック" pitchFamily="-106" charset="-128"/>
              </a:rPr>
              <a:t>”, 9/e, by William Stallings, Chapter 5 “</a:t>
            </a:r>
            <a:r>
              <a:rPr kumimoji="1" lang="en-GB" dirty="0" smtClean="0">
                <a:latin typeface="Times New Roman" pitchFamily="-106" charset="0"/>
                <a:ea typeface="ＭＳ Ｐゴシック" pitchFamily="-106" charset="-128"/>
                <a:cs typeface="ＭＳ Ｐゴシック" pitchFamily="-106" charset="-128"/>
              </a:rPr>
              <a:t>Concurrency:</a:t>
            </a:r>
            <a:r>
              <a:rPr kumimoji="1" lang="en-GB" baseline="0" dirty="0" smtClean="0">
                <a:latin typeface="Times New Roman" pitchFamily="-106" charset="0"/>
                <a:ea typeface="ＭＳ Ｐゴシック" pitchFamily="-106" charset="-128"/>
                <a:cs typeface="ＭＳ Ｐゴシック" pitchFamily="-106" charset="-128"/>
              </a:rPr>
              <a:t> Mutual Exclusion and Synchronization</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4165117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both counting semaphores and binary semaphores, a queue is used to hold processes waiting on the semaphore. The question arises of the order in which processes are removed from such a queue. The fairest removal policy is first-in-first-out (FIFO): The process that has been blocked the longest is released from the queue first; a semaphore whose definition includes this policy is called a </a:t>
            </a:r>
            <a:r>
              <a:rPr lang="en-US" sz="1200" b="1" kern="1200" baseline="0" dirty="0" smtClean="0">
                <a:solidFill>
                  <a:schemeClr val="tx1"/>
                </a:solidFill>
                <a:latin typeface="+mn-lt"/>
                <a:ea typeface="+mn-ea"/>
                <a:cs typeface="+mn-cs"/>
              </a:rPr>
              <a:t>strong semaphore . </a:t>
            </a:r>
            <a:r>
              <a:rPr lang="en-US" sz="1200" b="0" kern="1200" baseline="0" dirty="0" smtClean="0">
                <a:solidFill>
                  <a:schemeClr val="tx1"/>
                </a:solidFill>
                <a:latin typeface="+mn-lt"/>
                <a:ea typeface="+mn-ea"/>
                <a:cs typeface="+mn-cs"/>
              </a:rPr>
              <a:t>A semaphore that does not specify the order in which processes </a:t>
            </a:r>
            <a:r>
              <a:rPr lang="en-US" sz="1200" kern="1200" baseline="0" dirty="0" smtClean="0">
                <a:solidFill>
                  <a:schemeClr val="tx1"/>
                </a:solidFill>
                <a:latin typeface="+mn-lt"/>
                <a:ea typeface="+mn-ea"/>
                <a:cs typeface="+mn-cs"/>
              </a:rPr>
              <a:t>are removed from the queue is a </a:t>
            </a:r>
            <a:r>
              <a:rPr lang="en-US" sz="1200" b="1" kern="1200" baseline="0" dirty="0" smtClean="0">
                <a:solidFill>
                  <a:schemeClr val="tx1"/>
                </a:solidFill>
                <a:latin typeface="+mn-lt"/>
                <a:ea typeface="+mn-ea"/>
                <a:cs typeface="+mn-cs"/>
              </a:rPr>
              <a:t>weak semaphore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1370629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now turn to OS and programming language mechanisms that are used to provide concurrency. Table 5.3 summarizes mechanisms in common use. We begin, in this section, with semaphores. The next two sections discuss monitors and message passing. The other mechanisms in Table 5.3 are discussed when treating specific operating system examples, in Chapters 6 and 13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4162223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 The first major advance in dealing with the problems of concurrent processes</a:t>
            </a:r>
          </a:p>
          <a:p>
            <a:r>
              <a:rPr lang="en-US" sz="1200" kern="1200" baseline="0" dirty="0" smtClean="0">
                <a:solidFill>
                  <a:schemeClr val="tx1"/>
                </a:solidFill>
                <a:latin typeface="+mn-lt"/>
                <a:ea typeface="+mn-ea"/>
                <a:cs typeface="+mn-cs"/>
              </a:rPr>
              <a:t>came in 1965 with </a:t>
            </a:r>
            <a:r>
              <a:rPr lang="en-US" sz="1200" kern="1200" baseline="0" dirty="0" err="1" smtClean="0">
                <a:solidFill>
                  <a:schemeClr val="tx1"/>
                </a:solidFill>
                <a:latin typeface="+mn-lt"/>
                <a:ea typeface="+mn-ea"/>
                <a:cs typeface="+mn-cs"/>
              </a:rPr>
              <a:t>Dijkstra’s</a:t>
            </a:r>
            <a:r>
              <a:rPr lang="en-US" sz="1200" kern="1200" baseline="0" dirty="0" smtClean="0">
                <a:solidFill>
                  <a:schemeClr val="tx1"/>
                </a:solidFill>
                <a:latin typeface="+mn-lt"/>
                <a:ea typeface="+mn-ea"/>
                <a:cs typeface="+mn-cs"/>
              </a:rPr>
              <a:t> treatise [DIJK65]. </a:t>
            </a:r>
            <a:r>
              <a:rPr lang="en-US" sz="1200" kern="1200" baseline="0" dirty="0" err="1" smtClean="0">
                <a:solidFill>
                  <a:schemeClr val="tx1"/>
                </a:solidFill>
                <a:latin typeface="+mn-lt"/>
                <a:ea typeface="+mn-ea"/>
                <a:cs typeface="+mn-cs"/>
              </a:rPr>
              <a:t>Dijkstra</a:t>
            </a:r>
            <a:r>
              <a:rPr lang="en-US" sz="1200" kern="1200" baseline="0" dirty="0" smtClean="0">
                <a:solidFill>
                  <a:schemeClr val="tx1"/>
                </a:solidFill>
                <a:latin typeface="+mn-lt"/>
                <a:ea typeface="+mn-ea"/>
                <a:cs typeface="+mn-cs"/>
              </a:rPr>
              <a:t> was concerned with the</a:t>
            </a:r>
          </a:p>
          <a:p>
            <a:r>
              <a:rPr lang="en-US" sz="1200" kern="1200" baseline="0" dirty="0" smtClean="0">
                <a:solidFill>
                  <a:schemeClr val="tx1"/>
                </a:solidFill>
                <a:latin typeface="+mn-lt"/>
                <a:ea typeface="+mn-ea"/>
                <a:cs typeface="+mn-cs"/>
              </a:rPr>
              <a:t>design of an OS as a collection of cooperating sequential processes, and with the</a:t>
            </a:r>
          </a:p>
          <a:p>
            <a:r>
              <a:rPr lang="en-US" sz="1200" kern="1200" baseline="0" dirty="0" smtClean="0">
                <a:solidFill>
                  <a:schemeClr val="tx1"/>
                </a:solidFill>
                <a:latin typeface="+mn-lt"/>
                <a:ea typeface="+mn-ea"/>
                <a:cs typeface="+mn-cs"/>
              </a:rPr>
              <a:t>development of efficient and reliable mechanisms for supporting cooperation. These</a:t>
            </a:r>
          </a:p>
          <a:p>
            <a:r>
              <a:rPr lang="en-US" sz="1200" kern="1200" baseline="0" dirty="0" smtClean="0">
                <a:solidFill>
                  <a:schemeClr val="tx1"/>
                </a:solidFill>
                <a:latin typeface="+mn-lt"/>
                <a:ea typeface="+mn-ea"/>
                <a:cs typeface="+mn-cs"/>
              </a:rPr>
              <a:t>mechanisms can just as readily be used by user processes if the processor and OS</a:t>
            </a:r>
          </a:p>
          <a:p>
            <a:r>
              <a:rPr lang="en-US" sz="1200" kern="1200" baseline="0" dirty="0" smtClean="0">
                <a:solidFill>
                  <a:schemeClr val="tx1"/>
                </a:solidFill>
                <a:latin typeface="+mn-lt"/>
                <a:ea typeface="+mn-ea"/>
                <a:cs typeface="+mn-cs"/>
              </a:rPr>
              <a:t>make the mechanisms available.</a:t>
            </a:r>
            <a:endParaRPr lang="en-US" sz="1200" b="0" kern="1200" baseline="0" dirty="0" smtClean="0">
              <a:solidFill>
                <a:schemeClr val="tx1"/>
              </a:solidFill>
              <a:latin typeface="+mn-lt"/>
              <a:ea typeface="+mn-ea"/>
              <a:cs typeface="+mn-cs"/>
            </a:endParaRP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fundamental principle is this: Two or more processes can cooperate by means of simple signals, such that a process can be forced to stop at a specified place until it has received a specific signal. Any complex coordination requirement can be satisfied by the appropriate structure of signals. For signaling, special variables called semaphores are used. To transmit a signal via semaphore </a:t>
            </a:r>
            <a:r>
              <a:rPr lang="en-US" sz="1200" b="0" kern="1200" baseline="0" dirty="0" err="1" smtClean="0">
                <a:solidFill>
                  <a:schemeClr val="tx1"/>
                </a:solidFill>
                <a:latin typeface="+mn-lt"/>
                <a:ea typeface="+mn-ea"/>
                <a:cs typeface="+mn-cs"/>
              </a:rPr>
              <a:t>s</a:t>
            </a:r>
            <a:r>
              <a:rPr lang="en-US" sz="1200" b="0" kern="1200" baseline="0" dirty="0" smtClean="0">
                <a:solidFill>
                  <a:schemeClr val="tx1"/>
                </a:solidFill>
                <a:latin typeface="+mn-lt"/>
                <a:ea typeface="+mn-ea"/>
                <a:cs typeface="+mn-cs"/>
              </a:rPr>
              <a:t> , a process executes the primitive </a:t>
            </a:r>
            <a:r>
              <a:rPr lang="en-US" sz="1200" b="0" kern="1200" baseline="0" dirty="0" err="1" smtClean="0">
                <a:solidFill>
                  <a:schemeClr val="tx1"/>
                </a:solidFill>
                <a:latin typeface="+mn-lt"/>
                <a:ea typeface="+mn-ea"/>
                <a:cs typeface="+mn-cs"/>
              </a:rPr>
              <a:t>semSignal(s</a:t>
            </a:r>
            <a:r>
              <a:rPr lang="en-US" sz="1200" b="0" kern="1200" baseline="0" dirty="0" smtClean="0">
                <a:solidFill>
                  <a:schemeClr val="tx1"/>
                </a:solidFill>
                <a:latin typeface="+mn-lt"/>
                <a:ea typeface="+mn-ea"/>
                <a:cs typeface="+mn-cs"/>
              </a:rPr>
              <a:t>) . To receive a signal via semaphore </a:t>
            </a:r>
            <a:r>
              <a:rPr lang="en-US" sz="1200" b="0" kern="1200" baseline="0" dirty="0" err="1" smtClean="0">
                <a:solidFill>
                  <a:schemeClr val="tx1"/>
                </a:solidFill>
                <a:latin typeface="+mn-lt"/>
                <a:ea typeface="+mn-ea"/>
                <a:cs typeface="+mn-cs"/>
              </a:rPr>
              <a:t>s</a:t>
            </a:r>
            <a:r>
              <a:rPr lang="en-US" sz="1200" b="0" kern="1200" baseline="0" dirty="0" smtClean="0">
                <a:solidFill>
                  <a:schemeClr val="tx1"/>
                </a:solidFill>
                <a:latin typeface="+mn-lt"/>
                <a:ea typeface="+mn-ea"/>
                <a:cs typeface="+mn-cs"/>
              </a:rPr>
              <a:t> , a process executes the primitive </a:t>
            </a:r>
            <a:r>
              <a:rPr lang="en-US" sz="1200" b="0" kern="1200" baseline="0" dirty="0" err="1" smtClean="0">
                <a:solidFill>
                  <a:schemeClr val="tx1"/>
                </a:solidFill>
                <a:latin typeface="+mn-lt"/>
                <a:ea typeface="+mn-ea"/>
                <a:cs typeface="+mn-cs"/>
              </a:rPr>
              <a:t>semWait(s</a:t>
            </a:r>
            <a:r>
              <a:rPr lang="en-US" sz="1200" b="0" kern="1200" baseline="0" dirty="0" smtClean="0">
                <a:solidFill>
                  <a:schemeClr val="tx1"/>
                </a:solidFill>
                <a:latin typeface="+mn-lt"/>
                <a:ea typeface="+mn-ea"/>
                <a:cs typeface="+mn-cs"/>
              </a:rPr>
              <a:t>) ; if the corresponding signal has not yet been transmitted, the process is suspended until the transmission takes place.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To achieve the desired effect, we can view the semaphore as a variable that has an integer value upon which only three operations are defined: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A semaphore may be initialized to a nonnegative integer value.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a:t>
            </a:r>
            <a:r>
              <a:rPr lang="en-US" sz="1200" b="0" kern="1200" baseline="0" dirty="0" err="1" smtClean="0">
                <a:solidFill>
                  <a:schemeClr val="tx1"/>
                </a:solidFill>
                <a:latin typeface="+mn-lt"/>
                <a:ea typeface="+mn-ea"/>
                <a:cs typeface="+mn-cs"/>
              </a:rPr>
              <a:t>semWait</a:t>
            </a:r>
            <a:r>
              <a:rPr lang="en-US" sz="1200" b="0" kern="1200" baseline="0" dirty="0" smtClean="0">
                <a:solidFill>
                  <a:schemeClr val="tx1"/>
                </a:solidFill>
                <a:latin typeface="+mn-lt"/>
                <a:ea typeface="+mn-ea"/>
                <a:cs typeface="+mn-cs"/>
              </a:rPr>
              <a:t> operation decrements the semaphore value. If the value becomes negative, then the process executing the </a:t>
            </a:r>
            <a:r>
              <a:rPr lang="en-US" sz="1200" b="0" kern="1200" baseline="0" dirty="0" err="1" smtClean="0">
                <a:solidFill>
                  <a:schemeClr val="tx1"/>
                </a:solidFill>
                <a:latin typeface="+mn-lt"/>
                <a:ea typeface="+mn-ea"/>
                <a:cs typeface="+mn-cs"/>
              </a:rPr>
              <a:t>semWait</a:t>
            </a:r>
            <a:r>
              <a:rPr lang="en-US" sz="1200" b="0" kern="1200" baseline="0" dirty="0" smtClean="0">
                <a:solidFill>
                  <a:schemeClr val="tx1"/>
                </a:solidFill>
                <a:latin typeface="+mn-lt"/>
                <a:ea typeface="+mn-ea"/>
                <a:cs typeface="+mn-cs"/>
              </a:rPr>
              <a:t> is blocked.</a:t>
            </a:r>
          </a:p>
          <a:p>
            <a:r>
              <a:rPr lang="en-US" sz="1200" b="0" kern="1200" baseline="0" dirty="0" smtClean="0">
                <a:solidFill>
                  <a:schemeClr val="tx1"/>
                </a:solidFill>
                <a:latin typeface="+mn-lt"/>
                <a:ea typeface="+mn-ea"/>
                <a:cs typeface="+mn-cs"/>
              </a:rPr>
              <a:t>Otherwise, the process continues execution.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The </a:t>
            </a:r>
            <a:r>
              <a:rPr lang="en-US" sz="1200" b="0" kern="1200" baseline="0" dirty="0" err="1" smtClean="0">
                <a:solidFill>
                  <a:schemeClr val="tx1"/>
                </a:solidFill>
                <a:latin typeface="+mn-lt"/>
                <a:ea typeface="+mn-ea"/>
                <a:cs typeface="+mn-cs"/>
              </a:rPr>
              <a:t>semSignal</a:t>
            </a:r>
            <a:r>
              <a:rPr lang="en-US" sz="1200" b="0" kern="1200" baseline="0" dirty="0" smtClean="0">
                <a:solidFill>
                  <a:schemeClr val="tx1"/>
                </a:solidFill>
                <a:latin typeface="+mn-lt"/>
                <a:ea typeface="+mn-ea"/>
                <a:cs typeface="+mn-cs"/>
              </a:rPr>
              <a:t> operation increments the semaphore value. If the resulting value is less than or equal to zero, then a process blocked by a </a:t>
            </a:r>
            <a:r>
              <a:rPr lang="en-US" sz="1200" b="0" kern="1200" baseline="0" dirty="0" err="1" smtClean="0">
                <a:solidFill>
                  <a:schemeClr val="tx1"/>
                </a:solidFill>
                <a:latin typeface="+mn-lt"/>
                <a:ea typeface="+mn-ea"/>
                <a:cs typeface="+mn-cs"/>
              </a:rPr>
              <a:t>semWait</a:t>
            </a:r>
            <a:r>
              <a:rPr lang="en-US" sz="1200" b="0" kern="1200" baseline="0" dirty="0" smtClean="0">
                <a:solidFill>
                  <a:schemeClr val="tx1"/>
                </a:solidFill>
                <a:latin typeface="+mn-lt"/>
                <a:ea typeface="+mn-ea"/>
                <a:cs typeface="+mn-cs"/>
              </a:rPr>
              <a:t> operation, if any, is unblocked.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Other than these three operations, there is no way to inspect or manipulate semaphores.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We explain these operations as follows. To begin, the semaphore has a zero or positive value. If the value is positive, that value equals the number of processes that can issue a wait and immediately continue to execute. If the value is zero, either by initialization or because a number of processes equal to the initial semaphore value have issued a wait, the next process to issue a wait is blocked, and the semaphore value goes negative. Each subsequent wait drives the semaphore value further into minus territory. The negative value equals the number of processes waiting to be unblocked. Each signal unblocks one of the waiting processes when the semaphore value is negative.</a:t>
            </a:r>
            <a:endParaRPr lang="en-NZ"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1132860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[DOWN08] points out three interesting consequences of the semaphore definition: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In general, there is no way to know before a process decrements a semaphore whether it will block or not.</a:t>
            </a:r>
          </a:p>
          <a:p>
            <a:pPr>
              <a:buFont typeface="Arial"/>
              <a:buChar char="•"/>
            </a:pPr>
            <a:endParaRPr lang="en-US" sz="1200" kern="1200" baseline="0" dirty="0" smtClean="0">
              <a:solidFill>
                <a:schemeClr val="tx1"/>
              </a:solidFill>
              <a:latin typeface="+mn-lt"/>
              <a:ea typeface="+mn-ea"/>
              <a:cs typeface="+mn-cs"/>
            </a:endParaRPr>
          </a:p>
          <a:p>
            <a:pPr>
              <a:buFont typeface="Arial"/>
              <a:buChar char="•"/>
            </a:pPr>
            <a:r>
              <a:rPr lang="en-US" sz="1200" kern="1200" baseline="0" dirty="0" smtClean="0">
                <a:solidFill>
                  <a:schemeClr val="tx1"/>
                </a:solidFill>
                <a:latin typeface="+mn-lt"/>
                <a:ea typeface="+mn-ea"/>
                <a:cs typeface="+mn-cs"/>
              </a:rPr>
              <a:t>After a process increments a semaphore and another process gets woken up, both processes continue running concurrently. There is no way to know which process, if either, will continue immediately on a uniprocessor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When you signal a semaphore, you don’t necessarily know whether another process is waiting, so the number of unblocked processes may be zero or one.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4151403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both counting semaphores and binary semaphores, a queue is used to hold processes waiting on the semaphore. The question arises of the order in which processes are removed from such a queue. The fairest removal policy is first-in-first-out (FIFO): The process that has been blocked the longest is released from the queue first; a semaphore whose definition includes this policy is called a </a:t>
            </a:r>
            <a:r>
              <a:rPr lang="en-US" sz="1200" b="1" kern="1200" baseline="0" dirty="0" smtClean="0">
                <a:solidFill>
                  <a:schemeClr val="tx1"/>
                </a:solidFill>
                <a:latin typeface="+mn-lt"/>
                <a:ea typeface="+mn-ea"/>
                <a:cs typeface="+mn-cs"/>
              </a:rPr>
              <a:t>strong semaphore . </a:t>
            </a:r>
            <a:r>
              <a:rPr lang="en-US" sz="1200" b="0" kern="1200" baseline="0" dirty="0" smtClean="0">
                <a:solidFill>
                  <a:schemeClr val="tx1"/>
                </a:solidFill>
                <a:latin typeface="+mn-lt"/>
                <a:ea typeface="+mn-ea"/>
                <a:cs typeface="+mn-cs"/>
              </a:rPr>
              <a:t>A semaphore that does not specify the order in which processes </a:t>
            </a:r>
            <a:r>
              <a:rPr lang="en-US" sz="1200" kern="1200" baseline="0" dirty="0" smtClean="0">
                <a:solidFill>
                  <a:schemeClr val="tx1"/>
                </a:solidFill>
                <a:latin typeface="+mn-lt"/>
                <a:ea typeface="+mn-ea"/>
                <a:cs typeface="+mn-cs"/>
              </a:rPr>
              <a:t>are removed from the queue is a </a:t>
            </a:r>
            <a:r>
              <a:rPr lang="en-US" sz="1200" b="1" kern="1200" baseline="0" dirty="0" smtClean="0">
                <a:solidFill>
                  <a:schemeClr val="tx1"/>
                </a:solidFill>
                <a:latin typeface="+mn-lt"/>
                <a:ea typeface="+mn-ea"/>
                <a:cs typeface="+mn-cs"/>
              </a:rPr>
              <a:t>weak semaphore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3118566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5.8  is an example of the operation of a strong semaphore. Here processes A, B, and C depend on a result from process D. Initially (1), A is running;</a:t>
            </a:r>
          </a:p>
          <a:p>
            <a:r>
              <a:rPr lang="en-US" sz="1200" kern="1200" baseline="0" dirty="0" smtClean="0">
                <a:solidFill>
                  <a:schemeClr val="tx1"/>
                </a:solidFill>
                <a:latin typeface="+mn-lt"/>
                <a:ea typeface="+mn-ea"/>
                <a:cs typeface="+mn-cs"/>
              </a:rPr>
              <a:t>B, C, and D are ready; and the semaphore count is 1, indicating that one of D’s results is available. When A issues a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instruction on semaphore </a:t>
            </a:r>
            <a:r>
              <a:rPr lang="en-US" sz="1200" i="1" kern="1200" baseline="0" dirty="0" err="1"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 </a:t>
            </a:r>
            <a:r>
              <a:rPr lang="en-US" sz="1200" kern="1200" baseline="0" dirty="0" smtClean="0">
                <a:solidFill>
                  <a:schemeClr val="tx1"/>
                </a:solidFill>
                <a:latin typeface="+mn-lt"/>
                <a:ea typeface="+mn-ea"/>
                <a:cs typeface="+mn-cs"/>
              </a:rPr>
              <a:t>the semaphore decrements to 0, and A can continue to execute; subsequently it rejoins the ready queue. Then B runs (2), eventually issues a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instruction, and is blocked, allowing D to run (3). When D completes a new result, it issues a </a:t>
            </a:r>
            <a:r>
              <a:rPr lang="en-US" sz="1200" kern="1200" baseline="0" dirty="0" err="1" smtClean="0">
                <a:solidFill>
                  <a:schemeClr val="tx1"/>
                </a:solidFill>
                <a:latin typeface="+mn-lt"/>
                <a:ea typeface="+mn-ea"/>
                <a:cs typeface="+mn-cs"/>
              </a:rPr>
              <a:t>semSignal</a:t>
            </a:r>
            <a:r>
              <a:rPr lang="en-US" sz="1200" kern="1200" baseline="0" dirty="0" smtClean="0">
                <a:solidFill>
                  <a:schemeClr val="tx1"/>
                </a:solidFill>
                <a:latin typeface="+mn-lt"/>
                <a:ea typeface="+mn-ea"/>
                <a:cs typeface="+mn-cs"/>
              </a:rPr>
              <a:t> instruction, which allows B to move to the ready queue (4). D rejoins the ready queue and C begins to run (5) but is blocked when it issues a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instruction. Similarly, A and B run and are blocked on the semaphore, allowing D to resume execution (6). When D has a result, it issues a </a:t>
            </a:r>
            <a:r>
              <a:rPr lang="en-US" sz="1200" kern="1200" baseline="0" dirty="0" err="1" smtClean="0">
                <a:solidFill>
                  <a:schemeClr val="tx1"/>
                </a:solidFill>
                <a:latin typeface="+mn-lt"/>
                <a:ea typeface="+mn-ea"/>
                <a:cs typeface="+mn-cs"/>
              </a:rPr>
              <a:t>semSignal</a:t>
            </a:r>
            <a:r>
              <a:rPr lang="en-US" sz="1200" kern="1200" baseline="0" dirty="0" smtClean="0">
                <a:solidFill>
                  <a:schemeClr val="tx1"/>
                </a:solidFill>
                <a:latin typeface="+mn-lt"/>
                <a:ea typeface="+mn-ea"/>
                <a:cs typeface="+mn-cs"/>
              </a:rPr>
              <a:t> , which transfers C to the ready queue. Later cycles of D will release A and B from the Blocked state.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1970756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Figure 5.10, based on one in [BACO03], shows a possible sequence for three</a:t>
            </a:r>
          </a:p>
          <a:p>
            <a:r>
              <a:rPr lang="en-US" sz="1200" kern="1200" baseline="0" dirty="0" smtClean="0">
                <a:solidFill>
                  <a:schemeClr val="tx1"/>
                </a:solidFill>
                <a:latin typeface="+mn-lt"/>
                <a:ea typeface="+mn-ea"/>
                <a:cs typeface="+mn-cs"/>
              </a:rPr>
              <a:t>processes using the mutual exclusion discipline of Figure 5.9. In this example three</a:t>
            </a:r>
          </a:p>
          <a:p>
            <a:r>
              <a:rPr lang="en-US" sz="1200" kern="1200" baseline="0" dirty="0" smtClean="0">
                <a:solidFill>
                  <a:schemeClr val="tx1"/>
                </a:solidFill>
                <a:latin typeface="+mn-lt"/>
                <a:ea typeface="+mn-ea"/>
                <a:cs typeface="+mn-cs"/>
              </a:rPr>
              <a:t>processes (A, B, C) access a shared resource protected by the semaphore lock .</a:t>
            </a:r>
          </a:p>
          <a:p>
            <a:r>
              <a:rPr lang="en-US" sz="1200" kern="1200" baseline="0" dirty="0" smtClean="0">
                <a:solidFill>
                  <a:schemeClr val="tx1"/>
                </a:solidFill>
                <a:latin typeface="+mn-lt"/>
                <a:ea typeface="+mn-ea"/>
                <a:cs typeface="+mn-cs"/>
              </a:rPr>
              <a:t>Process A executes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(lock) ; because the semaphore has a value of 1 at</a:t>
            </a:r>
          </a:p>
          <a:p>
            <a:r>
              <a:rPr lang="en-US" sz="1200" kern="1200" baseline="0" dirty="0" smtClean="0">
                <a:solidFill>
                  <a:schemeClr val="tx1"/>
                </a:solidFill>
                <a:latin typeface="+mn-lt"/>
                <a:ea typeface="+mn-ea"/>
                <a:cs typeface="+mn-cs"/>
              </a:rPr>
              <a:t>the time of the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operation, A can immediately enter its critical section and</a:t>
            </a:r>
          </a:p>
          <a:p>
            <a:r>
              <a:rPr lang="en-US" sz="1200" kern="1200" baseline="0" dirty="0" smtClean="0">
                <a:solidFill>
                  <a:schemeClr val="tx1"/>
                </a:solidFill>
                <a:latin typeface="+mn-lt"/>
                <a:ea typeface="+mn-ea"/>
                <a:cs typeface="+mn-cs"/>
              </a:rPr>
              <a:t>the semaphore takes on the value 0. While A is in its critical section, both B and</a:t>
            </a:r>
          </a:p>
          <a:p>
            <a:r>
              <a:rPr lang="en-US" sz="1200" kern="1200" baseline="0" dirty="0" smtClean="0">
                <a:solidFill>
                  <a:schemeClr val="tx1"/>
                </a:solidFill>
                <a:latin typeface="+mn-lt"/>
                <a:ea typeface="+mn-ea"/>
                <a:cs typeface="+mn-cs"/>
              </a:rPr>
              <a:t>C perform a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operation and are blocked pending the availability of the</a:t>
            </a:r>
          </a:p>
          <a:p>
            <a:r>
              <a:rPr lang="en-US" sz="1200" kern="1200" baseline="0" dirty="0" smtClean="0">
                <a:solidFill>
                  <a:schemeClr val="tx1"/>
                </a:solidFill>
                <a:latin typeface="+mn-lt"/>
                <a:ea typeface="+mn-ea"/>
                <a:cs typeface="+mn-cs"/>
              </a:rPr>
              <a:t>semaphore. When A exits its critical section and performs </a:t>
            </a:r>
            <a:r>
              <a:rPr lang="en-US" sz="1200" kern="1200" baseline="0" dirty="0" err="1" smtClean="0">
                <a:solidFill>
                  <a:schemeClr val="tx1"/>
                </a:solidFill>
                <a:latin typeface="+mn-lt"/>
                <a:ea typeface="+mn-ea"/>
                <a:cs typeface="+mn-cs"/>
              </a:rPr>
              <a:t>semSignal</a:t>
            </a:r>
            <a:r>
              <a:rPr lang="en-US" sz="1200" kern="1200" baseline="0" dirty="0" smtClean="0">
                <a:solidFill>
                  <a:schemeClr val="tx1"/>
                </a:solidFill>
                <a:latin typeface="+mn-lt"/>
                <a:ea typeface="+mn-ea"/>
                <a:cs typeface="+mn-cs"/>
              </a:rPr>
              <a:t> (lock) , B,</a:t>
            </a:r>
          </a:p>
          <a:p>
            <a:r>
              <a:rPr lang="en-US" sz="1200" kern="1200" baseline="0" dirty="0" smtClean="0">
                <a:solidFill>
                  <a:schemeClr val="tx1"/>
                </a:solidFill>
                <a:latin typeface="+mn-lt"/>
                <a:ea typeface="+mn-ea"/>
                <a:cs typeface="+mn-cs"/>
              </a:rPr>
              <a:t>which was the first process in the queue, can now enter its critical section.</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1188167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now examine one of the most common problems faced in concurrent processing: the producer/consumer problem. The general statement is this: There are one or more producers generating some type of data (records, characters) and placing these in a buffer. There is a single consumer that is taking items out of the buffer one at a time. The system is to be constrained to prevent the overlap of buffer operations. That is, only one agent (producer or consumer) may access the buffer at any one time. The problem is to make sure that the producer won’t try to add data into the buffer if it’s full and that the consumer won’t try to remove data from an empty buffer. We will look at a number of solutions to this problem to illustrate both the power and the pitfalls of semaphores.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680267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48E312F-FA3E-4946-862A-5DCDD189A467}" type="datetime1">
              <a:rPr lang="en-US" smtClean="0"/>
              <a:t>11/27/2017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C6A529F-2A38-5E46-9A30-1E77CC312FF1}" type="datetime1">
              <a:rPr lang="en-US" smtClean="0"/>
              <a:t>11/27/2017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8AA68B3-4193-3647-9498-C9123ECF331F}" type="datetime1">
              <a:rPr lang="en-US" smtClean="0"/>
              <a:t>11/27/2017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4965905F-1FF2-B44C-8447-D20D4E0D31CC}" type="datetime1">
              <a:rPr lang="en-US" smtClean="0"/>
              <a:t>11/27/2017</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2F3ADC2-3FEE-0F43-B834-816A0B53D4CD}" type="datetime1">
              <a:rPr lang="en-US" smtClean="0"/>
              <a:t>11/27/2017</a:t>
            </a:fld>
            <a:endParaRPr/>
          </a:p>
        </p:txBody>
      </p:sp>
      <p:sp>
        <p:nvSpPr>
          <p:cNvPr id="5" name="Footer Placeholder 4"/>
          <p:cNvSpPr>
            <a:spLocks noGrp="1"/>
          </p:cNvSpPr>
          <p:nvPr>
            <p:ph type="ftr" sz="quarter" idx="11"/>
          </p:nvPr>
        </p:nvSpPr>
        <p:spPr/>
        <p:txBody>
          <a:bodyPr/>
          <a:lstStyle/>
          <a:p>
            <a:r>
              <a:rPr lang="en-US" smtClean="0"/>
              <a:t>© 2017 Pearson Education, Inc., Hoboken, NJ. All rights reserved. </a:t>
            </a:r>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437C39A8-6788-C24A-864E-68356630D1B7}" type="datetime1">
              <a:rPr lang="en-US" smtClean="0"/>
              <a:t>11/27/2017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64CB1ACF-210A-AA4F-9F61-1BD7D239A035}" type="datetime1">
              <a:rPr lang="en-US" smtClean="0"/>
              <a:t>11/27/2017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B4BA6485-30A0-574E-87A7-4916BC0E7260}" type="datetime1">
              <a:rPr lang="en-US" smtClean="0"/>
              <a:t>11/27/2017</a:t>
            </a:fld>
            <a:endParaRPr lang="en-US" dirty="0"/>
          </a:p>
        </p:txBody>
      </p:sp>
      <p:sp>
        <p:nvSpPr>
          <p:cNvPr id="8" name="Footer Placeholder 7"/>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6DFCD7C2-D3E2-FC4B-8625-B43D0CE8603D}" type="datetime1">
              <a:rPr lang="en-US" smtClean="0"/>
              <a:t>11/27/2017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9BCB7F04-538B-A24A-974C-5C9091F7E45B}" type="datetime1">
              <a:rPr lang="en-US" smtClean="0"/>
              <a:t>11/27/2017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84278A8-8C52-7149-B9A4-0C16B47E4729}" type="datetime1">
              <a:rPr lang="en-US" smtClean="0"/>
              <a:t>11/27/2017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7195863-B803-6844-9421-9F1311029437}" type="datetime1">
              <a:rPr lang="en-US" smtClean="0"/>
              <a:t>11/27/2017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854C6909-65D7-C841-9073-802E80AD48E0}" type="datetime1">
              <a:rPr lang="en-US" smtClean="0"/>
              <a:t>11/27/2017</a:t>
            </a:fld>
            <a:endParaRPr lang="en-US" dirty="0"/>
          </a:p>
        </p:txBody>
      </p:sp>
      <p:sp>
        <p:nvSpPr>
          <p:cNvPr id="4" name="Footer Placeholder 3"/>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17D4D390-3AFC-F14A-8EB0-5B57C92D1B3B}" type="datetime1">
              <a:rPr lang="en-US" smtClean="0"/>
              <a:t>11/27/2017</a:t>
            </a:fld>
            <a:endParaRPr lang="en-US"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5C214424-E713-004E-BCD3-7DBC35825BFA}" type="datetime1">
              <a:rPr lang="en-US" smtClean="0"/>
              <a:t>11/27/2017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8A59C8D-B2AC-324C-B4A6-60AB06385967}" type="datetime1">
              <a:rPr lang="en-US" smtClean="0"/>
              <a:t>11/27/2017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smtClean="0"/>
              <a:t>Click icon to add picture</a:t>
            </a:r>
            <a:endParaRPr/>
          </a:p>
        </p:txBody>
      </p:sp>
    </p:spTree>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42A0578E-FD22-B449-B282-71562287240E}" type="datetime1">
              <a:rPr lang="en-US" smtClean="0"/>
              <a:t>11/27/2017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ECCA5E21-223F-934B-8727-3F7288671E6F}" type="datetime1">
              <a:rPr lang="en-US" smtClean="0"/>
              <a:t>11/27/2017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875B6D4-7300-4048-A0BE-F24C53946F1C}" type="datetime1">
              <a:rPr lang="en-US" smtClean="0"/>
              <a:t>11/27/2017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F7616D7-994C-BC40-9FA0-978F0F22E1D5}" type="datetime1">
              <a:rPr lang="en-US" smtClean="0"/>
              <a:t>11/27/2017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53BBE2C-C4DF-ED4C-BA6A-5FE9C2B5415B}" type="datetime1">
              <a:rPr lang="en-US" smtClean="0"/>
              <a:t>11/27/2017</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DBDF118-D3DE-D845-9923-EAA3C3B2549C}" type="datetime1">
              <a:rPr lang="en-US" smtClean="0"/>
              <a:t>11/27/2017</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61C8528-6BBB-B34C-AA62-6B12AAE88233}" type="datetime1">
              <a:rPr lang="en-US" smtClean="0"/>
              <a:t>11/27/2017</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7E8A697-EA2B-9541-8F80-63FC6C5B1417}" type="datetime1">
              <a:rPr lang="en-US" smtClean="0"/>
              <a:t>11/27/2017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1B9ABC4-D72A-164E-B5EB-4F9BC9333955}" type="datetime1">
              <a:rPr lang="en-US" smtClean="0"/>
              <a:t>11/27/2017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B2936734-5B71-9C4C-A00B-EAC1D44D9D66}" type="datetime1">
              <a:rPr lang="en-US" smtClean="0"/>
              <a:t>11/27/2017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A5C09F9-B7FD-0B4E-A688-6E1420819C3F}" type="datetime1">
              <a:rPr lang="en-US" smtClean="0"/>
              <a:t>11/27/2017</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ransition/>
  <p:timing>
    <p:tnLst>
      <p:par>
        <p:cTn id="1" dur="indefinite" restart="never" nodeType="tmRoot"/>
      </p:par>
    </p:tnLst>
  </p:timing>
  <p:hf sldNum="0"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10.emf"/></Relationships>
</file>

<file path=ppt/slides/_rels/slide4.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8.pdf"/><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1.xml"/><Relationship Id="rId5" Type="http://schemas.openxmlformats.org/officeDocument/2006/relationships/image" Target="../media/image12.png"/><Relationship Id="rId4" Type="http://schemas.openxmlformats.org/officeDocument/2006/relationships/image" Target="../media/image42.pdf"/></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dirty="0" smtClean="0"/>
              <a:t>Chapter 5</a:t>
            </a:r>
            <a:br>
              <a:rPr lang="en-US" dirty="0" smtClean="0"/>
            </a:br>
            <a:r>
              <a:rPr lang="en-US" dirty="0" smtClean="0"/>
              <a:t>Concurrency: Mutual Exclusion and Synchronization</a:t>
            </a:r>
          </a:p>
        </p:txBody>
      </p:sp>
      <p:sp>
        <p:nvSpPr>
          <p:cNvPr id="3" name="Subtitle 2"/>
          <p:cNvSpPr>
            <a:spLocks noGrp="1"/>
          </p:cNvSpPr>
          <p:nvPr>
            <p:ph type="body" idx="1"/>
          </p:nvPr>
        </p:nvSpPr>
        <p:spPr>
          <a:xfrm>
            <a:off x="457200" y="1905000"/>
            <a:ext cx="2133601" cy="4191000"/>
          </a:xfrm>
        </p:spPr>
        <p:txBody>
          <a:bodyPr rtlCol="0">
            <a:normAutofit/>
          </a:bodyPr>
          <a:lstStyle/>
          <a:p>
            <a:pPr algn="ctr">
              <a:spcBef>
                <a:spcPct val="20000"/>
              </a:spcBef>
              <a:buClrTx/>
              <a:buSzTx/>
              <a:defRPr/>
            </a:pPr>
            <a:r>
              <a:rPr lang="en-US" sz="3200" i="1" dirty="0" smtClean="0">
                <a:solidFill>
                  <a:schemeClr val="bg2">
                    <a:lumMod val="25000"/>
                  </a:schemeClr>
                </a:solidFill>
              </a:rPr>
              <a:t>Operating Systems:</a:t>
            </a:r>
            <a:br>
              <a:rPr lang="en-US" sz="3200" i="1" dirty="0" smtClean="0">
                <a:solidFill>
                  <a:schemeClr val="bg2">
                    <a:lumMod val="25000"/>
                  </a:schemeClr>
                </a:solidFill>
              </a:rPr>
            </a:br>
            <a:r>
              <a:rPr lang="en-US" sz="3200" i="1" dirty="0" smtClean="0">
                <a:solidFill>
                  <a:schemeClr val="bg2">
                    <a:lumMod val="25000"/>
                  </a:schemeClr>
                </a:solidFill>
              </a:rPr>
              <a:t>Internals and Design Principles</a:t>
            </a:r>
          </a:p>
        </p:txBody>
      </p:sp>
      <p:sp>
        <p:nvSpPr>
          <p:cNvPr id="7" name="Rectangle 6"/>
          <p:cNvSpPr/>
          <p:nvPr/>
        </p:nvSpPr>
        <p:spPr>
          <a:xfrm>
            <a:off x="5029200" y="5029200"/>
            <a:ext cx="3581400" cy="684803"/>
          </a:xfrm>
          <a:prstGeom prst="rect">
            <a:avLst/>
          </a:prstGeom>
        </p:spPr>
        <p:txBody>
          <a:bodyPr wrap="square">
            <a:spAutoFit/>
          </a:bodyPr>
          <a:lstStyle/>
          <a:p>
            <a:pPr algn="r">
              <a:spcBef>
                <a:spcPts val="300"/>
              </a:spcBef>
              <a:buClr>
                <a:schemeClr val="accent1"/>
              </a:buClr>
              <a:buSzPct val="75000"/>
            </a:pPr>
            <a:r>
              <a:rPr lang="en-US" dirty="0" smtClean="0">
                <a:solidFill>
                  <a:schemeClr val="tx1">
                    <a:lumMod val="50000"/>
                    <a:lumOff val="50000"/>
                  </a:schemeClr>
                </a:solidFill>
                <a:latin typeface="+mn-lt"/>
              </a:rPr>
              <a:t>Ninth Edition</a:t>
            </a:r>
          </a:p>
          <a:p>
            <a:pPr algn="r">
              <a:spcBef>
                <a:spcPts val="300"/>
              </a:spcBef>
              <a:buClr>
                <a:schemeClr val="accent1"/>
              </a:buClr>
              <a:buSzPct val="75000"/>
            </a:pPr>
            <a:r>
              <a:rPr lang="en-US" dirty="0" smtClean="0">
                <a:solidFill>
                  <a:schemeClr val="tx1">
                    <a:lumMod val="50000"/>
                    <a:lumOff val="50000"/>
                  </a:schemeClr>
                </a:solidFill>
                <a:latin typeface="+mn-lt"/>
              </a:rPr>
              <a:t>By William Stallings</a:t>
            </a:r>
            <a:endParaRPr lang="en-US" dirty="0">
              <a:solidFill>
                <a:schemeClr val="tx1">
                  <a:lumMod val="50000"/>
                  <a:lumOff val="50000"/>
                </a:schemeClr>
              </a:solidFill>
              <a:latin typeface="+mn-lt"/>
            </a:endParaRPr>
          </a:p>
        </p:txBody>
      </p:sp>
      <p:sp>
        <p:nvSpPr>
          <p:cNvPr id="5" name="Footer Placeholder 4"/>
          <p:cNvSpPr>
            <a:spLocks noGrp="1"/>
          </p:cNvSpPr>
          <p:nvPr>
            <p:ph type="ftr" sz="quarter" idx="11"/>
          </p:nvPr>
        </p:nvSpPr>
        <p:spPr>
          <a:xfrm>
            <a:off x="318246" y="6492875"/>
            <a:ext cx="7073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a:t>
            </a:r>
            <a:endParaRPr lang="en-US"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4" name="TextBox 3"/>
          <p:cNvSpPr txBox="1"/>
          <p:nvPr/>
        </p:nvSpPr>
        <p:spPr>
          <a:xfrm>
            <a:off x="457200" y="2057400"/>
            <a:ext cx="82296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Complement with info from the book</a:t>
            </a:r>
          </a:p>
          <a:p>
            <a:pPr marL="285750" indent="-285750">
              <a:buFont typeface="Arial" panose="020B0604020202020204" pitchFamily="34" charset="0"/>
              <a:buChar char="•"/>
            </a:pPr>
            <a:r>
              <a:rPr lang="en-US" dirty="0" smtClean="0"/>
              <a:t>Read it</a:t>
            </a:r>
            <a:endParaRPr lang="en-US" dirty="0"/>
          </a:p>
        </p:txBody>
      </p:sp>
    </p:spTree>
    <p:extLst>
      <p:ext uri="{BB962C8B-B14F-4D97-AF65-F5344CB8AC3E}">
        <p14:creationId xmlns:p14="http://schemas.microsoft.com/office/powerpoint/2010/main" val="81242269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r>
              <a:rPr lang="en-NZ" b="1" dirty="0" smtClean="0">
                <a:ln w="10541" cmpd="sng">
                  <a:solidFill>
                    <a:schemeClr val="accent1">
                      <a:shade val="88000"/>
                      <a:satMod val="110000"/>
                    </a:schemeClr>
                  </a:solidFill>
                  <a:prstDash val="solid"/>
                </a:ln>
                <a:solidFill>
                  <a:schemeClr val="accent6">
                    <a:lumMod val="50000"/>
                  </a:schemeClr>
                </a:solidFill>
                <a:effectLst/>
              </a:rPr>
              <a:t>Lecture </a:t>
            </a:r>
            <a:endParaRPr lang="en-NZ" b="1" dirty="0">
              <a:ln w="10541" cmpd="sng">
                <a:solidFill>
                  <a:schemeClr val="accent1">
                    <a:shade val="88000"/>
                    <a:satMod val="110000"/>
                  </a:schemeClr>
                </a:solidFill>
                <a:prstDash val="solid"/>
              </a:ln>
              <a:solidFill>
                <a:schemeClr val="accent6">
                  <a:lumMod val="50000"/>
                </a:schemeClr>
              </a:solidFill>
              <a:effectLst/>
            </a:endParaRPr>
          </a:p>
        </p:txBody>
      </p:sp>
      <p:sp>
        <p:nvSpPr>
          <p:cNvPr id="5" name="Footer Placeholder 4"/>
          <p:cNvSpPr>
            <a:spLocks noGrp="1"/>
          </p:cNvSpPr>
          <p:nvPr>
            <p:ph type="ftr" sz="quarter" idx="11"/>
          </p:nvPr>
        </p:nvSpPr>
        <p:spPr>
          <a:xfrm>
            <a:off x="318246" y="6492875"/>
            <a:ext cx="6615953" cy="365125"/>
          </a:xfrm>
        </p:spPr>
        <p:txBody>
          <a:bodyPr/>
          <a:lstStyle/>
          <a:p>
            <a:pPr>
              <a:defRPr/>
            </a:pPr>
            <a:r>
              <a:rPr lang="en-US" dirty="0" smtClean="0"/>
              <a:t>© 2017 Pearson Education, Inc., Hoboken, NJ. All rights reserved. </a:t>
            </a:r>
            <a:endParaRPr lang="en-US" dirty="0"/>
          </a:p>
        </p:txBody>
      </p:sp>
      <p:sp>
        <p:nvSpPr>
          <p:cNvPr id="7" name="TextBox 6"/>
          <p:cNvSpPr txBox="1"/>
          <p:nvPr/>
        </p:nvSpPr>
        <p:spPr>
          <a:xfrm>
            <a:off x="457200" y="2133600"/>
            <a:ext cx="8229600" cy="1569660"/>
          </a:xfrm>
          <a:prstGeom prst="rect">
            <a:avLst/>
          </a:prstGeom>
          <a:noFill/>
        </p:spPr>
        <p:txBody>
          <a:bodyPr wrap="square" rtlCol="0">
            <a:spAutoFit/>
          </a:bodyPr>
          <a:lstStyle/>
          <a:p>
            <a:r>
              <a:rPr lang="en-US" sz="2400" dirty="0" smtClean="0">
                <a:latin typeface="+mj-lt"/>
              </a:rPr>
              <a:t>This lecture was presented in two parts.</a:t>
            </a:r>
          </a:p>
          <a:p>
            <a:pPr marL="342900" indent="-342900">
              <a:buAutoNum type="arabicPeriod"/>
            </a:pPr>
            <a:r>
              <a:rPr lang="en-US" sz="2400" dirty="0" smtClean="0">
                <a:latin typeface="+mj-lt"/>
              </a:rPr>
              <a:t>Traditional board lecture</a:t>
            </a:r>
          </a:p>
          <a:p>
            <a:pPr marL="800100" lvl="1" indent="-342900">
              <a:buFont typeface="Arial" panose="020B0604020202020204" pitchFamily="34" charset="0"/>
              <a:buChar char="•"/>
            </a:pPr>
            <a:r>
              <a:rPr lang="en-US" sz="2400" dirty="0" smtClean="0">
                <a:latin typeface="+mj-lt"/>
              </a:rPr>
              <a:t>Students were asked and advised to take notes</a:t>
            </a:r>
          </a:p>
          <a:p>
            <a:pPr marL="342900" indent="-342900">
              <a:buAutoNum type="arabicPeriod"/>
            </a:pPr>
            <a:r>
              <a:rPr lang="en-US" sz="2400" dirty="0" smtClean="0">
                <a:latin typeface="+mj-lt"/>
              </a:rPr>
              <a:t>These Slides</a:t>
            </a:r>
            <a:endParaRPr lang="en-US" sz="2400" dirty="0">
              <a:latin typeface="+mj-lt"/>
            </a:endParaRPr>
          </a:p>
        </p:txBody>
      </p:sp>
    </p:spTree>
    <p:extLst>
      <p:ext uri="{BB962C8B-B14F-4D97-AF65-F5344CB8AC3E}">
        <p14:creationId xmlns:p14="http://schemas.microsoft.com/office/powerpoint/2010/main" val="342150682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4200" y="609600"/>
            <a:ext cx="5486400" cy="228600"/>
          </a:xfrm>
          <a:prstGeom prst="rect">
            <a:avLst/>
          </a:prstGeom>
          <a:blipFill rotWithShape="1">
            <a:blip r:embed="rId3"/>
            <a:tile tx="0" ty="0" sx="100000" sy="100000" flip="none" algn="tl"/>
          </a:blipFill>
        </p:spPr>
        <p:txBody>
          <a:bodyPr wrap="square" rtlCol="0">
            <a:spAutoFit/>
          </a:bodyPr>
          <a:lstStyle/>
          <a:p>
            <a:endParaRPr lang="en-US"/>
          </a:p>
        </p:txBody>
      </p:sp>
      <p:sp>
        <p:nvSpPr>
          <p:cNvPr id="5" name="TextBox 4"/>
          <p:cNvSpPr txBox="1"/>
          <p:nvPr/>
        </p:nvSpPr>
        <p:spPr>
          <a:xfrm>
            <a:off x="3124200" y="6248400"/>
            <a:ext cx="5486400" cy="228600"/>
          </a:xfrm>
          <a:prstGeom prst="rect">
            <a:avLst/>
          </a:prstGeom>
          <a:blipFill rotWithShape="1">
            <a:blip r:embed="rId3"/>
            <a:tile tx="0" ty="0" sx="100000" sy="100000" flip="none" algn="tl"/>
          </a:blipFill>
        </p:spPr>
        <p:txBody>
          <a:bodyPr wrap="square" rtlCol="0">
            <a:spAutoFit/>
          </a:bodyPr>
          <a:lstStyle/>
          <a:p>
            <a:endParaRPr lang="en-US"/>
          </a:p>
        </p:txBody>
      </p:sp>
      <p:sp>
        <p:nvSpPr>
          <p:cNvPr id="10" name="Rectangle 9"/>
          <p:cNvSpPr/>
          <p:nvPr/>
        </p:nvSpPr>
        <p:spPr>
          <a:xfrm>
            <a:off x="6477000" y="1524000"/>
            <a:ext cx="2362200" cy="3354765"/>
          </a:xfrm>
          <a:prstGeom prst="rect">
            <a:avLst/>
          </a:prstGeom>
        </p:spPr>
        <p:txBody>
          <a:bodyPr wrap="square">
            <a:spAutoFit/>
          </a:bodyPr>
          <a:lstStyle/>
          <a:p>
            <a:pPr algn="ctr"/>
            <a:r>
              <a:rPr lang="en-US" sz="3600" b="1" dirty="0" smtClean="0">
                <a:latin typeface="+mj-lt"/>
              </a:rPr>
              <a:t>Table 5.3    </a:t>
            </a:r>
          </a:p>
          <a:p>
            <a:pPr algn="ctr"/>
            <a:endParaRPr lang="en-US" sz="3600" b="1" dirty="0" smtClean="0">
              <a:latin typeface="+mj-lt"/>
            </a:endParaRPr>
          </a:p>
          <a:p>
            <a:pPr algn="ctr"/>
            <a:r>
              <a:rPr lang="en-US" sz="2800" b="1" dirty="0" smtClean="0">
                <a:latin typeface="+mj-lt"/>
              </a:rPr>
              <a:t>Common </a:t>
            </a:r>
          </a:p>
          <a:p>
            <a:pPr algn="ctr"/>
            <a:endParaRPr lang="en-US" sz="2800" b="1" dirty="0" smtClean="0">
              <a:latin typeface="+mj-lt"/>
            </a:endParaRPr>
          </a:p>
          <a:p>
            <a:pPr algn="ctr"/>
            <a:r>
              <a:rPr lang="en-US" sz="2800" b="1" dirty="0" smtClean="0">
                <a:latin typeface="+mj-lt"/>
              </a:rPr>
              <a:t>Concurrency </a:t>
            </a:r>
          </a:p>
          <a:p>
            <a:pPr algn="ctr"/>
            <a:endParaRPr lang="en-US" sz="2800" b="1" dirty="0" smtClean="0">
              <a:latin typeface="+mj-lt"/>
            </a:endParaRPr>
          </a:p>
          <a:p>
            <a:pPr algn="ctr"/>
            <a:r>
              <a:rPr lang="en-US" sz="2800" b="1" dirty="0" smtClean="0">
                <a:latin typeface="+mj-lt"/>
              </a:rPr>
              <a:t>Mechanisms</a:t>
            </a:r>
            <a:r>
              <a:rPr lang="en-US" sz="2800" dirty="0" smtClean="0">
                <a:latin typeface="+mj-lt"/>
              </a:rPr>
              <a:t> </a:t>
            </a:r>
            <a:endParaRPr lang="en-US" sz="4000" dirty="0">
              <a:latin typeface="+mj-lt"/>
            </a:endParaRPr>
          </a:p>
        </p:txBody>
      </p:sp>
      <p:pic>
        <p:nvPicPr>
          <p:cNvPr id="11" name="Picture 10"/>
          <p:cNvPicPr>
            <a:picLocks noChangeAspect="1"/>
          </p:cNvPicPr>
          <p:nvPr/>
        </p:nvPicPr>
        <p:blipFill>
          <a:blip r:embed="rId4"/>
          <a:stretch>
            <a:fillRect/>
          </a:stretch>
        </p:blipFill>
        <p:spPr>
          <a:xfrm>
            <a:off x="457200" y="685800"/>
            <a:ext cx="5931849" cy="5969000"/>
          </a:xfrm>
          <a:prstGeom prst="rect">
            <a:avLst/>
          </a:prstGeom>
        </p:spPr>
      </p:pic>
      <p:sp>
        <p:nvSpPr>
          <p:cNvPr id="6" name="Footer Placeholder 5"/>
          <p:cNvSpPr>
            <a:spLocks noGrp="1"/>
          </p:cNvSpPr>
          <p:nvPr>
            <p:ph type="ftr" sz="quarter" idx="11"/>
          </p:nvPr>
        </p:nvSpPr>
        <p:spPr>
          <a:xfrm>
            <a:off x="318246" y="6492875"/>
            <a:ext cx="5168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4648200" cy="1142999"/>
          </a:xfrm>
        </p:spPr>
        <p:txBody>
          <a:bodyPr/>
          <a:lstStyle/>
          <a:p>
            <a:r>
              <a:rPr lang="en-NZ" sz="5400" b="1" spc="200" dirty="0" smtClean="0">
                <a:ln w="1905"/>
                <a:solidFill>
                  <a:schemeClr val="bg2">
                    <a:lumMod val="10000"/>
                  </a:schemeClr>
                </a:solidFill>
                <a:effectLst>
                  <a:innerShdw blurRad="69850" dist="43180" dir="5400000">
                    <a:srgbClr val="000000">
                      <a:alpha val="65000"/>
                    </a:srgbClr>
                  </a:innerShdw>
                </a:effectLst>
              </a:rPr>
              <a:t>Semaphore</a:t>
            </a:r>
            <a:endParaRPr lang="en-NZ" sz="5400" b="1" spc="200" dirty="0">
              <a:ln w="1905"/>
              <a:solidFill>
                <a:schemeClr val="bg2">
                  <a:lumMod val="10000"/>
                </a:schemeClr>
              </a:soli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989847807"/>
              </p:ext>
            </p:extLst>
          </p:nvPr>
        </p:nvGraphicFramePr>
        <p:xfrm>
          <a:off x="533400" y="2209800"/>
          <a:ext cx="80772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81000" y="4343400"/>
            <a:ext cx="8382000" cy="1800493"/>
          </a:xfrm>
          <a:prstGeom prst="rect">
            <a:avLst/>
          </a:prstGeom>
          <a:blipFill rotWithShape="1">
            <a:blip r:embed="rId8"/>
            <a:tile tx="0" ty="0" sx="100000" sy="100000" flip="none" algn="tl"/>
          </a:blipFill>
        </p:spPr>
        <p:txBody>
          <a:bodyPr wrap="square" rtlCol="0">
            <a:spAutoFit/>
          </a:bodyPr>
          <a:lstStyle/>
          <a:p>
            <a:pPr marL="919163" lvl="0" indent="-457200">
              <a:spcBef>
                <a:spcPts val="1200"/>
              </a:spcBef>
              <a:buFont typeface="+mj-lt"/>
              <a:buAutoNum type="arabicParenR"/>
            </a:pPr>
            <a:r>
              <a:rPr lang="en-US" sz="2100" dirty="0" smtClean="0">
                <a:solidFill>
                  <a:schemeClr val="bg2">
                    <a:lumMod val="25000"/>
                  </a:schemeClr>
                </a:solidFill>
                <a:latin typeface="+mn-lt"/>
              </a:rPr>
              <a:t>A semaphore may be initialized to a nonnegative integer value</a:t>
            </a:r>
          </a:p>
          <a:p>
            <a:pPr marL="919163" lvl="0" indent="-457200">
              <a:spcBef>
                <a:spcPts val="1200"/>
              </a:spcBef>
              <a:buFont typeface="+mj-lt"/>
              <a:buAutoNum type="arabicParenR"/>
            </a:pPr>
            <a:r>
              <a:rPr lang="en-US" sz="2100" dirty="0" smtClean="0">
                <a:solidFill>
                  <a:schemeClr val="bg2">
                    <a:lumMod val="25000"/>
                  </a:schemeClr>
                </a:solidFill>
                <a:latin typeface="+mn-lt"/>
              </a:rPr>
              <a:t>The </a:t>
            </a:r>
            <a:r>
              <a:rPr lang="en-US" sz="2100" dirty="0" err="1" smtClean="0">
                <a:solidFill>
                  <a:schemeClr val="bg2">
                    <a:lumMod val="25000"/>
                  </a:schemeClr>
                </a:solidFill>
                <a:latin typeface="+mn-lt"/>
              </a:rPr>
              <a:t>semWait</a:t>
            </a:r>
            <a:r>
              <a:rPr lang="en-US" sz="2100" dirty="0" smtClean="0">
                <a:solidFill>
                  <a:schemeClr val="bg2">
                    <a:lumMod val="25000"/>
                  </a:schemeClr>
                </a:solidFill>
                <a:latin typeface="+mn-lt"/>
              </a:rPr>
              <a:t> operation decrements the semaphore value</a:t>
            </a:r>
          </a:p>
          <a:p>
            <a:pPr marL="919163" lvl="0" indent="-457200">
              <a:spcBef>
                <a:spcPts val="1200"/>
              </a:spcBef>
              <a:buFont typeface="+mj-lt"/>
              <a:buAutoNum type="arabicParenR"/>
            </a:pPr>
            <a:r>
              <a:rPr lang="en-US" sz="2100" dirty="0" smtClean="0">
                <a:solidFill>
                  <a:schemeClr val="bg2">
                    <a:lumMod val="25000"/>
                  </a:schemeClr>
                </a:solidFill>
                <a:latin typeface="+mn-lt"/>
              </a:rPr>
              <a:t>The </a:t>
            </a:r>
            <a:r>
              <a:rPr lang="en-US" sz="2100" dirty="0" err="1" smtClean="0">
                <a:solidFill>
                  <a:schemeClr val="bg2">
                    <a:lumMod val="25000"/>
                  </a:schemeClr>
                </a:solidFill>
                <a:latin typeface="+mn-lt"/>
              </a:rPr>
              <a:t>semSignal</a:t>
            </a:r>
            <a:r>
              <a:rPr lang="en-US" sz="2100" dirty="0" smtClean="0">
                <a:solidFill>
                  <a:schemeClr val="bg2">
                    <a:lumMod val="25000"/>
                  </a:schemeClr>
                </a:solidFill>
                <a:latin typeface="+mn-lt"/>
              </a:rPr>
              <a:t> operation increments the semaphore value</a:t>
            </a:r>
          </a:p>
          <a:p>
            <a:endParaRPr lang="en-US" dirty="0"/>
          </a:p>
        </p:txBody>
      </p:sp>
      <p:sp>
        <p:nvSpPr>
          <p:cNvPr id="6" name="Footer Placeholder 5"/>
          <p:cNvSpPr>
            <a:spLocks noGrp="1"/>
          </p:cNvSpPr>
          <p:nvPr>
            <p:ph type="ftr" sz="quarter" idx="11"/>
          </p:nvPr>
        </p:nvSpPr>
        <p:spPr>
          <a:xfrm>
            <a:off x="318246" y="6492875"/>
            <a:ext cx="53967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sz="5400" b="1" spc="200" dirty="0" smtClean="0">
                <a:ln w="1905"/>
                <a:solidFill>
                  <a:schemeClr val="bg2">
                    <a:lumMod val="10000"/>
                  </a:schemeClr>
                </a:solidFill>
                <a:effectLst>
                  <a:innerShdw blurRad="69850" dist="43180" dir="5400000">
                    <a:srgbClr val="000000">
                      <a:alpha val="65000"/>
                    </a:srgbClr>
                  </a:innerShdw>
                </a:effectLst>
              </a:rPr>
              <a:t>Consequences</a:t>
            </a:r>
            <a:endParaRPr lang="en-US" sz="5400" b="1" spc="200" dirty="0">
              <a:ln w="1905"/>
              <a:solidFill>
                <a:schemeClr val="bg2">
                  <a:lumMod val="10000"/>
                </a:schemeClr>
              </a:solidFill>
              <a:effectLst>
                <a:innerShdw blurRad="69850" dist="43180" dir="5400000">
                  <a:srgbClr val="000000">
                    <a:alpha val="65000"/>
                  </a:srgbClr>
                </a:innerShdw>
              </a:effectLst>
            </a:endParaRPr>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3954113180"/>
              </p:ext>
            </p:extLst>
          </p:nvPr>
        </p:nvGraphicFramePr>
        <p:xfrm>
          <a:off x="498391" y="2286000"/>
          <a:ext cx="8104187" cy="3840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50157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r>
              <a:rPr lang="en-NZ" b="1" dirty="0" smtClean="0">
                <a:ln w="10541" cmpd="sng">
                  <a:solidFill>
                    <a:schemeClr val="accent1">
                      <a:shade val="88000"/>
                      <a:satMod val="110000"/>
                    </a:schemeClr>
                  </a:solidFill>
                  <a:prstDash val="solid"/>
                </a:ln>
                <a:solidFill>
                  <a:schemeClr val="accent6">
                    <a:lumMod val="50000"/>
                  </a:schemeClr>
                </a:solidFill>
                <a:effectLst/>
              </a:rPr>
              <a:t>Strong/Weak Semaphores</a:t>
            </a:r>
            <a:endParaRPr lang="en-NZ" b="1" dirty="0">
              <a:ln w="10541" cmpd="sng">
                <a:solidFill>
                  <a:schemeClr val="accent1">
                    <a:shade val="88000"/>
                    <a:satMod val="110000"/>
                  </a:schemeClr>
                </a:solidFill>
                <a:prstDash val="solid"/>
              </a:ln>
              <a:solidFill>
                <a:schemeClr val="accent6">
                  <a:lumMod val="50000"/>
                </a:schemeClr>
              </a:solidFill>
              <a:effectLst/>
            </a:endParaRPr>
          </a:p>
        </p:txBody>
      </p:sp>
      <p:sp>
        <p:nvSpPr>
          <p:cNvPr id="3" name="Content Placeholder 2"/>
          <p:cNvSpPr>
            <a:spLocks noGrp="1"/>
          </p:cNvSpPr>
          <p:nvPr>
            <p:ph sz="half" idx="1"/>
          </p:nvPr>
        </p:nvSpPr>
        <p:spPr>
          <a:xfrm>
            <a:off x="381000" y="2209799"/>
            <a:ext cx="9067800" cy="609601"/>
          </a:xfrm>
        </p:spPr>
        <p:txBody>
          <a:bodyPr>
            <a:noAutofit/>
          </a:bodyPr>
          <a:lstStyle/>
          <a:p>
            <a:pPr>
              <a:buClr>
                <a:schemeClr val="accent1">
                  <a:lumMod val="75000"/>
                </a:schemeClr>
              </a:buClr>
              <a:buSzPct val="92000"/>
              <a:buFont typeface="Wingdings" charset="2"/>
              <a:buChar char="❋"/>
            </a:pPr>
            <a:r>
              <a:rPr lang="en-NZ" sz="2400" dirty="0" smtClean="0"/>
              <a:t>A queue is used to hold processes waiting on the semaphore</a:t>
            </a:r>
          </a:p>
          <a:p>
            <a:endParaRPr lang="en-NZ" sz="2800" dirty="0"/>
          </a:p>
        </p:txBody>
      </p:sp>
      <p:graphicFrame>
        <p:nvGraphicFramePr>
          <p:cNvPr id="4" name="Diagram 3"/>
          <p:cNvGraphicFramePr/>
          <p:nvPr/>
        </p:nvGraphicFramePr>
        <p:xfrm>
          <a:off x="457200" y="2895600"/>
          <a:ext cx="8229600" cy="353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6615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8246" y="6492875"/>
            <a:ext cx="4863353" cy="365125"/>
          </a:xfrm>
        </p:spPr>
        <p:txBody>
          <a:bodyPr/>
          <a:lstStyle/>
          <a:p>
            <a:pPr>
              <a:defRPr/>
            </a:pPr>
            <a:r>
              <a:rPr lang="en-US" dirty="0" smtClean="0"/>
              <a:t>© 2017 Pearson Education, Inc., Hoboken, NJ. All rights reserved. </a:t>
            </a:r>
            <a:endParaRPr lang="en-US" dirty="0"/>
          </a:p>
        </p:txBody>
      </p:sp>
      <p:pic>
        <p:nvPicPr>
          <p:cNvPr id="4" name="Picture 3" descr="f0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909" b="11818"/>
              <a:stretch>
                <a:fillRect/>
              </a:stretch>
            </p:blipFill>
          </mc:Choice>
          <mc:Fallback>
            <p:blipFill>
              <a:blip r:embed="rId4"/>
              <a:srcRect t="909" b="11818"/>
              <a:stretch>
                <a:fillRect/>
              </a:stretch>
            </p:blipFill>
          </mc:Fallback>
        </mc:AlternateContent>
        <p:spPr>
          <a:xfrm>
            <a:off x="1981200" y="685800"/>
            <a:ext cx="5299364" cy="5985168"/>
          </a:xfrm>
          <a:prstGeom prst="rect">
            <a:avLst/>
          </a:prstGeom>
        </p:spPr>
      </p:pic>
    </p:spTree>
  </p:cSld>
  <p:clrMapOvr>
    <a:masterClrMapping/>
  </p:clrMapOvr>
  <p:transition spd="slow">
    <p:wheel spokes="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 y="2057400"/>
            <a:ext cx="2209800" cy="533400"/>
          </a:xfrm>
          <a:prstGeom prst="rect">
            <a:avLst/>
          </a:prstGeom>
          <a:blipFill rotWithShape="1">
            <a:blip r:embed="rId3"/>
            <a:tile tx="0" ty="0" sx="100000" sy="100000" flip="none" algn="tl"/>
          </a:blipFill>
        </p:spPr>
        <p:txBody>
          <a:bodyPr wrap="square" rtlCol="0">
            <a:spAutoFit/>
          </a:bodyPr>
          <a:lstStyle/>
          <a:p>
            <a:endParaRPr lang="en-US" dirty="0"/>
          </a:p>
        </p:txBody>
      </p:sp>
      <p:sp>
        <p:nvSpPr>
          <p:cNvPr id="8" name="TextBox 7"/>
          <p:cNvSpPr txBox="1"/>
          <p:nvPr/>
        </p:nvSpPr>
        <p:spPr>
          <a:xfrm>
            <a:off x="381000" y="4038600"/>
            <a:ext cx="2209800" cy="533400"/>
          </a:xfrm>
          <a:prstGeom prst="rect">
            <a:avLst/>
          </a:prstGeom>
          <a:blipFill rotWithShape="1">
            <a:blip r:embed="rId3"/>
            <a:tile tx="0" ty="0" sx="100000" sy="100000" flip="none" algn="tl"/>
          </a:blipFill>
        </p:spPr>
        <p:txBody>
          <a:bodyPr wrap="square" rtlCol="0">
            <a:spAutoFit/>
          </a:bodyPr>
          <a:lstStyle/>
          <a:p>
            <a:endParaRPr lang="en-US" dirty="0"/>
          </a:p>
        </p:txBody>
      </p:sp>
      <p:sp>
        <p:nvSpPr>
          <p:cNvPr id="5" name="Footer Placeholder 4"/>
          <p:cNvSpPr>
            <a:spLocks noGrp="1"/>
          </p:cNvSpPr>
          <p:nvPr>
            <p:ph type="ftr" sz="quarter" idx="11"/>
          </p:nvPr>
        </p:nvSpPr>
        <p:spPr>
          <a:xfrm>
            <a:off x="318246" y="6492875"/>
            <a:ext cx="5244353" cy="365125"/>
          </a:xfrm>
        </p:spPr>
        <p:txBody>
          <a:bodyPr/>
          <a:lstStyle/>
          <a:p>
            <a:pPr>
              <a:defRPr/>
            </a:pPr>
            <a:r>
              <a:rPr lang="en-US" dirty="0" smtClean="0"/>
              <a:t>© 2017 Pearson Education, Inc., Hoboken, NJ. All rights reserved. </a:t>
            </a:r>
            <a:endParaRPr lang="en-US" dirty="0"/>
          </a:p>
        </p:txBody>
      </p:sp>
      <p:pic>
        <p:nvPicPr>
          <p:cNvPr id="6" name="Picture 5" descr="f1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4"/>
              <a:srcRect t="11818" b="20000"/>
              <a:stretch>
                <a:fillRect/>
              </a:stretch>
            </p:blipFill>
          </mc:Choice>
          <mc:Fallback>
            <p:blipFill>
              <a:blip r:embed="rId5"/>
              <a:srcRect t="11818" b="20000"/>
              <a:stretch>
                <a:fillRect/>
              </a:stretch>
            </p:blipFill>
          </mc:Fallback>
        </mc:AlternateContent>
        <p:spPr>
          <a:xfrm>
            <a:off x="1143000" y="457200"/>
            <a:ext cx="6830498" cy="602693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824788" cy="685801"/>
          </a:xfrm>
        </p:spPr>
        <p:txBody>
          <a:bodyPr/>
          <a:lstStyle/>
          <a:p>
            <a:pPr algn="ctr"/>
            <a:r>
              <a:rPr lang="en-US" sz="4400" b="1" dirty="0" smtClean="0">
                <a:solidFill>
                  <a:schemeClr val="accent6">
                    <a:lumMod val="50000"/>
                  </a:schemeClr>
                </a:solidFill>
              </a:rPr>
              <a:t>Producer/Consumer Problem</a:t>
            </a:r>
            <a:endParaRPr lang="en-US" sz="4400" b="1" dirty="0">
              <a:solidFill>
                <a:schemeClr val="accent6">
                  <a:lumMod val="50000"/>
                </a:schemeClr>
              </a:solidFill>
            </a:endParaRPr>
          </a:p>
        </p:txBody>
      </p:sp>
      <p:graphicFrame>
        <p:nvGraphicFramePr>
          <p:cNvPr id="5" name="Diagram 4"/>
          <p:cNvGraphicFramePr/>
          <p:nvPr>
            <p:extLst>
              <p:ext uri="{D42A27DB-BD31-4B8C-83A1-F6EECF244321}">
                <p14:modId xmlns:p14="http://schemas.microsoft.com/office/powerpoint/2010/main" val="2574665247"/>
              </p:ext>
            </p:extLst>
          </p:nvPr>
        </p:nvGraphicFramePr>
        <p:xfrm>
          <a:off x="533400" y="2133600"/>
          <a:ext cx="80772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6692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1781</Words>
  <Application>Microsoft Office PowerPoint</Application>
  <PresentationFormat>On-screen Show (4:3)</PresentationFormat>
  <Paragraphs>105</Paragraphs>
  <Slides>10</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ＭＳ Ｐゴシック</vt:lpstr>
      <vt:lpstr>Arial</vt:lpstr>
      <vt:lpstr>Calibri</vt:lpstr>
      <vt:lpstr>Calisto MT</vt:lpstr>
      <vt:lpstr>Times New Roman</vt:lpstr>
      <vt:lpstr>Wingdings</vt:lpstr>
      <vt:lpstr>Custom Design</vt:lpstr>
      <vt:lpstr>Codex</vt:lpstr>
      <vt:lpstr>Chapter 5 Concurrency: Mutual Exclusion and Synchronization</vt:lpstr>
      <vt:lpstr>Lecture </vt:lpstr>
      <vt:lpstr>PowerPoint Presentation</vt:lpstr>
      <vt:lpstr>Semaphore</vt:lpstr>
      <vt:lpstr>Consequences</vt:lpstr>
      <vt:lpstr>Strong/Weak Semaphores</vt:lpstr>
      <vt:lpstr>PowerPoint Presentation</vt:lpstr>
      <vt:lpstr>PowerPoint Presentation</vt:lpstr>
      <vt:lpstr>Producer/Consumer Problem</vt:lpstr>
      <vt:lpstr>Student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cp:lastPrinted>2011-02-18T21:50:36Z</cp:lastPrinted>
  <dcterms:created xsi:type="dcterms:W3CDTF">2017-03-14T02:26:12Z</dcterms:created>
  <dcterms:modified xsi:type="dcterms:W3CDTF">2017-11-27T19:12:38Z</dcterms:modified>
</cp:coreProperties>
</file>