
<file path=[Content_Types].xml><?xml version="1.0" encoding="utf-8"?>
<Types xmlns="http://schemas.openxmlformats.org/package/2006/content-types">
  <Default Extension="png" ContentType="image/png"/>
  <Default Extension="bin" ContentType="application/vnd.openxmlformats-officedocument.oleObject"/>
  <Default Extension="pdf" ContentType="application/pd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41" r:id="rId2"/>
  </p:sldMasterIdLst>
  <p:notesMasterIdLst>
    <p:notesMasterId r:id="rId17"/>
  </p:notesMasterIdLst>
  <p:handoutMasterIdLst>
    <p:handoutMasterId r:id="rId18"/>
  </p:handoutMasterIdLst>
  <p:sldIdLst>
    <p:sldId id="256" r:id="rId3"/>
    <p:sldId id="257" r:id="rId4"/>
    <p:sldId id="314" r:id="rId5"/>
    <p:sldId id="258" r:id="rId6"/>
    <p:sldId id="354" r:id="rId7"/>
    <p:sldId id="355" r:id="rId8"/>
    <p:sldId id="356" r:id="rId9"/>
    <p:sldId id="357" r:id="rId10"/>
    <p:sldId id="358" r:id="rId11"/>
    <p:sldId id="362" r:id="rId12"/>
    <p:sldId id="363" r:id="rId13"/>
    <p:sldId id="364" r:id="rId14"/>
    <p:sldId id="342" r:id="rId15"/>
    <p:sldId id="259"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72AC"/>
    <a:srgbClr val="12FF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91" autoAdjust="0"/>
    <p:restoredTop sz="92122" autoAdjust="0"/>
  </p:normalViewPr>
  <p:slideViewPr>
    <p:cSldViewPr>
      <p:cViewPr varScale="1">
        <p:scale>
          <a:sx n="97" d="100"/>
          <a:sy n="97" d="100"/>
        </p:scale>
        <p:origin x="480"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1FDA6A-4F07-0D4F-9E88-CEFD73BAF888}"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BFC6470E-032A-F84D-85FF-98078ABB16B2}">
      <dgm:prSet phldrT="[Text]"/>
      <dgm:spPr>
        <a:solidFill>
          <a:schemeClr val="accent2">
            <a:lumMod val="50000"/>
          </a:schemeClr>
        </a:solidFill>
      </dgm:spPr>
      <dgm:t>
        <a:bodyPr/>
        <a:lstStyle/>
        <a:p>
          <a:r>
            <a:rPr lang="en-US" dirty="0" smtClean="0"/>
            <a:t>Multiple Applications</a:t>
          </a:r>
          <a:endParaRPr lang="en-US" dirty="0"/>
        </a:p>
      </dgm:t>
    </dgm:pt>
    <dgm:pt modelId="{0DF5F4DB-3599-394B-8DEC-40045FF4D2B4}" type="parTrans" cxnId="{8F1AB073-8614-8748-95A0-7C02D69A32BC}">
      <dgm:prSet/>
      <dgm:spPr/>
      <dgm:t>
        <a:bodyPr/>
        <a:lstStyle/>
        <a:p>
          <a:endParaRPr lang="en-US"/>
        </a:p>
      </dgm:t>
    </dgm:pt>
    <dgm:pt modelId="{4C958A26-8472-AC4E-8BF1-DCB1B27963BD}" type="sibTrans" cxnId="{8F1AB073-8614-8748-95A0-7C02D69A32BC}">
      <dgm:prSet/>
      <dgm:spPr/>
      <dgm:t>
        <a:bodyPr/>
        <a:lstStyle/>
        <a:p>
          <a:endParaRPr lang="en-US"/>
        </a:p>
      </dgm:t>
    </dgm:pt>
    <dgm:pt modelId="{A8E6D635-1D7D-524E-A06B-F5F86CA22012}">
      <dgm:prSet/>
      <dgm:spPr>
        <a:solidFill>
          <a:schemeClr val="bg2">
            <a:lumMod val="90000"/>
          </a:schemeClr>
        </a:solidFill>
      </dgm:spPr>
      <dgm:t>
        <a:bodyPr/>
        <a:lstStyle/>
        <a:p>
          <a:r>
            <a:rPr lang="en-US" dirty="0" smtClean="0"/>
            <a:t>Invented to allow processing time to be shared among active applications</a:t>
          </a:r>
        </a:p>
      </dgm:t>
    </dgm:pt>
    <dgm:pt modelId="{AE745A19-2E44-B14F-A6F0-A7F0940FAC1D}" type="parTrans" cxnId="{99524BF5-776F-FB44-9770-B2A0A442391B}">
      <dgm:prSet/>
      <dgm:spPr/>
      <dgm:t>
        <a:bodyPr/>
        <a:lstStyle/>
        <a:p>
          <a:endParaRPr lang="en-US"/>
        </a:p>
      </dgm:t>
    </dgm:pt>
    <dgm:pt modelId="{C2A87A22-A733-4745-95AD-90C744BEE680}" type="sibTrans" cxnId="{99524BF5-776F-FB44-9770-B2A0A442391B}">
      <dgm:prSet/>
      <dgm:spPr/>
      <dgm:t>
        <a:bodyPr/>
        <a:lstStyle/>
        <a:p>
          <a:endParaRPr lang="en-US"/>
        </a:p>
      </dgm:t>
    </dgm:pt>
    <dgm:pt modelId="{101BCE59-3EBE-B841-B815-9A8E0791CF6A}">
      <dgm:prSet/>
      <dgm:spPr/>
      <dgm:t>
        <a:bodyPr/>
        <a:lstStyle/>
        <a:p>
          <a:r>
            <a:rPr lang="en-US" dirty="0" smtClean="0"/>
            <a:t>Structured Applications</a:t>
          </a:r>
        </a:p>
      </dgm:t>
    </dgm:pt>
    <dgm:pt modelId="{7B67AA2E-CD68-CE46-8BB5-786CA4F33C89}" type="parTrans" cxnId="{6D4EBFFA-8E91-7347-9918-A170C1EB38EA}">
      <dgm:prSet/>
      <dgm:spPr/>
      <dgm:t>
        <a:bodyPr/>
        <a:lstStyle/>
        <a:p>
          <a:endParaRPr lang="en-US"/>
        </a:p>
      </dgm:t>
    </dgm:pt>
    <dgm:pt modelId="{2A6A3103-5EB4-1249-8961-7C35388B3012}" type="sibTrans" cxnId="{6D4EBFFA-8E91-7347-9918-A170C1EB38EA}">
      <dgm:prSet/>
      <dgm:spPr/>
      <dgm:t>
        <a:bodyPr/>
        <a:lstStyle/>
        <a:p>
          <a:endParaRPr lang="en-US"/>
        </a:p>
      </dgm:t>
    </dgm:pt>
    <dgm:pt modelId="{6B0517C7-4E5A-694D-BE55-A47A8D05B1A2}">
      <dgm:prSet/>
      <dgm:spPr/>
      <dgm:t>
        <a:bodyPr/>
        <a:lstStyle/>
        <a:p>
          <a:r>
            <a:rPr lang="en-US" dirty="0" smtClean="0"/>
            <a:t>Extension of modular design and structured programming</a:t>
          </a:r>
        </a:p>
      </dgm:t>
    </dgm:pt>
    <dgm:pt modelId="{1BDD9158-04C7-A04C-9834-4F8C598C9F8C}" type="parTrans" cxnId="{AE1FDE51-D7D0-494D-8E85-DA6BD81D282C}">
      <dgm:prSet/>
      <dgm:spPr/>
      <dgm:t>
        <a:bodyPr/>
        <a:lstStyle/>
        <a:p>
          <a:endParaRPr lang="en-US"/>
        </a:p>
      </dgm:t>
    </dgm:pt>
    <dgm:pt modelId="{8C867362-BBC6-D547-8E8E-0EAE24DE45FE}" type="sibTrans" cxnId="{AE1FDE51-D7D0-494D-8E85-DA6BD81D282C}">
      <dgm:prSet/>
      <dgm:spPr/>
      <dgm:t>
        <a:bodyPr/>
        <a:lstStyle/>
        <a:p>
          <a:endParaRPr lang="en-US"/>
        </a:p>
      </dgm:t>
    </dgm:pt>
    <dgm:pt modelId="{5FAB8150-C3BB-FD4D-838A-B912D10D3CE8}">
      <dgm:prSet/>
      <dgm:spPr>
        <a:solidFill>
          <a:schemeClr val="accent3">
            <a:lumMod val="50000"/>
          </a:schemeClr>
        </a:solidFill>
      </dgm:spPr>
      <dgm:t>
        <a:bodyPr/>
        <a:lstStyle/>
        <a:p>
          <a:r>
            <a:rPr lang="en-US" dirty="0" smtClean="0"/>
            <a:t>Operating System Structure</a:t>
          </a:r>
        </a:p>
      </dgm:t>
    </dgm:pt>
    <dgm:pt modelId="{600AF336-F8E9-6543-94BB-0D6E3454A890}" type="parTrans" cxnId="{AD636FF0-82DD-B548-BFDE-C8DB9DE30B19}">
      <dgm:prSet/>
      <dgm:spPr/>
      <dgm:t>
        <a:bodyPr/>
        <a:lstStyle/>
        <a:p>
          <a:endParaRPr lang="en-US"/>
        </a:p>
      </dgm:t>
    </dgm:pt>
    <dgm:pt modelId="{8F8AF4AB-B239-2E41-88A8-A6EA1F65E3C9}" type="sibTrans" cxnId="{AD636FF0-82DD-B548-BFDE-C8DB9DE30B19}">
      <dgm:prSet/>
      <dgm:spPr/>
      <dgm:t>
        <a:bodyPr/>
        <a:lstStyle/>
        <a:p>
          <a:endParaRPr lang="en-US"/>
        </a:p>
      </dgm:t>
    </dgm:pt>
    <dgm:pt modelId="{E0B92144-1042-744C-8313-F0BD2A4A42B1}">
      <dgm:prSet/>
      <dgm:spPr>
        <a:solidFill>
          <a:schemeClr val="accent3">
            <a:lumMod val="60000"/>
            <a:lumOff val="40000"/>
          </a:schemeClr>
        </a:solidFill>
      </dgm:spPr>
      <dgm:t>
        <a:bodyPr/>
        <a:lstStyle/>
        <a:p>
          <a:r>
            <a:rPr lang="en-US" dirty="0" smtClean="0"/>
            <a:t>OS themselves implemented as a set of processes or threads</a:t>
          </a:r>
        </a:p>
      </dgm:t>
    </dgm:pt>
    <dgm:pt modelId="{1BD55ACB-0822-CD4F-B885-3FAB9ECA0FC6}" type="parTrans" cxnId="{414C026E-6C4B-1D49-9C54-D63E3828FD6C}">
      <dgm:prSet/>
      <dgm:spPr/>
      <dgm:t>
        <a:bodyPr/>
        <a:lstStyle/>
        <a:p>
          <a:endParaRPr lang="en-US"/>
        </a:p>
      </dgm:t>
    </dgm:pt>
    <dgm:pt modelId="{E0BB673D-7DE6-A541-9C19-4590F9C7CA05}" type="sibTrans" cxnId="{414C026E-6C4B-1D49-9C54-D63E3828FD6C}">
      <dgm:prSet/>
      <dgm:spPr/>
      <dgm:t>
        <a:bodyPr/>
        <a:lstStyle/>
        <a:p>
          <a:endParaRPr lang="en-US"/>
        </a:p>
      </dgm:t>
    </dgm:pt>
    <dgm:pt modelId="{B5DE52A4-5BAD-234E-8324-7F48BEFAEE24}" type="pres">
      <dgm:prSet presAssocID="{F21FDA6A-4F07-0D4F-9E88-CEFD73BAF888}" presName="diagram" presStyleCnt="0">
        <dgm:presLayoutVars>
          <dgm:chPref val="1"/>
          <dgm:dir/>
          <dgm:animOne val="branch"/>
          <dgm:animLvl val="lvl"/>
          <dgm:resizeHandles/>
        </dgm:presLayoutVars>
      </dgm:prSet>
      <dgm:spPr/>
      <dgm:t>
        <a:bodyPr/>
        <a:lstStyle/>
        <a:p>
          <a:endParaRPr lang="en-US"/>
        </a:p>
      </dgm:t>
    </dgm:pt>
    <dgm:pt modelId="{DD23D278-35B8-8141-B585-6DF97FD3ABBC}" type="pres">
      <dgm:prSet presAssocID="{BFC6470E-032A-F84D-85FF-98078ABB16B2}" presName="root" presStyleCnt="0"/>
      <dgm:spPr/>
    </dgm:pt>
    <dgm:pt modelId="{1C83C965-C16C-3548-8351-41D1CA562A67}" type="pres">
      <dgm:prSet presAssocID="{BFC6470E-032A-F84D-85FF-98078ABB16B2}" presName="rootComposite" presStyleCnt="0"/>
      <dgm:spPr/>
    </dgm:pt>
    <dgm:pt modelId="{F3BF7410-2C70-2A4A-9A15-E018E4826824}" type="pres">
      <dgm:prSet presAssocID="{BFC6470E-032A-F84D-85FF-98078ABB16B2}" presName="rootText" presStyleLbl="node1" presStyleIdx="0" presStyleCnt="3" custLinFactNeighborX="-92" custLinFactNeighborY="-45175"/>
      <dgm:spPr/>
      <dgm:t>
        <a:bodyPr/>
        <a:lstStyle/>
        <a:p>
          <a:endParaRPr lang="en-US"/>
        </a:p>
      </dgm:t>
    </dgm:pt>
    <dgm:pt modelId="{917ED4E3-2D56-4142-91BF-44FAE2150179}" type="pres">
      <dgm:prSet presAssocID="{BFC6470E-032A-F84D-85FF-98078ABB16B2}" presName="rootConnector" presStyleLbl="node1" presStyleIdx="0" presStyleCnt="3"/>
      <dgm:spPr/>
      <dgm:t>
        <a:bodyPr/>
        <a:lstStyle/>
        <a:p>
          <a:endParaRPr lang="en-US"/>
        </a:p>
      </dgm:t>
    </dgm:pt>
    <dgm:pt modelId="{D9E5D99C-A7D6-8742-A8EB-A4B056F0C6F6}" type="pres">
      <dgm:prSet presAssocID="{BFC6470E-032A-F84D-85FF-98078ABB16B2}" presName="childShape" presStyleCnt="0"/>
      <dgm:spPr/>
    </dgm:pt>
    <dgm:pt modelId="{88849F20-B33C-5C44-AFB9-0C414FE0E452}" type="pres">
      <dgm:prSet presAssocID="{AE745A19-2E44-B14F-A6F0-A7F0940FAC1D}" presName="Name13" presStyleLbl="parChTrans1D2" presStyleIdx="0" presStyleCnt="3"/>
      <dgm:spPr/>
      <dgm:t>
        <a:bodyPr/>
        <a:lstStyle/>
        <a:p>
          <a:endParaRPr lang="en-US"/>
        </a:p>
      </dgm:t>
    </dgm:pt>
    <dgm:pt modelId="{F1F4C278-EA79-A24A-BF1A-FFED1F757D29}" type="pres">
      <dgm:prSet presAssocID="{A8E6D635-1D7D-524E-A06B-F5F86CA22012}" presName="childText" presStyleLbl="bgAcc1" presStyleIdx="0" presStyleCnt="3" custScaleX="122365" custScaleY="126005" custLinFactNeighborX="-3780" custLinFactNeighborY="-54114">
        <dgm:presLayoutVars>
          <dgm:bulletEnabled val="1"/>
        </dgm:presLayoutVars>
      </dgm:prSet>
      <dgm:spPr/>
      <dgm:t>
        <a:bodyPr/>
        <a:lstStyle/>
        <a:p>
          <a:endParaRPr lang="en-US"/>
        </a:p>
      </dgm:t>
    </dgm:pt>
    <dgm:pt modelId="{04B6ABB0-5684-9B41-AC06-074DBD12A824}" type="pres">
      <dgm:prSet presAssocID="{101BCE59-3EBE-B841-B815-9A8E0791CF6A}" presName="root" presStyleCnt="0"/>
      <dgm:spPr/>
    </dgm:pt>
    <dgm:pt modelId="{2BAC21F6-10BA-E541-AB1A-6999144904FD}" type="pres">
      <dgm:prSet presAssocID="{101BCE59-3EBE-B841-B815-9A8E0791CF6A}" presName="rootComposite" presStyleCnt="0"/>
      <dgm:spPr/>
    </dgm:pt>
    <dgm:pt modelId="{0CE5ACD9-A885-F943-8BFF-063CFB705DFD}" type="pres">
      <dgm:prSet presAssocID="{101BCE59-3EBE-B841-B815-9A8E0791CF6A}" presName="rootText" presStyleLbl="node1" presStyleIdx="1" presStyleCnt="3"/>
      <dgm:spPr/>
      <dgm:t>
        <a:bodyPr/>
        <a:lstStyle/>
        <a:p>
          <a:endParaRPr lang="en-US"/>
        </a:p>
      </dgm:t>
    </dgm:pt>
    <dgm:pt modelId="{17B0E10E-D838-344A-8744-4EA0AE3512AA}" type="pres">
      <dgm:prSet presAssocID="{101BCE59-3EBE-B841-B815-9A8E0791CF6A}" presName="rootConnector" presStyleLbl="node1" presStyleIdx="1" presStyleCnt="3"/>
      <dgm:spPr/>
      <dgm:t>
        <a:bodyPr/>
        <a:lstStyle/>
        <a:p>
          <a:endParaRPr lang="en-US"/>
        </a:p>
      </dgm:t>
    </dgm:pt>
    <dgm:pt modelId="{5E86E13D-FCEC-B94D-B07C-E1FF54F44E87}" type="pres">
      <dgm:prSet presAssocID="{101BCE59-3EBE-B841-B815-9A8E0791CF6A}" presName="childShape" presStyleCnt="0"/>
      <dgm:spPr/>
    </dgm:pt>
    <dgm:pt modelId="{1ED9D157-9E28-F645-9843-B974AEE688A5}" type="pres">
      <dgm:prSet presAssocID="{1BDD9158-04C7-A04C-9834-4F8C598C9F8C}" presName="Name13" presStyleLbl="parChTrans1D2" presStyleIdx="1" presStyleCnt="3"/>
      <dgm:spPr/>
      <dgm:t>
        <a:bodyPr/>
        <a:lstStyle/>
        <a:p>
          <a:endParaRPr lang="en-US"/>
        </a:p>
      </dgm:t>
    </dgm:pt>
    <dgm:pt modelId="{B3885876-BC01-CE40-B4AF-B8DD35B11E00}" type="pres">
      <dgm:prSet presAssocID="{6B0517C7-4E5A-694D-BE55-A47A8D05B1A2}" presName="childText" presStyleLbl="bgAcc1" presStyleIdx="1" presStyleCnt="3" custScaleX="115365" custScaleY="125588">
        <dgm:presLayoutVars>
          <dgm:bulletEnabled val="1"/>
        </dgm:presLayoutVars>
      </dgm:prSet>
      <dgm:spPr/>
      <dgm:t>
        <a:bodyPr/>
        <a:lstStyle/>
        <a:p>
          <a:endParaRPr lang="en-US"/>
        </a:p>
      </dgm:t>
    </dgm:pt>
    <dgm:pt modelId="{A2D3D08C-D2D1-A448-83B1-6F15B7FC0563}" type="pres">
      <dgm:prSet presAssocID="{5FAB8150-C3BB-FD4D-838A-B912D10D3CE8}" presName="root" presStyleCnt="0"/>
      <dgm:spPr/>
    </dgm:pt>
    <dgm:pt modelId="{5250BEDC-3E31-9148-80D0-A3299449B34B}" type="pres">
      <dgm:prSet presAssocID="{5FAB8150-C3BB-FD4D-838A-B912D10D3CE8}" presName="rootComposite" presStyleCnt="0"/>
      <dgm:spPr/>
    </dgm:pt>
    <dgm:pt modelId="{AB58CB0B-9A79-FB46-B44A-123C202FA944}" type="pres">
      <dgm:prSet presAssocID="{5FAB8150-C3BB-FD4D-838A-B912D10D3CE8}" presName="rootText" presStyleLbl="node1" presStyleIdx="2" presStyleCnt="3" custLinFactNeighborX="9339" custLinFactNeighborY="50404"/>
      <dgm:spPr/>
      <dgm:t>
        <a:bodyPr/>
        <a:lstStyle/>
        <a:p>
          <a:endParaRPr lang="en-US"/>
        </a:p>
      </dgm:t>
    </dgm:pt>
    <dgm:pt modelId="{78630B86-8B91-0740-B5D3-E4F93B9FD356}" type="pres">
      <dgm:prSet presAssocID="{5FAB8150-C3BB-FD4D-838A-B912D10D3CE8}" presName="rootConnector" presStyleLbl="node1" presStyleIdx="2" presStyleCnt="3"/>
      <dgm:spPr/>
      <dgm:t>
        <a:bodyPr/>
        <a:lstStyle/>
        <a:p>
          <a:endParaRPr lang="en-US"/>
        </a:p>
      </dgm:t>
    </dgm:pt>
    <dgm:pt modelId="{1F579191-683E-C643-BEEA-8D725679033E}" type="pres">
      <dgm:prSet presAssocID="{5FAB8150-C3BB-FD4D-838A-B912D10D3CE8}" presName="childShape" presStyleCnt="0"/>
      <dgm:spPr/>
    </dgm:pt>
    <dgm:pt modelId="{43D5D9E6-EF4D-F346-B286-0A0EDC9D6387}" type="pres">
      <dgm:prSet presAssocID="{1BD55ACB-0822-CD4F-B885-3FAB9ECA0FC6}" presName="Name13" presStyleLbl="parChTrans1D2" presStyleIdx="2" presStyleCnt="3"/>
      <dgm:spPr/>
      <dgm:t>
        <a:bodyPr/>
        <a:lstStyle/>
        <a:p>
          <a:endParaRPr lang="en-US"/>
        </a:p>
      </dgm:t>
    </dgm:pt>
    <dgm:pt modelId="{B128BA17-BE6B-384D-BBE0-54B7B122AB84}" type="pres">
      <dgm:prSet presAssocID="{E0B92144-1042-744C-8313-F0BD2A4A42B1}" presName="childText" presStyleLbl="bgAcc1" presStyleIdx="2" presStyleCnt="3" custScaleX="114568" custScaleY="125588" custLinFactNeighborX="3742" custLinFactNeighborY="75601">
        <dgm:presLayoutVars>
          <dgm:bulletEnabled val="1"/>
        </dgm:presLayoutVars>
      </dgm:prSet>
      <dgm:spPr/>
      <dgm:t>
        <a:bodyPr/>
        <a:lstStyle/>
        <a:p>
          <a:endParaRPr lang="en-US"/>
        </a:p>
      </dgm:t>
    </dgm:pt>
  </dgm:ptLst>
  <dgm:cxnLst>
    <dgm:cxn modelId="{AE1FDE51-D7D0-494D-8E85-DA6BD81D282C}" srcId="{101BCE59-3EBE-B841-B815-9A8E0791CF6A}" destId="{6B0517C7-4E5A-694D-BE55-A47A8D05B1A2}" srcOrd="0" destOrd="0" parTransId="{1BDD9158-04C7-A04C-9834-4F8C598C9F8C}" sibTransId="{8C867362-BBC6-D547-8E8E-0EAE24DE45FE}"/>
    <dgm:cxn modelId="{FBF23DDF-8802-F848-981A-C31E08276E39}" type="presOf" srcId="{5FAB8150-C3BB-FD4D-838A-B912D10D3CE8}" destId="{78630B86-8B91-0740-B5D3-E4F93B9FD356}" srcOrd="1" destOrd="0" presId="urn:microsoft.com/office/officeart/2005/8/layout/hierarchy3"/>
    <dgm:cxn modelId="{2C353223-79A8-4048-843D-D11B580B218A}" type="presOf" srcId="{AE745A19-2E44-B14F-A6F0-A7F0940FAC1D}" destId="{88849F20-B33C-5C44-AFB9-0C414FE0E452}" srcOrd="0" destOrd="0" presId="urn:microsoft.com/office/officeart/2005/8/layout/hierarchy3"/>
    <dgm:cxn modelId="{7FD7E0E5-4B46-3D4A-92C1-8325B89D02F3}" type="presOf" srcId="{A8E6D635-1D7D-524E-A06B-F5F86CA22012}" destId="{F1F4C278-EA79-A24A-BF1A-FFED1F757D29}" srcOrd="0" destOrd="0" presId="urn:microsoft.com/office/officeart/2005/8/layout/hierarchy3"/>
    <dgm:cxn modelId="{8F1AB073-8614-8748-95A0-7C02D69A32BC}" srcId="{F21FDA6A-4F07-0D4F-9E88-CEFD73BAF888}" destId="{BFC6470E-032A-F84D-85FF-98078ABB16B2}" srcOrd="0" destOrd="0" parTransId="{0DF5F4DB-3599-394B-8DEC-40045FF4D2B4}" sibTransId="{4C958A26-8472-AC4E-8BF1-DCB1B27963BD}"/>
    <dgm:cxn modelId="{A316DFD6-8C1B-0E4D-B392-D82C3BB008BA}" type="presOf" srcId="{F21FDA6A-4F07-0D4F-9E88-CEFD73BAF888}" destId="{B5DE52A4-5BAD-234E-8324-7F48BEFAEE24}" srcOrd="0" destOrd="0" presId="urn:microsoft.com/office/officeart/2005/8/layout/hierarchy3"/>
    <dgm:cxn modelId="{99524BF5-776F-FB44-9770-B2A0A442391B}" srcId="{BFC6470E-032A-F84D-85FF-98078ABB16B2}" destId="{A8E6D635-1D7D-524E-A06B-F5F86CA22012}" srcOrd="0" destOrd="0" parTransId="{AE745A19-2E44-B14F-A6F0-A7F0940FAC1D}" sibTransId="{C2A87A22-A733-4745-95AD-90C744BEE680}"/>
    <dgm:cxn modelId="{414C026E-6C4B-1D49-9C54-D63E3828FD6C}" srcId="{5FAB8150-C3BB-FD4D-838A-B912D10D3CE8}" destId="{E0B92144-1042-744C-8313-F0BD2A4A42B1}" srcOrd="0" destOrd="0" parTransId="{1BD55ACB-0822-CD4F-B885-3FAB9ECA0FC6}" sibTransId="{E0BB673D-7DE6-A541-9C19-4590F9C7CA05}"/>
    <dgm:cxn modelId="{AD636FF0-82DD-B548-BFDE-C8DB9DE30B19}" srcId="{F21FDA6A-4F07-0D4F-9E88-CEFD73BAF888}" destId="{5FAB8150-C3BB-FD4D-838A-B912D10D3CE8}" srcOrd="2" destOrd="0" parTransId="{600AF336-F8E9-6543-94BB-0D6E3454A890}" sibTransId="{8F8AF4AB-B239-2E41-88A8-A6EA1F65E3C9}"/>
    <dgm:cxn modelId="{E51684DE-6023-D24A-B2D6-38ED9FF252F8}" type="presOf" srcId="{6B0517C7-4E5A-694D-BE55-A47A8D05B1A2}" destId="{B3885876-BC01-CE40-B4AF-B8DD35B11E00}" srcOrd="0" destOrd="0" presId="urn:microsoft.com/office/officeart/2005/8/layout/hierarchy3"/>
    <dgm:cxn modelId="{BE92F149-DF08-2C45-B264-2F737E3ECBC0}" type="presOf" srcId="{E0B92144-1042-744C-8313-F0BD2A4A42B1}" destId="{B128BA17-BE6B-384D-BBE0-54B7B122AB84}" srcOrd="0" destOrd="0" presId="urn:microsoft.com/office/officeart/2005/8/layout/hierarchy3"/>
    <dgm:cxn modelId="{79544F30-91FE-6540-963A-48C0C4C207C2}" type="presOf" srcId="{BFC6470E-032A-F84D-85FF-98078ABB16B2}" destId="{917ED4E3-2D56-4142-91BF-44FAE2150179}" srcOrd="1" destOrd="0" presId="urn:microsoft.com/office/officeart/2005/8/layout/hierarchy3"/>
    <dgm:cxn modelId="{8EAAD73B-4850-794F-99A3-D038084FE9F1}" type="presOf" srcId="{1BDD9158-04C7-A04C-9834-4F8C598C9F8C}" destId="{1ED9D157-9E28-F645-9843-B974AEE688A5}" srcOrd="0" destOrd="0" presId="urn:microsoft.com/office/officeart/2005/8/layout/hierarchy3"/>
    <dgm:cxn modelId="{00183B65-3455-1C4B-AB78-9C43F5814F0F}" type="presOf" srcId="{101BCE59-3EBE-B841-B815-9A8E0791CF6A}" destId="{0CE5ACD9-A885-F943-8BFF-063CFB705DFD}" srcOrd="0" destOrd="0" presId="urn:microsoft.com/office/officeart/2005/8/layout/hierarchy3"/>
    <dgm:cxn modelId="{555FA13A-24F3-8F4F-B849-59DB1F1139EC}" type="presOf" srcId="{5FAB8150-C3BB-FD4D-838A-B912D10D3CE8}" destId="{AB58CB0B-9A79-FB46-B44A-123C202FA944}" srcOrd="0" destOrd="0" presId="urn:microsoft.com/office/officeart/2005/8/layout/hierarchy3"/>
    <dgm:cxn modelId="{02A1A6D8-497B-5F46-845E-4E31C391FF21}" type="presOf" srcId="{101BCE59-3EBE-B841-B815-9A8E0791CF6A}" destId="{17B0E10E-D838-344A-8744-4EA0AE3512AA}" srcOrd="1" destOrd="0" presId="urn:microsoft.com/office/officeart/2005/8/layout/hierarchy3"/>
    <dgm:cxn modelId="{6D4EBFFA-8E91-7347-9918-A170C1EB38EA}" srcId="{F21FDA6A-4F07-0D4F-9E88-CEFD73BAF888}" destId="{101BCE59-3EBE-B841-B815-9A8E0791CF6A}" srcOrd="1" destOrd="0" parTransId="{7B67AA2E-CD68-CE46-8BB5-786CA4F33C89}" sibTransId="{2A6A3103-5EB4-1249-8961-7C35388B3012}"/>
    <dgm:cxn modelId="{D6308392-C645-B940-8BC0-E172A003E1D6}" type="presOf" srcId="{1BD55ACB-0822-CD4F-B885-3FAB9ECA0FC6}" destId="{43D5D9E6-EF4D-F346-B286-0A0EDC9D6387}" srcOrd="0" destOrd="0" presId="urn:microsoft.com/office/officeart/2005/8/layout/hierarchy3"/>
    <dgm:cxn modelId="{5CD410DC-27A7-3C46-BBDC-FC83CFF259D4}" type="presOf" srcId="{BFC6470E-032A-F84D-85FF-98078ABB16B2}" destId="{F3BF7410-2C70-2A4A-9A15-E018E4826824}" srcOrd="0" destOrd="0" presId="urn:microsoft.com/office/officeart/2005/8/layout/hierarchy3"/>
    <dgm:cxn modelId="{BB9E5AEA-B02F-314F-8604-CB02B2002F4E}" type="presParOf" srcId="{B5DE52A4-5BAD-234E-8324-7F48BEFAEE24}" destId="{DD23D278-35B8-8141-B585-6DF97FD3ABBC}" srcOrd="0" destOrd="0" presId="urn:microsoft.com/office/officeart/2005/8/layout/hierarchy3"/>
    <dgm:cxn modelId="{5CD7251B-FB68-6D4E-9A22-9EF2C043DC1E}" type="presParOf" srcId="{DD23D278-35B8-8141-B585-6DF97FD3ABBC}" destId="{1C83C965-C16C-3548-8351-41D1CA562A67}" srcOrd="0" destOrd="0" presId="urn:microsoft.com/office/officeart/2005/8/layout/hierarchy3"/>
    <dgm:cxn modelId="{AA82605E-793D-E24A-BB55-AF12BBA30515}" type="presParOf" srcId="{1C83C965-C16C-3548-8351-41D1CA562A67}" destId="{F3BF7410-2C70-2A4A-9A15-E018E4826824}" srcOrd="0" destOrd="0" presId="urn:microsoft.com/office/officeart/2005/8/layout/hierarchy3"/>
    <dgm:cxn modelId="{420630D0-37BB-454B-AAAA-8AEF04F52B15}" type="presParOf" srcId="{1C83C965-C16C-3548-8351-41D1CA562A67}" destId="{917ED4E3-2D56-4142-91BF-44FAE2150179}" srcOrd="1" destOrd="0" presId="urn:microsoft.com/office/officeart/2005/8/layout/hierarchy3"/>
    <dgm:cxn modelId="{01FEE1A9-F647-4943-A513-A77D54E38FD0}" type="presParOf" srcId="{DD23D278-35B8-8141-B585-6DF97FD3ABBC}" destId="{D9E5D99C-A7D6-8742-A8EB-A4B056F0C6F6}" srcOrd="1" destOrd="0" presId="urn:microsoft.com/office/officeart/2005/8/layout/hierarchy3"/>
    <dgm:cxn modelId="{BC3B821A-5F84-4346-BE56-27F73028B297}" type="presParOf" srcId="{D9E5D99C-A7D6-8742-A8EB-A4B056F0C6F6}" destId="{88849F20-B33C-5C44-AFB9-0C414FE0E452}" srcOrd="0" destOrd="0" presId="urn:microsoft.com/office/officeart/2005/8/layout/hierarchy3"/>
    <dgm:cxn modelId="{EF2DC71B-1647-4B46-93AC-D7DF3F240676}" type="presParOf" srcId="{D9E5D99C-A7D6-8742-A8EB-A4B056F0C6F6}" destId="{F1F4C278-EA79-A24A-BF1A-FFED1F757D29}" srcOrd="1" destOrd="0" presId="urn:microsoft.com/office/officeart/2005/8/layout/hierarchy3"/>
    <dgm:cxn modelId="{7B16C29F-1B22-514F-8C15-DF72E600B424}" type="presParOf" srcId="{B5DE52A4-5BAD-234E-8324-7F48BEFAEE24}" destId="{04B6ABB0-5684-9B41-AC06-074DBD12A824}" srcOrd="1" destOrd="0" presId="urn:microsoft.com/office/officeart/2005/8/layout/hierarchy3"/>
    <dgm:cxn modelId="{C006FFC2-A181-DB40-8140-B1D6778C8542}" type="presParOf" srcId="{04B6ABB0-5684-9B41-AC06-074DBD12A824}" destId="{2BAC21F6-10BA-E541-AB1A-6999144904FD}" srcOrd="0" destOrd="0" presId="urn:microsoft.com/office/officeart/2005/8/layout/hierarchy3"/>
    <dgm:cxn modelId="{EA45BC06-116C-A449-9A17-38B3249EDEE8}" type="presParOf" srcId="{2BAC21F6-10BA-E541-AB1A-6999144904FD}" destId="{0CE5ACD9-A885-F943-8BFF-063CFB705DFD}" srcOrd="0" destOrd="0" presId="urn:microsoft.com/office/officeart/2005/8/layout/hierarchy3"/>
    <dgm:cxn modelId="{550F9AD3-D2AD-0D42-945D-3CC86FD45882}" type="presParOf" srcId="{2BAC21F6-10BA-E541-AB1A-6999144904FD}" destId="{17B0E10E-D838-344A-8744-4EA0AE3512AA}" srcOrd="1" destOrd="0" presId="urn:microsoft.com/office/officeart/2005/8/layout/hierarchy3"/>
    <dgm:cxn modelId="{B5E4A181-1CF5-C94D-BDE0-378E9209B7D9}" type="presParOf" srcId="{04B6ABB0-5684-9B41-AC06-074DBD12A824}" destId="{5E86E13D-FCEC-B94D-B07C-E1FF54F44E87}" srcOrd="1" destOrd="0" presId="urn:microsoft.com/office/officeart/2005/8/layout/hierarchy3"/>
    <dgm:cxn modelId="{4976AC4D-4EBB-DC4B-B6C2-3DB59280ACC8}" type="presParOf" srcId="{5E86E13D-FCEC-B94D-B07C-E1FF54F44E87}" destId="{1ED9D157-9E28-F645-9843-B974AEE688A5}" srcOrd="0" destOrd="0" presId="urn:microsoft.com/office/officeart/2005/8/layout/hierarchy3"/>
    <dgm:cxn modelId="{C595A8F3-CBE7-2645-BAF1-6B73FF7A8AC9}" type="presParOf" srcId="{5E86E13D-FCEC-B94D-B07C-E1FF54F44E87}" destId="{B3885876-BC01-CE40-B4AF-B8DD35B11E00}" srcOrd="1" destOrd="0" presId="urn:microsoft.com/office/officeart/2005/8/layout/hierarchy3"/>
    <dgm:cxn modelId="{799A177A-E0CD-7E47-9A90-3E9D09CED1DF}" type="presParOf" srcId="{B5DE52A4-5BAD-234E-8324-7F48BEFAEE24}" destId="{A2D3D08C-D2D1-A448-83B1-6F15B7FC0563}" srcOrd="2" destOrd="0" presId="urn:microsoft.com/office/officeart/2005/8/layout/hierarchy3"/>
    <dgm:cxn modelId="{EA40818F-7069-3845-B5A1-29F978AC5F87}" type="presParOf" srcId="{A2D3D08C-D2D1-A448-83B1-6F15B7FC0563}" destId="{5250BEDC-3E31-9148-80D0-A3299449B34B}" srcOrd="0" destOrd="0" presId="urn:microsoft.com/office/officeart/2005/8/layout/hierarchy3"/>
    <dgm:cxn modelId="{ECDC5478-50C3-DA4C-8CFD-7EA96949E73D}" type="presParOf" srcId="{5250BEDC-3E31-9148-80D0-A3299449B34B}" destId="{AB58CB0B-9A79-FB46-B44A-123C202FA944}" srcOrd="0" destOrd="0" presId="urn:microsoft.com/office/officeart/2005/8/layout/hierarchy3"/>
    <dgm:cxn modelId="{5ACB4753-CD3D-C346-9AB8-9D8BA80E9086}" type="presParOf" srcId="{5250BEDC-3E31-9148-80D0-A3299449B34B}" destId="{78630B86-8B91-0740-B5D3-E4F93B9FD356}" srcOrd="1" destOrd="0" presId="urn:microsoft.com/office/officeart/2005/8/layout/hierarchy3"/>
    <dgm:cxn modelId="{A2AF9BC7-BC1B-214F-816D-C16C7FFA053E}" type="presParOf" srcId="{A2D3D08C-D2D1-A448-83B1-6F15B7FC0563}" destId="{1F579191-683E-C643-BEEA-8D725679033E}" srcOrd="1" destOrd="0" presId="urn:microsoft.com/office/officeart/2005/8/layout/hierarchy3"/>
    <dgm:cxn modelId="{2BC64B4B-C1F6-A149-8C25-BBDB4F37413E}" type="presParOf" srcId="{1F579191-683E-C643-BEEA-8D725679033E}" destId="{43D5D9E6-EF4D-F346-B286-0A0EDC9D6387}" srcOrd="0" destOrd="0" presId="urn:microsoft.com/office/officeart/2005/8/layout/hierarchy3"/>
    <dgm:cxn modelId="{6159871C-1065-CB4D-8F9C-53B65C2C90D2}" type="presParOf" srcId="{1F579191-683E-C643-BEEA-8D725679033E}" destId="{B128BA17-BE6B-384D-BBE0-54B7B122AB84}"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BF7410-2C70-2A4A-9A15-E018E4826824}">
      <dsp:nvSpPr>
        <dsp:cNvPr id="0" name=""/>
        <dsp:cNvSpPr/>
      </dsp:nvSpPr>
      <dsp:spPr>
        <a:xfrm>
          <a:off x="0" y="342906"/>
          <a:ext cx="2232273" cy="1116136"/>
        </a:xfrm>
        <a:prstGeom prst="roundRect">
          <a:avLst>
            <a:gd name="adj" fmla="val 10000"/>
          </a:avLst>
        </a:prstGeom>
        <a:solidFill>
          <a:schemeClr val="accent2">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Multiple Applications</a:t>
          </a:r>
          <a:endParaRPr lang="en-US" sz="2400" kern="1200" dirty="0"/>
        </a:p>
      </dsp:txBody>
      <dsp:txXfrm>
        <a:off x="32691" y="375597"/>
        <a:ext cx="2166891" cy="1050754"/>
      </dsp:txXfrm>
    </dsp:sp>
    <dsp:sp modelId="{88849F20-B33C-5C44-AFB9-0C414FE0E452}">
      <dsp:nvSpPr>
        <dsp:cNvPr id="0" name=""/>
        <dsp:cNvSpPr/>
      </dsp:nvSpPr>
      <dsp:spPr>
        <a:xfrm>
          <a:off x="223227" y="1459042"/>
          <a:ext cx="157766" cy="882456"/>
        </a:xfrm>
        <a:custGeom>
          <a:avLst/>
          <a:gdLst/>
          <a:ahLst/>
          <a:cxnLst/>
          <a:rect l="0" t="0" r="0" b="0"/>
          <a:pathLst>
            <a:path>
              <a:moveTo>
                <a:pt x="0" y="0"/>
              </a:moveTo>
              <a:lnTo>
                <a:pt x="0" y="882456"/>
              </a:lnTo>
              <a:lnTo>
                <a:pt x="157766" y="882456"/>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1F4C278-EA79-A24A-BF1A-FFED1F757D29}">
      <dsp:nvSpPr>
        <dsp:cNvPr id="0" name=""/>
        <dsp:cNvSpPr/>
      </dsp:nvSpPr>
      <dsp:spPr>
        <a:xfrm>
          <a:off x="380993" y="1638305"/>
          <a:ext cx="2185216" cy="1406387"/>
        </a:xfrm>
        <a:prstGeom prst="roundRect">
          <a:avLst>
            <a:gd name="adj" fmla="val 10000"/>
          </a:avLst>
        </a:prstGeom>
        <a:solidFill>
          <a:schemeClr val="bg2">
            <a:lumMod val="9000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Invented to allow processing time to be shared among active applications</a:t>
          </a:r>
        </a:p>
      </dsp:txBody>
      <dsp:txXfrm>
        <a:off x="422185" y="1679497"/>
        <a:ext cx="2102832" cy="1324003"/>
      </dsp:txXfrm>
    </dsp:sp>
    <dsp:sp modelId="{0CE5ACD9-A885-F943-8BFF-063CFB705DFD}">
      <dsp:nvSpPr>
        <dsp:cNvPr id="0" name=""/>
        <dsp:cNvSpPr/>
      </dsp:nvSpPr>
      <dsp:spPr>
        <a:xfrm>
          <a:off x="2792384" y="847120"/>
          <a:ext cx="2232273" cy="111613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Structured Applications</a:t>
          </a:r>
        </a:p>
      </dsp:txBody>
      <dsp:txXfrm>
        <a:off x="2825075" y="879811"/>
        <a:ext cx="2166891" cy="1050754"/>
      </dsp:txXfrm>
    </dsp:sp>
    <dsp:sp modelId="{1ED9D157-9E28-F645-9843-B974AEE688A5}">
      <dsp:nvSpPr>
        <dsp:cNvPr id="0" name=""/>
        <dsp:cNvSpPr/>
      </dsp:nvSpPr>
      <dsp:spPr>
        <a:xfrm>
          <a:off x="3015611" y="1963257"/>
          <a:ext cx="223227" cy="979900"/>
        </a:xfrm>
        <a:custGeom>
          <a:avLst/>
          <a:gdLst/>
          <a:ahLst/>
          <a:cxnLst/>
          <a:rect l="0" t="0" r="0" b="0"/>
          <a:pathLst>
            <a:path>
              <a:moveTo>
                <a:pt x="0" y="0"/>
              </a:moveTo>
              <a:lnTo>
                <a:pt x="0" y="979900"/>
              </a:lnTo>
              <a:lnTo>
                <a:pt x="223227" y="979900"/>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3885876-BC01-CE40-B4AF-B8DD35B11E00}">
      <dsp:nvSpPr>
        <dsp:cNvPr id="0" name=""/>
        <dsp:cNvSpPr/>
      </dsp:nvSpPr>
      <dsp:spPr>
        <a:xfrm>
          <a:off x="3238839" y="2242291"/>
          <a:ext cx="2060209" cy="140173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Extension of modular design and structured programming</a:t>
          </a:r>
        </a:p>
      </dsp:txBody>
      <dsp:txXfrm>
        <a:off x="3279894" y="2283346"/>
        <a:ext cx="1978099" cy="1319623"/>
      </dsp:txXfrm>
    </dsp:sp>
    <dsp:sp modelId="{AB58CB0B-9A79-FB46-B44A-123C202FA944}">
      <dsp:nvSpPr>
        <dsp:cNvPr id="0" name=""/>
        <dsp:cNvSpPr/>
      </dsp:nvSpPr>
      <dsp:spPr>
        <a:xfrm>
          <a:off x="5791197" y="1409698"/>
          <a:ext cx="2232273" cy="1116136"/>
        </a:xfrm>
        <a:prstGeom prst="roundRect">
          <a:avLst>
            <a:gd name="adj" fmla="val 10000"/>
          </a:avLst>
        </a:prstGeom>
        <a:solidFill>
          <a:schemeClr val="accent3">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Operating System Structure</a:t>
          </a:r>
        </a:p>
      </dsp:txBody>
      <dsp:txXfrm>
        <a:off x="5823888" y="1442389"/>
        <a:ext cx="2166891" cy="1050754"/>
      </dsp:txXfrm>
    </dsp:sp>
    <dsp:sp modelId="{43D5D9E6-EF4D-F346-B286-0A0EDC9D6387}">
      <dsp:nvSpPr>
        <dsp:cNvPr id="0" name=""/>
        <dsp:cNvSpPr/>
      </dsp:nvSpPr>
      <dsp:spPr>
        <a:xfrm>
          <a:off x="5968705" y="2525834"/>
          <a:ext cx="91440" cy="1261133"/>
        </a:xfrm>
        <a:custGeom>
          <a:avLst/>
          <a:gdLst/>
          <a:ahLst/>
          <a:cxnLst/>
          <a:rect l="0" t="0" r="0" b="0"/>
          <a:pathLst>
            <a:path>
              <a:moveTo>
                <a:pt x="45720" y="0"/>
              </a:moveTo>
              <a:lnTo>
                <a:pt x="45720" y="1261133"/>
              </a:lnTo>
              <a:lnTo>
                <a:pt x="62518" y="1261133"/>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128BA17-BE6B-384D-BBE0-54B7B122AB84}">
      <dsp:nvSpPr>
        <dsp:cNvPr id="0" name=""/>
        <dsp:cNvSpPr/>
      </dsp:nvSpPr>
      <dsp:spPr>
        <a:xfrm>
          <a:off x="6031223" y="3086101"/>
          <a:ext cx="2045976" cy="1401733"/>
        </a:xfrm>
        <a:prstGeom prst="roundRect">
          <a:avLst>
            <a:gd name="adj" fmla="val 10000"/>
          </a:avLst>
        </a:prstGeom>
        <a:solidFill>
          <a:schemeClr val="accent3">
            <a:lumMod val="60000"/>
            <a:lumOff val="4000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OS themselves implemented as a set of processes or threads</a:t>
          </a:r>
        </a:p>
      </dsp:txBody>
      <dsp:txXfrm>
        <a:off x="6072278" y="3127156"/>
        <a:ext cx="1963866" cy="131962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CD7FF74-989C-404E-9480-6FCBB7DB3B02}" type="datetimeFigureOut">
              <a:rPr lang="en-US" smtClean="0"/>
              <a:t>4/10/2018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FE67F04-ECC7-B849-B8C9-739D7560C36A}" type="slidenum">
              <a:rPr lang="en-US" smtClean="0"/>
              <a:t>‹#›</a:t>
            </a:fld>
            <a:endParaRPr lang="en-US"/>
          </a:p>
        </p:txBody>
      </p:sp>
    </p:spTree>
    <p:extLst>
      <p:ext uri="{BB962C8B-B14F-4D97-AF65-F5344CB8AC3E}">
        <p14:creationId xmlns:p14="http://schemas.microsoft.com/office/powerpoint/2010/main" val="17854234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4/10/2018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229271301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06" charset="0"/>
                <a:ea typeface="ＭＳ Ｐゴシック" pitchFamily="-106" charset="-128"/>
                <a:cs typeface="ＭＳ Ｐゴシック" pitchFamily="-106" charset="-128"/>
              </a:rPr>
              <a:t>“</a:t>
            </a:r>
            <a:r>
              <a:rPr kumimoji="1" lang="en-US" dirty="0" smtClean="0">
                <a:latin typeface="Times New Roman" pitchFamily="-106" charset="0"/>
                <a:ea typeface="ＭＳ Ｐゴシック" pitchFamily="-106" charset="-128"/>
                <a:cs typeface="ＭＳ Ｐゴシック" pitchFamily="-106" charset="-128"/>
              </a:rPr>
              <a:t>Operating</a:t>
            </a:r>
            <a:r>
              <a:rPr kumimoji="1" lang="en-US" baseline="0" dirty="0" smtClean="0">
                <a:latin typeface="Times New Roman" pitchFamily="-106" charset="0"/>
                <a:ea typeface="ＭＳ Ｐゴシック" pitchFamily="-106" charset="-128"/>
                <a:cs typeface="ＭＳ Ｐゴシック" pitchFamily="-106" charset="-128"/>
              </a:rPr>
              <a:t> Systems: Internals and Design Principles</a:t>
            </a:r>
            <a:r>
              <a:rPr lang="en-US" dirty="0" smtClean="0">
                <a:latin typeface="Times New Roman" pitchFamily="-106" charset="0"/>
                <a:ea typeface="ＭＳ Ｐゴシック" pitchFamily="-106" charset="-128"/>
                <a:cs typeface="ＭＳ Ｐゴシック" pitchFamily="-106" charset="-128"/>
              </a:rPr>
              <a:t>”, 9/e, by William Stallings, Chapter 5 “</a:t>
            </a:r>
            <a:r>
              <a:rPr kumimoji="1" lang="en-GB" dirty="0" smtClean="0">
                <a:latin typeface="Times New Roman" pitchFamily="-106" charset="0"/>
                <a:ea typeface="ＭＳ Ｐゴシック" pitchFamily="-106" charset="-128"/>
                <a:cs typeface="ＭＳ Ｐゴシック" pitchFamily="-106" charset="-128"/>
              </a:rPr>
              <a:t>Concurrency:</a:t>
            </a:r>
            <a:r>
              <a:rPr kumimoji="1" lang="en-GB" baseline="0" dirty="0" smtClean="0">
                <a:latin typeface="Times New Roman" pitchFamily="-106" charset="0"/>
                <a:ea typeface="ＭＳ Ｐゴシック" pitchFamily="-106" charset="-128"/>
                <a:cs typeface="ＭＳ Ｐゴシック" pitchFamily="-106" charset="-128"/>
              </a:rPr>
              <a:t> Mutual Exclusion and Synchronization</a:t>
            </a:r>
            <a:r>
              <a:rPr lang="en-US" dirty="0" smtClean="0">
                <a:latin typeface="Times New Roman" pitchFamily="-106" charset="0"/>
                <a:ea typeface="ＭＳ Ｐゴシック" pitchFamily="-106" charset="-128"/>
                <a:cs typeface="ＭＳ Ｐゴシック" pitchFamily="-106" charset="-128"/>
              </a:rPr>
              <a:t>”.</a:t>
            </a:r>
            <a:endParaRPr lang="en-AU" dirty="0" smtClean="0">
              <a:latin typeface="Times New Roman" pitchFamily="-106" charset="0"/>
              <a:ea typeface="ＭＳ Ｐゴシック" pitchFamily="-106" charset="-128"/>
              <a:cs typeface="ＭＳ Ｐゴシック" pitchFamily="-106"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extLst>
      <p:ext uri="{BB962C8B-B14F-4D97-AF65-F5344CB8AC3E}">
        <p14:creationId xmlns:p14="http://schemas.microsoft.com/office/powerpoint/2010/main" val="41651176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 Dekker’s algorithm solves the mutual exclusion problem, but with a rather complex</a:t>
            </a:r>
          </a:p>
          <a:p>
            <a:r>
              <a:rPr lang="en-US" sz="1200" kern="1200" baseline="0" dirty="0" smtClean="0">
                <a:solidFill>
                  <a:schemeClr val="tx1"/>
                </a:solidFill>
                <a:latin typeface="+mn-lt"/>
                <a:ea typeface="+mn-ea"/>
                <a:cs typeface="+mn-cs"/>
              </a:rPr>
              <a:t>program that is difficult to follow and whose correctness is tricky to prove. Peterson</a:t>
            </a:r>
          </a:p>
          <a:p>
            <a:r>
              <a:rPr lang="en-US" sz="1200" kern="1200" baseline="0" dirty="0" smtClean="0">
                <a:solidFill>
                  <a:schemeClr val="tx1"/>
                </a:solidFill>
                <a:latin typeface="+mn-lt"/>
                <a:ea typeface="+mn-ea"/>
                <a:cs typeface="+mn-cs"/>
              </a:rPr>
              <a:t>[PETE8l] has provided a simple, elegant solution. As before, the global array variable</a:t>
            </a:r>
          </a:p>
          <a:p>
            <a:r>
              <a:rPr lang="en-US" sz="1200" kern="1200" baseline="0" dirty="0" smtClean="0">
                <a:solidFill>
                  <a:schemeClr val="tx1"/>
                </a:solidFill>
                <a:latin typeface="+mn-lt"/>
                <a:ea typeface="+mn-ea"/>
                <a:cs typeface="+mn-cs"/>
              </a:rPr>
              <a:t>flag  indicates the position of each process with respect to mutual exclusion, and</a:t>
            </a:r>
          </a:p>
          <a:p>
            <a:r>
              <a:rPr lang="en-US" sz="1200" kern="1200" baseline="0" dirty="0" smtClean="0">
                <a:solidFill>
                  <a:schemeClr val="tx1"/>
                </a:solidFill>
                <a:latin typeface="+mn-lt"/>
                <a:ea typeface="+mn-ea"/>
                <a:cs typeface="+mn-cs"/>
              </a:rPr>
              <a:t>the global variable turn  resolves simultaneity conflicts. The algorithm is presented</a:t>
            </a:r>
          </a:p>
          <a:p>
            <a:r>
              <a:rPr lang="en-US" sz="1200" kern="1200" baseline="0" dirty="0" smtClean="0">
                <a:solidFill>
                  <a:schemeClr val="tx1"/>
                </a:solidFill>
                <a:latin typeface="+mn-lt"/>
                <a:ea typeface="+mn-ea"/>
                <a:cs typeface="+mn-cs"/>
              </a:rPr>
              <a:t>in Figure 5.3.</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That mutual exclusion is preserved is easily shown. Consider process P0.</a:t>
            </a:r>
          </a:p>
          <a:p>
            <a:r>
              <a:rPr lang="en-US" sz="1200" kern="1200" baseline="0" dirty="0" smtClean="0">
                <a:solidFill>
                  <a:schemeClr val="tx1"/>
                </a:solidFill>
                <a:latin typeface="+mn-lt"/>
                <a:ea typeface="+mn-ea"/>
                <a:cs typeface="+mn-cs"/>
              </a:rPr>
              <a:t>Once it has set flag[0]  to true , Pl cannot enter its critical section. If Pl already</a:t>
            </a:r>
          </a:p>
          <a:p>
            <a:r>
              <a:rPr lang="en-US" sz="1200" kern="1200" baseline="0" dirty="0" smtClean="0">
                <a:solidFill>
                  <a:schemeClr val="tx1"/>
                </a:solidFill>
                <a:latin typeface="+mn-lt"/>
                <a:ea typeface="+mn-ea"/>
                <a:cs typeface="+mn-cs"/>
              </a:rPr>
              <a:t>is in its critical section, then flag[1] = true  and P0 is blocked from entering its</a:t>
            </a:r>
          </a:p>
          <a:p>
            <a:r>
              <a:rPr lang="en-US" sz="1200" kern="1200" baseline="0" dirty="0" smtClean="0">
                <a:solidFill>
                  <a:schemeClr val="tx1"/>
                </a:solidFill>
                <a:latin typeface="+mn-lt"/>
                <a:ea typeface="+mn-ea"/>
                <a:cs typeface="+mn-cs"/>
              </a:rPr>
              <a:t>critical section. On the other hand, mutual blocking is prevented. Suppose that P0</a:t>
            </a:r>
          </a:p>
          <a:p>
            <a:r>
              <a:rPr lang="en-US" sz="1200" kern="1200" baseline="0" dirty="0" smtClean="0">
                <a:solidFill>
                  <a:schemeClr val="tx1"/>
                </a:solidFill>
                <a:latin typeface="+mn-lt"/>
                <a:ea typeface="+mn-ea"/>
                <a:cs typeface="+mn-cs"/>
              </a:rPr>
              <a:t>is blocked in its while  loop. This means that flag[1]  is true and turn = </a:t>
            </a:r>
            <a:r>
              <a:rPr lang="en-US" sz="1200" kern="1200" baseline="0" dirty="0" err="1" smtClean="0">
                <a:solidFill>
                  <a:schemeClr val="tx1"/>
                </a:solidFill>
                <a:latin typeface="+mn-lt"/>
                <a:ea typeface="+mn-ea"/>
                <a:cs typeface="+mn-cs"/>
              </a:rPr>
              <a:t>l</a:t>
            </a:r>
            <a:r>
              <a:rPr lang="en-US" sz="1200" kern="1200" baseline="0" dirty="0" smtClean="0">
                <a:solidFill>
                  <a:schemeClr val="tx1"/>
                </a:solidFill>
                <a:latin typeface="+mn-lt"/>
                <a:ea typeface="+mn-ea"/>
                <a:cs typeface="+mn-cs"/>
              </a:rPr>
              <a:t> . P0 can</a:t>
            </a:r>
          </a:p>
          <a:p>
            <a:r>
              <a:rPr lang="en-US" sz="1200" kern="1200" baseline="0" dirty="0" smtClean="0">
                <a:solidFill>
                  <a:schemeClr val="tx1"/>
                </a:solidFill>
                <a:latin typeface="+mn-lt"/>
                <a:ea typeface="+mn-ea"/>
                <a:cs typeface="+mn-cs"/>
              </a:rPr>
              <a:t> enter its critical section when either flag[1]  becomes false  or turn  becomes 0.</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Now consider three exhaustive cases: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1.  Pl has no interest in its critical section. This case is impossible, because it implies</a:t>
            </a:r>
          </a:p>
          <a:p>
            <a:r>
              <a:rPr lang="en-US" sz="1200" kern="1200" baseline="0" dirty="0" smtClean="0">
                <a:solidFill>
                  <a:schemeClr val="tx1"/>
                </a:solidFill>
                <a:latin typeface="+mn-lt"/>
                <a:ea typeface="+mn-ea"/>
                <a:cs typeface="+mn-cs"/>
              </a:rPr>
              <a:t>flag[1] = false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2.  Pl is waiting for its critical section. This case is also impossible, because if</a:t>
            </a:r>
          </a:p>
          <a:p>
            <a:r>
              <a:rPr lang="en-US" sz="1200" kern="1200" baseline="0" dirty="0" smtClean="0">
                <a:solidFill>
                  <a:schemeClr val="tx1"/>
                </a:solidFill>
                <a:latin typeface="+mn-lt"/>
                <a:ea typeface="+mn-ea"/>
                <a:cs typeface="+mn-cs"/>
              </a:rPr>
              <a:t>turn = </a:t>
            </a:r>
            <a:r>
              <a:rPr lang="en-US" sz="1200" kern="1200" baseline="0" dirty="0" err="1" smtClean="0">
                <a:solidFill>
                  <a:schemeClr val="tx1"/>
                </a:solidFill>
                <a:latin typeface="+mn-lt"/>
                <a:ea typeface="+mn-ea"/>
                <a:cs typeface="+mn-cs"/>
              </a:rPr>
              <a:t>l</a:t>
            </a:r>
            <a:r>
              <a:rPr lang="en-US" sz="1200" kern="1200" baseline="0" dirty="0" smtClean="0">
                <a:solidFill>
                  <a:schemeClr val="tx1"/>
                </a:solidFill>
                <a:latin typeface="+mn-lt"/>
                <a:ea typeface="+mn-ea"/>
                <a:cs typeface="+mn-cs"/>
              </a:rPr>
              <a:t> , Pl is able to enter its critical section.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3.  Pl is using its critical section repeatedly and therefore monopolizing access to it.</a:t>
            </a:r>
          </a:p>
          <a:p>
            <a:r>
              <a:rPr lang="en-US" sz="1200" kern="1200" baseline="0" dirty="0" smtClean="0">
                <a:solidFill>
                  <a:schemeClr val="tx1"/>
                </a:solidFill>
                <a:latin typeface="+mn-lt"/>
                <a:ea typeface="+mn-ea"/>
                <a:cs typeface="+mn-cs"/>
              </a:rPr>
              <a:t>This cannot happen, because Pl is obliged to give P0 an opportunity by setting</a:t>
            </a:r>
          </a:p>
          <a:p>
            <a:r>
              <a:rPr lang="en-US" sz="1200" kern="1200" baseline="0" dirty="0" smtClean="0">
                <a:solidFill>
                  <a:schemeClr val="tx1"/>
                </a:solidFill>
                <a:latin typeface="+mn-lt"/>
                <a:ea typeface="+mn-ea"/>
                <a:cs typeface="+mn-cs"/>
              </a:rPr>
              <a:t>turn  to 0 before each attempt to enter its critical section.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Thus, we have a simple solution to the mutual exclusion problem for two processes.</a:t>
            </a:r>
          </a:p>
          <a:p>
            <a:r>
              <a:rPr lang="en-US" sz="1200" kern="1200" baseline="0" dirty="0" smtClean="0">
                <a:solidFill>
                  <a:schemeClr val="tx1"/>
                </a:solidFill>
                <a:latin typeface="+mn-lt"/>
                <a:ea typeface="+mn-ea"/>
                <a:cs typeface="+mn-cs"/>
              </a:rPr>
              <a:t>Furthermore, Peterson’s algorithm is easily generalized to the case of processes</a:t>
            </a:r>
          </a:p>
          <a:p>
            <a:r>
              <a:rPr lang="en-US" sz="1200" kern="1200" baseline="0" dirty="0" smtClean="0">
                <a:solidFill>
                  <a:schemeClr val="tx1"/>
                </a:solidFill>
                <a:latin typeface="+mn-lt"/>
                <a:ea typeface="+mn-ea"/>
                <a:cs typeface="+mn-cs"/>
              </a:rPr>
              <a:t>[HOFR90].</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extLst>
      <p:ext uri="{BB962C8B-B14F-4D97-AF65-F5344CB8AC3E}">
        <p14:creationId xmlns:p14="http://schemas.microsoft.com/office/powerpoint/2010/main" val="20603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 Dekker’s algorithm solves the mutual exclusion problem, but with a rather complex</a:t>
            </a:r>
          </a:p>
          <a:p>
            <a:r>
              <a:rPr lang="en-US" sz="1200" kern="1200" baseline="0" dirty="0" smtClean="0">
                <a:solidFill>
                  <a:schemeClr val="tx1"/>
                </a:solidFill>
                <a:latin typeface="+mn-lt"/>
                <a:ea typeface="+mn-ea"/>
                <a:cs typeface="+mn-cs"/>
              </a:rPr>
              <a:t>program that is difficult to follow and whose correctness is tricky to prove. Peterson</a:t>
            </a:r>
          </a:p>
          <a:p>
            <a:r>
              <a:rPr lang="en-US" sz="1200" kern="1200" baseline="0" dirty="0" smtClean="0">
                <a:solidFill>
                  <a:schemeClr val="tx1"/>
                </a:solidFill>
                <a:latin typeface="+mn-lt"/>
                <a:ea typeface="+mn-ea"/>
                <a:cs typeface="+mn-cs"/>
              </a:rPr>
              <a:t>[PETE8l] has provided a simple, elegant solution. As before, the global array variable</a:t>
            </a:r>
          </a:p>
          <a:p>
            <a:r>
              <a:rPr lang="en-US" sz="1200" kern="1200" baseline="0" dirty="0" smtClean="0">
                <a:solidFill>
                  <a:schemeClr val="tx1"/>
                </a:solidFill>
                <a:latin typeface="+mn-lt"/>
                <a:ea typeface="+mn-ea"/>
                <a:cs typeface="+mn-cs"/>
              </a:rPr>
              <a:t>flag  indicates the position of each process with respect to mutual exclusion, and</a:t>
            </a:r>
          </a:p>
          <a:p>
            <a:r>
              <a:rPr lang="en-US" sz="1200" kern="1200" baseline="0" dirty="0" smtClean="0">
                <a:solidFill>
                  <a:schemeClr val="tx1"/>
                </a:solidFill>
                <a:latin typeface="+mn-lt"/>
                <a:ea typeface="+mn-ea"/>
                <a:cs typeface="+mn-cs"/>
              </a:rPr>
              <a:t>the global variable turn  resolves simultaneity conflicts. The algorithm is presented</a:t>
            </a:r>
          </a:p>
          <a:p>
            <a:r>
              <a:rPr lang="en-US" sz="1200" kern="1200" baseline="0" dirty="0" smtClean="0">
                <a:solidFill>
                  <a:schemeClr val="tx1"/>
                </a:solidFill>
                <a:latin typeface="+mn-lt"/>
                <a:ea typeface="+mn-ea"/>
                <a:cs typeface="+mn-cs"/>
              </a:rPr>
              <a:t>in Figure 5.3.</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That mutual exclusion is preserved is easily shown. Consider process P0.</a:t>
            </a:r>
          </a:p>
          <a:p>
            <a:r>
              <a:rPr lang="en-US" sz="1200" kern="1200" baseline="0" dirty="0" smtClean="0">
                <a:solidFill>
                  <a:schemeClr val="tx1"/>
                </a:solidFill>
                <a:latin typeface="+mn-lt"/>
                <a:ea typeface="+mn-ea"/>
                <a:cs typeface="+mn-cs"/>
              </a:rPr>
              <a:t>Once it has set flag[0]  to true , Pl cannot enter its critical section. If Pl already</a:t>
            </a:r>
          </a:p>
          <a:p>
            <a:r>
              <a:rPr lang="en-US" sz="1200" kern="1200" baseline="0" dirty="0" smtClean="0">
                <a:solidFill>
                  <a:schemeClr val="tx1"/>
                </a:solidFill>
                <a:latin typeface="+mn-lt"/>
                <a:ea typeface="+mn-ea"/>
                <a:cs typeface="+mn-cs"/>
              </a:rPr>
              <a:t>is in its critical section, then flag[1] = true  and P0 is blocked from entering its</a:t>
            </a:r>
          </a:p>
          <a:p>
            <a:r>
              <a:rPr lang="en-US" sz="1200" kern="1200" baseline="0" dirty="0" smtClean="0">
                <a:solidFill>
                  <a:schemeClr val="tx1"/>
                </a:solidFill>
                <a:latin typeface="+mn-lt"/>
                <a:ea typeface="+mn-ea"/>
                <a:cs typeface="+mn-cs"/>
              </a:rPr>
              <a:t>critical section. On the other hand, mutual blocking is prevented. Suppose that P0</a:t>
            </a:r>
          </a:p>
          <a:p>
            <a:r>
              <a:rPr lang="en-US" sz="1200" kern="1200" baseline="0" dirty="0" smtClean="0">
                <a:solidFill>
                  <a:schemeClr val="tx1"/>
                </a:solidFill>
                <a:latin typeface="+mn-lt"/>
                <a:ea typeface="+mn-ea"/>
                <a:cs typeface="+mn-cs"/>
              </a:rPr>
              <a:t>is blocked in its while  loop. This means that flag[1]  is true and turn = </a:t>
            </a:r>
            <a:r>
              <a:rPr lang="en-US" sz="1200" kern="1200" baseline="0" dirty="0" err="1" smtClean="0">
                <a:solidFill>
                  <a:schemeClr val="tx1"/>
                </a:solidFill>
                <a:latin typeface="+mn-lt"/>
                <a:ea typeface="+mn-ea"/>
                <a:cs typeface="+mn-cs"/>
              </a:rPr>
              <a:t>l</a:t>
            </a:r>
            <a:r>
              <a:rPr lang="en-US" sz="1200" kern="1200" baseline="0" dirty="0" smtClean="0">
                <a:solidFill>
                  <a:schemeClr val="tx1"/>
                </a:solidFill>
                <a:latin typeface="+mn-lt"/>
                <a:ea typeface="+mn-ea"/>
                <a:cs typeface="+mn-cs"/>
              </a:rPr>
              <a:t> . P0 can</a:t>
            </a:r>
          </a:p>
          <a:p>
            <a:r>
              <a:rPr lang="en-US" sz="1200" kern="1200" baseline="0" dirty="0" smtClean="0">
                <a:solidFill>
                  <a:schemeClr val="tx1"/>
                </a:solidFill>
                <a:latin typeface="+mn-lt"/>
                <a:ea typeface="+mn-ea"/>
                <a:cs typeface="+mn-cs"/>
              </a:rPr>
              <a:t> enter its critical section when either flag[1]  becomes false  or turn  becomes 0.</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Now consider three exhaustive cases: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1.  Pl has no interest in its critical section. This case is impossible, because it implies</a:t>
            </a:r>
          </a:p>
          <a:p>
            <a:r>
              <a:rPr lang="en-US" sz="1200" kern="1200" baseline="0" dirty="0" smtClean="0">
                <a:solidFill>
                  <a:schemeClr val="tx1"/>
                </a:solidFill>
                <a:latin typeface="+mn-lt"/>
                <a:ea typeface="+mn-ea"/>
                <a:cs typeface="+mn-cs"/>
              </a:rPr>
              <a:t>flag[1] = false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2.  Pl is waiting for its critical section. This case is also impossible, because if</a:t>
            </a:r>
          </a:p>
          <a:p>
            <a:r>
              <a:rPr lang="en-US" sz="1200" kern="1200" baseline="0" dirty="0" smtClean="0">
                <a:solidFill>
                  <a:schemeClr val="tx1"/>
                </a:solidFill>
                <a:latin typeface="+mn-lt"/>
                <a:ea typeface="+mn-ea"/>
                <a:cs typeface="+mn-cs"/>
              </a:rPr>
              <a:t>turn = </a:t>
            </a:r>
            <a:r>
              <a:rPr lang="en-US" sz="1200" kern="1200" baseline="0" dirty="0" err="1" smtClean="0">
                <a:solidFill>
                  <a:schemeClr val="tx1"/>
                </a:solidFill>
                <a:latin typeface="+mn-lt"/>
                <a:ea typeface="+mn-ea"/>
                <a:cs typeface="+mn-cs"/>
              </a:rPr>
              <a:t>l</a:t>
            </a:r>
            <a:r>
              <a:rPr lang="en-US" sz="1200" kern="1200" baseline="0" dirty="0" smtClean="0">
                <a:solidFill>
                  <a:schemeClr val="tx1"/>
                </a:solidFill>
                <a:latin typeface="+mn-lt"/>
                <a:ea typeface="+mn-ea"/>
                <a:cs typeface="+mn-cs"/>
              </a:rPr>
              <a:t> , Pl is able to enter its critical section.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3.  Pl is using its critical section repeatedly and therefore monopolizing access to it.</a:t>
            </a:r>
          </a:p>
          <a:p>
            <a:r>
              <a:rPr lang="en-US" sz="1200" kern="1200" baseline="0" dirty="0" smtClean="0">
                <a:solidFill>
                  <a:schemeClr val="tx1"/>
                </a:solidFill>
                <a:latin typeface="+mn-lt"/>
                <a:ea typeface="+mn-ea"/>
                <a:cs typeface="+mn-cs"/>
              </a:rPr>
              <a:t>This cannot happen, because Pl is obliged to give P0 an opportunity by setting</a:t>
            </a:r>
          </a:p>
          <a:p>
            <a:r>
              <a:rPr lang="en-US" sz="1200" kern="1200" baseline="0" dirty="0" smtClean="0">
                <a:solidFill>
                  <a:schemeClr val="tx1"/>
                </a:solidFill>
                <a:latin typeface="+mn-lt"/>
                <a:ea typeface="+mn-ea"/>
                <a:cs typeface="+mn-cs"/>
              </a:rPr>
              <a:t>turn  to 0 before each attempt to enter its critical section.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Thus, we have a simple solution to the mutual exclusion problem for two processes.</a:t>
            </a:r>
          </a:p>
          <a:p>
            <a:r>
              <a:rPr lang="en-US" sz="1200" kern="1200" baseline="0" dirty="0" smtClean="0">
                <a:solidFill>
                  <a:schemeClr val="tx1"/>
                </a:solidFill>
                <a:latin typeface="+mn-lt"/>
                <a:ea typeface="+mn-ea"/>
                <a:cs typeface="+mn-cs"/>
              </a:rPr>
              <a:t>Furthermore, Peterson’s algorithm is easily generalized to the case of processes</a:t>
            </a:r>
          </a:p>
          <a:p>
            <a:r>
              <a:rPr lang="en-US" sz="1200" kern="1200" baseline="0" dirty="0" smtClean="0">
                <a:solidFill>
                  <a:schemeClr val="tx1"/>
                </a:solidFill>
                <a:latin typeface="+mn-lt"/>
                <a:ea typeface="+mn-ea"/>
                <a:cs typeface="+mn-cs"/>
              </a:rPr>
              <a:t>[HOFR90].</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extLst>
      <p:ext uri="{BB962C8B-B14F-4D97-AF65-F5344CB8AC3E}">
        <p14:creationId xmlns:p14="http://schemas.microsoft.com/office/powerpoint/2010/main" val="484826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 Dekker’s algorithm solves the mutual exclusion problem, but with a rather complex</a:t>
            </a:r>
          </a:p>
          <a:p>
            <a:r>
              <a:rPr lang="en-US" sz="1200" kern="1200" baseline="0" dirty="0" smtClean="0">
                <a:solidFill>
                  <a:schemeClr val="tx1"/>
                </a:solidFill>
                <a:latin typeface="+mn-lt"/>
                <a:ea typeface="+mn-ea"/>
                <a:cs typeface="+mn-cs"/>
              </a:rPr>
              <a:t>program that is difficult to follow and whose correctness is tricky to prove. Peterson</a:t>
            </a:r>
          </a:p>
          <a:p>
            <a:r>
              <a:rPr lang="en-US" sz="1200" kern="1200" baseline="0" dirty="0" smtClean="0">
                <a:solidFill>
                  <a:schemeClr val="tx1"/>
                </a:solidFill>
                <a:latin typeface="+mn-lt"/>
                <a:ea typeface="+mn-ea"/>
                <a:cs typeface="+mn-cs"/>
              </a:rPr>
              <a:t>[PETE8l] has provided a simple, elegant solution. As before, the global array variable</a:t>
            </a:r>
          </a:p>
          <a:p>
            <a:r>
              <a:rPr lang="en-US" sz="1200" kern="1200" baseline="0" dirty="0" smtClean="0">
                <a:solidFill>
                  <a:schemeClr val="tx1"/>
                </a:solidFill>
                <a:latin typeface="+mn-lt"/>
                <a:ea typeface="+mn-ea"/>
                <a:cs typeface="+mn-cs"/>
              </a:rPr>
              <a:t>flag  indicates the position of each process with respect to mutual exclusion, and</a:t>
            </a:r>
          </a:p>
          <a:p>
            <a:r>
              <a:rPr lang="en-US" sz="1200" kern="1200" baseline="0" dirty="0" smtClean="0">
                <a:solidFill>
                  <a:schemeClr val="tx1"/>
                </a:solidFill>
                <a:latin typeface="+mn-lt"/>
                <a:ea typeface="+mn-ea"/>
                <a:cs typeface="+mn-cs"/>
              </a:rPr>
              <a:t>the global variable turn  resolves simultaneity conflicts. The algorithm is presented</a:t>
            </a:r>
          </a:p>
          <a:p>
            <a:r>
              <a:rPr lang="en-US" sz="1200" kern="1200" baseline="0" dirty="0" smtClean="0">
                <a:solidFill>
                  <a:schemeClr val="tx1"/>
                </a:solidFill>
                <a:latin typeface="+mn-lt"/>
                <a:ea typeface="+mn-ea"/>
                <a:cs typeface="+mn-cs"/>
              </a:rPr>
              <a:t>in Figure 5.3.</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That mutual exclusion is preserved is easily shown. Consider process P0.</a:t>
            </a:r>
          </a:p>
          <a:p>
            <a:r>
              <a:rPr lang="en-US" sz="1200" kern="1200" baseline="0" dirty="0" smtClean="0">
                <a:solidFill>
                  <a:schemeClr val="tx1"/>
                </a:solidFill>
                <a:latin typeface="+mn-lt"/>
                <a:ea typeface="+mn-ea"/>
                <a:cs typeface="+mn-cs"/>
              </a:rPr>
              <a:t>Once it has set flag[0]  to true , Pl cannot enter its critical section. If Pl already</a:t>
            </a:r>
          </a:p>
          <a:p>
            <a:r>
              <a:rPr lang="en-US" sz="1200" kern="1200" baseline="0" dirty="0" smtClean="0">
                <a:solidFill>
                  <a:schemeClr val="tx1"/>
                </a:solidFill>
                <a:latin typeface="+mn-lt"/>
                <a:ea typeface="+mn-ea"/>
                <a:cs typeface="+mn-cs"/>
              </a:rPr>
              <a:t>is in its critical section, then flag[1] = true  and P0 is blocked from entering its</a:t>
            </a:r>
          </a:p>
          <a:p>
            <a:r>
              <a:rPr lang="en-US" sz="1200" kern="1200" baseline="0" dirty="0" smtClean="0">
                <a:solidFill>
                  <a:schemeClr val="tx1"/>
                </a:solidFill>
                <a:latin typeface="+mn-lt"/>
                <a:ea typeface="+mn-ea"/>
                <a:cs typeface="+mn-cs"/>
              </a:rPr>
              <a:t>critical section. On the other hand, mutual blocking is prevented. Suppose that P0</a:t>
            </a:r>
          </a:p>
          <a:p>
            <a:r>
              <a:rPr lang="en-US" sz="1200" kern="1200" baseline="0" dirty="0" smtClean="0">
                <a:solidFill>
                  <a:schemeClr val="tx1"/>
                </a:solidFill>
                <a:latin typeface="+mn-lt"/>
                <a:ea typeface="+mn-ea"/>
                <a:cs typeface="+mn-cs"/>
              </a:rPr>
              <a:t>is blocked in its while  loop. This means that flag[1]  is true and turn = </a:t>
            </a:r>
            <a:r>
              <a:rPr lang="en-US" sz="1200" kern="1200" baseline="0" dirty="0" err="1" smtClean="0">
                <a:solidFill>
                  <a:schemeClr val="tx1"/>
                </a:solidFill>
                <a:latin typeface="+mn-lt"/>
                <a:ea typeface="+mn-ea"/>
                <a:cs typeface="+mn-cs"/>
              </a:rPr>
              <a:t>l</a:t>
            </a:r>
            <a:r>
              <a:rPr lang="en-US" sz="1200" kern="1200" baseline="0" dirty="0" smtClean="0">
                <a:solidFill>
                  <a:schemeClr val="tx1"/>
                </a:solidFill>
                <a:latin typeface="+mn-lt"/>
                <a:ea typeface="+mn-ea"/>
                <a:cs typeface="+mn-cs"/>
              </a:rPr>
              <a:t> . P0 can</a:t>
            </a:r>
          </a:p>
          <a:p>
            <a:r>
              <a:rPr lang="en-US" sz="1200" kern="1200" baseline="0" dirty="0" smtClean="0">
                <a:solidFill>
                  <a:schemeClr val="tx1"/>
                </a:solidFill>
                <a:latin typeface="+mn-lt"/>
                <a:ea typeface="+mn-ea"/>
                <a:cs typeface="+mn-cs"/>
              </a:rPr>
              <a:t> enter its critical section when either flag[1]  becomes false  or turn  becomes 0.</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Now consider three exhaustive cases: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1.  Pl has no interest in its critical section. This case is impossible, because it implies</a:t>
            </a:r>
          </a:p>
          <a:p>
            <a:r>
              <a:rPr lang="en-US" sz="1200" kern="1200" baseline="0" dirty="0" smtClean="0">
                <a:solidFill>
                  <a:schemeClr val="tx1"/>
                </a:solidFill>
                <a:latin typeface="+mn-lt"/>
                <a:ea typeface="+mn-ea"/>
                <a:cs typeface="+mn-cs"/>
              </a:rPr>
              <a:t>flag[1] = false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2.  Pl is waiting for its critical section. This case is also impossible, because if</a:t>
            </a:r>
          </a:p>
          <a:p>
            <a:r>
              <a:rPr lang="en-US" sz="1200" kern="1200" baseline="0" dirty="0" smtClean="0">
                <a:solidFill>
                  <a:schemeClr val="tx1"/>
                </a:solidFill>
                <a:latin typeface="+mn-lt"/>
                <a:ea typeface="+mn-ea"/>
                <a:cs typeface="+mn-cs"/>
              </a:rPr>
              <a:t>turn = </a:t>
            </a:r>
            <a:r>
              <a:rPr lang="en-US" sz="1200" kern="1200" baseline="0" dirty="0" err="1" smtClean="0">
                <a:solidFill>
                  <a:schemeClr val="tx1"/>
                </a:solidFill>
                <a:latin typeface="+mn-lt"/>
                <a:ea typeface="+mn-ea"/>
                <a:cs typeface="+mn-cs"/>
              </a:rPr>
              <a:t>l</a:t>
            </a:r>
            <a:r>
              <a:rPr lang="en-US" sz="1200" kern="1200" baseline="0" dirty="0" smtClean="0">
                <a:solidFill>
                  <a:schemeClr val="tx1"/>
                </a:solidFill>
                <a:latin typeface="+mn-lt"/>
                <a:ea typeface="+mn-ea"/>
                <a:cs typeface="+mn-cs"/>
              </a:rPr>
              <a:t> , Pl is able to enter its critical section.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3.  Pl is using its critical section repeatedly and therefore monopolizing access to it.</a:t>
            </a:r>
          </a:p>
          <a:p>
            <a:r>
              <a:rPr lang="en-US" sz="1200" kern="1200" baseline="0" dirty="0" smtClean="0">
                <a:solidFill>
                  <a:schemeClr val="tx1"/>
                </a:solidFill>
                <a:latin typeface="+mn-lt"/>
                <a:ea typeface="+mn-ea"/>
                <a:cs typeface="+mn-cs"/>
              </a:rPr>
              <a:t>This cannot happen, because Pl is obliged to give P0 an opportunity by setting</a:t>
            </a:r>
          </a:p>
          <a:p>
            <a:r>
              <a:rPr lang="en-US" sz="1200" kern="1200" baseline="0" dirty="0" smtClean="0">
                <a:solidFill>
                  <a:schemeClr val="tx1"/>
                </a:solidFill>
                <a:latin typeface="+mn-lt"/>
                <a:ea typeface="+mn-ea"/>
                <a:cs typeface="+mn-cs"/>
              </a:rPr>
              <a:t>turn  to 0 before each attempt to enter its critical section.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Thus, we have a simple solution to the mutual exclusion problem for two processes.</a:t>
            </a:r>
          </a:p>
          <a:p>
            <a:r>
              <a:rPr lang="en-US" sz="1200" kern="1200" baseline="0" dirty="0" smtClean="0">
                <a:solidFill>
                  <a:schemeClr val="tx1"/>
                </a:solidFill>
                <a:latin typeface="+mn-lt"/>
                <a:ea typeface="+mn-ea"/>
                <a:cs typeface="+mn-cs"/>
              </a:rPr>
              <a:t>Furthermore, Peterson’s algorithm is easily generalized to the case of processes</a:t>
            </a:r>
          </a:p>
          <a:p>
            <a:r>
              <a:rPr lang="en-US" sz="1200" kern="1200" baseline="0" dirty="0" smtClean="0">
                <a:solidFill>
                  <a:schemeClr val="tx1"/>
                </a:solidFill>
                <a:latin typeface="+mn-lt"/>
                <a:ea typeface="+mn-ea"/>
                <a:cs typeface="+mn-cs"/>
              </a:rPr>
              <a:t>[HOFR90].</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extLst>
      <p:ext uri="{BB962C8B-B14F-4D97-AF65-F5344CB8AC3E}">
        <p14:creationId xmlns:p14="http://schemas.microsoft.com/office/powerpoint/2010/main" val="1719484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sz="1200" kern="1200" baseline="0" dirty="0" err="1" smtClean="0">
                <a:solidFill>
                  <a:schemeClr val="tx1"/>
                </a:solidFill>
                <a:latin typeface="+mn-lt"/>
                <a:ea typeface="+mn-ea"/>
                <a:cs typeface="+mn-cs"/>
              </a:rPr>
              <a:t>uniprocessor</a:t>
            </a:r>
            <a:r>
              <a:rPr lang="en-US" sz="1200" kern="1200" baseline="0" dirty="0" smtClean="0">
                <a:solidFill>
                  <a:schemeClr val="tx1"/>
                </a:solidFill>
                <a:latin typeface="+mn-lt"/>
                <a:ea typeface="+mn-ea"/>
                <a:cs typeface="+mn-cs"/>
              </a:rPr>
              <a:t>,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extLst>
      <p:ext uri="{BB962C8B-B14F-4D97-AF65-F5344CB8AC3E}">
        <p14:creationId xmlns:p14="http://schemas.microsoft.com/office/powerpoint/2010/main" val="1561999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The following difficulties arise:</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The sharing of global resources is fraught with peril. </a:t>
            </a:r>
            <a:r>
              <a:rPr lang="en-US" sz="1200" b="0" kern="1200" baseline="0" dirty="0" smtClean="0">
                <a:solidFill>
                  <a:schemeClr val="tx1"/>
                </a:solidFill>
                <a:latin typeface="+mn-lt"/>
                <a:ea typeface="+mn-ea"/>
                <a:cs typeface="+mn-cs"/>
              </a:rPr>
              <a:t>For example, if two processes </a:t>
            </a:r>
            <a:r>
              <a:rPr lang="en-US" sz="1200" kern="1200" baseline="0" dirty="0" smtClean="0">
                <a:solidFill>
                  <a:schemeClr val="tx1"/>
                </a:solidFill>
                <a:latin typeface="+mn-lt"/>
                <a:ea typeface="+mn-ea"/>
                <a:cs typeface="+mn-cs"/>
              </a:rPr>
              <a:t>both make use of the same global variable and both perform reads and writes on that variable, then the order in which the various reads and writes are executed is critical. An example of this problem is shown in the following subsection.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It is difficult for the OS to manage the allocation of resources optimally. </a:t>
            </a:r>
            <a:r>
              <a:rPr lang="en-US" sz="1200" b="0" kern="1200" baseline="0" dirty="0" smtClean="0">
                <a:solidFill>
                  <a:schemeClr val="tx1"/>
                </a:solidFill>
                <a:latin typeface="+mn-lt"/>
                <a:ea typeface="+mn-ea"/>
                <a:cs typeface="+mn-cs"/>
              </a:rPr>
              <a:t>For</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example, process A may request use of, and be granted control of, a particular I/O channel and then be suspended before using that channel. It may be undesirable for the OS simply to lock the channel and prevent its use by other processes; indeed this may lead to a deadlock condition, as described in Chapter 6 .</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It becomes very difficult to locate a programming error </a:t>
            </a:r>
            <a:r>
              <a:rPr lang="en-US" sz="1200" b="0" kern="1200" baseline="0" dirty="0" smtClean="0">
                <a:solidFill>
                  <a:schemeClr val="tx1"/>
                </a:solidFill>
                <a:latin typeface="+mn-lt"/>
                <a:ea typeface="+mn-ea"/>
                <a:cs typeface="+mn-cs"/>
              </a:rPr>
              <a:t>because results are </a:t>
            </a:r>
            <a:r>
              <a:rPr lang="en-US" sz="1200" kern="1200" baseline="0" dirty="0" smtClean="0">
                <a:solidFill>
                  <a:schemeClr val="tx1"/>
                </a:solidFill>
                <a:latin typeface="+mn-lt"/>
                <a:ea typeface="+mn-ea"/>
                <a:cs typeface="+mn-cs"/>
              </a:rPr>
              <a:t>typically not deterministic and reproducible (e.g., see [LEBL87, CARR89, SHEN02] for a discussion of this point).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All of the foregoing difficulties present themselves in a multiprocessor system as well, because here too the relative speed of execution of processes is unpredictable. A multiprocessor system must also deal with problems arising from the simultaneous execution of multiple processes. Fundamentally, however, the problems are the same as those for </a:t>
            </a:r>
            <a:r>
              <a:rPr lang="en-US" sz="1200" kern="1200" baseline="0" dirty="0" err="1" smtClean="0">
                <a:solidFill>
                  <a:schemeClr val="tx1"/>
                </a:solidFill>
                <a:latin typeface="+mn-lt"/>
                <a:ea typeface="+mn-ea"/>
                <a:cs typeface="+mn-cs"/>
              </a:rPr>
              <a:t>uniprocessor</a:t>
            </a:r>
            <a:r>
              <a:rPr lang="en-US" sz="1200" kern="1200" baseline="0" dirty="0" smtClean="0">
                <a:solidFill>
                  <a:schemeClr val="tx1"/>
                </a:solidFill>
                <a:latin typeface="+mn-lt"/>
                <a:ea typeface="+mn-ea"/>
                <a:cs typeface="+mn-cs"/>
              </a:rPr>
              <a:t> systems. This should become clear as the discussion proceeds.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extLst>
      <p:ext uri="{BB962C8B-B14F-4D97-AF65-F5344CB8AC3E}">
        <p14:creationId xmlns:p14="http://schemas.microsoft.com/office/powerpoint/2010/main" val="4276824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mn-lt"/>
                <a:ea typeface="+mn-ea"/>
                <a:cs typeface="+mn-cs"/>
              </a:rPr>
              <a:t>The central themes of operating system design are all concerned with the management of processes and threads: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Multiprogramming: The management of multiple processes within a uniprocessor system</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Multiprocessing : The management of multiple processes within a multiprocessor</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Distributed processing: The management of multiple processes executing on multiple, distributed computer systems. The recent proliferation of clusters is a prime example of this type of system.</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extLst>
      <p:ext uri="{BB962C8B-B14F-4D97-AF65-F5344CB8AC3E}">
        <p14:creationId xmlns:p14="http://schemas.microsoft.com/office/powerpoint/2010/main" val="3027701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Fundamental to all of these areas, and fundamental to OS design, is concurrency. Concurrency encompasses a host of design issues, including communication among processes, sharing of and competing for resources (such as memory, files, and I/O access), synchronization of the activities of multiple processes, and allocation of processor time to processes. We shall see that these issues arise not just in multiprocessing and distributed processing environments but even in single-processor multiprogramming systems.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Concurrency arises in three different contexts: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Multiple applications: </a:t>
            </a:r>
            <a:r>
              <a:rPr lang="en-US" sz="1200" b="0" kern="1200" baseline="0" dirty="0" smtClean="0">
                <a:solidFill>
                  <a:schemeClr val="tx1"/>
                </a:solidFill>
                <a:latin typeface="+mn-lt"/>
                <a:ea typeface="+mn-ea"/>
                <a:cs typeface="+mn-cs"/>
              </a:rPr>
              <a:t>Multiprogramming was invented to allow processing </a:t>
            </a:r>
            <a:r>
              <a:rPr lang="en-US" sz="1200" kern="1200" baseline="0" dirty="0" smtClean="0">
                <a:solidFill>
                  <a:schemeClr val="tx1"/>
                </a:solidFill>
                <a:latin typeface="+mn-lt"/>
                <a:ea typeface="+mn-ea"/>
                <a:cs typeface="+mn-cs"/>
              </a:rPr>
              <a:t>time to be dynamically shared among a number of active applications.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Structured applications: </a:t>
            </a:r>
            <a:r>
              <a:rPr lang="en-US" sz="1200" b="0" kern="1200" baseline="0" dirty="0" smtClean="0">
                <a:solidFill>
                  <a:schemeClr val="tx1"/>
                </a:solidFill>
                <a:latin typeface="+mn-lt"/>
                <a:ea typeface="+mn-ea"/>
                <a:cs typeface="+mn-cs"/>
              </a:rPr>
              <a:t>As an extension of the principles of modular design </a:t>
            </a:r>
            <a:r>
              <a:rPr lang="en-US" sz="1200" kern="1200" baseline="0" dirty="0" smtClean="0">
                <a:solidFill>
                  <a:schemeClr val="tx1"/>
                </a:solidFill>
                <a:latin typeface="+mn-lt"/>
                <a:ea typeface="+mn-ea"/>
                <a:cs typeface="+mn-cs"/>
              </a:rPr>
              <a:t>and structured programming, some applications can be effectively programmed as a set of concurrent processes.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Operating system structure: </a:t>
            </a:r>
            <a:r>
              <a:rPr lang="en-US" sz="1200" b="0" kern="1200" baseline="0" dirty="0" smtClean="0">
                <a:solidFill>
                  <a:schemeClr val="tx1"/>
                </a:solidFill>
                <a:latin typeface="+mn-lt"/>
                <a:ea typeface="+mn-ea"/>
                <a:cs typeface="+mn-cs"/>
              </a:rPr>
              <a:t>The same structuring advantages apply to systems </a:t>
            </a:r>
            <a:r>
              <a:rPr lang="en-US" sz="1200" kern="1200" baseline="0" dirty="0" smtClean="0">
                <a:solidFill>
                  <a:schemeClr val="tx1"/>
                </a:solidFill>
                <a:latin typeface="+mn-lt"/>
                <a:ea typeface="+mn-ea"/>
                <a:cs typeface="+mn-cs"/>
              </a:rPr>
              <a:t>programs, and we have seen that operating systems are themselves often implemented as a set of processes or threads.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extLst>
      <p:ext uri="{BB962C8B-B14F-4D97-AF65-F5344CB8AC3E}">
        <p14:creationId xmlns:p14="http://schemas.microsoft.com/office/powerpoint/2010/main" val="2930618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Table 5.1 lists some</a:t>
            </a:r>
          </a:p>
          <a:p>
            <a:r>
              <a:rPr lang="en-US" sz="1200" kern="1200" baseline="0" dirty="0" smtClean="0">
                <a:solidFill>
                  <a:schemeClr val="tx1"/>
                </a:solidFill>
                <a:latin typeface="+mn-lt"/>
                <a:ea typeface="+mn-ea"/>
                <a:cs typeface="+mn-cs"/>
              </a:rPr>
              <a:t>key terms related to concurrency. A set of animations that illustrate concepts in this</a:t>
            </a:r>
          </a:p>
          <a:p>
            <a:r>
              <a:rPr lang="en-US" sz="1200" kern="1200" baseline="0" dirty="0" smtClean="0">
                <a:solidFill>
                  <a:schemeClr val="tx1"/>
                </a:solidFill>
                <a:latin typeface="+mn-lt"/>
                <a:ea typeface="+mn-ea"/>
                <a:cs typeface="+mn-cs"/>
              </a:rPr>
              <a:t>chapter is available at the Companion website for this book.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extLst>
      <p:ext uri="{BB962C8B-B14F-4D97-AF65-F5344CB8AC3E}">
        <p14:creationId xmlns:p14="http://schemas.microsoft.com/office/powerpoint/2010/main" val="4079721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Software approaches can be implemented for concurrent processes that execute on</a:t>
            </a:r>
          </a:p>
          <a:p>
            <a:r>
              <a:rPr lang="en-US" sz="1200" kern="1200" baseline="0" dirty="0" smtClean="0">
                <a:solidFill>
                  <a:schemeClr val="tx1"/>
                </a:solidFill>
                <a:latin typeface="+mn-lt"/>
                <a:ea typeface="+mn-ea"/>
                <a:cs typeface="+mn-cs"/>
              </a:rPr>
              <a:t>a single-processor or a multiprocessor machine with shared main memory. These</a:t>
            </a:r>
          </a:p>
          <a:p>
            <a:r>
              <a:rPr lang="en-US" sz="1200" kern="1200" baseline="0" dirty="0" smtClean="0">
                <a:solidFill>
                  <a:schemeClr val="tx1"/>
                </a:solidFill>
                <a:latin typeface="+mn-lt"/>
                <a:ea typeface="+mn-ea"/>
                <a:cs typeface="+mn-cs"/>
              </a:rPr>
              <a:t>approaches usually assume elementary mutual exclusion at the memory access level</a:t>
            </a:r>
          </a:p>
          <a:p>
            <a:r>
              <a:rPr lang="en-US" sz="1200" kern="1200" baseline="0" dirty="0" smtClean="0">
                <a:solidFill>
                  <a:schemeClr val="tx1"/>
                </a:solidFill>
                <a:latin typeface="+mn-lt"/>
                <a:ea typeface="+mn-ea"/>
                <a:cs typeface="+mn-cs"/>
              </a:rPr>
              <a:t>([LAMP91], but see Problem 5.3). That is, simultaneous accesses (reading and/or</a:t>
            </a:r>
          </a:p>
          <a:p>
            <a:r>
              <a:rPr lang="en-US" sz="1200" kern="1200" baseline="0" dirty="0" smtClean="0">
                <a:solidFill>
                  <a:schemeClr val="tx1"/>
                </a:solidFill>
                <a:latin typeface="+mn-lt"/>
                <a:ea typeface="+mn-ea"/>
                <a:cs typeface="+mn-cs"/>
              </a:rPr>
              <a:t>writing) to the same location in main memory are serialized by some sort of memory</a:t>
            </a:r>
          </a:p>
          <a:p>
            <a:r>
              <a:rPr lang="en-US" sz="1200" kern="1200" baseline="0" dirty="0" smtClean="0">
                <a:solidFill>
                  <a:schemeClr val="tx1"/>
                </a:solidFill>
                <a:latin typeface="+mn-lt"/>
                <a:ea typeface="+mn-ea"/>
                <a:cs typeface="+mn-cs"/>
              </a:rPr>
              <a:t>arbiter, although the order of access granting is not specified ahead of time. Beyond</a:t>
            </a:r>
          </a:p>
          <a:p>
            <a:r>
              <a:rPr lang="en-US" sz="1200" kern="1200" baseline="0" dirty="0" smtClean="0">
                <a:solidFill>
                  <a:schemeClr val="tx1"/>
                </a:solidFill>
                <a:latin typeface="+mn-lt"/>
                <a:ea typeface="+mn-ea"/>
                <a:cs typeface="+mn-cs"/>
              </a:rPr>
              <a:t>this, no support in the hardware, operating system, or programming language is</a:t>
            </a:r>
          </a:p>
          <a:p>
            <a:r>
              <a:rPr lang="en-US" sz="1200" kern="1200" baseline="0" dirty="0" smtClean="0">
                <a:solidFill>
                  <a:schemeClr val="tx1"/>
                </a:solidFill>
                <a:latin typeface="+mn-lt"/>
                <a:ea typeface="+mn-ea"/>
                <a:cs typeface="+mn-cs"/>
              </a:rPr>
              <a:t>assumed.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Dijkstra</a:t>
            </a:r>
            <a:r>
              <a:rPr lang="en-US" sz="1200" kern="1200" baseline="0" dirty="0" smtClean="0">
                <a:solidFill>
                  <a:schemeClr val="tx1"/>
                </a:solidFill>
                <a:latin typeface="+mn-lt"/>
                <a:ea typeface="+mn-ea"/>
                <a:cs typeface="+mn-cs"/>
              </a:rPr>
              <a:t> [DIJK65] reported an algorithm for mutual exclusion for two processes,</a:t>
            </a:r>
          </a:p>
          <a:p>
            <a:r>
              <a:rPr lang="en-US" sz="1200" kern="1200" baseline="0" dirty="0" smtClean="0">
                <a:solidFill>
                  <a:schemeClr val="tx1"/>
                </a:solidFill>
                <a:latin typeface="+mn-lt"/>
                <a:ea typeface="+mn-ea"/>
                <a:cs typeface="+mn-cs"/>
              </a:rPr>
              <a:t>designed by the Dutch mathematician Dekker. Following </a:t>
            </a:r>
            <a:r>
              <a:rPr lang="en-US" sz="1200" kern="1200" baseline="0" dirty="0" err="1" smtClean="0">
                <a:solidFill>
                  <a:schemeClr val="tx1"/>
                </a:solidFill>
                <a:latin typeface="+mn-lt"/>
                <a:ea typeface="+mn-ea"/>
                <a:cs typeface="+mn-cs"/>
              </a:rPr>
              <a:t>Dijkstra</a:t>
            </a:r>
            <a:r>
              <a:rPr lang="en-US" sz="1200" kern="1200" baseline="0" dirty="0" smtClean="0">
                <a:solidFill>
                  <a:schemeClr val="tx1"/>
                </a:solidFill>
                <a:latin typeface="+mn-lt"/>
                <a:ea typeface="+mn-ea"/>
                <a:cs typeface="+mn-cs"/>
              </a:rPr>
              <a:t>, we develop the</a:t>
            </a:r>
          </a:p>
          <a:p>
            <a:r>
              <a:rPr lang="en-US" sz="1200" kern="1200" baseline="0" dirty="0" smtClean="0">
                <a:solidFill>
                  <a:schemeClr val="tx1"/>
                </a:solidFill>
                <a:latin typeface="+mn-lt"/>
                <a:ea typeface="+mn-ea"/>
                <a:cs typeface="+mn-cs"/>
              </a:rPr>
              <a:t>solution in stages. This approach has the advantage of illustrating many of the common</a:t>
            </a:r>
          </a:p>
          <a:p>
            <a:r>
              <a:rPr lang="en-US" sz="1200" kern="1200" baseline="0" dirty="0" smtClean="0">
                <a:solidFill>
                  <a:schemeClr val="tx1"/>
                </a:solidFill>
                <a:latin typeface="+mn-lt"/>
                <a:ea typeface="+mn-ea"/>
                <a:cs typeface="+mn-cs"/>
              </a:rPr>
              <a:t>bugs encountered in developing concurrent programs.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extLst>
      <p:ext uri="{BB962C8B-B14F-4D97-AF65-F5344CB8AC3E}">
        <p14:creationId xmlns:p14="http://schemas.microsoft.com/office/powerpoint/2010/main" val="1674753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sz="1200" b="1" kern="1200" baseline="0" dirty="0" smtClean="0">
                <a:solidFill>
                  <a:schemeClr val="tx1"/>
                </a:solidFill>
                <a:latin typeface="+mn-lt"/>
                <a:ea typeface="+mn-ea"/>
                <a:cs typeface="+mn-cs"/>
              </a:rPr>
              <a:t>First Attempt </a:t>
            </a:r>
          </a:p>
          <a:p>
            <a:endParaRPr lang="en-US" sz="1200" b="1"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As mentioned earlier, any attempt at mutual exclusion must rely</a:t>
            </a:r>
          </a:p>
          <a:p>
            <a:r>
              <a:rPr lang="en-US" sz="1200" b="0" kern="1200" baseline="0" dirty="0" smtClean="0">
                <a:solidFill>
                  <a:schemeClr val="tx1"/>
                </a:solidFill>
                <a:latin typeface="+mn-lt"/>
                <a:ea typeface="+mn-ea"/>
                <a:cs typeface="+mn-cs"/>
              </a:rPr>
              <a:t>on some fundamental exclusion mechanism in the hardware. The most common of</a:t>
            </a:r>
          </a:p>
          <a:p>
            <a:r>
              <a:rPr lang="en-US" sz="1200" b="0" kern="1200" baseline="0" dirty="0" smtClean="0">
                <a:solidFill>
                  <a:schemeClr val="tx1"/>
                </a:solidFill>
                <a:latin typeface="+mn-lt"/>
                <a:ea typeface="+mn-ea"/>
                <a:cs typeface="+mn-cs"/>
              </a:rPr>
              <a:t>these is the constraint that only one access to a memory location can be made at a</a:t>
            </a:r>
          </a:p>
          <a:p>
            <a:r>
              <a:rPr lang="en-US" sz="1200" b="0" kern="1200" baseline="0" dirty="0" smtClean="0">
                <a:solidFill>
                  <a:schemeClr val="tx1"/>
                </a:solidFill>
                <a:latin typeface="+mn-lt"/>
                <a:ea typeface="+mn-ea"/>
                <a:cs typeface="+mn-cs"/>
              </a:rPr>
              <a:t>time. Using this constraint, we reserve a global memory location labeled turn. A</a:t>
            </a:r>
          </a:p>
          <a:p>
            <a:r>
              <a:rPr lang="en-US" sz="1200" b="0" kern="1200" baseline="0" dirty="0" smtClean="0">
                <a:solidFill>
                  <a:schemeClr val="tx1"/>
                </a:solidFill>
                <a:latin typeface="+mn-lt"/>
                <a:ea typeface="+mn-ea"/>
                <a:cs typeface="+mn-cs"/>
              </a:rPr>
              <a:t>process (P0 or P1) wishing to execute its critical section first examines the contents</a:t>
            </a:r>
          </a:p>
          <a:p>
            <a:r>
              <a:rPr lang="en-US" sz="1200" kern="1200" baseline="0" dirty="0" smtClean="0">
                <a:solidFill>
                  <a:schemeClr val="tx1"/>
                </a:solidFill>
                <a:latin typeface="+mn-lt"/>
                <a:ea typeface="+mn-ea"/>
                <a:cs typeface="+mn-cs"/>
              </a:rPr>
              <a:t>of turn. If the value of turn is equal to the number of the process, then the process</a:t>
            </a:r>
          </a:p>
          <a:p>
            <a:r>
              <a:rPr lang="en-US" sz="1200" kern="1200" baseline="0" dirty="0" smtClean="0">
                <a:solidFill>
                  <a:schemeClr val="tx1"/>
                </a:solidFill>
                <a:latin typeface="+mn-lt"/>
                <a:ea typeface="+mn-ea"/>
                <a:cs typeface="+mn-cs"/>
              </a:rPr>
              <a:t>may proceed to its critical section. Otherwise, it is forced to wait. Our waiting process</a:t>
            </a:r>
          </a:p>
          <a:p>
            <a:r>
              <a:rPr lang="en-US" sz="1200" kern="1200" baseline="0" dirty="0" smtClean="0">
                <a:solidFill>
                  <a:schemeClr val="tx1"/>
                </a:solidFill>
                <a:latin typeface="+mn-lt"/>
                <a:ea typeface="+mn-ea"/>
                <a:cs typeface="+mn-cs"/>
              </a:rPr>
              <a:t>repeatedly reads the value of turn until it is allowed to enter its critical section. This</a:t>
            </a:r>
          </a:p>
          <a:p>
            <a:r>
              <a:rPr lang="en-US" sz="1200" kern="1200" baseline="0" dirty="0" smtClean="0">
                <a:solidFill>
                  <a:schemeClr val="tx1"/>
                </a:solidFill>
                <a:latin typeface="+mn-lt"/>
                <a:ea typeface="+mn-ea"/>
                <a:cs typeface="+mn-cs"/>
              </a:rPr>
              <a:t>procedure is known as busy waiting, or spin waiting, because the thwarted process</a:t>
            </a:r>
          </a:p>
          <a:p>
            <a:r>
              <a:rPr lang="en-US" sz="1200" kern="1200" baseline="0" dirty="0" smtClean="0">
                <a:solidFill>
                  <a:schemeClr val="tx1"/>
                </a:solidFill>
                <a:latin typeface="+mn-lt"/>
                <a:ea typeface="+mn-ea"/>
                <a:cs typeface="+mn-cs"/>
              </a:rPr>
              <a:t>can do nothing productive until it gets permission to enter its critical section. Instead,</a:t>
            </a:r>
          </a:p>
          <a:p>
            <a:r>
              <a:rPr lang="en-US" sz="1200" kern="1200" baseline="0" dirty="0" smtClean="0">
                <a:solidFill>
                  <a:schemeClr val="tx1"/>
                </a:solidFill>
                <a:latin typeface="+mn-lt"/>
                <a:ea typeface="+mn-ea"/>
                <a:cs typeface="+mn-cs"/>
              </a:rPr>
              <a:t>it must linger and periodically check the variable; thus it consumes processor time</a:t>
            </a:r>
          </a:p>
          <a:p>
            <a:r>
              <a:rPr lang="en-US" sz="1200" kern="1200" baseline="0" dirty="0" smtClean="0">
                <a:solidFill>
                  <a:schemeClr val="tx1"/>
                </a:solidFill>
                <a:latin typeface="+mn-lt"/>
                <a:ea typeface="+mn-ea"/>
                <a:cs typeface="+mn-cs"/>
              </a:rPr>
              <a:t>(busy) while waiting for its chance.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After a process has gained access to its critical section, and after it has completed</a:t>
            </a:r>
          </a:p>
          <a:p>
            <a:r>
              <a:rPr lang="en-US" sz="1200" kern="1200" baseline="0" dirty="0" smtClean="0">
                <a:solidFill>
                  <a:schemeClr val="tx1"/>
                </a:solidFill>
                <a:latin typeface="+mn-lt"/>
                <a:ea typeface="+mn-ea"/>
                <a:cs typeface="+mn-cs"/>
              </a:rPr>
              <a:t>that section, it must update the value of turn to that of the other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In formal terms, there is a shared global variable:</a:t>
            </a:r>
          </a:p>
          <a:p>
            <a:r>
              <a:rPr lang="en-US" sz="1200" kern="1200" baseline="0" dirty="0" err="1" smtClean="0">
                <a:solidFill>
                  <a:schemeClr val="tx1"/>
                </a:solidFill>
                <a:latin typeface="+mn-lt"/>
                <a:ea typeface="+mn-ea"/>
                <a:cs typeface="+mn-cs"/>
              </a:rPr>
              <a:t>int</a:t>
            </a:r>
            <a:r>
              <a:rPr lang="en-US" sz="1200" kern="1200" baseline="0" dirty="0" smtClean="0">
                <a:solidFill>
                  <a:schemeClr val="tx1"/>
                </a:solidFill>
                <a:latin typeface="+mn-lt"/>
                <a:ea typeface="+mn-ea"/>
                <a:cs typeface="+mn-cs"/>
              </a:rPr>
              <a:t> turn = 0;</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Figure 5.1a shows the program for the two processes. This solution guarantees</a:t>
            </a:r>
          </a:p>
          <a:p>
            <a:r>
              <a:rPr lang="en-US" sz="1200" kern="1200" baseline="0" dirty="0" smtClean="0">
                <a:solidFill>
                  <a:schemeClr val="tx1"/>
                </a:solidFill>
                <a:latin typeface="+mn-lt"/>
                <a:ea typeface="+mn-ea"/>
                <a:cs typeface="+mn-cs"/>
              </a:rPr>
              <a:t>the mutual exclusion property but has two drawbacks. First, processes must strictly</a:t>
            </a:r>
          </a:p>
          <a:p>
            <a:r>
              <a:rPr lang="en-US" sz="1200" kern="1200" baseline="0" dirty="0" smtClean="0">
                <a:solidFill>
                  <a:schemeClr val="tx1"/>
                </a:solidFill>
                <a:latin typeface="+mn-lt"/>
                <a:ea typeface="+mn-ea"/>
                <a:cs typeface="+mn-cs"/>
              </a:rPr>
              <a:t>alternate in their use of their critical section; therefore, the pace of execution is dictated</a:t>
            </a:r>
          </a:p>
          <a:p>
            <a:r>
              <a:rPr lang="en-US" sz="1200" kern="1200" baseline="0" dirty="0" smtClean="0">
                <a:solidFill>
                  <a:schemeClr val="tx1"/>
                </a:solidFill>
                <a:latin typeface="+mn-lt"/>
                <a:ea typeface="+mn-ea"/>
                <a:cs typeface="+mn-cs"/>
              </a:rPr>
              <a:t>by the slower of the two processes. If P0 uses its critical section only once per</a:t>
            </a:r>
          </a:p>
          <a:p>
            <a:r>
              <a:rPr lang="en-US" sz="1200" kern="1200" baseline="0" dirty="0" smtClean="0">
                <a:solidFill>
                  <a:schemeClr val="tx1"/>
                </a:solidFill>
                <a:latin typeface="+mn-lt"/>
                <a:ea typeface="+mn-ea"/>
                <a:cs typeface="+mn-cs"/>
              </a:rPr>
              <a:t>hour, but P1 would like to use its critical section at a rate of 1,000 times per hour, P1</a:t>
            </a:r>
          </a:p>
          <a:p>
            <a:r>
              <a:rPr lang="en-US" sz="1200" kern="1200" baseline="0" dirty="0" smtClean="0">
                <a:solidFill>
                  <a:schemeClr val="tx1"/>
                </a:solidFill>
                <a:latin typeface="+mn-lt"/>
                <a:ea typeface="+mn-ea"/>
                <a:cs typeface="+mn-cs"/>
              </a:rPr>
              <a:t>is forced to adopt the pace of P0. A much more serious problem is that if one process</a:t>
            </a:r>
          </a:p>
          <a:p>
            <a:r>
              <a:rPr lang="en-US" sz="1200" kern="1200" baseline="0" dirty="0" smtClean="0">
                <a:solidFill>
                  <a:schemeClr val="tx1"/>
                </a:solidFill>
                <a:latin typeface="+mn-lt"/>
                <a:ea typeface="+mn-ea"/>
                <a:cs typeface="+mn-cs"/>
              </a:rPr>
              <a:t>fails, the other process is permanently blocked. This is true whether a process fails in</a:t>
            </a:r>
          </a:p>
          <a:p>
            <a:r>
              <a:rPr lang="en-US" sz="1200" kern="1200" baseline="0" dirty="0" smtClean="0">
                <a:solidFill>
                  <a:schemeClr val="tx1"/>
                </a:solidFill>
                <a:latin typeface="+mn-lt"/>
                <a:ea typeface="+mn-ea"/>
                <a:cs typeface="+mn-cs"/>
              </a:rPr>
              <a:t>its critical section or outside of it.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foregoing construction is that of a </a:t>
            </a:r>
            <a:r>
              <a:rPr lang="en-US" sz="1200" kern="1200" baseline="0" dirty="0" err="1" smtClean="0">
                <a:solidFill>
                  <a:schemeClr val="tx1"/>
                </a:solidFill>
                <a:latin typeface="+mn-lt"/>
                <a:ea typeface="+mn-ea"/>
                <a:cs typeface="+mn-cs"/>
              </a:rPr>
              <a:t>coroutine</a:t>
            </a: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Coroutines</a:t>
            </a:r>
            <a:r>
              <a:rPr lang="en-US" sz="1200" kern="1200" baseline="0" dirty="0" smtClean="0">
                <a:solidFill>
                  <a:schemeClr val="tx1"/>
                </a:solidFill>
                <a:latin typeface="+mn-lt"/>
                <a:ea typeface="+mn-ea"/>
                <a:cs typeface="+mn-cs"/>
              </a:rPr>
              <a:t> are designed to</a:t>
            </a:r>
          </a:p>
          <a:p>
            <a:r>
              <a:rPr lang="en-US" sz="1200" kern="1200" baseline="0" dirty="0" smtClean="0">
                <a:solidFill>
                  <a:schemeClr val="tx1"/>
                </a:solidFill>
                <a:latin typeface="+mn-lt"/>
                <a:ea typeface="+mn-ea"/>
                <a:cs typeface="+mn-cs"/>
              </a:rPr>
              <a:t>be able to pass execution control back and forth between themselves (see Problem</a:t>
            </a:r>
          </a:p>
          <a:p>
            <a:r>
              <a:rPr lang="en-US" sz="1200" kern="1200" baseline="0" dirty="0" smtClean="0">
                <a:solidFill>
                  <a:schemeClr val="tx1"/>
                </a:solidFill>
                <a:latin typeface="+mn-lt"/>
                <a:ea typeface="+mn-ea"/>
                <a:cs typeface="+mn-cs"/>
              </a:rPr>
              <a:t> 5.5). While this is a useful structuring technique for a single process, it is inadequate</a:t>
            </a:r>
          </a:p>
          <a:p>
            <a:r>
              <a:rPr lang="en-US" sz="1200" kern="1200" baseline="0" dirty="0" smtClean="0">
                <a:solidFill>
                  <a:schemeClr val="tx1"/>
                </a:solidFill>
                <a:latin typeface="+mn-lt"/>
                <a:ea typeface="+mn-ea"/>
                <a:cs typeface="+mn-cs"/>
              </a:rPr>
              <a:t>to support concurrent processing.</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Second Attempt </a:t>
            </a:r>
          </a:p>
          <a:p>
            <a:endParaRPr lang="en-US" sz="1200" b="1"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The flaw in the first attempt is that it stores the name of the</a:t>
            </a:r>
          </a:p>
          <a:p>
            <a:r>
              <a:rPr lang="en-US" sz="1200" b="0" kern="1200" baseline="0" dirty="0" smtClean="0">
                <a:solidFill>
                  <a:schemeClr val="tx1"/>
                </a:solidFill>
                <a:latin typeface="+mn-lt"/>
                <a:ea typeface="+mn-ea"/>
                <a:cs typeface="+mn-cs"/>
              </a:rPr>
              <a:t>process that may enter its critical section, when in fact we need state information</a:t>
            </a:r>
          </a:p>
          <a:p>
            <a:r>
              <a:rPr lang="en-US" sz="1200" b="0" kern="1200" baseline="0" dirty="0" smtClean="0">
                <a:solidFill>
                  <a:schemeClr val="tx1"/>
                </a:solidFill>
                <a:latin typeface="+mn-lt"/>
                <a:ea typeface="+mn-ea"/>
                <a:cs typeface="+mn-cs"/>
              </a:rPr>
              <a:t>about both processes. In effect, each process should have its own key to the critical</a:t>
            </a:r>
          </a:p>
          <a:p>
            <a:r>
              <a:rPr lang="en-US" sz="1200" b="0" kern="1200" baseline="0" dirty="0" smtClean="0">
                <a:solidFill>
                  <a:schemeClr val="tx1"/>
                </a:solidFill>
                <a:latin typeface="+mn-lt"/>
                <a:ea typeface="+mn-ea"/>
                <a:cs typeface="+mn-cs"/>
              </a:rPr>
              <a:t>section so that if one fails, the other can still access its critical section. To meet this</a:t>
            </a:r>
          </a:p>
          <a:p>
            <a:r>
              <a:rPr lang="en-US" sz="1200" kern="1200" baseline="0" dirty="0" smtClean="0">
                <a:solidFill>
                  <a:schemeClr val="tx1"/>
                </a:solidFill>
                <a:latin typeface="+mn-lt"/>
                <a:ea typeface="+mn-ea"/>
                <a:cs typeface="+mn-cs"/>
              </a:rPr>
              <a:t>requirement a Boolean vector flag is defined, with flag[0] corresponding to P0</a:t>
            </a:r>
          </a:p>
          <a:p>
            <a:r>
              <a:rPr lang="en-US" sz="1200" kern="1200" baseline="0" dirty="0" smtClean="0">
                <a:solidFill>
                  <a:schemeClr val="tx1"/>
                </a:solidFill>
                <a:latin typeface="+mn-lt"/>
                <a:ea typeface="+mn-ea"/>
                <a:cs typeface="+mn-cs"/>
              </a:rPr>
              <a:t>and flag[1] corresponding to P1. Each process may examine the other’s flag but</a:t>
            </a:r>
          </a:p>
          <a:p>
            <a:r>
              <a:rPr lang="en-US" sz="1200" kern="1200" baseline="0" dirty="0" smtClean="0">
                <a:solidFill>
                  <a:schemeClr val="tx1"/>
                </a:solidFill>
                <a:latin typeface="+mn-lt"/>
                <a:ea typeface="+mn-ea"/>
                <a:cs typeface="+mn-cs"/>
              </a:rPr>
              <a:t>may not alter it. When a process wishes to enter its critical section, it periodically</a:t>
            </a:r>
          </a:p>
          <a:p>
            <a:r>
              <a:rPr lang="en-US" sz="1200" kern="1200" baseline="0" dirty="0" smtClean="0">
                <a:solidFill>
                  <a:schemeClr val="tx1"/>
                </a:solidFill>
                <a:latin typeface="+mn-lt"/>
                <a:ea typeface="+mn-ea"/>
                <a:cs typeface="+mn-cs"/>
              </a:rPr>
              <a:t>checks the other’s flag until that flag has the value false, indicating that the other</a:t>
            </a:r>
          </a:p>
          <a:p>
            <a:r>
              <a:rPr lang="en-US" sz="1200" kern="1200" baseline="0" dirty="0" smtClean="0">
                <a:solidFill>
                  <a:schemeClr val="tx1"/>
                </a:solidFill>
                <a:latin typeface="+mn-lt"/>
                <a:ea typeface="+mn-ea"/>
                <a:cs typeface="+mn-cs"/>
              </a:rPr>
              <a:t>process is not in its critical section. The checking process immediately sets its own</a:t>
            </a:r>
          </a:p>
          <a:p>
            <a:r>
              <a:rPr lang="en-US" sz="1200" kern="1200" baseline="0" dirty="0" smtClean="0">
                <a:solidFill>
                  <a:schemeClr val="tx1"/>
                </a:solidFill>
                <a:latin typeface="+mn-lt"/>
                <a:ea typeface="+mn-ea"/>
                <a:cs typeface="+mn-cs"/>
              </a:rPr>
              <a:t>flag to true and proceeds to its critical section. When it leaves its critical section, it</a:t>
            </a:r>
          </a:p>
          <a:p>
            <a:r>
              <a:rPr lang="en-US" sz="1200" kern="1200" baseline="0" dirty="0" smtClean="0">
                <a:solidFill>
                  <a:schemeClr val="tx1"/>
                </a:solidFill>
                <a:latin typeface="+mn-lt"/>
                <a:ea typeface="+mn-ea"/>
                <a:cs typeface="+mn-cs"/>
              </a:rPr>
              <a:t>sets its flag to false.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shared global variable now is</a:t>
            </a:r>
          </a:p>
          <a:p>
            <a:endParaRPr lang="en-US" sz="1200" kern="1200" baseline="0" dirty="0" smtClean="0">
              <a:solidFill>
                <a:schemeClr val="tx1"/>
              </a:solidFill>
              <a:latin typeface="+mn-lt"/>
              <a:ea typeface="+mn-ea"/>
              <a:cs typeface="+mn-cs"/>
            </a:endParaRPr>
          </a:p>
          <a:p>
            <a:r>
              <a:rPr lang="en-US" sz="1200" kern="1200" baseline="0" dirty="0" err="1" smtClean="0">
                <a:solidFill>
                  <a:schemeClr val="tx1"/>
                </a:solidFill>
                <a:latin typeface="+mn-lt"/>
                <a:ea typeface="+mn-ea"/>
                <a:cs typeface="+mn-cs"/>
              </a:rPr>
              <a:t>enum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boolean</a:t>
            </a:r>
            <a:r>
              <a:rPr lang="en-US" sz="1200" kern="1200" baseline="0" dirty="0" smtClean="0">
                <a:solidFill>
                  <a:schemeClr val="tx1"/>
                </a:solidFill>
                <a:latin typeface="+mn-lt"/>
                <a:ea typeface="+mn-ea"/>
                <a:cs typeface="+mn-cs"/>
              </a:rPr>
              <a:t> (false = 0; true = 1);</a:t>
            </a:r>
          </a:p>
          <a:p>
            <a:r>
              <a:rPr lang="en-US" sz="1200" kern="1200" baseline="0" dirty="0" err="1" smtClean="0">
                <a:solidFill>
                  <a:schemeClr val="tx1"/>
                </a:solidFill>
                <a:latin typeface="+mn-lt"/>
                <a:ea typeface="+mn-ea"/>
                <a:cs typeface="+mn-cs"/>
              </a:rPr>
              <a:t>boolean</a:t>
            </a:r>
            <a:r>
              <a:rPr lang="en-US" sz="1200" kern="1200" baseline="0" dirty="0" smtClean="0">
                <a:solidFill>
                  <a:schemeClr val="tx1"/>
                </a:solidFill>
                <a:latin typeface="+mn-lt"/>
                <a:ea typeface="+mn-ea"/>
                <a:cs typeface="+mn-cs"/>
              </a:rPr>
              <a:t> flag[2] = 0, 0</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5.1b shows the algorithm. If one process fails outside the critical section,</a:t>
            </a:r>
          </a:p>
          <a:p>
            <a:r>
              <a:rPr lang="en-US" sz="1200" kern="1200" baseline="0" dirty="0" smtClean="0">
                <a:solidFill>
                  <a:schemeClr val="tx1"/>
                </a:solidFill>
                <a:latin typeface="+mn-lt"/>
                <a:ea typeface="+mn-ea"/>
                <a:cs typeface="+mn-cs"/>
              </a:rPr>
              <a:t>including the flag-setting code, then the other process is not blocked. In fact, the other</a:t>
            </a:r>
          </a:p>
          <a:p>
            <a:r>
              <a:rPr lang="en-US" sz="1200" kern="1200" baseline="0" dirty="0" smtClean="0">
                <a:solidFill>
                  <a:schemeClr val="tx1"/>
                </a:solidFill>
                <a:latin typeface="+mn-lt"/>
                <a:ea typeface="+mn-ea"/>
                <a:cs typeface="+mn-cs"/>
              </a:rPr>
              <a:t>process can enter its critical section as often as it likes, because the flag of the</a:t>
            </a:r>
          </a:p>
          <a:p>
            <a:r>
              <a:rPr lang="en-US" sz="1200" kern="1200" baseline="0" dirty="0" smtClean="0">
                <a:solidFill>
                  <a:schemeClr val="tx1"/>
                </a:solidFill>
                <a:latin typeface="+mn-lt"/>
                <a:ea typeface="+mn-ea"/>
                <a:cs typeface="+mn-cs"/>
              </a:rPr>
              <a:t>other process is always false. However, if a process fails inside its critical section</a:t>
            </a:r>
          </a:p>
          <a:p>
            <a:r>
              <a:rPr lang="en-US" sz="1200" kern="1200" baseline="0" dirty="0" smtClean="0">
                <a:solidFill>
                  <a:schemeClr val="tx1"/>
                </a:solidFill>
                <a:latin typeface="+mn-lt"/>
                <a:ea typeface="+mn-ea"/>
                <a:cs typeface="+mn-cs"/>
              </a:rPr>
              <a:t>or after setting its flag to true just before entering its critical section, then the other</a:t>
            </a:r>
          </a:p>
          <a:p>
            <a:r>
              <a:rPr lang="en-US" sz="1200" kern="1200" baseline="0" dirty="0" smtClean="0">
                <a:solidFill>
                  <a:schemeClr val="tx1"/>
                </a:solidFill>
                <a:latin typeface="+mn-lt"/>
                <a:ea typeface="+mn-ea"/>
                <a:cs typeface="+mn-cs"/>
              </a:rPr>
              <a:t>process is permanently blocked.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solution is, if anything, worse than the first attempt because it does not</a:t>
            </a:r>
          </a:p>
          <a:p>
            <a:r>
              <a:rPr lang="en-US" sz="1200" kern="1200" baseline="0" dirty="0" smtClean="0">
                <a:solidFill>
                  <a:schemeClr val="tx1"/>
                </a:solidFill>
                <a:latin typeface="+mn-lt"/>
                <a:ea typeface="+mn-ea"/>
                <a:cs typeface="+mn-cs"/>
              </a:rPr>
              <a:t>even guarantee mutual exclusion. Consider the following sequence: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P0 executes the while statement and finds flag[1] set to false</a:t>
            </a:r>
          </a:p>
          <a:p>
            <a:r>
              <a:rPr lang="en-US" sz="1200" kern="1200" baseline="0" dirty="0" smtClean="0">
                <a:solidFill>
                  <a:schemeClr val="tx1"/>
                </a:solidFill>
                <a:latin typeface="+mn-lt"/>
                <a:ea typeface="+mn-ea"/>
                <a:cs typeface="+mn-cs"/>
              </a:rPr>
              <a:t>Pl executes the while statement and finds flag[0] set to false</a:t>
            </a:r>
          </a:p>
          <a:p>
            <a:r>
              <a:rPr lang="en-US" sz="1200" kern="1200" baseline="0" dirty="0" smtClean="0">
                <a:solidFill>
                  <a:schemeClr val="tx1"/>
                </a:solidFill>
                <a:latin typeface="+mn-lt"/>
                <a:ea typeface="+mn-ea"/>
                <a:cs typeface="+mn-cs"/>
              </a:rPr>
              <a:t>P0 sets flag[0] to true and enters its critical section</a:t>
            </a:r>
          </a:p>
          <a:p>
            <a:r>
              <a:rPr lang="en-US" sz="1200" kern="1200" baseline="0" dirty="0" smtClean="0">
                <a:solidFill>
                  <a:schemeClr val="tx1"/>
                </a:solidFill>
                <a:latin typeface="+mn-lt"/>
                <a:ea typeface="+mn-ea"/>
                <a:cs typeface="+mn-cs"/>
              </a:rPr>
              <a:t>Pl sets flag[1] to true and enters its critical section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Because both processes are now in their critical sections, the program is incorrect.</a:t>
            </a:r>
          </a:p>
          <a:p>
            <a:r>
              <a:rPr lang="en-US" sz="1200" kern="1200" baseline="0" dirty="0" smtClean="0">
                <a:solidFill>
                  <a:schemeClr val="tx1"/>
                </a:solidFill>
                <a:latin typeface="+mn-lt"/>
                <a:ea typeface="+mn-ea"/>
                <a:cs typeface="+mn-cs"/>
              </a:rPr>
              <a:t>The problem is that the proposed solution is not independent of relative process</a:t>
            </a:r>
          </a:p>
          <a:p>
            <a:r>
              <a:rPr lang="en-US" sz="1200" kern="1200" baseline="0" dirty="0" smtClean="0">
                <a:solidFill>
                  <a:schemeClr val="tx1"/>
                </a:solidFill>
                <a:latin typeface="+mn-lt"/>
                <a:ea typeface="+mn-ea"/>
                <a:cs typeface="+mn-cs"/>
              </a:rPr>
              <a:t>execution speeds.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extLst>
      <p:ext uri="{BB962C8B-B14F-4D97-AF65-F5344CB8AC3E}">
        <p14:creationId xmlns:p14="http://schemas.microsoft.com/office/powerpoint/2010/main" val="2017276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z="1200" b="1" kern="1200" baseline="0" dirty="0" smtClean="0">
                <a:solidFill>
                  <a:schemeClr val="tx1"/>
                </a:solidFill>
                <a:latin typeface="+mn-lt"/>
                <a:ea typeface="+mn-ea"/>
                <a:cs typeface="+mn-cs"/>
              </a:rPr>
              <a:t>Third Attempt </a:t>
            </a:r>
          </a:p>
          <a:p>
            <a:endParaRPr lang="en-US" sz="1200" b="1"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Because a process can change its state after the other process</a:t>
            </a:r>
          </a:p>
          <a:p>
            <a:r>
              <a:rPr lang="en-US" sz="1200" b="0" kern="1200" baseline="0" dirty="0" smtClean="0">
                <a:solidFill>
                  <a:schemeClr val="tx1"/>
                </a:solidFill>
                <a:latin typeface="+mn-lt"/>
                <a:ea typeface="+mn-ea"/>
                <a:cs typeface="+mn-cs"/>
              </a:rPr>
              <a:t>has checked it but before the other process can enter its critical section, the second</a:t>
            </a:r>
          </a:p>
          <a:p>
            <a:r>
              <a:rPr lang="en-US" sz="1200" b="0" kern="1200" baseline="0" dirty="0" smtClean="0">
                <a:solidFill>
                  <a:schemeClr val="tx1"/>
                </a:solidFill>
                <a:latin typeface="+mn-lt"/>
                <a:ea typeface="+mn-ea"/>
                <a:cs typeface="+mn-cs"/>
              </a:rPr>
              <a:t>attempt failed. Perhaps we can fix this problem with a simple interchange of two</a:t>
            </a:r>
          </a:p>
          <a:p>
            <a:r>
              <a:rPr lang="en-US" sz="1200" b="0" kern="1200" baseline="0" dirty="0" smtClean="0">
                <a:solidFill>
                  <a:schemeClr val="tx1"/>
                </a:solidFill>
                <a:latin typeface="+mn-lt"/>
                <a:ea typeface="+mn-ea"/>
                <a:cs typeface="+mn-cs"/>
              </a:rPr>
              <a:t>statements, as shown in Figure 5.1c.</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As before, if one process fails inside its critical section, including the flag-setting</a:t>
            </a:r>
          </a:p>
          <a:p>
            <a:r>
              <a:rPr lang="en-US" sz="1200" b="0" kern="1200" baseline="0" dirty="0" smtClean="0">
                <a:solidFill>
                  <a:schemeClr val="tx1"/>
                </a:solidFill>
                <a:latin typeface="+mn-lt"/>
                <a:ea typeface="+mn-ea"/>
                <a:cs typeface="+mn-cs"/>
              </a:rPr>
              <a:t>code controlling the critical section, then the other process is blocked, and if a process</a:t>
            </a:r>
          </a:p>
          <a:p>
            <a:r>
              <a:rPr lang="en-US" sz="1200" b="0" kern="1200" baseline="0" dirty="0" smtClean="0">
                <a:solidFill>
                  <a:schemeClr val="tx1"/>
                </a:solidFill>
                <a:latin typeface="+mn-lt"/>
                <a:ea typeface="+mn-ea"/>
                <a:cs typeface="+mn-cs"/>
              </a:rPr>
              <a:t>fails outside its </a:t>
            </a:r>
            <a:r>
              <a:rPr lang="en-US" sz="1200" kern="1200" baseline="0" dirty="0" smtClean="0">
                <a:solidFill>
                  <a:schemeClr val="tx1"/>
                </a:solidFill>
                <a:latin typeface="+mn-lt"/>
                <a:ea typeface="+mn-ea"/>
                <a:cs typeface="+mn-cs"/>
              </a:rPr>
              <a:t>critical section, then the other process is not blocked.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Next, let us check that mutual exclusion is guaranteed, using the point of view</a:t>
            </a:r>
          </a:p>
          <a:p>
            <a:r>
              <a:rPr lang="en-US" sz="1200" kern="1200" baseline="0" dirty="0" smtClean="0">
                <a:solidFill>
                  <a:schemeClr val="tx1"/>
                </a:solidFill>
                <a:latin typeface="+mn-lt"/>
                <a:ea typeface="+mn-ea"/>
                <a:cs typeface="+mn-cs"/>
              </a:rPr>
              <a:t>of process P0. Once P0 has set flag[0]  to true , Pl cannot enter its critical section</a:t>
            </a:r>
          </a:p>
          <a:p>
            <a:r>
              <a:rPr lang="en-US" sz="1200" kern="1200" baseline="0" dirty="0" smtClean="0">
                <a:solidFill>
                  <a:schemeClr val="tx1"/>
                </a:solidFill>
                <a:latin typeface="+mn-lt"/>
                <a:ea typeface="+mn-ea"/>
                <a:cs typeface="+mn-cs"/>
              </a:rPr>
              <a:t>until after P0 has entered and left its critical section. It could be that Pl is already in</a:t>
            </a:r>
          </a:p>
          <a:p>
            <a:r>
              <a:rPr lang="en-US" sz="1200" kern="1200" baseline="0" dirty="0" smtClean="0">
                <a:solidFill>
                  <a:schemeClr val="tx1"/>
                </a:solidFill>
                <a:latin typeface="+mn-lt"/>
                <a:ea typeface="+mn-ea"/>
                <a:cs typeface="+mn-cs"/>
              </a:rPr>
              <a:t>its critical section when P0 sets its flag. In that case, P0 will be blocked by the while</a:t>
            </a:r>
          </a:p>
          <a:p>
            <a:r>
              <a:rPr lang="en-US" sz="1200" kern="1200" baseline="0" dirty="0" smtClean="0">
                <a:solidFill>
                  <a:schemeClr val="tx1"/>
                </a:solidFill>
                <a:latin typeface="+mn-lt"/>
                <a:ea typeface="+mn-ea"/>
                <a:cs typeface="+mn-cs"/>
              </a:rPr>
              <a:t> statement until Pl has left its critical section. The same reasoning applies from the</a:t>
            </a:r>
          </a:p>
          <a:p>
            <a:r>
              <a:rPr lang="en-US" sz="1200" kern="1200" baseline="0" dirty="0" smtClean="0">
                <a:solidFill>
                  <a:schemeClr val="tx1"/>
                </a:solidFill>
                <a:latin typeface="+mn-lt"/>
                <a:ea typeface="+mn-ea"/>
                <a:cs typeface="+mn-cs"/>
              </a:rPr>
              <a:t>point of view of Pl.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guarantees mutual exclusion, but creates yet another problem. If both</a:t>
            </a:r>
          </a:p>
          <a:p>
            <a:r>
              <a:rPr lang="en-US" sz="1200" kern="1200" baseline="0" dirty="0" smtClean="0">
                <a:solidFill>
                  <a:schemeClr val="tx1"/>
                </a:solidFill>
                <a:latin typeface="+mn-lt"/>
                <a:ea typeface="+mn-ea"/>
                <a:cs typeface="+mn-cs"/>
              </a:rPr>
              <a:t>processes set their flags to true  before either has executed the while  statement,</a:t>
            </a:r>
          </a:p>
          <a:p>
            <a:r>
              <a:rPr lang="en-US" sz="1200" kern="1200" baseline="0" dirty="0" smtClean="0">
                <a:solidFill>
                  <a:schemeClr val="tx1"/>
                </a:solidFill>
                <a:latin typeface="+mn-lt"/>
                <a:ea typeface="+mn-ea"/>
                <a:cs typeface="+mn-cs"/>
              </a:rPr>
              <a:t>then each will think that the other has entered its critical section, causing</a:t>
            </a:r>
          </a:p>
          <a:p>
            <a:r>
              <a:rPr lang="en-US" sz="1200" kern="1200" baseline="0" dirty="0" smtClean="0">
                <a:solidFill>
                  <a:schemeClr val="tx1"/>
                </a:solidFill>
                <a:latin typeface="+mn-lt"/>
                <a:ea typeface="+mn-ea"/>
                <a:cs typeface="+mn-cs"/>
              </a:rPr>
              <a:t>deadlock.</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Fourth Attempt  </a:t>
            </a:r>
          </a:p>
          <a:p>
            <a:endParaRPr lang="en-US" sz="1200" b="1"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In the third attempt, a process sets its state without knowing the</a:t>
            </a:r>
          </a:p>
          <a:p>
            <a:r>
              <a:rPr lang="en-US" sz="1200" b="0" kern="1200" baseline="0" dirty="0" smtClean="0">
                <a:solidFill>
                  <a:schemeClr val="tx1"/>
                </a:solidFill>
                <a:latin typeface="+mn-lt"/>
                <a:ea typeface="+mn-ea"/>
                <a:cs typeface="+mn-cs"/>
              </a:rPr>
              <a:t>state of the other process. Deadlock occurs because each process can insist on its right</a:t>
            </a:r>
          </a:p>
          <a:p>
            <a:r>
              <a:rPr lang="en-US" sz="1200" b="0" kern="1200" baseline="0" dirty="0" smtClean="0">
                <a:solidFill>
                  <a:schemeClr val="tx1"/>
                </a:solidFill>
                <a:latin typeface="+mn-lt"/>
                <a:ea typeface="+mn-ea"/>
                <a:cs typeface="+mn-cs"/>
              </a:rPr>
              <a:t>to enter its critical section; there is no opportunity to back off from this position. We</a:t>
            </a:r>
          </a:p>
          <a:p>
            <a:r>
              <a:rPr lang="en-US" sz="1200" b="0" kern="1200" baseline="0" dirty="0" smtClean="0">
                <a:solidFill>
                  <a:schemeClr val="tx1"/>
                </a:solidFill>
                <a:latin typeface="+mn-lt"/>
                <a:ea typeface="+mn-ea"/>
                <a:cs typeface="+mn-cs"/>
              </a:rPr>
              <a:t>can try to fix this in a way that makes each process more deferential: Each process</a:t>
            </a:r>
          </a:p>
          <a:p>
            <a:r>
              <a:rPr lang="en-US" sz="1200" b="0" kern="1200" baseline="0" dirty="0" smtClean="0">
                <a:solidFill>
                  <a:schemeClr val="tx1"/>
                </a:solidFill>
                <a:latin typeface="+mn-lt"/>
                <a:ea typeface="+mn-ea"/>
                <a:cs typeface="+mn-cs"/>
              </a:rPr>
              <a:t>sets its flag to indicate its desire to enter its critical section, but is prepared to reset</a:t>
            </a:r>
          </a:p>
          <a:p>
            <a:r>
              <a:rPr lang="en-US" sz="1200" kern="1200" baseline="0" dirty="0" smtClean="0">
                <a:solidFill>
                  <a:schemeClr val="tx1"/>
                </a:solidFill>
                <a:latin typeface="+mn-lt"/>
                <a:ea typeface="+mn-ea"/>
                <a:cs typeface="+mn-cs"/>
              </a:rPr>
              <a:t>the flag to defer to the other process, as shown in Figure 5.1d.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is close to a correct solution, but is still flawed. Mutual exclusion is still</a:t>
            </a:r>
          </a:p>
          <a:p>
            <a:r>
              <a:rPr lang="en-US" sz="1200" kern="1200" baseline="0" dirty="0" smtClean="0">
                <a:solidFill>
                  <a:schemeClr val="tx1"/>
                </a:solidFill>
                <a:latin typeface="+mn-lt"/>
                <a:ea typeface="+mn-ea"/>
                <a:cs typeface="+mn-cs"/>
              </a:rPr>
              <a:t>guaranteed, using similar reasoning to that followed in the discussion of the third</a:t>
            </a:r>
          </a:p>
          <a:p>
            <a:r>
              <a:rPr lang="en-US" sz="1200" kern="1200" baseline="0" dirty="0" smtClean="0">
                <a:solidFill>
                  <a:schemeClr val="tx1"/>
                </a:solidFill>
                <a:latin typeface="+mn-lt"/>
                <a:ea typeface="+mn-ea"/>
                <a:cs typeface="+mn-cs"/>
              </a:rPr>
              <a:t>attempt. However, consider the following sequence of events: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P0 sets flag[0]  to true.</a:t>
            </a:r>
          </a:p>
          <a:p>
            <a:r>
              <a:rPr lang="en-US" sz="1200" kern="1200" baseline="0" dirty="0" smtClean="0">
                <a:solidFill>
                  <a:schemeClr val="tx1"/>
                </a:solidFill>
                <a:latin typeface="+mn-lt"/>
                <a:ea typeface="+mn-ea"/>
                <a:cs typeface="+mn-cs"/>
              </a:rPr>
              <a:t> Pl sets flag[1]  to true.</a:t>
            </a:r>
          </a:p>
          <a:p>
            <a:r>
              <a:rPr lang="en-US" sz="1200" kern="1200" baseline="0" dirty="0" smtClean="0">
                <a:solidFill>
                  <a:schemeClr val="tx1"/>
                </a:solidFill>
                <a:latin typeface="+mn-lt"/>
                <a:ea typeface="+mn-ea"/>
                <a:cs typeface="+mn-cs"/>
              </a:rPr>
              <a:t> P0 checks flag[1] .</a:t>
            </a:r>
          </a:p>
          <a:p>
            <a:r>
              <a:rPr lang="en-US" sz="1200" kern="1200" baseline="0" dirty="0" smtClean="0">
                <a:solidFill>
                  <a:schemeClr val="tx1"/>
                </a:solidFill>
                <a:latin typeface="+mn-lt"/>
                <a:ea typeface="+mn-ea"/>
                <a:cs typeface="+mn-cs"/>
              </a:rPr>
              <a:t>Pl checks flag[0] .</a:t>
            </a:r>
          </a:p>
          <a:p>
            <a:r>
              <a:rPr lang="en-US" sz="1200" kern="1200" baseline="0" dirty="0" smtClean="0">
                <a:solidFill>
                  <a:schemeClr val="tx1"/>
                </a:solidFill>
                <a:latin typeface="+mn-lt"/>
                <a:ea typeface="+mn-ea"/>
                <a:cs typeface="+mn-cs"/>
              </a:rPr>
              <a:t>P0 sets flag[0]  to false .</a:t>
            </a:r>
          </a:p>
          <a:p>
            <a:r>
              <a:rPr lang="en-US" sz="1200" kern="1200" baseline="0" dirty="0" smtClean="0">
                <a:solidFill>
                  <a:schemeClr val="tx1"/>
                </a:solidFill>
                <a:latin typeface="+mn-lt"/>
                <a:ea typeface="+mn-ea"/>
                <a:cs typeface="+mn-cs"/>
              </a:rPr>
              <a:t>Pl sets flag[1]  to false .</a:t>
            </a:r>
          </a:p>
          <a:p>
            <a:r>
              <a:rPr lang="en-US" sz="1200" kern="1200" baseline="0" dirty="0" smtClean="0">
                <a:solidFill>
                  <a:schemeClr val="tx1"/>
                </a:solidFill>
                <a:latin typeface="+mn-lt"/>
                <a:ea typeface="+mn-ea"/>
                <a:cs typeface="+mn-cs"/>
              </a:rPr>
              <a:t>P0 sets flag[0]  to true .</a:t>
            </a:r>
          </a:p>
          <a:p>
            <a:r>
              <a:rPr lang="en-US" sz="1200" kern="1200" baseline="0" dirty="0" smtClean="0">
                <a:solidFill>
                  <a:schemeClr val="tx1"/>
                </a:solidFill>
                <a:latin typeface="+mn-lt"/>
                <a:ea typeface="+mn-ea"/>
                <a:cs typeface="+mn-cs"/>
              </a:rPr>
              <a:t>Pl sets flag[1]  to true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sequence could be extended indefinitely, and neither process could enter</a:t>
            </a:r>
          </a:p>
          <a:p>
            <a:r>
              <a:rPr lang="en-US" sz="1200" kern="1200" baseline="0" dirty="0" smtClean="0">
                <a:solidFill>
                  <a:schemeClr val="tx1"/>
                </a:solidFill>
                <a:latin typeface="+mn-lt"/>
                <a:ea typeface="+mn-ea"/>
                <a:cs typeface="+mn-cs"/>
              </a:rPr>
              <a:t>its critical section. Strictly speaking, this is not deadlock, because any alteration in the</a:t>
            </a:r>
          </a:p>
          <a:p>
            <a:r>
              <a:rPr lang="en-US" sz="1200" kern="1200" baseline="0" dirty="0" smtClean="0">
                <a:solidFill>
                  <a:schemeClr val="tx1"/>
                </a:solidFill>
                <a:latin typeface="+mn-lt"/>
                <a:ea typeface="+mn-ea"/>
                <a:cs typeface="+mn-cs"/>
              </a:rPr>
              <a:t>relative speed of the two processes will break this cycle and allow one to enter the</a:t>
            </a:r>
          </a:p>
          <a:p>
            <a:r>
              <a:rPr lang="en-US" sz="1200" kern="1200" baseline="0" dirty="0" smtClean="0">
                <a:solidFill>
                  <a:schemeClr val="tx1"/>
                </a:solidFill>
                <a:latin typeface="+mn-lt"/>
                <a:ea typeface="+mn-ea"/>
                <a:cs typeface="+mn-cs"/>
              </a:rPr>
              <a:t>critical section. This condition is referred to as </a:t>
            </a:r>
            <a:r>
              <a:rPr lang="en-US" sz="1200" kern="1200" baseline="0" dirty="0" err="1" smtClean="0">
                <a:solidFill>
                  <a:schemeClr val="tx1"/>
                </a:solidFill>
                <a:latin typeface="+mn-lt"/>
                <a:ea typeface="+mn-ea"/>
                <a:cs typeface="+mn-cs"/>
              </a:rPr>
              <a:t>livelock</a:t>
            </a:r>
            <a:r>
              <a:rPr lang="en-US" sz="1200" kern="1200" baseline="0" dirty="0" smtClean="0">
                <a:solidFill>
                  <a:schemeClr val="tx1"/>
                </a:solidFill>
                <a:latin typeface="+mn-lt"/>
                <a:ea typeface="+mn-ea"/>
                <a:cs typeface="+mn-cs"/>
              </a:rPr>
              <a:t> . Recall that deadlock occurs</a:t>
            </a:r>
          </a:p>
          <a:p>
            <a:r>
              <a:rPr lang="en-US" sz="1200" kern="1200" baseline="0" dirty="0" smtClean="0">
                <a:solidFill>
                  <a:schemeClr val="tx1"/>
                </a:solidFill>
                <a:latin typeface="+mn-lt"/>
                <a:ea typeface="+mn-ea"/>
                <a:cs typeface="+mn-cs"/>
              </a:rPr>
              <a:t>when a set of processes wishes to enter their critical sections, but no process can succeed.</a:t>
            </a:r>
          </a:p>
          <a:p>
            <a:r>
              <a:rPr lang="en-US" sz="1200" kern="1200" baseline="0" dirty="0" smtClean="0">
                <a:solidFill>
                  <a:schemeClr val="tx1"/>
                </a:solidFill>
                <a:latin typeface="+mn-lt"/>
                <a:ea typeface="+mn-ea"/>
                <a:cs typeface="+mn-cs"/>
              </a:rPr>
              <a:t>With </a:t>
            </a:r>
            <a:r>
              <a:rPr lang="en-US" sz="1200" kern="1200" baseline="0" dirty="0" err="1" smtClean="0">
                <a:solidFill>
                  <a:schemeClr val="tx1"/>
                </a:solidFill>
                <a:latin typeface="+mn-lt"/>
                <a:ea typeface="+mn-ea"/>
                <a:cs typeface="+mn-cs"/>
              </a:rPr>
              <a:t>livelock</a:t>
            </a:r>
            <a:r>
              <a:rPr lang="en-US" sz="1200" kern="1200" baseline="0" dirty="0" smtClean="0">
                <a:solidFill>
                  <a:schemeClr val="tx1"/>
                </a:solidFill>
                <a:latin typeface="+mn-lt"/>
                <a:ea typeface="+mn-ea"/>
                <a:cs typeface="+mn-cs"/>
              </a:rPr>
              <a:t>, there are possible sequences of executions that succeed, but it is</a:t>
            </a:r>
          </a:p>
          <a:p>
            <a:r>
              <a:rPr lang="en-US" sz="1200" kern="1200" baseline="0" dirty="0" smtClean="0">
                <a:solidFill>
                  <a:schemeClr val="tx1"/>
                </a:solidFill>
                <a:latin typeface="+mn-lt"/>
                <a:ea typeface="+mn-ea"/>
                <a:cs typeface="+mn-cs"/>
              </a:rPr>
              <a:t>also possible to describe one or more execution sequences in which no process ever</a:t>
            </a:r>
          </a:p>
          <a:p>
            <a:r>
              <a:rPr lang="en-US" sz="1200" kern="1200" baseline="0" dirty="0" smtClean="0">
                <a:solidFill>
                  <a:schemeClr val="tx1"/>
                </a:solidFill>
                <a:latin typeface="+mn-lt"/>
                <a:ea typeface="+mn-ea"/>
                <a:cs typeface="+mn-cs"/>
              </a:rPr>
              <a:t>enters its critical section.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Although the scenario just described is not likely to be sustained for very long,</a:t>
            </a:r>
          </a:p>
          <a:p>
            <a:r>
              <a:rPr lang="en-US" sz="1200" kern="1200" baseline="0" dirty="0" smtClean="0">
                <a:solidFill>
                  <a:schemeClr val="tx1"/>
                </a:solidFill>
                <a:latin typeface="+mn-lt"/>
                <a:ea typeface="+mn-ea"/>
                <a:cs typeface="+mn-cs"/>
              </a:rPr>
              <a:t>it is nevertheless a possible scenario. Thus, we reject the fourth attempt.</a:t>
            </a:r>
          </a:p>
          <a:p>
            <a:endParaRPr lang="en-US" sz="1200" b="1"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extLst>
      <p:ext uri="{BB962C8B-B14F-4D97-AF65-F5344CB8AC3E}">
        <p14:creationId xmlns:p14="http://schemas.microsoft.com/office/powerpoint/2010/main" val="4232255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1" kern="1200" baseline="0" dirty="0" smtClean="0">
                <a:solidFill>
                  <a:schemeClr val="tx1"/>
                </a:solidFill>
                <a:latin typeface="+mn-lt"/>
                <a:ea typeface="+mn-ea"/>
                <a:cs typeface="+mn-cs"/>
              </a:rPr>
              <a:t>A Correct Solution  We need to be able to observe the state of both processes,</a:t>
            </a:r>
          </a:p>
          <a:p>
            <a:r>
              <a:rPr lang="en-US" sz="1200" kern="1200" baseline="0" dirty="0" smtClean="0">
                <a:solidFill>
                  <a:schemeClr val="tx1"/>
                </a:solidFill>
                <a:latin typeface="+mn-lt"/>
                <a:ea typeface="+mn-ea"/>
                <a:cs typeface="+mn-cs"/>
              </a:rPr>
              <a:t>which is provided by the array variable flag . But, as the fourth attempt shows, this is</a:t>
            </a:r>
          </a:p>
          <a:p>
            <a:r>
              <a:rPr lang="en-US" sz="1200" kern="1200" baseline="0" dirty="0" smtClean="0">
                <a:solidFill>
                  <a:schemeClr val="tx1"/>
                </a:solidFill>
                <a:latin typeface="+mn-lt"/>
                <a:ea typeface="+mn-ea"/>
                <a:cs typeface="+mn-cs"/>
              </a:rPr>
              <a:t>not enough. We must impose an order on the activities of the two processes to avoid</a:t>
            </a:r>
          </a:p>
          <a:p>
            <a:r>
              <a:rPr lang="en-US" sz="1200" kern="1200" baseline="0" dirty="0" smtClean="0">
                <a:solidFill>
                  <a:schemeClr val="tx1"/>
                </a:solidFill>
                <a:latin typeface="+mn-lt"/>
                <a:ea typeface="+mn-ea"/>
                <a:cs typeface="+mn-cs"/>
              </a:rPr>
              <a:t>the problem of ”mutual courtesy” that we have just observed. The variable turn</a:t>
            </a:r>
            <a:endParaRPr lang="en-US" dirty="0" smtClean="0"/>
          </a:p>
          <a:p>
            <a:endParaRPr lang="en-US" dirty="0" smtClean="0"/>
          </a:p>
          <a:p>
            <a:r>
              <a:rPr lang="en-US" sz="1200" kern="1200" baseline="0" dirty="0" smtClean="0">
                <a:solidFill>
                  <a:schemeClr val="tx1"/>
                </a:solidFill>
                <a:latin typeface="+mn-lt"/>
                <a:ea typeface="+mn-ea"/>
                <a:cs typeface="+mn-cs"/>
              </a:rPr>
              <a:t> from the first attempt can be used for this purpose; in this case the variable indicates</a:t>
            </a:r>
          </a:p>
          <a:p>
            <a:r>
              <a:rPr lang="en-US" sz="1200" kern="1200" baseline="0" dirty="0" smtClean="0">
                <a:solidFill>
                  <a:schemeClr val="tx1"/>
                </a:solidFill>
                <a:latin typeface="+mn-lt"/>
                <a:ea typeface="+mn-ea"/>
                <a:cs typeface="+mn-cs"/>
              </a:rPr>
              <a:t>which process has the right to insist on entering its critical region.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 can describe this solution, referred to as Dekker’s algorithm, as follows.</a:t>
            </a:r>
          </a:p>
          <a:p>
            <a:r>
              <a:rPr lang="en-US" sz="1200" kern="1200" baseline="0" dirty="0" smtClean="0">
                <a:solidFill>
                  <a:schemeClr val="tx1"/>
                </a:solidFill>
                <a:latin typeface="+mn-lt"/>
                <a:ea typeface="+mn-ea"/>
                <a:cs typeface="+mn-cs"/>
              </a:rPr>
              <a:t>When P0 wants to enter its critical section, it sets its flag to true . It then checks the</a:t>
            </a:r>
          </a:p>
          <a:p>
            <a:r>
              <a:rPr lang="en-US" sz="1200" kern="1200" baseline="0" dirty="0" smtClean="0">
                <a:solidFill>
                  <a:schemeClr val="tx1"/>
                </a:solidFill>
                <a:latin typeface="+mn-lt"/>
                <a:ea typeface="+mn-ea"/>
                <a:cs typeface="+mn-cs"/>
              </a:rPr>
              <a:t>flag of Pl. If that is false , P0 may immediately enter its critical section. Otherwise,</a:t>
            </a:r>
          </a:p>
          <a:p>
            <a:r>
              <a:rPr lang="en-US" sz="1200" kern="1200" baseline="0" dirty="0" smtClean="0">
                <a:solidFill>
                  <a:schemeClr val="tx1"/>
                </a:solidFill>
                <a:latin typeface="+mn-lt"/>
                <a:ea typeface="+mn-ea"/>
                <a:cs typeface="+mn-cs"/>
              </a:rPr>
              <a:t>P0 consults turn . If P0 finds that turn = 0 , then it knows that it is its turn to insist</a:t>
            </a:r>
          </a:p>
          <a:p>
            <a:r>
              <a:rPr lang="en-US" sz="1200" kern="1200" baseline="0" dirty="0" smtClean="0">
                <a:solidFill>
                  <a:schemeClr val="tx1"/>
                </a:solidFill>
                <a:latin typeface="+mn-lt"/>
                <a:ea typeface="+mn-ea"/>
                <a:cs typeface="+mn-cs"/>
              </a:rPr>
              <a:t>and periodically checks Pl’s flag. Pl will at some point note that it is its turn to defer</a:t>
            </a:r>
          </a:p>
          <a:p>
            <a:r>
              <a:rPr lang="en-US" sz="1200" kern="1200" baseline="0" dirty="0" smtClean="0">
                <a:solidFill>
                  <a:schemeClr val="tx1"/>
                </a:solidFill>
                <a:latin typeface="+mn-lt"/>
                <a:ea typeface="+mn-ea"/>
                <a:cs typeface="+mn-cs"/>
              </a:rPr>
              <a:t>and set its to flag false , allowing P0 to proceed. After P0 has used its critical section,</a:t>
            </a:r>
          </a:p>
          <a:p>
            <a:r>
              <a:rPr lang="en-US" sz="1200" kern="1200" baseline="0" dirty="0" smtClean="0">
                <a:solidFill>
                  <a:schemeClr val="tx1"/>
                </a:solidFill>
                <a:latin typeface="+mn-lt"/>
                <a:ea typeface="+mn-ea"/>
                <a:cs typeface="+mn-cs"/>
              </a:rPr>
              <a:t>it sets its flag to false  to free the critical section, and sets turn  to </a:t>
            </a:r>
            <a:r>
              <a:rPr lang="en-US" sz="1200" kern="1200" baseline="0" dirty="0" err="1" smtClean="0">
                <a:solidFill>
                  <a:schemeClr val="tx1"/>
                </a:solidFill>
                <a:latin typeface="+mn-lt"/>
                <a:ea typeface="+mn-ea"/>
                <a:cs typeface="+mn-cs"/>
              </a:rPr>
              <a:t>l</a:t>
            </a:r>
            <a:r>
              <a:rPr lang="en-US" sz="1200" kern="1200" baseline="0" dirty="0" smtClean="0">
                <a:solidFill>
                  <a:schemeClr val="tx1"/>
                </a:solidFill>
                <a:latin typeface="+mn-lt"/>
                <a:ea typeface="+mn-ea"/>
                <a:cs typeface="+mn-cs"/>
              </a:rPr>
              <a:t> to transfer the</a:t>
            </a:r>
          </a:p>
          <a:p>
            <a:r>
              <a:rPr lang="en-US" sz="1200" kern="1200" baseline="0" dirty="0" smtClean="0">
                <a:solidFill>
                  <a:schemeClr val="tx1"/>
                </a:solidFill>
                <a:latin typeface="+mn-lt"/>
                <a:ea typeface="+mn-ea"/>
                <a:cs typeface="+mn-cs"/>
              </a:rPr>
              <a:t>right to insist to Pl.</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 Figure 5.2 provides a specification of Dekker’s algorithm. The construct</a:t>
            </a:r>
          </a:p>
          <a:p>
            <a:r>
              <a:rPr lang="en-US" sz="1200" b="0" kern="1200" baseline="0" dirty="0" err="1" smtClean="0">
                <a:solidFill>
                  <a:schemeClr val="tx1"/>
                </a:solidFill>
                <a:latin typeface="+mn-lt"/>
                <a:ea typeface="+mn-ea"/>
                <a:cs typeface="+mn-cs"/>
              </a:rPr>
              <a:t>parbegin</a:t>
            </a:r>
            <a:r>
              <a:rPr lang="en-US" sz="1200" b="0" kern="1200" baseline="0" dirty="0" smtClean="0">
                <a:solidFill>
                  <a:schemeClr val="tx1"/>
                </a:solidFill>
                <a:latin typeface="+mn-lt"/>
                <a:ea typeface="+mn-ea"/>
                <a:cs typeface="+mn-cs"/>
              </a:rPr>
              <a:t> (Pl, P2, . . . , </a:t>
            </a:r>
            <a:r>
              <a:rPr lang="en-US" sz="1200" b="0" kern="1200" baseline="0" dirty="0" err="1" smtClean="0">
                <a:solidFill>
                  <a:schemeClr val="tx1"/>
                </a:solidFill>
                <a:latin typeface="+mn-lt"/>
                <a:ea typeface="+mn-ea"/>
                <a:cs typeface="+mn-cs"/>
              </a:rPr>
              <a:t>Pn</a:t>
            </a:r>
            <a:r>
              <a:rPr lang="en-US" sz="1200" b="0" kern="1200" baseline="0" dirty="0" smtClean="0">
                <a:solidFill>
                  <a:schemeClr val="tx1"/>
                </a:solidFill>
                <a:latin typeface="+mn-lt"/>
                <a:ea typeface="+mn-ea"/>
                <a:cs typeface="+mn-cs"/>
              </a:rPr>
              <a:t> ) means the following: suspend the execution of the main</a:t>
            </a:r>
          </a:p>
          <a:p>
            <a:r>
              <a:rPr lang="en-US" sz="1200" b="0" kern="1200" baseline="0" dirty="0" smtClean="0">
                <a:solidFill>
                  <a:schemeClr val="tx1"/>
                </a:solidFill>
                <a:latin typeface="+mn-lt"/>
                <a:ea typeface="+mn-ea"/>
                <a:cs typeface="+mn-cs"/>
              </a:rPr>
              <a:t>program; initiate concurrent execution of procedures Pl, P2, . . . , </a:t>
            </a:r>
            <a:r>
              <a:rPr lang="en-US" sz="1200" b="0" kern="1200" baseline="0" dirty="0" err="1" smtClean="0">
                <a:solidFill>
                  <a:schemeClr val="tx1"/>
                </a:solidFill>
                <a:latin typeface="+mn-lt"/>
                <a:ea typeface="+mn-ea"/>
                <a:cs typeface="+mn-cs"/>
              </a:rPr>
              <a:t>Pn</a:t>
            </a:r>
            <a:r>
              <a:rPr lang="en-US" sz="1200" b="0" kern="1200" baseline="0" dirty="0" smtClean="0">
                <a:solidFill>
                  <a:schemeClr val="tx1"/>
                </a:solidFill>
                <a:latin typeface="+mn-lt"/>
                <a:ea typeface="+mn-ea"/>
                <a:cs typeface="+mn-cs"/>
              </a:rPr>
              <a:t> ; when all of Pl,</a:t>
            </a:r>
          </a:p>
          <a:p>
            <a:r>
              <a:rPr lang="en-US" sz="1200" b="0" kern="1200" baseline="0" dirty="0" smtClean="0">
                <a:solidFill>
                  <a:schemeClr val="tx1"/>
                </a:solidFill>
                <a:latin typeface="+mn-lt"/>
                <a:ea typeface="+mn-ea"/>
                <a:cs typeface="+mn-cs"/>
              </a:rPr>
              <a:t>P2, . . . , </a:t>
            </a:r>
            <a:r>
              <a:rPr lang="en-US" sz="1200" b="0" kern="1200" baseline="0" dirty="0" err="1" smtClean="0">
                <a:solidFill>
                  <a:schemeClr val="tx1"/>
                </a:solidFill>
                <a:latin typeface="+mn-lt"/>
                <a:ea typeface="+mn-ea"/>
                <a:cs typeface="+mn-cs"/>
              </a:rPr>
              <a:t>Pn</a:t>
            </a:r>
            <a:r>
              <a:rPr lang="en-US" sz="1200" b="0" kern="1200" baseline="0" dirty="0" smtClean="0">
                <a:solidFill>
                  <a:schemeClr val="tx1"/>
                </a:solidFill>
                <a:latin typeface="+mn-lt"/>
                <a:ea typeface="+mn-ea"/>
                <a:cs typeface="+mn-cs"/>
              </a:rPr>
              <a:t>  have terminated, resume the main program. A verification of Dekker’s</a:t>
            </a:r>
          </a:p>
          <a:p>
            <a:r>
              <a:rPr lang="en-US" sz="1200" b="0" kern="1200" baseline="0" dirty="0" smtClean="0">
                <a:solidFill>
                  <a:schemeClr val="tx1"/>
                </a:solidFill>
                <a:latin typeface="+mn-lt"/>
                <a:ea typeface="+mn-ea"/>
                <a:cs typeface="+mn-cs"/>
              </a:rPr>
              <a:t>algorithm is left as an exercise (see Problem 5.l).</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extLst>
      <p:ext uri="{BB962C8B-B14F-4D97-AF65-F5344CB8AC3E}">
        <p14:creationId xmlns:p14="http://schemas.microsoft.com/office/powerpoint/2010/main" val="2439261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 Dekker’s algorithm solves the mutual exclusion problem, but with a rather complex</a:t>
            </a:r>
          </a:p>
          <a:p>
            <a:r>
              <a:rPr lang="en-US" sz="1200" kern="1200" baseline="0" dirty="0" smtClean="0">
                <a:solidFill>
                  <a:schemeClr val="tx1"/>
                </a:solidFill>
                <a:latin typeface="+mn-lt"/>
                <a:ea typeface="+mn-ea"/>
                <a:cs typeface="+mn-cs"/>
              </a:rPr>
              <a:t>program that is difficult to follow and whose correctness is tricky to prove. Peterson</a:t>
            </a:r>
          </a:p>
          <a:p>
            <a:r>
              <a:rPr lang="en-US" sz="1200" kern="1200" baseline="0" dirty="0" smtClean="0">
                <a:solidFill>
                  <a:schemeClr val="tx1"/>
                </a:solidFill>
                <a:latin typeface="+mn-lt"/>
                <a:ea typeface="+mn-ea"/>
                <a:cs typeface="+mn-cs"/>
              </a:rPr>
              <a:t>[PETE8l] has provided a simple, elegant solution. As before, the global array variable</a:t>
            </a:r>
          </a:p>
          <a:p>
            <a:r>
              <a:rPr lang="en-US" sz="1200" kern="1200" baseline="0" dirty="0" smtClean="0">
                <a:solidFill>
                  <a:schemeClr val="tx1"/>
                </a:solidFill>
                <a:latin typeface="+mn-lt"/>
                <a:ea typeface="+mn-ea"/>
                <a:cs typeface="+mn-cs"/>
              </a:rPr>
              <a:t>flag  indicates the position of each process with respect to mutual exclusion, and</a:t>
            </a:r>
          </a:p>
          <a:p>
            <a:r>
              <a:rPr lang="en-US" sz="1200" kern="1200" baseline="0" dirty="0" smtClean="0">
                <a:solidFill>
                  <a:schemeClr val="tx1"/>
                </a:solidFill>
                <a:latin typeface="+mn-lt"/>
                <a:ea typeface="+mn-ea"/>
                <a:cs typeface="+mn-cs"/>
              </a:rPr>
              <a:t>the global variable turn  resolves simultaneity conflicts. The algorithm is presented</a:t>
            </a:r>
          </a:p>
          <a:p>
            <a:r>
              <a:rPr lang="en-US" sz="1200" kern="1200" baseline="0" dirty="0" smtClean="0">
                <a:solidFill>
                  <a:schemeClr val="tx1"/>
                </a:solidFill>
                <a:latin typeface="+mn-lt"/>
                <a:ea typeface="+mn-ea"/>
                <a:cs typeface="+mn-cs"/>
              </a:rPr>
              <a:t>in Figure 5.3.</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That mutual exclusion is preserved is easily shown. Consider process P0.</a:t>
            </a:r>
          </a:p>
          <a:p>
            <a:r>
              <a:rPr lang="en-US" sz="1200" kern="1200" baseline="0" dirty="0" smtClean="0">
                <a:solidFill>
                  <a:schemeClr val="tx1"/>
                </a:solidFill>
                <a:latin typeface="+mn-lt"/>
                <a:ea typeface="+mn-ea"/>
                <a:cs typeface="+mn-cs"/>
              </a:rPr>
              <a:t>Once it has set flag[0]  to true , Pl cannot enter its critical section. If Pl already</a:t>
            </a:r>
          </a:p>
          <a:p>
            <a:r>
              <a:rPr lang="en-US" sz="1200" kern="1200" baseline="0" dirty="0" smtClean="0">
                <a:solidFill>
                  <a:schemeClr val="tx1"/>
                </a:solidFill>
                <a:latin typeface="+mn-lt"/>
                <a:ea typeface="+mn-ea"/>
                <a:cs typeface="+mn-cs"/>
              </a:rPr>
              <a:t>is in its critical section, then flag[1] = true  and P0 is blocked from entering its</a:t>
            </a:r>
          </a:p>
          <a:p>
            <a:r>
              <a:rPr lang="en-US" sz="1200" kern="1200" baseline="0" dirty="0" smtClean="0">
                <a:solidFill>
                  <a:schemeClr val="tx1"/>
                </a:solidFill>
                <a:latin typeface="+mn-lt"/>
                <a:ea typeface="+mn-ea"/>
                <a:cs typeface="+mn-cs"/>
              </a:rPr>
              <a:t>critical section. On the other hand, mutual blocking is prevented. Suppose that P0</a:t>
            </a:r>
          </a:p>
          <a:p>
            <a:r>
              <a:rPr lang="en-US" sz="1200" kern="1200" baseline="0" dirty="0" smtClean="0">
                <a:solidFill>
                  <a:schemeClr val="tx1"/>
                </a:solidFill>
                <a:latin typeface="+mn-lt"/>
                <a:ea typeface="+mn-ea"/>
                <a:cs typeface="+mn-cs"/>
              </a:rPr>
              <a:t>is blocked in its while  loop. This means that flag[1]  is true and turn = </a:t>
            </a:r>
            <a:r>
              <a:rPr lang="en-US" sz="1200" kern="1200" baseline="0" dirty="0" err="1" smtClean="0">
                <a:solidFill>
                  <a:schemeClr val="tx1"/>
                </a:solidFill>
                <a:latin typeface="+mn-lt"/>
                <a:ea typeface="+mn-ea"/>
                <a:cs typeface="+mn-cs"/>
              </a:rPr>
              <a:t>l</a:t>
            </a:r>
            <a:r>
              <a:rPr lang="en-US" sz="1200" kern="1200" baseline="0" dirty="0" smtClean="0">
                <a:solidFill>
                  <a:schemeClr val="tx1"/>
                </a:solidFill>
                <a:latin typeface="+mn-lt"/>
                <a:ea typeface="+mn-ea"/>
                <a:cs typeface="+mn-cs"/>
              </a:rPr>
              <a:t> . P0 can</a:t>
            </a:r>
          </a:p>
          <a:p>
            <a:r>
              <a:rPr lang="en-US" sz="1200" kern="1200" baseline="0" dirty="0" smtClean="0">
                <a:solidFill>
                  <a:schemeClr val="tx1"/>
                </a:solidFill>
                <a:latin typeface="+mn-lt"/>
                <a:ea typeface="+mn-ea"/>
                <a:cs typeface="+mn-cs"/>
              </a:rPr>
              <a:t> enter its critical section when either flag[1]  becomes false  or turn  becomes 0.</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Now consider three exhaustive cases: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1.  Pl has no interest in its critical section. This case is impossible, because it implies</a:t>
            </a:r>
          </a:p>
          <a:p>
            <a:r>
              <a:rPr lang="en-US" sz="1200" kern="1200" baseline="0" dirty="0" smtClean="0">
                <a:solidFill>
                  <a:schemeClr val="tx1"/>
                </a:solidFill>
                <a:latin typeface="+mn-lt"/>
                <a:ea typeface="+mn-ea"/>
                <a:cs typeface="+mn-cs"/>
              </a:rPr>
              <a:t>flag[1] = false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2.  Pl is waiting for its critical section. This case is also impossible, because if</a:t>
            </a:r>
          </a:p>
          <a:p>
            <a:r>
              <a:rPr lang="en-US" sz="1200" kern="1200" baseline="0" dirty="0" smtClean="0">
                <a:solidFill>
                  <a:schemeClr val="tx1"/>
                </a:solidFill>
                <a:latin typeface="+mn-lt"/>
                <a:ea typeface="+mn-ea"/>
                <a:cs typeface="+mn-cs"/>
              </a:rPr>
              <a:t>turn = </a:t>
            </a:r>
            <a:r>
              <a:rPr lang="en-US" sz="1200" kern="1200" baseline="0" dirty="0" err="1" smtClean="0">
                <a:solidFill>
                  <a:schemeClr val="tx1"/>
                </a:solidFill>
                <a:latin typeface="+mn-lt"/>
                <a:ea typeface="+mn-ea"/>
                <a:cs typeface="+mn-cs"/>
              </a:rPr>
              <a:t>l</a:t>
            </a:r>
            <a:r>
              <a:rPr lang="en-US" sz="1200" kern="1200" baseline="0" dirty="0" smtClean="0">
                <a:solidFill>
                  <a:schemeClr val="tx1"/>
                </a:solidFill>
                <a:latin typeface="+mn-lt"/>
                <a:ea typeface="+mn-ea"/>
                <a:cs typeface="+mn-cs"/>
              </a:rPr>
              <a:t> , Pl is able to enter its critical section.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3.  Pl is using its critical section repeatedly and therefore monopolizing access to it.</a:t>
            </a:r>
          </a:p>
          <a:p>
            <a:r>
              <a:rPr lang="en-US" sz="1200" kern="1200" baseline="0" dirty="0" smtClean="0">
                <a:solidFill>
                  <a:schemeClr val="tx1"/>
                </a:solidFill>
                <a:latin typeface="+mn-lt"/>
                <a:ea typeface="+mn-ea"/>
                <a:cs typeface="+mn-cs"/>
              </a:rPr>
              <a:t>This cannot happen, because Pl is obliged to give P0 an opportunity by setting</a:t>
            </a:r>
          </a:p>
          <a:p>
            <a:r>
              <a:rPr lang="en-US" sz="1200" kern="1200" baseline="0" dirty="0" smtClean="0">
                <a:solidFill>
                  <a:schemeClr val="tx1"/>
                </a:solidFill>
                <a:latin typeface="+mn-lt"/>
                <a:ea typeface="+mn-ea"/>
                <a:cs typeface="+mn-cs"/>
              </a:rPr>
              <a:t>turn  to 0 before each attempt to enter its critical section.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Thus, we have a simple solution to the mutual exclusion problem for two processes.</a:t>
            </a:r>
          </a:p>
          <a:p>
            <a:r>
              <a:rPr lang="en-US" sz="1200" kern="1200" baseline="0" dirty="0" smtClean="0">
                <a:solidFill>
                  <a:schemeClr val="tx1"/>
                </a:solidFill>
                <a:latin typeface="+mn-lt"/>
                <a:ea typeface="+mn-ea"/>
                <a:cs typeface="+mn-cs"/>
              </a:rPr>
              <a:t>Furthermore, Peterson’s algorithm is easily generalized to the case of processes</a:t>
            </a:r>
          </a:p>
          <a:p>
            <a:r>
              <a:rPr lang="en-US" sz="1200" kern="1200" baseline="0" dirty="0" smtClean="0">
                <a:solidFill>
                  <a:schemeClr val="tx1"/>
                </a:solidFill>
                <a:latin typeface="+mn-lt"/>
                <a:ea typeface="+mn-ea"/>
                <a:cs typeface="+mn-cs"/>
              </a:rPr>
              <a:t>[HOFR90].</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extLst>
      <p:ext uri="{BB962C8B-B14F-4D97-AF65-F5344CB8AC3E}">
        <p14:creationId xmlns:p14="http://schemas.microsoft.com/office/powerpoint/2010/main" val="3772819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448E312F-FA3E-4946-862A-5DCDD189A467}" type="datetime1">
              <a:rPr lang="en-US" smtClean="0"/>
              <a:t>4/10/2018</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C6A529F-2A38-5E46-9A30-1E77CC312FF1}" type="datetime1">
              <a:rPr lang="en-US" smtClean="0"/>
              <a:t>4/10/2018</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8AA68B3-4193-3647-9498-C9123ECF331F}" type="datetime1">
              <a:rPr lang="en-US" smtClean="0"/>
              <a:t>4/10/2018</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smtClean="0"/>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fld id="{4965905F-1FF2-B44C-8447-D20D4E0D31CC}" type="datetime1">
              <a:rPr lang="en-US" smtClean="0"/>
              <a:t>4/10/2018</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2F3ADC2-3FEE-0F43-B834-816A0B53D4CD}" type="datetime1">
              <a:rPr lang="en-US" smtClean="0"/>
              <a:t>4/10/2018</a:t>
            </a:fld>
            <a:endParaRPr/>
          </a:p>
        </p:txBody>
      </p:sp>
      <p:sp>
        <p:nvSpPr>
          <p:cNvPr id="5" name="Footer Placeholder 4"/>
          <p:cNvSpPr>
            <a:spLocks noGrp="1"/>
          </p:cNvSpPr>
          <p:nvPr>
            <p:ph type="ftr" sz="quarter" idx="11"/>
          </p:nvPr>
        </p:nvSpPr>
        <p:spPr/>
        <p:txBody>
          <a:bodyPr/>
          <a:lstStyle/>
          <a:p>
            <a:r>
              <a:rPr lang="en-US" smtClean="0"/>
              <a:t>© 2017 Pearson Education, Inc., Hoboken, NJ. All rights reserved. </a:t>
            </a:r>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437C39A8-6788-C24A-864E-68356630D1B7}" type="datetime1">
              <a:rPr lang="en-US" smtClean="0"/>
              <a:t>4/10/2018</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64CB1ACF-210A-AA4F-9F61-1BD7D239A035}" type="datetime1">
              <a:rPr lang="en-US" smtClean="0"/>
              <a:t>4/10/2018</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fld id="{B4BA6485-30A0-574E-87A7-4916BC0E7260}" type="datetime1">
              <a:rPr lang="en-US" smtClean="0"/>
              <a:t>4/10/2018</a:t>
            </a:fld>
            <a:endParaRPr lang="en-US" dirty="0"/>
          </a:p>
        </p:txBody>
      </p:sp>
      <p:sp>
        <p:nvSpPr>
          <p:cNvPr id="8" name="Footer Placeholder 7"/>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6DFCD7C2-D3E2-FC4B-8625-B43D0CE8603D}" type="datetime1">
              <a:rPr lang="en-US" smtClean="0"/>
              <a:t>4/10/2018</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9BCB7F04-538B-A24A-974C-5C9091F7E45B}" type="datetime1">
              <a:rPr lang="en-US" smtClean="0"/>
              <a:t>4/10/2018</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784278A8-8C52-7149-B9A4-0C16B47E4729}" type="datetime1">
              <a:rPr lang="en-US" smtClean="0"/>
              <a:t>4/10/2018</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7195863-B803-6844-9421-9F1311029437}" type="datetime1">
              <a:rPr lang="en-US" smtClean="0"/>
              <a:t>4/10/2018</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fld id="{854C6909-65D7-C841-9073-802E80AD48E0}" type="datetime1">
              <a:rPr lang="en-US" smtClean="0"/>
              <a:t>4/10/2018</a:t>
            </a:fld>
            <a:endParaRPr lang="en-US" dirty="0"/>
          </a:p>
        </p:txBody>
      </p:sp>
      <p:sp>
        <p:nvSpPr>
          <p:cNvPr id="4" name="Footer Placeholder 3"/>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17D4D390-3AFC-F14A-8EB0-5B57C92D1B3B}" type="datetime1">
              <a:rPr lang="en-US" smtClean="0"/>
              <a:t>4/10/2018</a:t>
            </a:fld>
            <a:endParaRPr lang="en-US" dirty="0"/>
          </a:p>
        </p:txBody>
      </p:sp>
      <p:sp>
        <p:nvSpPr>
          <p:cNvPr id="3" name="Footer Placeholder 2"/>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5C214424-E713-004E-BCD3-7DBC35825BFA}" type="datetime1">
              <a:rPr lang="en-US" smtClean="0"/>
              <a:t>4/10/2018</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E8A59C8D-B2AC-324C-B4A6-60AB06385967}" type="datetime1">
              <a:rPr lang="en-US" smtClean="0"/>
              <a:t>4/10/2018</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smtClean="0"/>
              <a:t>Click icon to add picture</a:t>
            </a:r>
            <a:endParaRPr/>
          </a:p>
        </p:txBody>
      </p:sp>
    </p:spTree>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42A0578E-FD22-B449-B282-71562287240E}" type="datetime1">
              <a:rPr lang="en-US" smtClean="0"/>
              <a:t>4/10/2018</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ECCA5E21-223F-934B-8727-3F7288671E6F}" type="datetime1">
              <a:rPr lang="en-US" smtClean="0"/>
              <a:t>4/10/2018</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875B6D4-7300-4048-A0BE-F24C53946F1C}" type="datetime1">
              <a:rPr lang="en-US" smtClean="0"/>
              <a:t>4/10/2018</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F7616D7-994C-BC40-9FA0-978F0F22E1D5}" type="datetime1">
              <a:rPr lang="en-US" smtClean="0"/>
              <a:t>4/10/2018</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53BBE2C-C4DF-ED4C-BA6A-5FE9C2B5415B}" type="datetime1">
              <a:rPr lang="en-US" smtClean="0"/>
              <a:t>4/10/2018</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DBDF118-D3DE-D845-9923-EAA3C3B2549C}" type="datetime1">
              <a:rPr lang="en-US" smtClean="0"/>
              <a:t>4/10/2018</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61C8528-6BBB-B34C-AA62-6B12AAE88233}" type="datetime1">
              <a:rPr lang="en-US" smtClean="0"/>
              <a:t>4/10/2018</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7E8A697-EA2B-9541-8F80-63FC6C5B1417}" type="datetime1">
              <a:rPr lang="en-US" smtClean="0"/>
              <a:t>4/10/2018</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1B9ABC4-D72A-164E-B5EB-4F9BC9333955}" type="datetime1">
              <a:rPr lang="en-US" smtClean="0"/>
              <a:t>4/10/2018</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 </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B2936734-5B71-9C4C-A00B-EAC1D44D9D66}" type="datetime1">
              <a:rPr lang="en-US" smtClean="0"/>
              <a:t>4/10/2018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iming>
    <p:tnLst>
      <p:par>
        <p:cTn id="1" dur="indefinite" restart="never" nodeType="tmRoot"/>
      </p:par>
    </p:tnLst>
  </p:timing>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5A5C09F9-B7FD-0B4E-A688-6E1420819C3F}" type="datetime1">
              <a:rPr lang="en-US" smtClean="0"/>
              <a:t>4/10/2018</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smtClean="0"/>
              <a:t>© 2017 Pearson Education, Inc., Hoboken, NJ. All rights reserved. </a:t>
            </a: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p:transition/>
  <p:timing>
    <p:tnLst>
      <p:par>
        <p:cTn id="1" dur="indefinite" restart="never" nodeType="tmRoot"/>
      </p:par>
    </p:tnLst>
  </p:timing>
  <p:hf sldNum="0" hdr="0" dt="0"/>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8.pdf"/><Relationship Id="rId2" Type="http://schemas.openxmlformats.org/officeDocument/2006/relationships/notesSlide" Target="../notesSlides/notesSlide10.xml"/><Relationship Id="rId1" Type="http://schemas.openxmlformats.org/officeDocument/2006/relationships/slideLayout" Target="../slideLayouts/slideLayout2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jpeg"/><Relationship Id="rId2" Type="http://schemas.openxmlformats.org/officeDocument/2006/relationships/slideLayout" Target="../slideLayouts/slideLayout22.xml"/><Relationship Id="rId1" Type="http://schemas.openxmlformats.org/officeDocument/2006/relationships/vmlDrawing" Target="../drawings/vmlDrawing1.vml"/><Relationship Id="rId6" Type="http://schemas.openxmlformats.org/officeDocument/2006/relationships/image" Target="../media/image10.png"/><Relationship Id="rId5" Type="http://schemas.openxmlformats.org/officeDocument/2006/relationships/package" Target="../embeddings/Microsoft_Word_Document1.docx"/><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2.pdf"/><Relationship Id="rId2" Type="http://schemas.openxmlformats.org/officeDocument/2006/relationships/notesSlide" Target="../notesSlides/notesSlide6.xml"/><Relationship Id="rId1" Type="http://schemas.openxmlformats.org/officeDocument/2006/relationships/slideLayout" Target="../slideLayouts/slideLayout2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df"/><Relationship Id="rId2" Type="http://schemas.openxmlformats.org/officeDocument/2006/relationships/notesSlide" Target="../notesSlides/notesSlide7.xml"/><Relationship Id="rId1" Type="http://schemas.openxmlformats.org/officeDocument/2006/relationships/slideLayout" Target="../slideLayouts/slideLayout2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6.pdf"/><Relationship Id="rId2" Type="http://schemas.openxmlformats.org/officeDocument/2006/relationships/notesSlide" Target="../notesSlides/notesSlide8.xml"/><Relationship Id="rId1" Type="http://schemas.openxmlformats.org/officeDocument/2006/relationships/slideLayout" Target="../slideLayouts/slideLayout2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8.pdf"/><Relationship Id="rId2" Type="http://schemas.openxmlformats.org/officeDocument/2006/relationships/notesSlide" Target="../notesSlides/notesSlide9.xml"/><Relationship Id="rId1" Type="http://schemas.openxmlformats.org/officeDocument/2006/relationships/slideLayout" Target="../slideLayouts/slideLayout2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r>
              <a:rPr lang="en-US" dirty="0" smtClean="0"/>
              <a:t>Chapter 5</a:t>
            </a:r>
            <a:br>
              <a:rPr lang="en-US" dirty="0" smtClean="0"/>
            </a:br>
            <a:r>
              <a:rPr lang="en-US" dirty="0" smtClean="0"/>
              <a:t>Concurrency: Mutual Exclusion and Synchronization</a:t>
            </a:r>
          </a:p>
        </p:txBody>
      </p:sp>
      <p:sp>
        <p:nvSpPr>
          <p:cNvPr id="3" name="Subtitle 2"/>
          <p:cNvSpPr>
            <a:spLocks noGrp="1"/>
          </p:cNvSpPr>
          <p:nvPr>
            <p:ph type="body" idx="1"/>
          </p:nvPr>
        </p:nvSpPr>
        <p:spPr>
          <a:xfrm>
            <a:off x="457200" y="1905000"/>
            <a:ext cx="2133601" cy="4191000"/>
          </a:xfrm>
        </p:spPr>
        <p:txBody>
          <a:bodyPr rtlCol="0">
            <a:normAutofit/>
          </a:bodyPr>
          <a:lstStyle/>
          <a:p>
            <a:pPr algn="ctr">
              <a:spcBef>
                <a:spcPct val="20000"/>
              </a:spcBef>
              <a:buClrTx/>
              <a:buSzTx/>
              <a:defRPr/>
            </a:pPr>
            <a:r>
              <a:rPr lang="en-US" sz="3200" i="1" dirty="0" smtClean="0">
                <a:solidFill>
                  <a:schemeClr val="bg2">
                    <a:lumMod val="25000"/>
                  </a:schemeClr>
                </a:solidFill>
              </a:rPr>
              <a:t>Operating Systems:</a:t>
            </a:r>
            <a:br>
              <a:rPr lang="en-US" sz="3200" i="1" dirty="0" smtClean="0">
                <a:solidFill>
                  <a:schemeClr val="bg2">
                    <a:lumMod val="25000"/>
                  </a:schemeClr>
                </a:solidFill>
              </a:rPr>
            </a:br>
            <a:r>
              <a:rPr lang="en-US" sz="3200" i="1" dirty="0" smtClean="0">
                <a:solidFill>
                  <a:schemeClr val="bg2">
                    <a:lumMod val="25000"/>
                  </a:schemeClr>
                </a:solidFill>
              </a:rPr>
              <a:t>Internals and Design Principles</a:t>
            </a:r>
          </a:p>
        </p:txBody>
      </p:sp>
      <p:sp>
        <p:nvSpPr>
          <p:cNvPr id="7" name="Rectangle 6"/>
          <p:cNvSpPr/>
          <p:nvPr/>
        </p:nvSpPr>
        <p:spPr>
          <a:xfrm>
            <a:off x="5029200" y="5029200"/>
            <a:ext cx="3581400" cy="684803"/>
          </a:xfrm>
          <a:prstGeom prst="rect">
            <a:avLst/>
          </a:prstGeom>
        </p:spPr>
        <p:txBody>
          <a:bodyPr wrap="square">
            <a:spAutoFit/>
          </a:bodyPr>
          <a:lstStyle/>
          <a:p>
            <a:pPr algn="r">
              <a:spcBef>
                <a:spcPts val="300"/>
              </a:spcBef>
              <a:buClr>
                <a:schemeClr val="accent1"/>
              </a:buClr>
              <a:buSzPct val="75000"/>
            </a:pPr>
            <a:r>
              <a:rPr lang="en-US" dirty="0" smtClean="0">
                <a:solidFill>
                  <a:schemeClr val="tx1">
                    <a:lumMod val="50000"/>
                    <a:lumOff val="50000"/>
                  </a:schemeClr>
                </a:solidFill>
                <a:latin typeface="+mn-lt"/>
              </a:rPr>
              <a:t>Ninth Edition</a:t>
            </a:r>
          </a:p>
          <a:p>
            <a:pPr algn="r">
              <a:spcBef>
                <a:spcPts val="300"/>
              </a:spcBef>
              <a:buClr>
                <a:schemeClr val="accent1"/>
              </a:buClr>
              <a:buSzPct val="75000"/>
            </a:pPr>
            <a:r>
              <a:rPr lang="en-US" dirty="0" smtClean="0">
                <a:solidFill>
                  <a:schemeClr val="tx1">
                    <a:lumMod val="50000"/>
                    <a:lumOff val="50000"/>
                  </a:schemeClr>
                </a:solidFill>
                <a:latin typeface="+mn-lt"/>
              </a:rPr>
              <a:t>By William Stallings</a:t>
            </a:r>
            <a:endParaRPr lang="en-US" dirty="0">
              <a:solidFill>
                <a:schemeClr val="tx1">
                  <a:lumMod val="50000"/>
                  <a:lumOff val="50000"/>
                </a:schemeClr>
              </a:solidFill>
              <a:latin typeface="+mn-lt"/>
            </a:endParaRPr>
          </a:p>
        </p:txBody>
      </p:sp>
      <p:sp>
        <p:nvSpPr>
          <p:cNvPr id="5" name="Footer Placeholder 4"/>
          <p:cNvSpPr>
            <a:spLocks noGrp="1"/>
          </p:cNvSpPr>
          <p:nvPr>
            <p:ph type="ftr" sz="quarter" idx="11"/>
          </p:nvPr>
        </p:nvSpPr>
        <p:spPr>
          <a:xfrm>
            <a:off x="318246" y="6492875"/>
            <a:ext cx="70731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18246" y="6492875"/>
            <a:ext cx="6082553" cy="365125"/>
          </a:xfrm>
        </p:spPr>
        <p:txBody>
          <a:bodyPr/>
          <a:lstStyle/>
          <a:p>
            <a:pPr>
              <a:defRPr/>
            </a:pPr>
            <a:r>
              <a:rPr lang="en-US" dirty="0" smtClean="0"/>
              <a:t>© 2017 Pearson Education, Inc., Hoboken, NJ. All rights reserved. </a:t>
            </a:r>
            <a:endParaRPr lang="en-US" dirty="0"/>
          </a:p>
        </p:txBody>
      </p:sp>
      <p:pic>
        <p:nvPicPr>
          <p:cNvPr id="6" name="Picture 5" descr="f0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6471" t="8182" r="4706" b="30909"/>
              <a:stretch>
                <a:fillRect/>
              </a:stretch>
            </p:blipFill>
          </mc:Choice>
          <mc:Fallback>
            <p:blipFill>
              <a:blip r:embed="rId4"/>
              <a:srcRect l="16471" t="8182" r="4706" b="30909"/>
              <a:stretch>
                <a:fillRect/>
              </a:stretch>
            </p:blipFill>
          </mc:Fallback>
        </mc:AlternateContent>
        <p:spPr>
          <a:xfrm>
            <a:off x="4114800" y="762000"/>
            <a:ext cx="5333894" cy="5334000"/>
          </a:xfrm>
          <a:prstGeom prst="rect">
            <a:avLst/>
          </a:prstGeom>
        </p:spPr>
      </p:pic>
      <p:sp>
        <p:nvSpPr>
          <p:cNvPr id="4" name="TextBox 3"/>
          <p:cNvSpPr txBox="1"/>
          <p:nvPr/>
        </p:nvSpPr>
        <p:spPr>
          <a:xfrm>
            <a:off x="457200" y="609600"/>
            <a:ext cx="4038600" cy="5078313"/>
          </a:xfrm>
          <a:prstGeom prst="rect">
            <a:avLst/>
          </a:prstGeom>
          <a:noFill/>
        </p:spPr>
        <p:txBody>
          <a:bodyPr wrap="square" rtlCol="0">
            <a:spAutoFit/>
          </a:bodyPr>
          <a:lstStyle/>
          <a:p>
            <a:pPr algn="ctr"/>
            <a:r>
              <a:rPr lang="en-US" u="sng" dirty="0" smtClean="0">
                <a:solidFill>
                  <a:srgbClr val="00B0F0"/>
                </a:solidFill>
              </a:rPr>
              <a:t>Peterson’s Algorithm.</a:t>
            </a:r>
          </a:p>
          <a:p>
            <a:pPr marL="285750" indent="-285750">
              <a:buFont typeface="Arial" panose="020B0604020202020204" pitchFamily="34" charset="0"/>
              <a:buChar char="•"/>
            </a:pPr>
            <a:r>
              <a:rPr lang="en-US" dirty="0" smtClean="0"/>
              <a:t>It works</a:t>
            </a:r>
          </a:p>
          <a:p>
            <a:pPr marL="285750" indent="-285750">
              <a:buFont typeface="Arial" panose="020B0604020202020204" pitchFamily="34" charset="0"/>
              <a:buChar char="•"/>
            </a:pPr>
            <a:r>
              <a:rPr lang="en-US" dirty="0" smtClean="0"/>
              <a:t>When compared to Dekker’s algorithm, it is easy to observe that this implementation is more efficient. </a:t>
            </a:r>
          </a:p>
          <a:p>
            <a:pPr marL="285750" indent="-285750">
              <a:buFont typeface="Arial" panose="020B0604020202020204" pitchFamily="34" charset="0"/>
              <a:buChar char="•"/>
            </a:pPr>
            <a:r>
              <a:rPr lang="en-US" dirty="0" smtClean="0"/>
              <a:t>One “while” loop is eliminated</a:t>
            </a:r>
          </a:p>
          <a:p>
            <a:pPr marL="285750" indent="-285750">
              <a:buFont typeface="Arial" panose="020B0604020202020204" pitchFamily="34" charset="0"/>
              <a:buChar char="•"/>
            </a:pPr>
            <a:r>
              <a:rPr lang="en-US" dirty="0" smtClean="0"/>
              <a:t>The most inner loop makes very good use of Boolean conditions</a:t>
            </a:r>
          </a:p>
          <a:p>
            <a:pPr marL="285750" indent="-285750">
              <a:buFont typeface="Arial" panose="020B0604020202020204" pitchFamily="34" charset="0"/>
              <a:buChar char="•"/>
            </a:pPr>
            <a:r>
              <a:rPr lang="en-US" dirty="0" smtClean="0"/>
              <a:t>Easy to follow</a:t>
            </a:r>
          </a:p>
          <a:p>
            <a:pPr marL="285750" indent="-285750">
              <a:buFont typeface="Arial" panose="020B0604020202020204" pitchFamily="34" charset="0"/>
              <a:buChar char="•"/>
            </a:pPr>
            <a:r>
              <a:rPr lang="en-US" dirty="0" smtClean="0"/>
              <a:t>While tracing it, be careful with the shared variables.</a:t>
            </a:r>
          </a:p>
          <a:p>
            <a:pPr marL="285750" indent="-285750">
              <a:buFont typeface="Arial" panose="020B0604020202020204" pitchFamily="34" charset="0"/>
              <a:buChar char="•"/>
            </a:pPr>
            <a:r>
              <a:rPr lang="en-US" dirty="0" err="1" smtClean="0"/>
              <a:t>Parbegin</a:t>
            </a:r>
            <a:r>
              <a:rPr lang="en-US" dirty="0" smtClean="0"/>
              <a:t>( P0, P1) is simply a function that will create two concurrent processes or threads</a:t>
            </a:r>
          </a:p>
          <a:p>
            <a:pPr marL="285750" indent="-285750">
              <a:buFont typeface="Arial" panose="020B0604020202020204" pitchFamily="34" charset="0"/>
              <a:buChar char="•"/>
            </a:pPr>
            <a:r>
              <a:rPr lang="en-US" b="1" i="1" dirty="0">
                <a:solidFill>
                  <a:srgbClr val="00B050"/>
                </a:solidFill>
              </a:rPr>
              <a:t>Explained step by step in the board</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97979051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18246" y="6492875"/>
            <a:ext cx="6082553" cy="365125"/>
          </a:xfrm>
        </p:spPr>
        <p:txBody>
          <a:bodyPr/>
          <a:lstStyle/>
          <a:p>
            <a:pPr>
              <a:defRPr/>
            </a:pPr>
            <a:r>
              <a:rPr lang="en-US" dirty="0" smtClean="0"/>
              <a:t>© 2017 Pearson Education, Inc., Hoboken, NJ. All rights reserved. </a:t>
            </a:r>
            <a:endParaRPr lang="en-US" dirty="0"/>
          </a:p>
        </p:txBody>
      </p:sp>
      <p:sp>
        <p:nvSpPr>
          <p:cNvPr id="4" name="TextBox 3"/>
          <p:cNvSpPr txBox="1"/>
          <p:nvPr/>
        </p:nvSpPr>
        <p:spPr>
          <a:xfrm>
            <a:off x="457200" y="609600"/>
            <a:ext cx="7848600" cy="923330"/>
          </a:xfrm>
          <a:prstGeom prst="rect">
            <a:avLst/>
          </a:prstGeom>
          <a:noFill/>
        </p:spPr>
        <p:txBody>
          <a:bodyPr wrap="square" rtlCol="0">
            <a:spAutoFit/>
          </a:bodyPr>
          <a:lstStyle/>
          <a:p>
            <a:pPr algn="ctr"/>
            <a:r>
              <a:rPr lang="en-US" u="sng" dirty="0" smtClean="0">
                <a:solidFill>
                  <a:srgbClr val="00B0F0"/>
                </a:solidFill>
              </a:rPr>
              <a:t>Simplified Bakery Algorithm.</a:t>
            </a:r>
          </a:p>
          <a:p>
            <a:pPr marL="285750" indent="-285750">
              <a:buFont typeface="Arial" panose="020B0604020202020204" pitchFamily="34" charset="0"/>
              <a:buChar char="•"/>
            </a:pPr>
            <a:r>
              <a:rPr lang="en-US" b="1" i="1" dirty="0" smtClean="0">
                <a:solidFill>
                  <a:srgbClr val="00B050"/>
                </a:solidFill>
              </a:rPr>
              <a:t>Explained </a:t>
            </a:r>
            <a:r>
              <a:rPr lang="en-US" b="1" i="1" dirty="0">
                <a:solidFill>
                  <a:srgbClr val="00B050"/>
                </a:solidFill>
              </a:rPr>
              <a:t>step by step in the board</a:t>
            </a:r>
          </a:p>
          <a:p>
            <a:pPr marL="285750" indent="-285750">
              <a:buFont typeface="Arial" panose="020B0604020202020204" pitchFamily="34" charset="0"/>
              <a:buChar char="•"/>
            </a:pPr>
            <a:endParaRPr lang="en-US" dirty="0"/>
          </a:p>
        </p:txBody>
      </p:sp>
      <p:pic>
        <p:nvPicPr>
          <p:cNvPr id="2" name="Picture 1"/>
          <p:cNvPicPr>
            <a:picLocks noChangeAspect="1"/>
          </p:cNvPicPr>
          <p:nvPr/>
        </p:nvPicPr>
        <p:blipFill>
          <a:blip r:embed="rId3"/>
          <a:stretch>
            <a:fillRect/>
          </a:stretch>
        </p:blipFill>
        <p:spPr>
          <a:xfrm>
            <a:off x="1443037" y="1532930"/>
            <a:ext cx="5876925" cy="4648200"/>
          </a:xfrm>
          <a:prstGeom prst="rect">
            <a:avLst/>
          </a:prstGeom>
          <a:ln>
            <a:solidFill>
              <a:schemeClr val="tx1"/>
            </a:solidFill>
          </a:ln>
        </p:spPr>
      </p:pic>
    </p:spTree>
    <p:extLst>
      <p:ext uri="{BB962C8B-B14F-4D97-AF65-F5344CB8AC3E}">
        <p14:creationId xmlns:p14="http://schemas.microsoft.com/office/powerpoint/2010/main" val="285228407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18246" y="6492875"/>
            <a:ext cx="6082553" cy="365125"/>
          </a:xfrm>
        </p:spPr>
        <p:txBody>
          <a:bodyPr/>
          <a:lstStyle/>
          <a:p>
            <a:pPr>
              <a:defRPr/>
            </a:pPr>
            <a:r>
              <a:rPr lang="en-US" dirty="0" smtClean="0"/>
              <a:t>© 2017 Pearson Education, Inc., Hoboken, NJ. All rights reserved. </a:t>
            </a:r>
            <a:endParaRPr lang="en-US" dirty="0"/>
          </a:p>
        </p:txBody>
      </p:sp>
      <p:sp>
        <p:nvSpPr>
          <p:cNvPr id="4" name="TextBox 3"/>
          <p:cNvSpPr txBox="1"/>
          <p:nvPr/>
        </p:nvSpPr>
        <p:spPr>
          <a:xfrm>
            <a:off x="457200" y="609600"/>
            <a:ext cx="7848600" cy="923330"/>
          </a:xfrm>
          <a:prstGeom prst="rect">
            <a:avLst/>
          </a:prstGeom>
          <a:noFill/>
        </p:spPr>
        <p:txBody>
          <a:bodyPr wrap="square" rtlCol="0">
            <a:spAutoFit/>
          </a:bodyPr>
          <a:lstStyle/>
          <a:p>
            <a:pPr algn="ctr"/>
            <a:r>
              <a:rPr lang="en-US" u="sng" dirty="0" smtClean="0">
                <a:solidFill>
                  <a:srgbClr val="00B0F0"/>
                </a:solidFill>
              </a:rPr>
              <a:t>Simplified Bakery Algorithm.</a:t>
            </a:r>
          </a:p>
          <a:p>
            <a:pPr marL="285750" indent="-285750">
              <a:buFont typeface="Arial" panose="020B0604020202020204" pitchFamily="34" charset="0"/>
              <a:buChar char="•"/>
            </a:pPr>
            <a:r>
              <a:rPr lang="en-US" b="1" i="1" dirty="0" smtClean="0">
                <a:solidFill>
                  <a:srgbClr val="00B050"/>
                </a:solidFill>
              </a:rPr>
              <a:t>Explained </a:t>
            </a:r>
            <a:r>
              <a:rPr lang="en-US" b="1" i="1" dirty="0">
                <a:solidFill>
                  <a:srgbClr val="00B050"/>
                </a:solidFill>
              </a:rPr>
              <a:t>step by step in the board</a:t>
            </a:r>
          </a:p>
          <a:p>
            <a:pPr marL="285750" indent="-285750">
              <a:buFont typeface="Arial" panose="020B0604020202020204" pitchFamily="34" charset="0"/>
              <a:buChar char="•"/>
            </a:pPr>
            <a:endParaRPr lang="en-US" dirty="0"/>
          </a:p>
        </p:txBody>
      </p:sp>
      <p:pic>
        <p:nvPicPr>
          <p:cNvPr id="3" name="Picture 2"/>
          <p:cNvPicPr>
            <a:picLocks noChangeAspect="1"/>
          </p:cNvPicPr>
          <p:nvPr/>
        </p:nvPicPr>
        <p:blipFill>
          <a:blip r:embed="rId3"/>
          <a:stretch>
            <a:fillRect/>
          </a:stretch>
        </p:blipFill>
        <p:spPr>
          <a:xfrm>
            <a:off x="1295400" y="1504355"/>
            <a:ext cx="5943600" cy="4705350"/>
          </a:xfrm>
          <a:prstGeom prst="rect">
            <a:avLst/>
          </a:prstGeom>
        </p:spPr>
      </p:pic>
    </p:spTree>
    <p:extLst>
      <p:ext uri="{BB962C8B-B14F-4D97-AF65-F5344CB8AC3E}">
        <p14:creationId xmlns:p14="http://schemas.microsoft.com/office/powerpoint/2010/main" val="255204573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Principles of Concurrency</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8904" y="2286000"/>
            <a:ext cx="8027896" cy="4114800"/>
          </a:xfrm>
        </p:spPr>
        <p:txBody>
          <a:bodyPr>
            <a:noAutofit/>
          </a:bodyPr>
          <a:lstStyle/>
          <a:p>
            <a:r>
              <a:rPr lang="en-US" sz="2800" dirty="0" smtClean="0"/>
              <a:t>Interleaving and overlapping </a:t>
            </a:r>
          </a:p>
          <a:p>
            <a:pPr lvl="2"/>
            <a:r>
              <a:rPr lang="en-US" sz="2400" dirty="0" smtClean="0"/>
              <a:t>Can be viewed as examples of concurrent processing</a:t>
            </a:r>
          </a:p>
          <a:p>
            <a:pPr lvl="2"/>
            <a:r>
              <a:rPr lang="en-US" sz="2400" dirty="0" smtClean="0"/>
              <a:t>Both present the same problems</a:t>
            </a:r>
          </a:p>
          <a:p>
            <a:pPr marL="282575" lvl="2">
              <a:spcBef>
                <a:spcPts val="1800"/>
              </a:spcBef>
            </a:pPr>
            <a:r>
              <a:rPr lang="en-US" sz="2800" dirty="0" smtClean="0"/>
              <a:t>Uniprocessor – the relative speed of execution of processes cannot be predicted</a:t>
            </a:r>
          </a:p>
          <a:p>
            <a:pPr lvl="2"/>
            <a:r>
              <a:rPr lang="en-US" sz="2400" dirty="0" smtClean="0"/>
              <a:t>Depends on activities of other processes</a:t>
            </a:r>
          </a:p>
          <a:p>
            <a:pPr lvl="2"/>
            <a:r>
              <a:rPr lang="en-US" sz="2400" dirty="0" smtClean="0"/>
              <a:t>The way the OS handles interrupts</a:t>
            </a:r>
          </a:p>
          <a:p>
            <a:pPr lvl="2"/>
            <a:r>
              <a:rPr lang="en-US" sz="2400" dirty="0" smtClean="0"/>
              <a:t>Scheduling policies of the OS</a:t>
            </a:r>
            <a:endParaRPr lang="en-US" sz="2400" dirty="0"/>
          </a:p>
        </p:txBody>
      </p:sp>
      <p:sp>
        <p:nvSpPr>
          <p:cNvPr id="5" name="Footer Placeholder 4"/>
          <p:cNvSpPr>
            <a:spLocks noGrp="1"/>
          </p:cNvSpPr>
          <p:nvPr>
            <p:ph type="ftr" sz="quarter" idx="11"/>
          </p:nvPr>
        </p:nvSpPr>
        <p:spPr>
          <a:xfrm>
            <a:off x="318246" y="6492875"/>
            <a:ext cx="60063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1"/>
            <a:ext cx="8332787" cy="1143000"/>
          </a:xfrm>
        </p:spPr>
        <p:txBody>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Difficulties of Concurrency</a:t>
            </a:r>
          </a:p>
        </p:txBody>
      </p:sp>
      <p:sp>
        <p:nvSpPr>
          <p:cNvPr id="3" name="Content Placeholder 2"/>
          <p:cNvSpPr>
            <a:spLocks noGrp="1"/>
          </p:cNvSpPr>
          <p:nvPr>
            <p:ph sz="half" idx="1"/>
          </p:nvPr>
        </p:nvSpPr>
        <p:spPr>
          <a:xfrm>
            <a:off x="658904" y="2286000"/>
            <a:ext cx="8180296" cy="3840163"/>
          </a:xfrm>
        </p:spPr>
        <p:txBody>
          <a:bodyPr/>
          <a:lstStyle/>
          <a:p>
            <a:r>
              <a:rPr lang="en-US" sz="3200" dirty="0" smtClean="0"/>
              <a:t>Sharing of global resources</a:t>
            </a:r>
          </a:p>
          <a:p>
            <a:r>
              <a:rPr lang="en-US" sz="3200" dirty="0" smtClean="0"/>
              <a:t>Difficult for the OS to manage the allocation of resources optimally</a:t>
            </a:r>
          </a:p>
          <a:p>
            <a:r>
              <a:rPr lang="en-US" sz="3200" dirty="0" smtClean="0"/>
              <a:t>Difficult to locate programming errors as results are not deterministic and reproducible</a:t>
            </a:r>
          </a:p>
          <a:p>
            <a:endParaRPr lang="en-US" dirty="0"/>
          </a:p>
        </p:txBody>
      </p:sp>
      <p:sp>
        <p:nvSpPr>
          <p:cNvPr id="6" name="Footer Placeholder 5"/>
          <p:cNvSpPr>
            <a:spLocks noGrp="1"/>
          </p:cNvSpPr>
          <p:nvPr>
            <p:ph type="ftr" sz="quarter" idx="11"/>
          </p:nvPr>
        </p:nvSpPr>
        <p:spPr>
          <a:xfrm>
            <a:off x="318246" y="6492875"/>
            <a:ext cx="53205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Multiple  Processes</a:t>
            </a:r>
          </a:p>
        </p:txBody>
      </p:sp>
      <p:sp>
        <p:nvSpPr>
          <p:cNvPr id="4" name="Content Placeholder 3"/>
          <p:cNvSpPr>
            <a:spLocks noGrp="1"/>
          </p:cNvSpPr>
          <p:nvPr>
            <p:ph sz="half" idx="1"/>
          </p:nvPr>
        </p:nvSpPr>
        <p:spPr>
          <a:xfrm>
            <a:off x="457200" y="2057400"/>
            <a:ext cx="8153400" cy="4648200"/>
          </a:xfrm>
        </p:spPr>
        <p:txBody>
          <a:bodyPr>
            <a:normAutofit fontScale="85000" lnSpcReduction="20000"/>
          </a:bodyPr>
          <a:lstStyle/>
          <a:p>
            <a:r>
              <a:rPr lang="en-US" sz="3765" dirty="0" smtClean="0"/>
              <a:t>Operating System design is concerned with the management of processes and threads:</a:t>
            </a:r>
          </a:p>
          <a:p>
            <a:pPr lvl="2"/>
            <a:r>
              <a:rPr lang="en-US" sz="2824" dirty="0" smtClean="0">
                <a:solidFill>
                  <a:srgbClr val="00B0F0"/>
                </a:solidFill>
              </a:rPr>
              <a:t>Multiprogramming</a:t>
            </a:r>
          </a:p>
          <a:p>
            <a:pPr lvl="4"/>
            <a:r>
              <a:rPr lang="en-US" sz="2353" dirty="0" smtClean="0"/>
              <a:t>The management of </a:t>
            </a:r>
            <a:r>
              <a:rPr lang="en-US" sz="2353" b="1" dirty="0" smtClean="0"/>
              <a:t>multiple processes </a:t>
            </a:r>
            <a:r>
              <a:rPr lang="en-US" sz="2353" dirty="0" smtClean="0"/>
              <a:t>within a </a:t>
            </a:r>
            <a:r>
              <a:rPr lang="en-US" sz="2353" b="1" dirty="0" smtClean="0"/>
              <a:t>uniprocessor system</a:t>
            </a:r>
          </a:p>
          <a:p>
            <a:pPr lvl="2"/>
            <a:r>
              <a:rPr lang="en-US" sz="2824" dirty="0" smtClean="0">
                <a:solidFill>
                  <a:srgbClr val="00B0F0"/>
                </a:solidFill>
              </a:rPr>
              <a:t>Multiprocessing</a:t>
            </a:r>
          </a:p>
          <a:p>
            <a:pPr lvl="4"/>
            <a:r>
              <a:rPr lang="en-US" sz="2353" dirty="0" smtClean="0"/>
              <a:t>The management of </a:t>
            </a:r>
            <a:r>
              <a:rPr lang="en-US" sz="2353" b="1" dirty="0" smtClean="0"/>
              <a:t>multiple processes </a:t>
            </a:r>
            <a:r>
              <a:rPr lang="en-US" sz="2353" dirty="0" smtClean="0"/>
              <a:t>within a </a:t>
            </a:r>
            <a:r>
              <a:rPr lang="en-US" sz="2353" b="1" dirty="0" smtClean="0"/>
              <a:t>multiprocessor</a:t>
            </a:r>
          </a:p>
          <a:p>
            <a:pPr lvl="2"/>
            <a:r>
              <a:rPr lang="en-US" sz="2824" dirty="0" smtClean="0">
                <a:solidFill>
                  <a:srgbClr val="00B0F0"/>
                </a:solidFill>
              </a:rPr>
              <a:t>Distributed Processing</a:t>
            </a:r>
          </a:p>
          <a:p>
            <a:pPr lvl="4"/>
            <a:r>
              <a:rPr lang="en-US" sz="2353" dirty="0" smtClean="0"/>
              <a:t>The management of </a:t>
            </a:r>
            <a:r>
              <a:rPr lang="en-US" sz="2353" b="1" dirty="0" smtClean="0"/>
              <a:t>multiple processes</a:t>
            </a:r>
            <a:r>
              <a:rPr lang="en-US" sz="2353" dirty="0" smtClean="0"/>
              <a:t>                     executing on </a:t>
            </a:r>
            <a:r>
              <a:rPr lang="en-US" sz="2353" b="1" dirty="0" smtClean="0"/>
              <a:t>multiple</a:t>
            </a:r>
            <a:r>
              <a:rPr lang="en-US" sz="2353" dirty="0" smtClean="0"/>
              <a:t>, </a:t>
            </a:r>
            <a:r>
              <a:rPr lang="en-US" sz="2353" b="1" dirty="0" smtClean="0"/>
              <a:t>distributed computer                 systems</a:t>
            </a:r>
          </a:p>
          <a:p>
            <a:pPr lvl="4"/>
            <a:r>
              <a:rPr lang="en-US" sz="2353" dirty="0" smtClean="0"/>
              <a:t>The recent proliferation of clusters is a prime              example of this type of system</a:t>
            </a:r>
          </a:p>
        </p:txBody>
      </p:sp>
      <p:sp>
        <p:nvSpPr>
          <p:cNvPr id="6" name="Footer Placeholder 5"/>
          <p:cNvSpPr>
            <a:spLocks noGrp="1"/>
          </p:cNvSpPr>
          <p:nvPr>
            <p:ph type="ftr" sz="quarter" idx="11"/>
          </p:nvPr>
        </p:nvSpPr>
        <p:spPr>
          <a:xfrm>
            <a:off x="318246" y="6492875"/>
            <a:ext cx="57015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ctr"/>
            <a:r>
              <a:rPr lang="en-US" sz="3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Concurrency</a:t>
            </a:r>
            <a:br>
              <a:rPr lang="en-US" sz="3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3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Arises in Three Different Contexts</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p:txBody>
      </p:sp>
      <p:sp>
        <p:nvSpPr>
          <p:cNvPr id="4" name="Content Placeholder 3"/>
          <p:cNvSpPr>
            <a:spLocks noGrp="1"/>
          </p:cNvSpPr>
          <p:nvPr>
            <p:ph idx="4294967295"/>
          </p:nvPr>
        </p:nvSpPr>
        <p:spPr>
          <a:xfrm>
            <a:off x="1524000" y="1447800"/>
            <a:ext cx="7620000" cy="4953000"/>
          </a:xfrm>
        </p:spPr>
        <p:txBody>
          <a:bodyPr/>
          <a:lstStyle/>
          <a:p>
            <a:pPr>
              <a:buNone/>
            </a:pPr>
            <a:r>
              <a:rPr lang="en-NZ" dirty="0" smtClean="0"/>
              <a:t>             </a:t>
            </a:r>
          </a:p>
          <a:p>
            <a:endParaRPr lang="en-US" dirty="0" smtClean="0"/>
          </a:p>
        </p:txBody>
      </p:sp>
      <p:graphicFrame>
        <p:nvGraphicFramePr>
          <p:cNvPr id="5" name="Diagram 4"/>
          <p:cNvGraphicFramePr/>
          <p:nvPr/>
        </p:nvGraphicFramePr>
        <p:xfrm>
          <a:off x="457200" y="1905000"/>
          <a:ext cx="80772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318246" y="6492875"/>
            <a:ext cx="48633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22" name="Object 6"/>
          <p:cNvGraphicFramePr>
            <a:graphicFrameLocks noChangeAspect="1"/>
          </p:cNvGraphicFramePr>
          <p:nvPr/>
        </p:nvGraphicFramePr>
        <p:xfrm>
          <a:off x="457200" y="609600"/>
          <a:ext cx="7175500" cy="5881273"/>
        </p:xfrm>
        <a:graphic>
          <a:graphicData uri="http://schemas.openxmlformats.org/presentationml/2006/ole">
            <mc:AlternateContent xmlns:mc="http://schemas.openxmlformats.org/markup-compatibility/2006">
              <mc:Choice xmlns:v="urn:schemas-microsoft-com:vml" Requires="v">
                <p:oleObj spid="_x0000_s34838" name="Document" r:id="rId5" imgW="24482540" imgH="20063492" progId="Word.Document.12">
                  <p:embed/>
                </p:oleObj>
              </mc:Choice>
              <mc:Fallback>
                <p:oleObj name="Document" r:id="rId5" imgW="24482540" imgH="20063492" progId="Word.Document.12">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609600"/>
                        <a:ext cx="7175500" cy="58812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0" name="TextBox 29"/>
          <p:cNvSpPr txBox="1"/>
          <p:nvPr/>
        </p:nvSpPr>
        <p:spPr>
          <a:xfrm>
            <a:off x="381000" y="609600"/>
            <a:ext cx="7391400" cy="228600"/>
          </a:xfrm>
          <a:prstGeom prst="rect">
            <a:avLst/>
          </a:prstGeom>
          <a:blipFill rotWithShape="1">
            <a:blip r:embed="rId7"/>
            <a:tile tx="0" ty="0" sx="100000" sy="100000" flip="none" algn="tl"/>
          </a:blipFill>
        </p:spPr>
        <p:txBody>
          <a:bodyPr wrap="square" rtlCol="0">
            <a:spAutoFit/>
          </a:bodyPr>
          <a:lstStyle/>
          <a:p>
            <a:endParaRPr lang="en-US" dirty="0"/>
          </a:p>
        </p:txBody>
      </p:sp>
      <p:sp>
        <p:nvSpPr>
          <p:cNvPr id="14" name="Rectangle 13"/>
          <p:cNvSpPr/>
          <p:nvPr/>
        </p:nvSpPr>
        <p:spPr>
          <a:xfrm>
            <a:off x="7543800" y="2209800"/>
            <a:ext cx="1295400" cy="1723549"/>
          </a:xfrm>
          <a:prstGeom prst="rect">
            <a:avLst/>
          </a:prstGeom>
        </p:spPr>
        <p:txBody>
          <a:bodyPr wrap="square">
            <a:spAutoFit/>
          </a:bodyPr>
          <a:lstStyle/>
          <a:p>
            <a:pPr algn="ctr"/>
            <a:r>
              <a:rPr lang="en-US" b="1" dirty="0" smtClean="0">
                <a:latin typeface="+mn-lt"/>
              </a:rPr>
              <a:t>Table 5.1   </a:t>
            </a:r>
          </a:p>
          <a:p>
            <a:pPr algn="ctr"/>
            <a:endParaRPr lang="en-US" b="1" dirty="0" smtClean="0">
              <a:latin typeface="+mn-lt"/>
            </a:endParaRPr>
          </a:p>
          <a:p>
            <a:pPr algn="ctr"/>
            <a:r>
              <a:rPr lang="en-US" sz="1400" b="1" dirty="0" smtClean="0">
                <a:latin typeface="+mn-lt"/>
              </a:rPr>
              <a:t>Some Key Terms Related </a:t>
            </a:r>
          </a:p>
          <a:p>
            <a:pPr algn="ctr"/>
            <a:r>
              <a:rPr lang="en-US" sz="1400" b="1" dirty="0" smtClean="0">
                <a:latin typeface="+mn-lt"/>
              </a:rPr>
              <a:t>to Concurrency </a:t>
            </a:r>
            <a:endParaRPr lang="en-US" sz="1400" b="1" dirty="0">
              <a:latin typeface="+mn-lt"/>
            </a:endParaRPr>
          </a:p>
        </p:txBody>
      </p:sp>
      <p:sp>
        <p:nvSpPr>
          <p:cNvPr id="5" name="Footer Placeholder 4"/>
          <p:cNvSpPr>
            <a:spLocks noGrp="1"/>
          </p:cNvSpPr>
          <p:nvPr>
            <p:ph type="ftr" sz="quarter" idx="11"/>
          </p:nvPr>
        </p:nvSpPr>
        <p:spPr>
          <a:xfrm>
            <a:off x="318246" y="6492875"/>
            <a:ext cx="5015753" cy="365125"/>
          </a:xfrm>
        </p:spPr>
        <p:txBody>
          <a:bodyPr/>
          <a:lstStyle/>
          <a:p>
            <a:pPr>
              <a:defRPr/>
            </a:pPr>
            <a:r>
              <a:rPr lang="en-US" dirty="0" smtClean="0"/>
              <a:t>© 2017 Pearson Education, Inc., Hoboken, NJ. All rights reserved. </a:t>
            </a:r>
            <a:endParaRPr lang="en-US" dirty="0"/>
          </a:p>
        </p:txBody>
      </p:sp>
      <p:cxnSp>
        <p:nvCxnSpPr>
          <p:cNvPr id="7" name="Straight Connector 6"/>
          <p:cNvCxnSpPr/>
          <p:nvPr/>
        </p:nvCxnSpPr>
        <p:spPr>
          <a:xfrm>
            <a:off x="533400" y="1982788"/>
            <a:ext cx="70104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533400" y="2819400"/>
            <a:ext cx="70104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533400" y="3429000"/>
            <a:ext cx="70104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533400" y="4267200"/>
            <a:ext cx="70104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33400" y="5105400"/>
            <a:ext cx="70104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33400" y="5943600"/>
            <a:ext cx="70104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5400000">
            <a:off x="-836612" y="3658394"/>
            <a:ext cx="5484812" cy="1588"/>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1"/>
                </a:solidFill>
                <a:effectLst>
                  <a:outerShdw blurRad="38100" dist="38100" dir="2700000" algn="tl">
                    <a:srgbClr val="000000">
                      <a:alpha val="43137"/>
                    </a:srgbClr>
                  </a:outerShdw>
                </a:effectLst>
              </a:rPr>
              <a:t>Mutual Exclusion:</a:t>
            </a:r>
            <a:br>
              <a:rPr lang="en-US" dirty="0" smtClean="0">
                <a:solidFill>
                  <a:schemeClr val="accent1"/>
                </a:solidFill>
                <a:effectLst>
                  <a:outerShdw blurRad="38100" dist="38100" dir="2700000" algn="tl">
                    <a:srgbClr val="000000">
                      <a:alpha val="43137"/>
                    </a:srgbClr>
                  </a:outerShdw>
                </a:effectLst>
              </a:rPr>
            </a:br>
            <a:r>
              <a:rPr lang="en-US" dirty="0" smtClean="0">
                <a:solidFill>
                  <a:schemeClr val="accent1"/>
                </a:solidFill>
                <a:effectLst>
                  <a:outerShdw blurRad="38100" dist="38100" dir="2700000" algn="tl">
                    <a:srgbClr val="000000">
                      <a:alpha val="43137"/>
                    </a:srgbClr>
                  </a:outerShdw>
                </a:effectLst>
              </a:rPr>
              <a:t>Software Approaches</a:t>
            </a:r>
            <a:endParaRPr lang="en-US" dirty="0">
              <a:solidFill>
                <a:schemeClr val="accent1"/>
              </a:solidFill>
              <a:effectLst>
                <a:outerShdw blurRad="38100" dist="38100" dir="2700000" algn="tl">
                  <a:srgbClr val="000000">
                    <a:alpha val="43137"/>
                  </a:srgbClr>
                </a:outerShdw>
              </a:effectLst>
            </a:endParaRPr>
          </a:p>
        </p:txBody>
      </p:sp>
      <p:sp>
        <p:nvSpPr>
          <p:cNvPr id="3" name="Content Placeholder 2"/>
          <p:cNvSpPr>
            <a:spLocks noGrp="1"/>
          </p:cNvSpPr>
          <p:nvPr>
            <p:ph sz="half" idx="1"/>
          </p:nvPr>
        </p:nvSpPr>
        <p:spPr>
          <a:xfrm>
            <a:off x="533400" y="2057400"/>
            <a:ext cx="8153400" cy="4343400"/>
          </a:xfrm>
        </p:spPr>
        <p:txBody>
          <a:bodyPr>
            <a:normAutofit fontScale="92500" lnSpcReduction="20000"/>
          </a:bodyPr>
          <a:lstStyle/>
          <a:p>
            <a:r>
              <a:rPr lang="en-US" sz="2162" dirty="0" smtClean="0"/>
              <a:t>Software approaches can be implemented for concurrent processes that execute on a single-processor or a multiprocessor machine with shared main memory</a:t>
            </a:r>
          </a:p>
          <a:p>
            <a:r>
              <a:rPr lang="en-US" sz="2162" dirty="0" smtClean="0"/>
              <a:t>These approaches usually assume elementary mutual exclusion at the memory access level</a:t>
            </a:r>
          </a:p>
          <a:p>
            <a:pPr lvl="2"/>
            <a:r>
              <a:rPr lang="en-US" dirty="0" smtClean="0"/>
              <a:t>Simultaneous accesses (reading and/or writing) to the same location in main memory are serialized by some sort of memory arbiter, although the order of access granting is not specified ahead of time</a:t>
            </a:r>
          </a:p>
          <a:p>
            <a:pPr lvl="2"/>
            <a:r>
              <a:rPr lang="en-US" dirty="0" smtClean="0"/>
              <a:t>Beyond this, no support in the hardware, operating system, or programming language is assumed</a:t>
            </a:r>
          </a:p>
          <a:p>
            <a:r>
              <a:rPr lang="en-US" sz="2118" dirty="0" err="1" smtClean="0"/>
              <a:t>Dijkstra</a:t>
            </a:r>
            <a:r>
              <a:rPr lang="en-US" sz="2118" dirty="0" smtClean="0"/>
              <a:t> reported an algorithm for mutual exclusion for two processes, designed by the Dutch mathematician Dekker</a:t>
            </a:r>
          </a:p>
          <a:p>
            <a:pPr lvl="2"/>
            <a:r>
              <a:rPr lang="en-US" dirty="0" smtClean="0"/>
              <a:t>Following </a:t>
            </a:r>
            <a:r>
              <a:rPr lang="en-US" dirty="0" err="1" smtClean="0"/>
              <a:t>Dijkstra</a:t>
            </a:r>
            <a:r>
              <a:rPr lang="en-US" dirty="0" smtClean="0"/>
              <a:t>, we develop the solution in stages</a:t>
            </a:r>
          </a:p>
          <a:p>
            <a:pPr lvl="2"/>
            <a:r>
              <a:rPr lang="en-US" dirty="0" smtClean="0"/>
              <a:t>This approach has the advantage if illustrating many of the common bugs encountered in developing concurrent programs</a:t>
            </a:r>
          </a:p>
        </p:txBody>
      </p:sp>
      <p:sp>
        <p:nvSpPr>
          <p:cNvPr id="5" name="Footer Placeholder 4"/>
          <p:cNvSpPr>
            <a:spLocks noGrp="1"/>
          </p:cNvSpPr>
          <p:nvPr>
            <p:ph type="ftr" sz="quarter" idx="11"/>
          </p:nvPr>
        </p:nvSpPr>
        <p:spPr>
          <a:xfrm>
            <a:off x="318246" y="6492875"/>
            <a:ext cx="6082553" cy="365125"/>
          </a:xfrm>
        </p:spPr>
        <p:txBody>
          <a:bodyPr/>
          <a:lstStyle/>
          <a:p>
            <a:pPr>
              <a:defRPr/>
            </a:pPr>
            <a:r>
              <a:rPr lang="en-US" dirty="0" smtClean="0"/>
              <a:t>© 2017 Pearson Education, Inc., Hoboken, NJ. All rights reserved. </a:t>
            </a:r>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18246" y="6492875"/>
            <a:ext cx="6463553" cy="365125"/>
          </a:xfrm>
        </p:spPr>
        <p:txBody>
          <a:bodyPr/>
          <a:lstStyle/>
          <a:p>
            <a:pPr>
              <a:defRPr/>
            </a:pPr>
            <a:r>
              <a:rPr lang="en-US" dirty="0" smtClean="0"/>
              <a:t>© 2017 Pearson Education, Inc., Hoboken, NJ. All rights reserved. </a:t>
            </a:r>
            <a:endParaRPr lang="en-US" dirty="0"/>
          </a:p>
        </p:txBody>
      </p:sp>
      <p:pic>
        <p:nvPicPr>
          <p:cNvPr id="7" name="Picture 6" descr="f01ab.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8824" t="6364" r="18824" b="45455"/>
              <a:stretch>
                <a:fillRect/>
              </a:stretch>
            </p:blipFill>
          </mc:Choice>
          <mc:Fallback>
            <p:blipFill>
              <a:blip r:embed="rId4"/>
              <a:srcRect l="18824" t="6364" r="18824" b="45455"/>
              <a:stretch>
                <a:fillRect/>
              </a:stretch>
            </p:blipFill>
          </mc:Fallback>
        </mc:AlternateContent>
        <p:spPr>
          <a:xfrm>
            <a:off x="1600199" y="457200"/>
            <a:ext cx="6248549" cy="6248400"/>
          </a:xfrm>
          <a:prstGeom prst="rect">
            <a:avLst/>
          </a:prstGeom>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18246" y="6492875"/>
            <a:ext cx="5549153" cy="365125"/>
          </a:xfrm>
        </p:spPr>
        <p:txBody>
          <a:bodyPr/>
          <a:lstStyle/>
          <a:p>
            <a:pPr>
              <a:defRPr/>
            </a:pPr>
            <a:r>
              <a:rPr lang="en-US" dirty="0" smtClean="0"/>
              <a:t>© 2017 Pearson Education, Inc., Hoboken, NJ. All rights reserved. </a:t>
            </a:r>
            <a:endParaRPr lang="en-US" dirty="0"/>
          </a:p>
        </p:txBody>
      </p:sp>
      <p:pic>
        <p:nvPicPr>
          <p:cNvPr id="6" name="Picture 5" descr="f01cd.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20000" t="8182" r="20000" b="40000"/>
              <a:stretch>
                <a:fillRect/>
              </a:stretch>
            </p:blipFill>
          </mc:Choice>
          <mc:Fallback>
            <p:blipFill>
              <a:blip r:embed="rId4"/>
              <a:srcRect l="20000" t="8182" r="20000" b="40000"/>
              <a:stretch>
                <a:fillRect/>
              </a:stretch>
            </p:blipFill>
          </mc:Fallback>
        </mc:AlternateContent>
        <p:spPr>
          <a:xfrm>
            <a:off x="1676400" y="457200"/>
            <a:ext cx="5516110" cy="6165041"/>
          </a:xfrm>
          <a:prstGeom prst="rect">
            <a:avLst/>
          </a:prstGeom>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18246" y="6492875"/>
            <a:ext cx="5625353" cy="365125"/>
          </a:xfrm>
        </p:spPr>
        <p:txBody>
          <a:bodyPr/>
          <a:lstStyle/>
          <a:p>
            <a:pPr>
              <a:defRPr/>
            </a:pPr>
            <a:r>
              <a:rPr lang="en-US" dirty="0" smtClean="0"/>
              <a:t>© 2017 Pearson Education, Inc., Hoboken, NJ. All rights reserved. </a:t>
            </a:r>
            <a:endParaRPr lang="en-US" dirty="0"/>
          </a:p>
        </p:txBody>
      </p:sp>
      <p:pic>
        <p:nvPicPr>
          <p:cNvPr id="6" name="Picture 5" descr="f0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3524250" y="38100"/>
            <a:ext cx="5638800" cy="7297270"/>
          </a:xfrm>
          <a:prstGeom prst="rect">
            <a:avLst/>
          </a:prstGeom>
        </p:spPr>
      </p:pic>
      <p:sp>
        <p:nvSpPr>
          <p:cNvPr id="2" name="TextBox 1"/>
          <p:cNvSpPr txBox="1"/>
          <p:nvPr/>
        </p:nvSpPr>
        <p:spPr>
          <a:xfrm>
            <a:off x="457200" y="609600"/>
            <a:ext cx="4038600" cy="3970318"/>
          </a:xfrm>
          <a:prstGeom prst="rect">
            <a:avLst/>
          </a:prstGeom>
          <a:noFill/>
        </p:spPr>
        <p:txBody>
          <a:bodyPr wrap="square" rtlCol="0">
            <a:spAutoFit/>
          </a:bodyPr>
          <a:lstStyle/>
          <a:p>
            <a:pPr algn="ctr"/>
            <a:r>
              <a:rPr lang="en-US" u="sng" dirty="0" smtClean="0">
                <a:solidFill>
                  <a:srgbClr val="00B0F0"/>
                </a:solidFill>
              </a:rPr>
              <a:t>Dekker’s Algorithm.</a:t>
            </a:r>
          </a:p>
          <a:p>
            <a:pPr marL="285750" indent="-285750">
              <a:buFont typeface="Arial" panose="020B0604020202020204" pitchFamily="34" charset="0"/>
              <a:buChar char="•"/>
            </a:pPr>
            <a:r>
              <a:rPr lang="en-US" dirty="0" smtClean="0"/>
              <a:t>It works</a:t>
            </a:r>
          </a:p>
          <a:p>
            <a:pPr marL="285750" indent="-285750">
              <a:buFont typeface="Arial" panose="020B0604020202020204" pitchFamily="34" charset="0"/>
              <a:buChar char="•"/>
            </a:pPr>
            <a:r>
              <a:rPr lang="en-US" dirty="0" smtClean="0"/>
              <a:t>Three (3) nested loops</a:t>
            </a:r>
          </a:p>
          <a:p>
            <a:pPr marL="285750" indent="-285750">
              <a:buFont typeface="Arial" panose="020B0604020202020204" pitchFamily="34" charset="0"/>
              <a:buChar char="•"/>
            </a:pPr>
            <a:r>
              <a:rPr lang="en-US" dirty="0" smtClean="0"/>
              <a:t>Easy to follow</a:t>
            </a:r>
          </a:p>
          <a:p>
            <a:pPr marL="285750" indent="-285750">
              <a:buFont typeface="Arial" panose="020B0604020202020204" pitchFamily="34" charset="0"/>
              <a:buChar char="•"/>
            </a:pPr>
            <a:r>
              <a:rPr lang="en-US" dirty="0" smtClean="0"/>
              <a:t>While tracing it, be careful with the shared variables.</a:t>
            </a:r>
          </a:p>
          <a:p>
            <a:pPr marL="285750" indent="-285750">
              <a:buFont typeface="Arial" panose="020B0604020202020204" pitchFamily="34" charset="0"/>
              <a:buChar char="•"/>
            </a:pPr>
            <a:r>
              <a:rPr lang="en-US" dirty="0" err="1" smtClean="0"/>
              <a:t>Parbegin</a:t>
            </a:r>
            <a:r>
              <a:rPr lang="en-US" dirty="0" smtClean="0"/>
              <a:t>( P0, P1) is simply a function that will create two concurrent processes or threads</a:t>
            </a:r>
          </a:p>
          <a:p>
            <a:pPr marL="285750" indent="-285750">
              <a:buFont typeface="Arial" panose="020B0604020202020204" pitchFamily="34" charset="0"/>
              <a:buChar char="•"/>
            </a:pPr>
            <a:r>
              <a:rPr lang="en-US" i="1" dirty="0" smtClean="0">
                <a:solidFill>
                  <a:schemeClr val="accent6">
                    <a:lumMod val="60000"/>
                    <a:lumOff val="40000"/>
                  </a:schemeClr>
                </a:solidFill>
              </a:rPr>
              <a:t>It is the first known correct solution to the mutual exclusion problem in concurrent programming</a:t>
            </a:r>
          </a:p>
          <a:p>
            <a:pPr marL="285750" indent="-285750">
              <a:buFont typeface="Arial" panose="020B0604020202020204" pitchFamily="34" charset="0"/>
              <a:buChar char="•"/>
            </a:pPr>
            <a:r>
              <a:rPr lang="en-US" b="1" i="1" dirty="0" smtClean="0">
                <a:solidFill>
                  <a:srgbClr val="00B050"/>
                </a:solidFill>
              </a:rPr>
              <a:t>Explained step by step in the board</a:t>
            </a:r>
            <a:endParaRPr lang="en-US" b="1" i="1" dirty="0">
              <a:solidFill>
                <a:srgbClr val="00B050"/>
              </a:solidFill>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18246" y="6492875"/>
            <a:ext cx="6082553" cy="365125"/>
          </a:xfrm>
        </p:spPr>
        <p:txBody>
          <a:bodyPr/>
          <a:lstStyle/>
          <a:p>
            <a:pPr>
              <a:defRPr/>
            </a:pPr>
            <a:r>
              <a:rPr lang="en-US" dirty="0" smtClean="0"/>
              <a:t>© 2017 Pearson Education, Inc., Hoboken, NJ. All rights reserved. </a:t>
            </a:r>
            <a:endParaRPr lang="en-US" dirty="0"/>
          </a:p>
        </p:txBody>
      </p:sp>
      <p:pic>
        <p:nvPicPr>
          <p:cNvPr id="6" name="Picture 5" descr="f0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6471" t="8182" r="4706" b="30909"/>
              <a:stretch>
                <a:fillRect/>
              </a:stretch>
            </p:blipFill>
          </mc:Choice>
          <mc:Fallback>
            <p:blipFill>
              <a:blip r:embed="rId4"/>
              <a:srcRect l="16471" t="8182" r="4706" b="30909"/>
              <a:stretch>
                <a:fillRect/>
              </a:stretch>
            </p:blipFill>
          </mc:Fallback>
        </mc:AlternateContent>
        <p:spPr>
          <a:xfrm>
            <a:off x="4114800" y="762000"/>
            <a:ext cx="5333894" cy="5334000"/>
          </a:xfrm>
          <a:prstGeom prst="rect">
            <a:avLst/>
          </a:prstGeom>
        </p:spPr>
      </p:pic>
      <p:sp>
        <p:nvSpPr>
          <p:cNvPr id="4" name="TextBox 3"/>
          <p:cNvSpPr txBox="1"/>
          <p:nvPr/>
        </p:nvSpPr>
        <p:spPr>
          <a:xfrm>
            <a:off x="457200" y="609600"/>
            <a:ext cx="4038600" cy="5078313"/>
          </a:xfrm>
          <a:prstGeom prst="rect">
            <a:avLst/>
          </a:prstGeom>
          <a:noFill/>
        </p:spPr>
        <p:txBody>
          <a:bodyPr wrap="square" rtlCol="0">
            <a:spAutoFit/>
          </a:bodyPr>
          <a:lstStyle/>
          <a:p>
            <a:pPr algn="ctr"/>
            <a:r>
              <a:rPr lang="en-US" u="sng" dirty="0" smtClean="0">
                <a:solidFill>
                  <a:srgbClr val="00B0F0"/>
                </a:solidFill>
              </a:rPr>
              <a:t>Peterson’s Algorithm.</a:t>
            </a:r>
          </a:p>
          <a:p>
            <a:pPr marL="285750" indent="-285750">
              <a:buFont typeface="Arial" panose="020B0604020202020204" pitchFamily="34" charset="0"/>
              <a:buChar char="•"/>
            </a:pPr>
            <a:r>
              <a:rPr lang="en-US" dirty="0" smtClean="0"/>
              <a:t>It works</a:t>
            </a:r>
          </a:p>
          <a:p>
            <a:pPr marL="285750" indent="-285750">
              <a:buFont typeface="Arial" panose="020B0604020202020204" pitchFamily="34" charset="0"/>
              <a:buChar char="•"/>
            </a:pPr>
            <a:r>
              <a:rPr lang="en-US" dirty="0" smtClean="0"/>
              <a:t>When compared to Dekker’s algorithm, it is easy to observe that this implementation is more efficient. </a:t>
            </a:r>
          </a:p>
          <a:p>
            <a:pPr marL="285750" indent="-285750">
              <a:buFont typeface="Arial" panose="020B0604020202020204" pitchFamily="34" charset="0"/>
              <a:buChar char="•"/>
            </a:pPr>
            <a:r>
              <a:rPr lang="en-US" dirty="0" smtClean="0"/>
              <a:t>One “while” loop is eliminated</a:t>
            </a:r>
          </a:p>
          <a:p>
            <a:pPr marL="285750" indent="-285750">
              <a:buFont typeface="Arial" panose="020B0604020202020204" pitchFamily="34" charset="0"/>
              <a:buChar char="•"/>
            </a:pPr>
            <a:r>
              <a:rPr lang="en-US" dirty="0" smtClean="0"/>
              <a:t>The most inner loop makes very good use of Boolean conditions</a:t>
            </a:r>
          </a:p>
          <a:p>
            <a:pPr marL="285750" indent="-285750">
              <a:buFont typeface="Arial" panose="020B0604020202020204" pitchFamily="34" charset="0"/>
              <a:buChar char="•"/>
            </a:pPr>
            <a:r>
              <a:rPr lang="en-US" dirty="0" smtClean="0"/>
              <a:t>Easy to follow</a:t>
            </a:r>
          </a:p>
          <a:p>
            <a:pPr marL="285750" indent="-285750">
              <a:buFont typeface="Arial" panose="020B0604020202020204" pitchFamily="34" charset="0"/>
              <a:buChar char="•"/>
            </a:pPr>
            <a:r>
              <a:rPr lang="en-US" dirty="0" smtClean="0"/>
              <a:t>While tracing it, be careful with the shared variables.</a:t>
            </a:r>
          </a:p>
          <a:p>
            <a:pPr marL="285750" indent="-285750">
              <a:buFont typeface="Arial" panose="020B0604020202020204" pitchFamily="34" charset="0"/>
              <a:buChar char="•"/>
            </a:pPr>
            <a:r>
              <a:rPr lang="en-US" dirty="0" err="1" smtClean="0"/>
              <a:t>Parbegin</a:t>
            </a:r>
            <a:r>
              <a:rPr lang="en-US" dirty="0" smtClean="0"/>
              <a:t>( P0, P1) is simply a function that will create two concurrent processes or threads</a:t>
            </a:r>
          </a:p>
          <a:p>
            <a:pPr marL="285750" indent="-285750">
              <a:buFont typeface="Arial" panose="020B0604020202020204" pitchFamily="34" charset="0"/>
              <a:buChar char="•"/>
            </a:pPr>
            <a:r>
              <a:rPr lang="en-US" b="1" i="1" dirty="0">
                <a:solidFill>
                  <a:srgbClr val="00B050"/>
                </a:solidFill>
              </a:rPr>
              <a:t>Explained step by step in the board</a:t>
            </a:r>
          </a:p>
          <a:p>
            <a:pPr marL="285750" indent="-285750">
              <a:buFont typeface="Arial" panose="020B0604020202020204" pitchFamily="34" charset="0"/>
              <a:buChar char="•"/>
            </a:pPr>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4557</Words>
  <Application>Microsoft Office PowerPoint</Application>
  <PresentationFormat>On-screen Show (4:3)</PresentationFormat>
  <Paragraphs>412</Paragraphs>
  <Slides>14</Slides>
  <Notes>14</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14</vt:i4>
      </vt:variant>
    </vt:vector>
  </HeadingPairs>
  <TitlesOfParts>
    <vt:vector size="23" baseType="lpstr">
      <vt:lpstr>ＭＳ Ｐゴシック</vt:lpstr>
      <vt:lpstr>Arial</vt:lpstr>
      <vt:lpstr>Calibri</vt:lpstr>
      <vt:lpstr>Calisto MT</vt:lpstr>
      <vt:lpstr>Times New Roman</vt:lpstr>
      <vt:lpstr>Wingdings</vt:lpstr>
      <vt:lpstr>Custom Design</vt:lpstr>
      <vt:lpstr>Codex</vt:lpstr>
      <vt:lpstr>Document</vt:lpstr>
      <vt:lpstr>Chapter 5 Concurrency: Mutual Exclusion and Synchronization</vt:lpstr>
      <vt:lpstr>Multiple  Processes</vt:lpstr>
      <vt:lpstr>Concurrency Arises in Three Different Contexts:</vt:lpstr>
      <vt:lpstr>PowerPoint Presentation</vt:lpstr>
      <vt:lpstr>Mutual Exclusion: Software Approaches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Principles of Concurrency</vt:lpstr>
      <vt:lpstr>Difficulties of Concurrency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cp:lastPrinted>2011-02-18T21:50:36Z</cp:lastPrinted>
  <dcterms:created xsi:type="dcterms:W3CDTF">2017-03-14T02:26:12Z</dcterms:created>
  <dcterms:modified xsi:type="dcterms:W3CDTF">2018-04-10T15:22:45Z</dcterms:modified>
</cp:coreProperties>
</file>