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7" r:id="rId3"/>
  </p:sldMasterIdLst>
  <p:notesMasterIdLst>
    <p:notesMasterId r:id="rId74"/>
  </p:notesMasterIdLst>
  <p:handoutMasterIdLst>
    <p:handoutMasterId r:id="rId75"/>
  </p:handoutMasterIdLst>
  <p:sldIdLst>
    <p:sldId id="256" r:id="rId4"/>
    <p:sldId id="319" r:id="rId5"/>
    <p:sldId id="262" r:id="rId6"/>
    <p:sldId id="264" r:id="rId7"/>
    <p:sldId id="266" r:id="rId8"/>
    <p:sldId id="343" r:id="rId9"/>
    <p:sldId id="359" r:id="rId10"/>
    <p:sldId id="360" r:id="rId11"/>
    <p:sldId id="268" r:id="rId12"/>
    <p:sldId id="349" r:id="rId13"/>
    <p:sldId id="362" r:id="rId14"/>
    <p:sldId id="322" r:id="rId15"/>
    <p:sldId id="363" r:id="rId16"/>
    <p:sldId id="272" r:id="rId17"/>
    <p:sldId id="344" r:id="rId18"/>
    <p:sldId id="325" r:id="rId19"/>
    <p:sldId id="345" r:id="rId20"/>
    <p:sldId id="277" r:id="rId21"/>
    <p:sldId id="278" r:id="rId22"/>
    <p:sldId id="328" r:id="rId23"/>
    <p:sldId id="327" r:id="rId24"/>
    <p:sldId id="279" r:id="rId25"/>
    <p:sldId id="282" r:id="rId26"/>
    <p:sldId id="283" r:id="rId27"/>
    <p:sldId id="377" r:id="rId28"/>
    <p:sldId id="378" r:id="rId29"/>
    <p:sldId id="379" r:id="rId30"/>
    <p:sldId id="380" r:id="rId31"/>
    <p:sldId id="288" r:id="rId32"/>
    <p:sldId id="284" r:id="rId33"/>
    <p:sldId id="330" r:id="rId34"/>
    <p:sldId id="289" r:id="rId35"/>
    <p:sldId id="294" r:id="rId36"/>
    <p:sldId id="292" r:id="rId37"/>
    <p:sldId id="293" r:id="rId38"/>
    <p:sldId id="346" r:id="rId39"/>
    <p:sldId id="350" r:id="rId40"/>
    <p:sldId id="364" r:id="rId41"/>
    <p:sldId id="365" r:id="rId42"/>
    <p:sldId id="367" r:id="rId43"/>
    <p:sldId id="368" r:id="rId44"/>
    <p:sldId id="369" r:id="rId45"/>
    <p:sldId id="370" r:id="rId46"/>
    <p:sldId id="371" r:id="rId47"/>
    <p:sldId id="372" r:id="rId48"/>
    <p:sldId id="373" r:id="rId49"/>
    <p:sldId id="374" r:id="rId50"/>
    <p:sldId id="375" r:id="rId51"/>
    <p:sldId id="381" r:id="rId52"/>
    <p:sldId id="376" r:id="rId53"/>
    <p:sldId id="337" r:id="rId54"/>
    <p:sldId id="300" r:id="rId55"/>
    <p:sldId id="347" r:id="rId56"/>
    <p:sldId id="301" r:id="rId57"/>
    <p:sldId id="338" r:id="rId58"/>
    <p:sldId id="302" r:id="rId59"/>
    <p:sldId id="303" r:id="rId60"/>
    <p:sldId id="339" r:id="rId61"/>
    <p:sldId id="285" r:id="rId62"/>
    <p:sldId id="304" r:id="rId63"/>
    <p:sldId id="305" r:id="rId64"/>
    <p:sldId id="361" r:id="rId65"/>
    <p:sldId id="306" r:id="rId66"/>
    <p:sldId id="307" r:id="rId67"/>
    <p:sldId id="308" r:id="rId68"/>
    <p:sldId id="309" r:id="rId69"/>
    <p:sldId id="310" r:id="rId70"/>
    <p:sldId id="348" r:id="rId71"/>
    <p:sldId id="312" r:id="rId72"/>
    <p:sldId id="353"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13"/>
    <a:srgbClr val="FF00FF"/>
    <a:srgbClr val="437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1" autoAdjust="0"/>
    <p:restoredTop sz="84625" autoAdjust="0"/>
  </p:normalViewPr>
  <p:slideViewPr>
    <p:cSldViewPr>
      <p:cViewPr varScale="1">
        <p:scale>
          <a:sx n="89" d="100"/>
          <a:sy n="89" d="100"/>
        </p:scale>
        <p:origin x="72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dirty="0" smtClean="0"/>
            <a:t>Be able to keep track of various processes</a:t>
          </a:r>
          <a:endParaRPr lang="en-US" dirty="0"/>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dirty="0" smtClean="0"/>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dirty="0" smtClean="0"/>
            <a:t>Protect the data and physical resources of each process against unintended interference by other processes</a:t>
          </a:r>
          <a:endParaRPr lang="en-US" dirty="0" smtClean="0"/>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dirty="0" smtClean="0"/>
            <a:t>The functioning of a process, and the output it produces, must be independent of the speed at which its execution is carried out relative to the speed of other concurrent processes</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t>
        <a:bodyPr/>
        <a:lstStyle/>
        <a:p>
          <a:endParaRPr lang="en-US"/>
        </a:p>
      </dgm:t>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t>
        <a:bodyPr/>
        <a:lstStyle/>
        <a:p>
          <a:endParaRPr lang="en-US"/>
        </a:p>
      </dgm:t>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t>
        <a:bodyPr/>
        <a:lstStyle/>
        <a:p>
          <a:endParaRPr lang="en-US"/>
        </a:p>
      </dgm:t>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t>
        <a:bodyPr/>
        <a:lstStyle/>
        <a:p>
          <a:endParaRPr lang="en-US"/>
        </a:p>
      </dgm:t>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t>
        <a:bodyPr/>
        <a:lstStyle/>
        <a:p>
          <a:endParaRPr lang="en-US"/>
        </a:p>
      </dgm:t>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t>
        <a:bodyPr/>
        <a:lstStyle/>
        <a:p>
          <a:endParaRPr lang="en-US"/>
        </a:p>
      </dgm:t>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2321933E-5909-9A42-8619-470B55CDE06F}" type="presOf" srcId="{E8C9B2E2-D23A-204C-ABA6-ED16DC2F56C1}" destId="{A3568091-D695-0B4C-B097-E68DB412C11B}"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DF0C7051-768B-414B-A5F9-A96391F3AA23}" type="presOf" srcId="{4910085C-7BCE-5941-8136-3F03D25D3248}" destId="{85ECFB3C-AC62-A742-9442-DB43663EA8D1}"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90C70182-6F21-AD4F-962E-968DA6C87FB3}" type="presOf" srcId="{7B42F4B4-68E1-0847-BB57-3D9A37AB9935}" destId="{406DC65F-9C07-B447-A6A5-7060228E312F}"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0C02C2B-223B-D74E-BC6C-837620233FAE}" srcId="{556D4981-18ED-2F4B-ABC2-4ADD91BCBCDA}" destId="{AED781A1-DE77-E84C-BC23-35C95CE6F07F}" srcOrd="2" destOrd="0" parTransId="{459AB6FB-B005-6C4D-B790-55D405ECA154}" sibTransId="{36F775D6-02DB-8B48-BAA5-5254E1491E1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5E1FC1-AE98-9144-90B5-05E66E6E95A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840D4CA7-F43C-CF41-AE16-12E5267C417C}">
      <dgm:prSet/>
      <dgm:spPr>
        <a:solidFill>
          <a:schemeClr val="accent5">
            <a:lumMod val="50000"/>
          </a:schemeClr>
        </a:solidFill>
      </dgm:spPr>
      <dgm:t>
        <a:bodyPr/>
        <a:lstStyle/>
        <a:p>
          <a:pPr rtl="0"/>
          <a:r>
            <a:rPr lang="en-US" dirty="0" smtClean="0">
              <a:solidFill>
                <a:schemeClr val="bg1"/>
              </a:solidFill>
            </a:rPr>
            <a:t>Communication of a message between two processes implies synchronization between the two</a:t>
          </a:r>
          <a:endParaRPr lang="en-US" dirty="0">
            <a:solidFill>
              <a:schemeClr val="bg1"/>
            </a:solidFill>
          </a:endParaRPr>
        </a:p>
      </dgm:t>
    </dgm:pt>
    <dgm:pt modelId="{B6455B8E-0B5E-FD45-9EDE-6590CE5032E6}" type="parTrans" cxnId="{0E661DEA-D1AD-4E4B-9264-BE5FA7FA9180}">
      <dgm:prSet/>
      <dgm:spPr/>
      <dgm:t>
        <a:bodyPr/>
        <a:lstStyle/>
        <a:p>
          <a:endParaRPr lang="en-US"/>
        </a:p>
      </dgm:t>
    </dgm:pt>
    <dgm:pt modelId="{FF027CAC-32AE-1C45-8241-D177EA39F3AA}" type="sibTrans" cxnId="{0E661DEA-D1AD-4E4B-9264-BE5FA7FA9180}">
      <dgm:prSet/>
      <dgm:spPr/>
      <dgm:t>
        <a:bodyPr/>
        <a:lstStyle/>
        <a:p>
          <a:endParaRPr lang="en-US"/>
        </a:p>
      </dgm:t>
    </dgm:pt>
    <dgm:pt modelId="{9F68511C-A65C-A148-98E2-790D535DB7F2}">
      <dgm:prSet custT="1"/>
      <dgm:spPr>
        <a:solidFill>
          <a:schemeClr val="accent1">
            <a:alpha val="25000"/>
          </a:schemeClr>
        </a:solidFill>
      </dgm:spPr>
      <dgm:t>
        <a:bodyPr/>
        <a:lstStyle/>
        <a:p>
          <a:pPr rtl="0"/>
          <a:r>
            <a:rPr lang="en-US" sz="1600" b="1" i="0" dirty="0" smtClean="0">
              <a:solidFill>
                <a:schemeClr val="tx1"/>
              </a:solidFill>
            </a:rPr>
            <a:t>The receiver cannot receive a message until it has been sent by another process</a:t>
          </a:r>
          <a:endParaRPr lang="en-US" sz="1600" b="1" i="0" dirty="0">
            <a:solidFill>
              <a:schemeClr val="tx1"/>
            </a:solidFill>
          </a:endParaRPr>
        </a:p>
      </dgm:t>
    </dgm:pt>
    <dgm:pt modelId="{9B5832A9-E3E7-1740-8851-39E50990F488}" type="parTrans" cxnId="{4484B7AC-E8AB-494B-8FA7-CB5AF9EA6976}">
      <dgm:prSet/>
      <dgm:spPr>
        <a:solidFill>
          <a:schemeClr val="accent3">
            <a:lumMod val="50000"/>
          </a:schemeClr>
        </a:solidFill>
      </dgm:spPr>
      <dgm:t>
        <a:bodyPr/>
        <a:lstStyle/>
        <a:p>
          <a:endParaRPr lang="en-US"/>
        </a:p>
      </dgm:t>
    </dgm:pt>
    <dgm:pt modelId="{999D2C2E-9B38-7945-B8A0-97F14BA20022}" type="sibTrans" cxnId="{4484B7AC-E8AB-494B-8FA7-CB5AF9EA6976}">
      <dgm:prSet/>
      <dgm:spPr/>
      <dgm:t>
        <a:bodyPr/>
        <a:lstStyle/>
        <a:p>
          <a:endParaRPr lang="en-US"/>
        </a:p>
      </dgm:t>
    </dgm:pt>
    <dgm:pt modelId="{E2DC3244-DAD2-9D4C-A018-8A8B976DD049}">
      <dgm:prSet custT="1"/>
      <dgm:spPr>
        <a:solidFill>
          <a:schemeClr val="accent5">
            <a:lumMod val="50000"/>
          </a:schemeClr>
        </a:solidFill>
      </dgm:spPr>
      <dgm:t>
        <a:bodyPr/>
        <a:lstStyle/>
        <a:p>
          <a:pPr rtl="0"/>
          <a:r>
            <a:rPr lang="en-NZ" sz="1600" b="1" i="0" dirty="0" smtClean="0">
              <a:solidFill>
                <a:schemeClr val="bg1"/>
              </a:solidFill>
            </a:rPr>
            <a:t>When a receive primitive is executed in a process there are two possibilities:</a:t>
          </a:r>
          <a:endParaRPr lang="en-US" sz="1600" b="1" i="0" dirty="0">
            <a:solidFill>
              <a:schemeClr val="bg1"/>
            </a:solidFill>
          </a:endParaRPr>
        </a:p>
      </dgm:t>
    </dgm:pt>
    <dgm:pt modelId="{1973821B-403A-0146-BD8D-DA56A4AEC2C9}" type="parTrans" cxnId="{2C56A986-657E-9F48-B2E3-4804F9844815}">
      <dgm:prSet/>
      <dgm:spPr/>
      <dgm:t>
        <a:bodyPr/>
        <a:lstStyle/>
        <a:p>
          <a:endParaRPr lang="en-US"/>
        </a:p>
      </dgm:t>
    </dgm:pt>
    <dgm:pt modelId="{6AF24642-B7D1-704E-B460-270B7FD3D09D}" type="sibTrans" cxnId="{2C56A986-657E-9F48-B2E3-4804F9844815}">
      <dgm:prSet/>
      <dgm:spPr/>
      <dgm:t>
        <a:bodyPr/>
        <a:lstStyle/>
        <a:p>
          <a:endParaRPr lang="en-US"/>
        </a:p>
      </dgm:t>
    </dgm:pt>
    <dgm:pt modelId="{AD6ED04A-891F-AF4E-8937-6061FB7A3F54}">
      <dgm:prSet custT="1"/>
      <dgm:spPr>
        <a:solidFill>
          <a:schemeClr val="accent1">
            <a:alpha val="25000"/>
          </a:schemeClr>
        </a:solidFill>
      </dgm:spPr>
      <dgm:t>
        <a:bodyPr/>
        <a:lstStyle/>
        <a:p>
          <a:pPr rtl="0"/>
          <a:r>
            <a:rPr lang="en-US" sz="1600" b="1" i="0" dirty="0" smtClean="0">
              <a:solidFill>
                <a:schemeClr val="tx1"/>
              </a:solidFill>
            </a:rPr>
            <a:t>If a message has previously been sent the message is received and execution continues</a:t>
          </a:r>
          <a:endParaRPr lang="en-US" sz="1600" b="1" i="0" dirty="0">
            <a:solidFill>
              <a:schemeClr val="tx1"/>
            </a:solidFill>
          </a:endParaRPr>
        </a:p>
      </dgm:t>
    </dgm:pt>
    <dgm:pt modelId="{D91650F5-5F17-4947-B746-139C446E7B93}" type="parTrans" cxnId="{B8E14DBC-689D-DD4D-8A23-4A3BF577E67E}">
      <dgm:prSet/>
      <dgm:spPr>
        <a:solidFill>
          <a:schemeClr val="accent3">
            <a:lumMod val="50000"/>
          </a:schemeClr>
        </a:solidFill>
      </dgm:spPr>
      <dgm:t>
        <a:bodyPr/>
        <a:lstStyle/>
        <a:p>
          <a:endParaRPr lang="en-US"/>
        </a:p>
      </dgm:t>
    </dgm:pt>
    <dgm:pt modelId="{4A139160-FB39-8947-BCEB-821B966901C3}" type="sibTrans" cxnId="{B8E14DBC-689D-DD4D-8A23-4A3BF577E67E}">
      <dgm:prSet/>
      <dgm:spPr>
        <a:solidFill>
          <a:schemeClr val="accent3">
            <a:lumMod val="50000"/>
          </a:schemeClr>
        </a:solidFill>
      </dgm:spPr>
      <dgm:t>
        <a:bodyPr/>
        <a:lstStyle/>
        <a:p>
          <a:endParaRPr lang="en-US"/>
        </a:p>
      </dgm:t>
    </dgm:pt>
    <dgm:pt modelId="{3C816CD3-56A3-7A4B-BCEB-CD66601F67AC}">
      <dgm:prSet custT="1"/>
      <dgm:spPr>
        <a:solidFill>
          <a:schemeClr val="accent1">
            <a:alpha val="25000"/>
          </a:schemeClr>
        </a:solidFill>
      </dgm:spPr>
      <dgm:t>
        <a:bodyPr/>
        <a:lstStyle/>
        <a:p>
          <a:pPr rtl="0"/>
          <a:r>
            <a:rPr lang="en-US" sz="1600" b="1" i="0" dirty="0" smtClean="0">
              <a:solidFill>
                <a:schemeClr val="tx1"/>
              </a:solidFill>
            </a:rPr>
            <a:t>If there is no waiting message the process is blocked until a message arrives or the process continues to execute, abandoning the attempt to receive</a:t>
          </a:r>
          <a:endParaRPr lang="en-US" sz="1600" b="1" i="0" dirty="0">
            <a:solidFill>
              <a:schemeClr val="tx1"/>
            </a:solidFill>
          </a:endParaRPr>
        </a:p>
      </dgm:t>
    </dgm:pt>
    <dgm:pt modelId="{CFC117F8-B61C-AB42-9A8C-92D213E7A327}" type="parTrans" cxnId="{D416D413-81EB-FF47-8DEF-43AEEF53A208}">
      <dgm:prSet/>
      <dgm:spPr/>
      <dgm:t>
        <a:bodyPr/>
        <a:lstStyle/>
        <a:p>
          <a:endParaRPr lang="en-US"/>
        </a:p>
      </dgm:t>
    </dgm:pt>
    <dgm:pt modelId="{247550A5-0F5A-E64C-A14B-5586AAD92809}" type="sibTrans" cxnId="{D416D413-81EB-FF47-8DEF-43AEEF53A208}">
      <dgm:prSet/>
      <dgm:spPr/>
      <dgm:t>
        <a:bodyPr/>
        <a:lstStyle/>
        <a:p>
          <a:endParaRPr lang="en-US"/>
        </a:p>
      </dgm:t>
    </dgm:pt>
    <dgm:pt modelId="{274E3787-5FB6-4A45-98BD-3563E0A7FEC3}" type="pres">
      <dgm:prSet presAssocID="{B95E1FC1-AE98-9144-90B5-05E66E6E95A0}" presName="outerComposite" presStyleCnt="0">
        <dgm:presLayoutVars>
          <dgm:chMax val="2"/>
          <dgm:animLvl val="lvl"/>
          <dgm:resizeHandles val="exact"/>
        </dgm:presLayoutVars>
      </dgm:prSet>
      <dgm:spPr/>
      <dgm:t>
        <a:bodyPr/>
        <a:lstStyle/>
        <a:p>
          <a:endParaRPr lang="en-US"/>
        </a:p>
      </dgm:t>
    </dgm:pt>
    <dgm:pt modelId="{291E944F-80DD-E24F-B74D-7EA7AA00490C}" type="pres">
      <dgm:prSet presAssocID="{B95E1FC1-AE98-9144-90B5-05E66E6E95A0}" presName="dummyMaxCanvas" presStyleCnt="0"/>
      <dgm:spPr/>
    </dgm:pt>
    <dgm:pt modelId="{E0E7CFCA-4DF9-3B4B-BB67-A17822A163EE}" type="pres">
      <dgm:prSet presAssocID="{B95E1FC1-AE98-9144-90B5-05E66E6E95A0}" presName="parentComposite" presStyleCnt="0"/>
      <dgm:spPr/>
    </dgm:pt>
    <dgm:pt modelId="{D8CE5C9F-7A29-B049-BF80-D80F2A8B9162}" type="pres">
      <dgm:prSet presAssocID="{B95E1FC1-AE98-9144-90B5-05E66E6E95A0}" presName="parent1" presStyleLbl="alignAccFollowNode1" presStyleIdx="0" presStyleCnt="4" custAng="21364723" custScaleX="164913" custScaleY="146153" custLinFactNeighborX="-53292" custLinFactNeighborY="90130">
        <dgm:presLayoutVars>
          <dgm:chMax val="4"/>
        </dgm:presLayoutVars>
      </dgm:prSet>
      <dgm:spPr/>
      <dgm:t>
        <a:bodyPr/>
        <a:lstStyle/>
        <a:p>
          <a:endParaRPr lang="en-US"/>
        </a:p>
      </dgm:t>
    </dgm:pt>
    <dgm:pt modelId="{B0876E2E-024F-E840-B429-8A6DDBD3C0B7}" type="pres">
      <dgm:prSet presAssocID="{B95E1FC1-AE98-9144-90B5-05E66E6E95A0}" presName="parent2" presStyleLbl="alignAccFollowNode1" presStyleIdx="1" presStyleCnt="4" custAng="469402" custScaleX="194480" custScaleY="107522" custLinFactNeighborX="61348" custLinFactNeighborY="33541">
        <dgm:presLayoutVars>
          <dgm:chMax val="4"/>
        </dgm:presLayoutVars>
      </dgm:prSet>
      <dgm:spPr/>
      <dgm:t>
        <a:bodyPr/>
        <a:lstStyle/>
        <a:p>
          <a:endParaRPr lang="en-US"/>
        </a:p>
      </dgm:t>
    </dgm:pt>
    <dgm:pt modelId="{9EF45476-3661-5746-803B-11C9518452CB}" type="pres">
      <dgm:prSet presAssocID="{B95E1FC1-AE98-9144-90B5-05E66E6E95A0}" presName="childrenComposite" presStyleCnt="0"/>
      <dgm:spPr/>
    </dgm:pt>
    <dgm:pt modelId="{111AB746-2FF6-564B-8753-AC7B0712DC09}" type="pres">
      <dgm:prSet presAssocID="{B95E1FC1-AE98-9144-90B5-05E66E6E95A0}" presName="dummyMaxCanvas_ChildArea" presStyleCnt="0"/>
      <dgm:spPr/>
    </dgm:pt>
    <dgm:pt modelId="{4F3C4FFF-DBC4-E343-860C-7EE99D254749}" type="pres">
      <dgm:prSet presAssocID="{B95E1FC1-AE98-9144-90B5-05E66E6E95A0}" presName="fulcrum" presStyleLbl="alignAccFollowNode1" presStyleIdx="2" presStyleCnt="4" custLinFactNeighborX="-3607" custLinFactNeighborY="15629"/>
      <dgm:spPr>
        <a:solidFill>
          <a:schemeClr val="accent3">
            <a:lumMod val="50000"/>
          </a:schemeClr>
        </a:solidFill>
      </dgm:spPr>
      <dgm:t>
        <a:bodyPr/>
        <a:lstStyle/>
        <a:p>
          <a:endParaRPr lang="en-US"/>
        </a:p>
      </dgm:t>
    </dgm:pt>
    <dgm:pt modelId="{DE958576-B4BC-E74E-86DC-B7A96B976014}" type="pres">
      <dgm:prSet presAssocID="{B95E1FC1-AE98-9144-90B5-05E66E6E95A0}" presName="balance_12" presStyleLbl="alignAccFollowNode1" presStyleIdx="3" presStyleCnt="4" custLinFactNeighborX="-38" custLinFactNeighborY="27609">
        <dgm:presLayoutVars>
          <dgm:bulletEnabled val="1"/>
        </dgm:presLayoutVars>
      </dgm:prSet>
      <dgm:spPr>
        <a:solidFill>
          <a:schemeClr val="accent3">
            <a:lumMod val="50000"/>
          </a:schemeClr>
        </a:solidFill>
      </dgm:spPr>
      <dgm:t>
        <a:bodyPr/>
        <a:lstStyle/>
        <a:p>
          <a:endParaRPr lang="en-US"/>
        </a:p>
      </dgm:t>
    </dgm:pt>
    <dgm:pt modelId="{E023CDB2-16FA-3B49-BF46-F81510603726}" type="pres">
      <dgm:prSet presAssocID="{B95E1FC1-AE98-9144-90B5-05E66E6E95A0}" presName="right_12_1" presStyleLbl="node1" presStyleIdx="0" presStyleCnt="3" custAng="270070" custScaleX="164424" custLinFactNeighborX="16444" custLinFactNeighborY="13736">
        <dgm:presLayoutVars>
          <dgm:bulletEnabled val="1"/>
        </dgm:presLayoutVars>
      </dgm:prSet>
      <dgm:spPr/>
      <dgm:t>
        <a:bodyPr/>
        <a:lstStyle/>
        <a:p>
          <a:endParaRPr lang="en-US"/>
        </a:p>
      </dgm:t>
    </dgm:pt>
    <dgm:pt modelId="{5EB8A7DA-62E2-E440-9AA1-AFABD63FDF67}" type="pres">
      <dgm:prSet presAssocID="{B95E1FC1-AE98-9144-90B5-05E66E6E95A0}" presName="right_12_2" presStyleLbl="node1" presStyleIdx="1" presStyleCnt="3" custAng="297530" custScaleX="213047" custScaleY="117257" custLinFactNeighborX="41498" custLinFactNeighborY="14882">
        <dgm:presLayoutVars>
          <dgm:bulletEnabled val="1"/>
        </dgm:presLayoutVars>
      </dgm:prSet>
      <dgm:spPr/>
      <dgm:t>
        <a:bodyPr/>
        <a:lstStyle/>
        <a:p>
          <a:endParaRPr lang="en-US"/>
        </a:p>
      </dgm:t>
    </dgm:pt>
    <dgm:pt modelId="{9C6B398F-15AB-5548-AB75-EDD00D3829AC}" type="pres">
      <dgm:prSet presAssocID="{B95E1FC1-AE98-9144-90B5-05E66E6E95A0}" presName="left_12_1" presStyleLbl="node1" presStyleIdx="2" presStyleCnt="3" custAng="21091824" custScaleX="136493" custLinFactNeighborX="-18271" custLinFactNeighborY="-5247">
        <dgm:presLayoutVars>
          <dgm:bulletEnabled val="1"/>
        </dgm:presLayoutVars>
      </dgm:prSet>
      <dgm:spPr/>
      <dgm:t>
        <a:bodyPr/>
        <a:lstStyle/>
        <a:p>
          <a:endParaRPr lang="en-US"/>
        </a:p>
      </dgm:t>
    </dgm:pt>
  </dgm:ptLst>
  <dgm:cxnLst>
    <dgm:cxn modelId="{94D1AC2F-EF08-314B-8B1E-0EF4093C2889}" type="presOf" srcId="{B95E1FC1-AE98-9144-90B5-05E66E6E95A0}" destId="{274E3787-5FB6-4A45-98BD-3563E0A7FEC3}" srcOrd="0" destOrd="0" presId="urn:microsoft.com/office/officeart/2005/8/layout/balance1"/>
    <dgm:cxn modelId="{2C56A986-657E-9F48-B2E3-4804F9844815}" srcId="{B95E1FC1-AE98-9144-90B5-05E66E6E95A0}" destId="{E2DC3244-DAD2-9D4C-A018-8A8B976DD049}" srcOrd="1" destOrd="0" parTransId="{1973821B-403A-0146-BD8D-DA56A4AEC2C9}" sibTransId="{6AF24642-B7D1-704E-B460-270B7FD3D09D}"/>
    <dgm:cxn modelId="{4484B7AC-E8AB-494B-8FA7-CB5AF9EA6976}" srcId="{840D4CA7-F43C-CF41-AE16-12E5267C417C}" destId="{9F68511C-A65C-A148-98E2-790D535DB7F2}" srcOrd="0" destOrd="0" parTransId="{9B5832A9-E3E7-1740-8851-39E50990F488}" sibTransId="{999D2C2E-9B38-7945-B8A0-97F14BA20022}"/>
    <dgm:cxn modelId="{D416D413-81EB-FF47-8DEF-43AEEF53A208}" srcId="{E2DC3244-DAD2-9D4C-A018-8A8B976DD049}" destId="{3C816CD3-56A3-7A4B-BCEB-CD66601F67AC}" srcOrd="1" destOrd="0" parTransId="{CFC117F8-B61C-AB42-9A8C-92D213E7A327}" sibTransId="{247550A5-0F5A-E64C-A14B-5586AAD92809}"/>
    <dgm:cxn modelId="{B8E14DBC-689D-DD4D-8A23-4A3BF577E67E}" srcId="{E2DC3244-DAD2-9D4C-A018-8A8B976DD049}" destId="{AD6ED04A-891F-AF4E-8937-6061FB7A3F54}" srcOrd="0" destOrd="0" parTransId="{D91650F5-5F17-4947-B746-139C446E7B93}" sibTransId="{4A139160-FB39-8947-BCEB-821B966901C3}"/>
    <dgm:cxn modelId="{8AB16AF2-BCD7-BE41-BBAF-9373B17A19A0}" type="presOf" srcId="{9F68511C-A65C-A148-98E2-790D535DB7F2}" destId="{9C6B398F-15AB-5548-AB75-EDD00D3829AC}" srcOrd="0" destOrd="0" presId="urn:microsoft.com/office/officeart/2005/8/layout/balance1"/>
    <dgm:cxn modelId="{343F0B56-80E2-5045-BF55-871291F7FB92}" type="presOf" srcId="{E2DC3244-DAD2-9D4C-A018-8A8B976DD049}" destId="{B0876E2E-024F-E840-B429-8A6DDBD3C0B7}" srcOrd="0" destOrd="0" presId="urn:microsoft.com/office/officeart/2005/8/layout/balance1"/>
    <dgm:cxn modelId="{CE1E2BE2-1127-834D-8C5E-4674C54D2F3C}" type="presOf" srcId="{840D4CA7-F43C-CF41-AE16-12E5267C417C}" destId="{D8CE5C9F-7A29-B049-BF80-D80F2A8B9162}" srcOrd="0" destOrd="0" presId="urn:microsoft.com/office/officeart/2005/8/layout/balance1"/>
    <dgm:cxn modelId="{42F55209-A5F8-ED4E-AB37-35AB74B1A046}" type="presOf" srcId="{3C816CD3-56A3-7A4B-BCEB-CD66601F67AC}" destId="{5EB8A7DA-62E2-E440-9AA1-AFABD63FDF67}" srcOrd="0" destOrd="0" presId="urn:microsoft.com/office/officeart/2005/8/layout/balance1"/>
    <dgm:cxn modelId="{F890A8EE-1684-1449-A7B9-B216AD8D92FD}" type="presOf" srcId="{AD6ED04A-891F-AF4E-8937-6061FB7A3F54}" destId="{E023CDB2-16FA-3B49-BF46-F81510603726}" srcOrd="0" destOrd="0" presId="urn:microsoft.com/office/officeart/2005/8/layout/balance1"/>
    <dgm:cxn modelId="{0E661DEA-D1AD-4E4B-9264-BE5FA7FA9180}" srcId="{B95E1FC1-AE98-9144-90B5-05E66E6E95A0}" destId="{840D4CA7-F43C-CF41-AE16-12E5267C417C}" srcOrd="0" destOrd="0" parTransId="{B6455B8E-0B5E-FD45-9EDE-6590CE5032E6}" sibTransId="{FF027CAC-32AE-1C45-8241-D177EA39F3AA}"/>
    <dgm:cxn modelId="{E5F85CF6-03BF-BF4D-81AD-0AAB7DB91D44}" type="presParOf" srcId="{274E3787-5FB6-4A45-98BD-3563E0A7FEC3}" destId="{291E944F-80DD-E24F-B74D-7EA7AA00490C}" srcOrd="0" destOrd="0" presId="urn:microsoft.com/office/officeart/2005/8/layout/balance1"/>
    <dgm:cxn modelId="{9B76E520-BE0B-BE4E-A0E6-C84C7FA44029}" type="presParOf" srcId="{274E3787-5FB6-4A45-98BD-3563E0A7FEC3}" destId="{E0E7CFCA-4DF9-3B4B-BB67-A17822A163EE}" srcOrd="1" destOrd="0" presId="urn:microsoft.com/office/officeart/2005/8/layout/balance1"/>
    <dgm:cxn modelId="{B5A95E04-9348-934F-B41D-DE60513A47F7}" type="presParOf" srcId="{E0E7CFCA-4DF9-3B4B-BB67-A17822A163EE}" destId="{D8CE5C9F-7A29-B049-BF80-D80F2A8B9162}" srcOrd="0" destOrd="0" presId="urn:microsoft.com/office/officeart/2005/8/layout/balance1"/>
    <dgm:cxn modelId="{713EAC1B-C229-B246-896C-CF3DA1845A15}" type="presParOf" srcId="{E0E7CFCA-4DF9-3B4B-BB67-A17822A163EE}" destId="{B0876E2E-024F-E840-B429-8A6DDBD3C0B7}" srcOrd="1" destOrd="0" presId="urn:microsoft.com/office/officeart/2005/8/layout/balance1"/>
    <dgm:cxn modelId="{26AF03C1-B9D6-CA4D-A655-86C7FF057141}" type="presParOf" srcId="{274E3787-5FB6-4A45-98BD-3563E0A7FEC3}" destId="{9EF45476-3661-5746-803B-11C9518452CB}" srcOrd="2" destOrd="0" presId="urn:microsoft.com/office/officeart/2005/8/layout/balance1"/>
    <dgm:cxn modelId="{ABD8EDE9-007E-D944-801E-EE62C1E33724}" type="presParOf" srcId="{9EF45476-3661-5746-803B-11C9518452CB}" destId="{111AB746-2FF6-564B-8753-AC7B0712DC09}" srcOrd="0" destOrd="0" presId="urn:microsoft.com/office/officeart/2005/8/layout/balance1"/>
    <dgm:cxn modelId="{E748EA4F-2159-8149-9B69-5DEB4D1028B7}" type="presParOf" srcId="{9EF45476-3661-5746-803B-11C9518452CB}" destId="{4F3C4FFF-DBC4-E343-860C-7EE99D254749}" srcOrd="1" destOrd="0" presId="urn:microsoft.com/office/officeart/2005/8/layout/balance1"/>
    <dgm:cxn modelId="{96B2FC19-E571-0E4C-A58B-B21FC5AA1CD4}" type="presParOf" srcId="{9EF45476-3661-5746-803B-11C9518452CB}" destId="{DE958576-B4BC-E74E-86DC-B7A96B976014}" srcOrd="2" destOrd="0" presId="urn:microsoft.com/office/officeart/2005/8/layout/balance1"/>
    <dgm:cxn modelId="{9C4E3709-D890-A746-9E35-BBD07B1646FF}" type="presParOf" srcId="{9EF45476-3661-5746-803B-11C9518452CB}" destId="{E023CDB2-16FA-3B49-BF46-F81510603726}" srcOrd="3" destOrd="0" presId="urn:microsoft.com/office/officeart/2005/8/layout/balance1"/>
    <dgm:cxn modelId="{9222FBF4-8717-4F43-986D-2EC710CCF124}" type="presParOf" srcId="{9EF45476-3661-5746-803B-11C9518452CB}" destId="{5EB8A7DA-62E2-E440-9AA1-AFABD63FDF67}" srcOrd="4" destOrd="0" presId="urn:microsoft.com/office/officeart/2005/8/layout/balance1"/>
    <dgm:cxn modelId="{CBDCFCF2-D284-F949-800A-8F0C0E1D47CB}" type="presParOf" srcId="{9EF45476-3661-5746-803B-11C9518452CB}" destId="{9C6B398F-15AB-5548-AB75-EDD00D3829AC}"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27E8CD-E193-374C-8F5E-D9516BA56DC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1984B6D-CD19-FE43-BEAE-0E799DF27D43}">
      <dgm:prSet custT="1"/>
      <dgm:spPr/>
      <dgm:t>
        <a:bodyPr/>
        <a:lstStyle/>
        <a:p>
          <a:pPr rtl="0"/>
          <a:r>
            <a:rPr lang="en-US" sz="2400" dirty="0" err="1" smtClean="0"/>
            <a:t>Nonblocking</a:t>
          </a:r>
          <a:r>
            <a:rPr lang="en-US" sz="2400" dirty="0" smtClean="0"/>
            <a:t> send, blocking receive</a:t>
          </a:r>
          <a:endParaRPr lang="en-US" sz="2400" dirty="0"/>
        </a:p>
      </dgm:t>
    </dgm:pt>
    <dgm:pt modelId="{01F2897C-CBB4-0A4F-833B-A983967B05E6}" type="parTrans" cxnId="{C887F737-6585-BA4C-A16F-AADF02A11677}">
      <dgm:prSet/>
      <dgm:spPr/>
      <dgm:t>
        <a:bodyPr/>
        <a:lstStyle/>
        <a:p>
          <a:endParaRPr lang="en-US"/>
        </a:p>
      </dgm:t>
    </dgm:pt>
    <dgm:pt modelId="{11260BA1-DC41-0544-8790-6F4A228C318D}" type="sibTrans" cxnId="{C887F737-6585-BA4C-A16F-AADF02A11677}">
      <dgm:prSet/>
      <dgm:spPr/>
      <dgm:t>
        <a:bodyPr/>
        <a:lstStyle/>
        <a:p>
          <a:endParaRPr lang="en-US"/>
        </a:p>
      </dgm:t>
    </dgm:pt>
    <dgm:pt modelId="{5EB1E116-9108-5041-82FF-E86E8C94C1A9}">
      <dgm:prSet/>
      <dgm:spPr/>
      <dgm:t>
        <a:bodyPr/>
        <a:lstStyle/>
        <a:p>
          <a:pPr rtl="0"/>
          <a:r>
            <a:rPr lang="en-US" dirty="0" smtClean="0"/>
            <a:t>Sender continues on but receiver is blocked until the requested message arrives</a:t>
          </a:r>
          <a:endParaRPr lang="en-US" dirty="0"/>
        </a:p>
      </dgm:t>
    </dgm:pt>
    <dgm:pt modelId="{0214350C-1246-1843-BEEB-628379095719}" type="parTrans" cxnId="{7E31C0FE-C1AF-7B40-8076-CBAC47674A04}">
      <dgm:prSet/>
      <dgm:spPr/>
      <dgm:t>
        <a:bodyPr/>
        <a:lstStyle/>
        <a:p>
          <a:endParaRPr lang="en-US"/>
        </a:p>
      </dgm:t>
    </dgm:pt>
    <dgm:pt modelId="{C95C1D8A-6AFB-5146-9731-ED577DB6E8B0}" type="sibTrans" cxnId="{7E31C0FE-C1AF-7B40-8076-CBAC47674A04}">
      <dgm:prSet/>
      <dgm:spPr/>
      <dgm:t>
        <a:bodyPr/>
        <a:lstStyle/>
        <a:p>
          <a:endParaRPr lang="en-US"/>
        </a:p>
      </dgm:t>
    </dgm:pt>
    <dgm:pt modelId="{CC21AB64-0AED-7542-9159-B6303CB71F5A}">
      <dgm:prSet/>
      <dgm:spPr/>
      <dgm:t>
        <a:bodyPr/>
        <a:lstStyle/>
        <a:p>
          <a:pPr rtl="0"/>
          <a:r>
            <a:rPr lang="en-US" dirty="0" smtClean="0"/>
            <a:t>Most useful combination</a:t>
          </a:r>
          <a:endParaRPr lang="en-US" dirty="0"/>
        </a:p>
      </dgm:t>
    </dgm:pt>
    <dgm:pt modelId="{C83520E4-371F-7440-8576-2D5C4343367E}" type="parTrans" cxnId="{AE7ED72E-6288-D541-9093-86DA407052E6}">
      <dgm:prSet/>
      <dgm:spPr/>
      <dgm:t>
        <a:bodyPr/>
        <a:lstStyle/>
        <a:p>
          <a:endParaRPr lang="en-US"/>
        </a:p>
      </dgm:t>
    </dgm:pt>
    <dgm:pt modelId="{F0D8E3EA-CD48-B446-BEBF-D9C6AA1B5CA1}" type="sibTrans" cxnId="{AE7ED72E-6288-D541-9093-86DA407052E6}">
      <dgm:prSet/>
      <dgm:spPr/>
      <dgm:t>
        <a:bodyPr/>
        <a:lstStyle/>
        <a:p>
          <a:endParaRPr lang="en-US"/>
        </a:p>
      </dgm:t>
    </dgm:pt>
    <dgm:pt modelId="{6C451841-31AC-2C4A-BD5F-97D63B243324}">
      <dgm:prSet/>
      <dgm:spPr/>
      <dgm:t>
        <a:bodyPr/>
        <a:lstStyle/>
        <a:p>
          <a:pPr rtl="0"/>
          <a:r>
            <a:rPr lang="en-US" dirty="0" smtClean="0"/>
            <a:t>Sends one or more messages to a variety of destinations as quickly as possible</a:t>
          </a:r>
          <a:endParaRPr lang="en-US" dirty="0"/>
        </a:p>
      </dgm:t>
    </dgm:pt>
    <dgm:pt modelId="{04922CDE-305C-7E4E-A5F8-548B07ADA949}" type="parTrans" cxnId="{2EE21B70-10CD-924A-821E-F852ED7D58C1}">
      <dgm:prSet/>
      <dgm:spPr/>
      <dgm:t>
        <a:bodyPr/>
        <a:lstStyle/>
        <a:p>
          <a:endParaRPr lang="en-US"/>
        </a:p>
      </dgm:t>
    </dgm:pt>
    <dgm:pt modelId="{8984EA4E-5D9D-8A4C-890E-1C200D579779}" type="sibTrans" cxnId="{2EE21B70-10CD-924A-821E-F852ED7D58C1}">
      <dgm:prSet/>
      <dgm:spPr/>
      <dgm:t>
        <a:bodyPr/>
        <a:lstStyle/>
        <a:p>
          <a:endParaRPr lang="en-US"/>
        </a:p>
      </dgm:t>
    </dgm:pt>
    <dgm:pt modelId="{757FD84E-C215-B749-91A4-D802DE6196F5}">
      <dgm:prSet/>
      <dgm:spPr/>
      <dgm:t>
        <a:bodyPr/>
        <a:lstStyle/>
        <a:p>
          <a:pPr rtl="0"/>
          <a:r>
            <a:rPr lang="en-US" dirty="0" smtClean="0"/>
            <a:t>Example -- a service process that exists to provide a service or resource to other processes</a:t>
          </a:r>
          <a:endParaRPr lang="en-US" dirty="0"/>
        </a:p>
      </dgm:t>
    </dgm:pt>
    <dgm:pt modelId="{DAFD52F6-9922-7349-BF68-4ACCE8F95FD5}" type="parTrans" cxnId="{35F4216B-C764-1F42-8536-CA788CCCDBE6}">
      <dgm:prSet/>
      <dgm:spPr/>
      <dgm:t>
        <a:bodyPr/>
        <a:lstStyle/>
        <a:p>
          <a:endParaRPr lang="en-US"/>
        </a:p>
      </dgm:t>
    </dgm:pt>
    <dgm:pt modelId="{B985A4D1-1CB8-9344-9FCB-F50F659DBA79}" type="sibTrans" cxnId="{35F4216B-C764-1F42-8536-CA788CCCDBE6}">
      <dgm:prSet/>
      <dgm:spPr/>
      <dgm:t>
        <a:bodyPr/>
        <a:lstStyle/>
        <a:p>
          <a:endParaRPr lang="en-US"/>
        </a:p>
      </dgm:t>
    </dgm:pt>
    <dgm:pt modelId="{73A9E9B1-89D6-694A-BAFC-F1639E9E0FA3}">
      <dgm:prSet custT="1"/>
      <dgm:spPr/>
      <dgm:t>
        <a:bodyPr/>
        <a:lstStyle/>
        <a:p>
          <a:pPr rtl="0"/>
          <a:r>
            <a:rPr lang="en-US" sz="2400" dirty="0" err="1" smtClean="0"/>
            <a:t>Nonblocking</a:t>
          </a:r>
          <a:r>
            <a:rPr lang="en-US" sz="2400" dirty="0" smtClean="0"/>
            <a:t> send, </a:t>
          </a:r>
          <a:r>
            <a:rPr lang="en-US" sz="2400" dirty="0" err="1" smtClean="0"/>
            <a:t>nonblocking</a:t>
          </a:r>
          <a:r>
            <a:rPr lang="en-US" sz="2400" dirty="0" smtClean="0"/>
            <a:t> receive</a:t>
          </a:r>
          <a:endParaRPr lang="en-US" sz="2400" dirty="0"/>
        </a:p>
      </dgm:t>
    </dgm:pt>
    <dgm:pt modelId="{3916E0CF-CE1E-1D4B-8A41-D0D814E89B0F}" type="parTrans" cxnId="{BCA614CC-B4D5-3442-90B6-4527EEE6FEF9}">
      <dgm:prSet/>
      <dgm:spPr/>
      <dgm:t>
        <a:bodyPr/>
        <a:lstStyle/>
        <a:p>
          <a:endParaRPr lang="en-US"/>
        </a:p>
      </dgm:t>
    </dgm:pt>
    <dgm:pt modelId="{8FEA3A20-CBF8-BD46-B357-8B81C8062570}" type="sibTrans" cxnId="{BCA614CC-B4D5-3442-90B6-4527EEE6FEF9}">
      <dgm:prSet/>
      <dgm:spPr/>
      <dgm:t>
        <a:bodyPr/>
        <a:lstStyle/>
        <a:p>
          <a:endParaRPr lang="en-US"/>
        </a:p>
      </dgm:t>
    </dgm:pt>
    <dgm:pt modelId="{C5316F31-176B-F34B-BA40-55DF4E368FCA}">
      <dgm:prSet/>
      <dgm:spPr/>
      <dgm:t>
        <a:bodyPr/>
        <a:lstStyle/>
        <a:p>
          <a:pPr rtl="0"/>
          <a:r>
            <a:rPr lang="en-US" dirty="0" smtClean="0"/>
            <a:t>Neither party is required to wait</a:t>
          </a:r>
          <a:endParaRPr lang="en-US" dirty="0"/>
        </a:p>
      </dgm:t>
    </dgm:pt>
    <dgm:pt modelId="{A15D9228-445C-9C49-9BE5-094ACB67A39B}" type="parTrans" cxnId="{AE18236F-5EF4-5549-99D8-BDAE7A18B153}">
      <dgm:prSet/>
      <dgm:spPr/>
      <dgm:t>
        <a:bodyPr/>
        <a:lstStyle/>
        <a:p>
          <a:endParaRPr lang="en-US"/>
        </a:p>
      </dgm:t>
    </dgm:pt>
    <dgm:pt modelId="{DACAD61B-E76C-2246-BD10-F980FDDCC609}" type="sibTrans" cxnId="{AE18236F-5EF4-5549-99D8-BDAE7A18B153}">
      <dgm:prSet/>
      <dgm:spPr/>
      <dgm:t>
        <a:bodyPr/>
        <a:lstStyle/>
        <a:p>
          <a:endParaRPr lang="en-US"/>
        </a:p>
      </dgm:t>
    </dgm:pt>
    <dgm:pt modelId="{FB2FE7A4-BF26-5246-957B-D4DDACD54EE4}" type="pres">
      <dgm:prSet presAssocID="{CD27E8CD-E193-374C-8F5E-D9516BA56DC7}" presName="linear" presStyleCnt="0">
        <dgm:presLayoutVars>
          <dgm:dir/>
          <dgm:animLvl val="lvl"/>
          <dgm:resizeHandles val="exact"/>
        </dgm:presLayoutVars>
      </dgm:prSet>
      <dgm:spPr/>
      <dgm:t>
        <a:bodyPr/>
        <a:lstStyle/>
        <a:p>
          <a:endParaRPr lang="en-US"/>
        </a:p>
      </dgm:t>
    </dgm:pt>
    <dgm:pt modelId="{75AEEAF0-6636-7A4B-AC28-2D6920786958}" type="pres">
      <dgm:prSet presAssocID="{91984B6D-CD19-FE43-BEAE-0E799DF27D43}" presName="parentLin" presStyleCnt="0"/>
      <dgm:spPr/>
    </dgm:pt>
    <dgm:pt modelId="{02F1EC8A-0E98-6F4F-81E4-128269BE9247}" type="pres">
      <dgm:prSet presAssocID="{91984B6D-CD19-FE43-BEAE-0E799DF27D43}" presName="parentLeftMargin" presStyleLbl="node1" presStyleIdx="0" presStyleCnt="2"/>
      <dgm:spPr/>
      <dgm:t>
        <a:bodyPr/>
        <a:lstStyle/>
        <a:p>
          <a:endParaRPr lang="en-US"/>
        </a:p>
      </dgm:t>
    </dgm:pt>
    <dgm:pt modelId="{7C0D2C5B-322D-9045-B418-FF8D3F881A30}" type="pres">
      <dgm:prSet presAssocID="{91984B6D-CD19-FE43-BEAE-0E799DF27D43}" presName="parentText" presStyleLbl="node1" presStyleIdx="0" presStyleCnt="2">
        <dgm:presLayoutVars>
          <dgm:chMax val="0"/>
          <dgm:bulletEnabled val="1"/>
        </dgm:presLayoutVars>
      </dgm:prSet>
      <dgm:spPr/>
      <dgm:t>
        <a:bodyPr/>
        <a:lstStyle/>
        <a:p>
          <a:endParaRPr lang="en-US"/>
        </a:p>
      </dgm:t>
    </dgm:pt>
    <dgm:pt modelId="{9BA17364-C4BE-1F4C-A926-52FA284D13AC}" type="pres">
      <dgm:prSet presAssocID="{91984B6D-CD19-FE43-BEAE-0E799DF27D43}" presName="negativeSpace" presStyleCnt="0"/>
      <dgm:spPr/>
    </dgm:pt>
    <dgm:pt modelId="{94FC4253-C5DD-2F40-AF14-A6F8E87BF8EB}" type="pres">
      <dgm:prSet presAssocID="{91984B6D-CD19-FE43-BEAE-0E799DF27D43}" presName="childText" presStyleLbl="conFgAcc1" presStyleIdx="0" presStyleCnt="2">
        <dgm:presLayoutVars>
          <dgm:bulletEnabled val="1"/>
        </dgm:presLayoutVars>
      </dgm:prSet>
      <dgm:spPr/>
      <dgm:t>
        <a:bodyPr/>
        <a:lstStyle/>
        <a:p>
          <a:endParaRPr lang="en-US"/>
        </a:p>
      </dgm:t>
    </dgm:pt>
    <dgm:pt modelId="{2B71BA69-D6B9-2041-8D90-C51CD6545C6D}" type="pres">
      <dgm:prSet presAssocID="{11260BA1-DC41-0544-8790-6F4A228C318D}" presName="spaceBetweenRectangles" presStyleCnt="0"/>
      <dgm:spPr/>
    </dgm:pt>
    <dgm:pt modelId="{09D3498D-A602-5348-A1FB-49B93FEFB771}" type="pres">
      <dgm:prSet presAssocID="{73A9E9B1-89D6-694A-BAFC-F1639E9E0FA3}" presName="parentLin" presStyleCnt="0"/>
      <dgm:spPr/>
    </dgm:pt>
    <dgm:pt modelId="{DC97F160-ACC9-694B-AD54-3141CE9124B0}" type="pres">
      <dgm:prSet presAssocID="{73A9E9B1-89D6-694A-BAFC-F1639E9E0FA3}" presName="parentLeftMargin" presStyleLbl="node1" presStyleIdx="0" presStyleCnt="2"/>
      <dgm:spPr/>
      <dgm:t>
        <a:bodyPr/>
        <a:lstStyle/>
        <a:p>
          <a:endParaRPr lang="en-US"/>
        </a:p>
      </dgm:t>
    </dgm:pt>
    <dgm:pt modelId="{FB5D3142-9F1C-A94D-A8A6-48AF5D364BD5}" type="pres">
      <dgm:prSet presAssocID="{73A9E9B1-89D6-694A-BAFC-F1639E9E0FA3}" presName="parentText" presStyleLbl="node1" presStyleIdx="1" presStyleCnt="2" custScaleX="109434">
        <dgm:presLayoutVars>
          <dgm:chMax val="0"/>
          <dgm:bulletEnabled val="1"/>
        </dgm:presLayoutVars>
      </dgm:prSet>
      <dgm:spPr/>
      <dgm:t>
        <a:bodyPr/>
        <a:lstStyle/>
        <a:p>
          <a:endParaRPr lang="en-US"/>
        </a:p>
      </dgm:t>
    </dgm:pt>
    <dgm:pt modelId="{CE854633-C84A-1C4B-B243-A9F056606818}" type="pres">
      <dgm:prSet presAssocID="{73A9E9B1-89D6-694A-BAFC-F1639E9E0FA3}" presName="negativeSpace" presStyleCnt="0"/>
      <dgm:spPr/>
    </dgm:pt>
    <dgm:pt modelId="{A84F03E2-F9EA-C94D-AD93-13923F0055A8}" type="pres">
      <dgm:prSet presAssocID="{73A9E9B1-89D6-694A-BAFC-F1639E9E0FA3}" presName="childText" presStyleLbl="conFgAcc1" presStyleIdx="1" presStyleCnt="2">
        <dgm:presLayoutVars>
          <dgm:bulletEnabled val="1"/>
        </dgm:presLayoutVars>
      </dgm:prSet>
      <dgm:spPr/>
      <dgm:t>
        <a:bodyPr/>
        <a:lstStyle/>
        <a:p>
          <a:endParaRPr lang="en-US"/>
        </a:p>
      </dgm:t>
    </dgm:pt>
  </dgm:ptLst>
  <dgm:cxnLst>
    <dgm:cxn modelId="{7E31C0FE-C1AF-7B40-8076-CBAC47674A04}" srcId="{91984B6D-CD19-FE43-BEAE-0E799DF27D43}" destId="{5EB1E116-9108-5041-82FF-E86E8C94C1A9}" srcOrd="0" destOrd="0" parTransId="{0214350C-1246-1843-BEEB-628379095719}" sibTransId="{C95C1D8A-6AFB-5146-9731-ED577DB6E8B0}"/>
    <dgm:cxn modelId="{C887F737-6585-BA4C-A16F-AADF02A11677}" srcId="{CD27E8CD-E193-374C-8F5E-D9516BA56DC7}" destId="{91984B6D-CD19-FE43-BEAE-0E799DF27D43}" srcOrd="0" destOrd="0" parTransId="{01F2897C-CBB4-0A4F-833B-A983967B05E6}" sibTransId="{11260BA1-DC41-0544-8790-6F4A228C318D}"/>
    <dgm:cxn modelId="{26218F52-0AFF-F143-8705-FD7D93166359}" type="presOf" srcId="{73A9E9B1-89D6-694A-BAFC-F1639E9E0FA3}" destId="{DC97F160-ACC9-694B-AD54-3141CE9124B0}" srcOrd="0" destOrd="0" presId="urn:microsoft.com/office/officeart/2005/8/layout/list1"/>
    <dgm:cxn modelId="{BCA614CC-B4D5-3442-90B6-4527EEE6FEF9}" srcId="{CD27E8CD-E193-374C-8F5E-D9516BA56DC7}" destId="{73A9E9B1-89D6-694A-BAFC-F1639E9E0FA3}" srcOrd="1" destOrd="0" parTransId="{3916E0CF-CE1E-1D4B-8A41-D0D814E89B0F}" sibTransId="{8FEA3A20-CBF8-BD46-B357-8B81C8062570}"/>
    <dgm:cxn modelId="{5652FEEE-C1E8-A442-9A2E-25C6ACD5251C}" type="presOf" srcId="{C5316F31-176B-F34B-BA40-55DF4E368FCA}" destId="{A84F03E2-F9EA-C94D-AD93-13923F0055A8}" srcOrd="0" destOrd="0" presId="urn:microsoft.com/office/officeart/2005/8/layout/list1"/>
    <dgm:cxn modelId="{658F7059-354A-BB4B-9FAF-30876C318022}" type="presOf" srcId="{73A9E9B1-89D6-694A-BAFC-F1639E9E0FA3}" destId="{FB5D3142-9F1C-A94D-A8A6-48AF5D364BD5}" srcOrd="1" destOrd="0" presId="urn:microsoft.com/office/officeart/2005/8/layout/list1"/>
    <dgm:cxn modelId="{8BDC4123-5213-D94D-9C37-68C59BDC428C}" type="presOf" srcId="{757FD84E-C215-B749-91A4-D802DE6196F5}" destId="{94FC4253-C5DD-2F40-AF14-A6F8E87BF8EB}" srcOrd="0" destOrd="3" presId="urn:microsoft.com/office/officeart/2005/8/layout/list1"/>
    <dgm:cxn modelId="{AE7ED72E-6288-D541-9093-86DA407052E6}" srcId="{91984B6D-CD19-FE43-BEAE-0E799DF27D43}" destId="{CC21AB64-0AED-7542-9159-B6303CB71F5A}" srcOrd="1" destOrd="0" parTransId="{C83520E4-371F-7440-8576-2D5C4343367E}" sibTransId="{F0D8E3EA-CD48-B446-BEBF-D9C6AA1B5CA1}"/>
    <dgm:cxn modelId="{0CE1A2E4-3C54-EF46-A77C-62FB3457A161}" type="presOf" srcId="{CC21AB64-0AED-7542-9159-B6303CB71F5A}" destId="{94FC4253-C5DD-2F40-AF14-A6F8E87BF8EB}" srcOrd="0" destOrd="1" presId="urn:microsoft.com/office/officeart/2005/8/layout/list1"/>
    <dgm:cxn modelId="{7DE052CB-909B-3A4B-8B54-F6E134628C6B}" type="presOf" srcId="{5EB1E116-9108-5041-82FF-E86E8C94C1A9}" destId="{94FC4253-C5DD-2F40-AF14-A6F8E87BF8EB}" srcOrd="0" destOrd="0" presId="urn:microsoft.com/office/officeart/2005/8/layout/list1"/>
    <dgm:cxn modelId="{BAE2BC00-B7FE-8C4A-951C-4F0BA8A10055}" type="presOf" srcId="{91984B6D-CD19-FE43-BEAE-0E799DF27D43}" destId="{7C0D2C5B-322D-9045-B418-FF8D3F881A30}" srcOrd="1" destOrd="0" presId="urn:microsoft.com/office/officeart/2005/8/layout/list1"/>
    <dgm:cxn modelId="{35F4216B-C764-1F42-8536-CA788CCCDBE6}" srcId="{91984B6D-CD19-FE43-BEAE-0E799DF27D43}" destId="{757FD84E-C215-B749-91A4-D802DE6196F5}" srcOrd="3" destOrd="0" parTransId="{DAFD52F6-9922-7349-BF68-4ACCE8F95FD5}" sibTransId="{B985A4D1-1CB8-9344-9FCB-F50F659DBA79}"/>
    <dgm:cxn modelId="{AE18236F-5EF4-5549-99D8-BDAE7A18B153}" srcId="{73A9E9B1-89D6-694A-BAFC-F1639E9E0FA3}" destId="{C5316F31-176B-F34B-BA40-55DF4E368FCA}" srcOrd="0" destOrd="0" parTransId="{A15D9228-445C-9C49-9BE5-094ACB67A39B}" sibTransId="{DACAD61B-E76C-2246-BD10-F980FDDCC609}"/>
    <dgm:cxn modelId="{2EE21B70-10CD-924A-821E-F852ED7D58C1}" srcId="{91984B6D-CD19-FE43-BEAE-0E799DF27D43}" destId="{6C451841-31AC-2C4A-BD5F-97D63B243324}" srcOrd="2" destOrd="0" parTransId="{04922CDE-305C-7E4E-A5F8-548B07ADA949}" sibTransId="{8984EA4E-5D9D-8A4C-890E-1C200D579779}"/>
    <dgm:cxn modelId="{E80DDB00-220C-0448-8C27-CA628700BB61}" type="presOf" srcId="{6C451841-31AC-2C4A-BD5F-97D63B243324}" destId="{94FC4253-C5DD-2F40-AF14-A6F8E87BF8EB}" srcOrd="0" destOrd="2" presId="urn:microsoft.com/office/officeart/2005/8/layout/list1"/>
    <dgm:cxn modelId="{8B368047-0E12-854C-B255-1B46436090D2}" type="presOf" srcId="{91984B6D-CD19-FE43-BEAE-0E799DF27D43}" destId="{02F1EC8A-0E98-6F4F-81E4-128269BE9247}" srcOrd="0" destOrd="0" presId="urn:microsoft.com/office/officeart/2005/8/layout/list1"/>
    <dgm:cxn modelId="{A1F1E2A9-36E7-514C-AF3C-DEBC97E55527}" type="presOf" srcId="{CD27E8CD-E193-374C-8F5E-D9516BA56DC7}" destId="{FB2FE7A4-BF26-5246-957B-D4DDACD54EE4}" srcOrd="0" destOrd="0" presId="urn:microsoft.com/office/officeart/2005/8/layout/list1"/>
    <dgm:cxn modelId="{55073CB4-7F0B-0B43-BEDA-E6D0E04AD300}" type="presParOf" srcId="{FB2FE7A4-BF26-5246-957B-D4DDACD54EE4}" destId="{75AEEAF0-6636-7A4B-AC28-2D6920786958}" srcOrd="0" destOrd="0" presId="urn:microsoft.com/office/officeart/2005/8/layout/list1"/>
    <dgm:cxn modelId="{F9CAECBD-4C4E-2A45-8C16-18AF30D0C96E}" type="presParOf" srcId="{75AEEAF0-6636-7A4B-AC28-2D6920786958}" destId="{02F1EC8A-0E98-6F4F-81E4-128269BE9247}" srcOrd="0" destOrd="0" presId="urn:microsoft.com/office/officeart/2005/8/layout/list1"/>
    <dgm:cxn modelId="{AD0ACA4B-A999-6F49-A065-B857F54658A4}" type="presParOf" srcId="{75AEEAF0-6636-7A4B-AC28-2D6920786958}" destId="{7C0D2C5B-322D-9045-B418-FF8D3F881A30}" srcOrd="1" destOrd="0" presId="urn:microsoft.com/office/officeart/2005/8/layout/list1"/>
    <dgm:cxn modelId="{6B40BD1A-23F8-3041-AB14-844BE482BB16}" type="presParOf" srcId="{FB2FE7A4-BF26-5246-957B-D4DDACD54EE4}" destId="{9BA17364-C4BE-1F4C-A926-52FA284D13AC}" srcOrd="1" destOrd="0" presId="urn:microsoft.com/office/officeart/2005/8/layout/list1"/>
    <dgm:cxn modelId="{9C3DCB35-AFA8-0E49-BCB8-25ED50B10B94}" type="presParOf" srcId="{FB2FE7A4-BF26-5246-957B-D4DDACD54EE4}" destId="{94FC4253-C5DD-2F40-AF14-A6F8E87BF8EB}" srcOrd="2" destOrd="0" presId="urn:microsoft.com/office/officeart/2005/8/layout/list1"/>
    <dgm:cxn modelId="{A9FC753D-0E2C-8B44-94F9-B4290DC6B324}" type="presParOf" srcId="{FB2FE7A4-BF26-5246-957B-D4DDACD54EE4}" destId="{2B71BA69-D6B9-2041-8D90-C51CD6545C6D}" srcOrd="3" destOrd="0" presId="urn:microsoft.com/office/officeart/2005/8/layout/list1"/>
    <dgm:cxn modelId="{857DA4DE-FC7E-064D-8484-F4CD86E46933}" type="presParOf" srcId="{FB2FE7A4-BF26-5246-957B-D4DDACD54EE4}" destId="{09D3498D-A602-5348-A1FB-49B93FEFB771}" srcOrd="4" destOrd="0" presId="urn:microsoft.com/office/officeart/2005/8/layout/list1"/>
    <dgm:cxn modelId="{A042B265-EB9C-DE48-97B4-B7D02A717982}" type="presParOf" srcId="{09D3498D-A602-5348-A1FB-49B93FEFB771}" destId="{DC97F160-ACC9-694B-AD54-3141CE9124B0}" srcOrd="0" destOrd="0" presId="urn:microsoft.com/office/officeart/2005/8/layout/list1"/>
    <dgm:cxn modelId="{39C3F6FF-6ACB-FC4A-A21C-59693AE44929}" type="presParOf" srcId="{09D3498D-A602-5348-A1FB-49B93FEFB771}" destId="{FB5D3142-9F1C-A94D-A8A6-48AF5D364BD5}" srcOrd="1" destOrd="0" presId="urn:microsoft.com/office/officeart/2005/8/layout/list1"/>
    <dgm:cxn modelId="{6012F205-35AE-204E-B810-39621AA356A5}" type="presParOf" srcId="{FB2FE7A4-BF26-5246-957B-D4DDACD54EE4}" destId="{CE854633-C84A-1C4B-B243-A9F056606818}" srcOrd="5" destOrd="0" presId="urn:microsoft.com/office/officeart/2005/8/layout/list1"/>
    <dgm:cxn modelId="{0D4DF21D-1AB5-B949-87B9-C25E355F0954}" type="presParOf" srcId="{FB2FE7A4-BF26-5246-957B-D4DDACD54EE4}" destId="{A84F03E2-F9EA-C94D-AD93-13923F0055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C660F0-F51F-7942-83BE-3900525400E2}"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CBCAA15B-4DF8-2449-A3E4-2FFBBD4228E2}">
      <dgm:prSet phldrT="[Text]"/>
      <dgm:spPr>
        <a:solidFill>
          <a:schemeClr val="bg1"/>
        </a:solidFill>
        <a:ln>
          <a:solidFill>
            <a:schemeClr val="accent6"/>
          </a:solidFill>
        </a:ln>
      </dgm:spPr>
      <dgm:t>
        <a:bodyPr/>
        <a:lstStyle/>
        <a:p>
          <a:r>
            <a:rPr lang="en-US" dirty="0" smtClean="0"/>
            <a:t>Direct addressing</a:t>
          </a:r>
          <a:endParaRPr lang="en-US" dirty="0"/>
        </a:p>
      </dgm:t>
    </dgm:pt>
    <dgm:pt modelId="{5331A782-92F5-174C-ADE8-603BCC699445}" type="parTrans" cxnId="{B80E53F1-AE34-974D-BD2B-25A07BD9FD8E}">
      <dgm:prSet/>
      <dgm:spPr/>
      <dgm:t>
        <a:bodyPr/>
        <a:lstStyle/>
        <a:p>
          <a:endParaRPr lang="en-US"/>
        </a:p>
      </dgm:t>
    </dgm:pt>
    <dgm:pt modelId="{9DC2889C-314C-814D-BB7F-9B9EC7CF63FA}" type="sibTrans" cxnId="{B80E53F1-AE34-974D-BD2B-25A07BD9FD8E}">
      <dgm:prSet/>
      <dgm:spPr/>
      <dgm:t>
        <a:bodyPr/>
        <a:lstStyle/>
        <a:p>
          <a:endParaRPr lang="en-US"/>
        </a:p>
      </dgm:t>
    </dgm:pt>
    <dgm:pt modelId="{053799BB-CB52-8641-A4B3-79E4E6C7D5AD}">
      <dgm:prSet/>
      <dgm:spPr>
        <a:solidFill>
          <a:schemeClr val="bg1"/>
        </a:solidFill>
        <a:ln>
          <a:solidFill>
            <a:schemeClr val="accent6"/>
          </a:solidFill>
        </a:ln>
      </dgm:spPr>
      <dgm:t>
        <a:bodyPr/>
        <a:lstStyle/>
        <a:p>
          <a:r>
            <a:rPr lang="en-US" dirty="0" smtClean="0"/>
            <a:t>Indirect addressing</a:t>
          </a:r>
        </a:p>
      </dgm:t>
    </dgm:pt>
    <dgm:pt modelId="{2F99FA1C-FA58-C84C-B814-ACFD809147B1}" type="parTrans" cxnId="{A4EFC327-8E42-6845-929D-1DD7802F5420}">
      <dgm:prSet/>
      <dgm:spPr/>
      <dgm:t>
        <a:bodyPr/>
        <a:lstStyle/>
        <a:p>
          <a:endParaRPr lang="en-US"/>
        </a:p>
      </dgm:t>
    </dgm:pt>
    <dgm:pt modelId="{C4399A46-221E-904A-B245-8E7B935BA7C2}" type="sibTrans" cxnId="{A4EFC327-8E42-6845-929D-1DD7802F5420}">
      <dgm:prSet/>
      <dgm:spPr/>
      <dgm:t>
        <a:bodyPr/>
        <a:lstStyle/>
        <a:p>
          <a:endParaRPr lang="en-US"/>
        </a:p>
      </dgm:t>
    </dgm:pt>
    <dgm:pt modelId="{742CF6C9-6566-534C-847B-2B7217188A18}" type="pres">
      <dgm:prSet presAssocID="{9CC660F0-F51F-7942-83BE-3900525400E2}" presName="Name0" presStyleCnt="0">
        <dgm:presLayoutVars>
          <dgm:dir/>
          <dgm:resizeHandles val="exact"/>
        </dgm:presLayoutVars>
      </dgm:prSet>
      <dgm:spPr/>
      <dgm:t>
        <a:bodyPr/>
        <a:lstStyle/>
        <a:p>
          <a:endParaRPr lang="en-US"/>
        </a:p>
      </dgm:t>
    </dgm:pt>
    <dgm:pt modelId="{C3D4A2F0-606A-4F43-8731-17C84947A13A}" type="pres">
      <dgm:prSet presAssocID="{CBCAA15B-4DF8-2449-A3E4-2FFBBD4228E2}" presName="Name5" presStyleLbl="vennNode1" presStyleIdx="0" presStyleCnt="2">
        <dgm:presLayoutVars>
          <dgm:bulletEnabled val="1"/>
        </dgm:presLayoutVars>
      </dgm:prSet>
      <dgm:spPr/>
      <dgm:t>
        <a:bodyPr/>
        <a:lstStyle/>
        <a:p>
          <a:endParaRPr lang="en-US"/>
        </a:p>
      </dgm:t>
    </dgm:pt>
    <dgm:pt modelId="{99708E72-DC08-7642-A510-2F0059ED2867}" type="pres">
      <dgm:prSet presAssocID="{9DC2889C-314C-814D-BB7F-9B9EC7CF63FA}" presName="space" presStyleCnt="0"/>
      <dgm:spPr/>
    </dgm:pt>
    <dgm:pt modelId="{54D42C18-3543-9040-BEB5-655DC572F900}" type="pres">
      <dgm:prSet presAssocID="{053799BB-CB52-8641-A4B3-79E4E6C7D5AD}" presName="Name5" presStyleLbl="vennNode1" presStyleIdx="1" presStyleCnt="2">
        <dgm:presLayoutVars>
          <dgm:bulletEnabled val="1"/>
        </dgm:presLayoutVars>
      </dgm:prSet>
      <dgm:spPr/>
      <dgm:t>
        <a:bodyPr/>
        <a:lstStyle/>
        <a:p>
          <a:endParaRPr lang="en-US"/>
        </a:p>
      </dgm:t>
    </dgm:pt>
  </dgm:ptLst>
  <dgm:cxnLst>
    <dgm:cxn modelId="{B80E53F1-AE34-974D-BD2B-25A07BD9FD8E}" srcId="{9CC660F0-F51F-7942-83BE-3900525400E2}" destId="{CBCAA15B-4DF8-2449-A3E4-2FFBBD4228E2}" srcOrd="0" destOrd="0" parTransId="{5331A782-92F5-174C-ADE8-603BCC699445}" sibTransId="{9DC2889C-314C-814D-BB7F-9B9EC7CF63FA}"/>
    <dgm:cxn modelId="{1FE2E485-D03A-3C47-A05B-E2583BD874FB}" type="presOf" srcId="{053799BB-CB52-8641-A4B3-79E4E6C7D5AD}" destId="{54D42C18-3543-9040-BEB5-655DC572F900}" srcOrd="0" destOrd="0" presId="urn:microsoft.com/office/officeart/2005/8/layout/venn3"/>
    <dgm:cxn modelId="{8F8EC1AA-9FB9-F940-9A6F-08094EDFE5DC}" type="presOf" srcId="{CBCAA15B-4DF8-2449-A3E4-2FFBBD4228E2}" destId="{C3D4A2F0-606A-4F43-8731-17C84947A13A}" srcOrd="0" destOrd="0" presId="urn:microsoft.com/office/officeart/2005/8/layout/venn3"/>
    <dgm:cxn modelId="{A4EFC327-8E42-6845-929D-1DD7802F5420}" srcId="{9CC660F0-F51F-7942-83BE-3900525400E2}" destId="{053799BB-CB52-8641-A4B3-79E4E6C7D5AD}" srcOrd="1" destOrd="0" parTransId="{2F99FA1C-FA58-C84C-B814-ACFD809147B1}" sibTransId="{C4399A46-221E-904A-B245-8E7B935BA7C2}"/>
    <dgm:cxn modelId="{8240B9AA-C87D-8645-8E25-923327183F60}" type="presOf" srcId="{9CC660F0-F51F-7942-83BE-3900525400E2}" destId="{742CF6C9-6566-534C-847B-2B7217188A18}" srcOrd="0" destOrd="0" presId="urn:microsoft.com/office/officeart/2005/8/layout/venn3"/>
    <dgm:cxn modelId="{76DA6AFF-EB9D-3D46-9CD6-AC3C20EC9216}" type="presParOf" srcId="{742CF6C9-6566-534C-847B-2B7217188A18}" destId="{C3D4A2F0-606A-4F43-8731-17C84947A13A}" srcOrd="0" destOrd="0" presId="urn:microsoft.com/office/officeart/2005/8/layout/venn3"/>
    <dgm:cxn modelId="{D4CD36B9-20AA-4045-952B-BF5AE513831E}" type="presParOf" srcId="{742CF6C9-6566-534C-847B-2B7217188A18}" destId="{99708E72-DC08-7642-A510-2F0059ED2867}" srcOrd="1" destOrd="0" presId="urn:microsoft.com/office/officeart/2005/8/layout/venn3"/>
    <dgm:cxn modelId="{F40F41B2-E3E2-844D-8648-C60212F66BCA}" type="presParOf" srcId="{742CF6C9-6566-534C-847B-2B7217188A18}" destId="{54D42C18-3543-9040-BEB5-655DC572F900}"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DD884E-63E6-1444-A88B-CD7D08E920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835C9AF-C8B8-1C4B-9620-F1414EB1BBA6}">
      <dgm:prSet/>
      <dgm:spPr/>
      <dgm:t>
        <a:bodyPr/>
        <a:lstStyle/>
        <a:p>
          <a:pPr rtl="0"/>
          <a:r>
            <a:rPr lang="en-US" dirty="0" smtClean="0"/>
            <a:t>Messages are sent to a shared data structure consisting of queues that can temporarily hold messages</a:t>
          </a:r>
          <a:endParaRPr lang="en-US" dirty="0"/>
        </a:p>
      </dgm:t>
    </dgm:pt>
    <dgm:pt modelId="{D30EA9A2-157A-A94A-B794-891764C3925E}" type="parTrans" cxnId="{7D7BC587-81CE-5B40-BBC5-50A1A3C512ED}">
      <dgm:prSet/>
      <dgm:spPr/>
      <dgm:t>
        <a:bodyPr/>
        <a:lstStyle/>
        <a:p>
          <a:endParaRPr lang="en-US"/>
        </a:p>
      </dgm:t>
    </dgm:pt>
    <dgm:pt modelId="{EF07625C-3D8A-134E-9342-F205810A8C9A}" type="sibTrans" cxnId="{7D7BC587-81CE-5B40-BBC5-50A1A3C512ED}">
      <dgm:prSet/>
      <dgm:spPr>
        <a:solidFill>
          <a:schemeClr val="accent6"/>
        </a:solidFill>
      </dgm:spPr>
      <dgm:t>
        <a:bodyPr/>
        <a:lstStyle/>
        <a:p>
          <a:endParaRPr lang="en-US"/>
        </a:p>
      </dgm:t>
    </dgm:pt>
    <dgm:pt modelId="{8B723089-3212-E34B-B778-BE7311279152}">
      <dgm:prSet custT="1"/>
      <dgm:spPr/>
      <dgm:t>
        <a:bodyPr/>
        <a:lstStyle/>
        <a:p>
          <a:pPr rtl="0"/>
          <a:r>
            <a:rPr lang="en-US" sz="2300" dirty="0" smtClean="0"/>
            <a:t>Queues are referred to as </a:t>
          </a:r>
          <a:r>
            <a:rPr lang="en-US" sz="2300" i="1" dirty="0" smtClean="0"/>
            <a:t>mailboxes</a:t>
          </a:r>
          <a:endParaRPr lang="en-US" sz="2300" i="1" dirty="0"/>
        </a:p>
      </dgm:t>
    </dgm:pt>
    <dgm:pt modelId="{E44D4AF3-D810-924E-AE2E-3B93991C0F5E}" type="parTrans" cxnId="{C9E23825-C7E2-7D4A-9B06-ABCD730A26DC}">
      <dgm:prSet/>
      <dgm:spPr/>
      <dgm:t>
        <a:bodyPr/>
        <a:lstStyle/>
        <a:p>
          <a:endParaRPr lang="en-US"/>
        </a:p>
      </dgm:t>
    </dgm:pt>
    <dgm:pt modelId="{92F3AE1F-7CF4-0E4E-AD92-CC9DDA51D05A}" type="sibTrans" cxnId="{C9E23825-C7E2-7D4A-9B06-ABCD730A26DC}">
      <dgm:prSet/>
      <dgm:spPr>
        <a:solidFill>
          <a:schemeClr val="accent6"/>
        </a:solidFill>
      </dgm:spPr>
      <dgm:t>
        <a:bodyPr/>
        <a:lstStyle/>
        <a:p>
          <a:endParaRPr lang="en-US"/>
        </a:p>
      </dgm:t>
    </dgm:pt>
    <dgm:pt modelId="{14800147-5EB0-A046-ACFA-A00F2E46BB2A}">
      <dgm:prSet/>
      <dgm:spPr/>
      <dgm:t>
        <a:bodyPr/>
        <a:lstStyle/>
        <a:p>
          <a:pPr rtl="0"/>
          <a:r>
            <a:rPr lang="en-US" dirty="0" smtClean="0"/>
            <a:t>One process sends a message to the mailbox and the other process picks up the message from the mailbox</a:t>
          </a:r>
          <a:endParaRPr lang="en-US" dirty="0"/>
        </a:p>
      </dgm:t>
    </dgm:pt>
    <dgm:pt modelId="{FD0168C6-54B9-894A-94DF-8791D73DEE01}" type="parTrans" cxnId="{DCE40618-414B-D941-BDEA-4FE6C4DA8C16}">
      <dgm:prSet/>
      <dgm:spPr/>
      <dgm:t>
        <a:bodyPr/>
        <a:lstStyle/>
        <a:p>
          <a:endParaRPr lang="en-US"/>
        </a:p>
      </dgm:t>
    </dgm:pt>
    <dgm:pt modelId="{FD890C16-4CAC-9942-8041-EA6A38E243FC}" type="sibTrans" cxnId="{DCE40618-414B-D941-BDEA-4FE6C4DA8C16}">
      <dgm:prSet/>
      <dgm:spPr>
        <a:solidFill>
          <a:schemeClr val="accent6"/>
        </a:solidFill>
      </dgm:spPr>
      <dgm:t>
        <a:bodyPr/>
        <a:lstStyle/>
        <a:p>
          <a:endParaRPr lang="en-US"/>
        </a:p>
      </dgm:t>
    </dgm:pt>
    <dgm:pt modelId="{21E31C66-B428-6049-A452-5922E2FF8434}">
      <dgm:prSet custT="1"/>
      <dgm:spPr/>
      <dgm:t>
        <a:bodyPr/>
        <a:lstStyle/>
        <a:p>
          <a:pPr rtl="0"/>
          <a:r>
            <a:rPr lang="en-US" sz="2300" dirty="0" smtClean="0"/>
            <a:t>Allows for greater flexibility in the use of messages</a:t>
          </a:r>
          <a:endParaRPr lang="en-US" sz="2300" dirty="0"/>
        </a:p>
      </dgm:t>
    </dgm:pt>
    <dgm:pt modelId="{78EE7C33-1D98-FA4D-A3A8-8923D09F5D92}" type="parTrans" cxnId="{EFD69319-FD92-A64A-9E47-7C1D1C292482}">
      <dgm:prSet/>
      <dgm:spPr/>
      <dgm:t>
        <a:bodyPr/>
        <a:lstStyle/>
        <a:p>
          <a:endParaRPr lang="en-US"/>
        </a:p>
      </dgm:t>
    </dgm:pt>
    <dgm:pt modelId="{22F50B58-7AB8-8249-B714-65DD4BF45937}" type="sibTrans" cxnId="{EFD69319-FD92-A64A-9E47-7C1D1C292482}">
      <dgm:prSet/>
      <dgm:spPr/>
      <dgm:t>
        <a:bodyPr/>
        <a:lstStyle/>
        <a:p>
          <a:endParaRPr lang="en-US"/>
        </a:p>
      </dgm:t>
    </dgm:pt>
    <dgm:pt modelId="{ADB7CF85-0D40-EA4C-933F-CAFE371BFBC7}" type="pres">
      <dgm:prSet presAssocID="{A4DD884E-63E6-1444-A88B-CD7D08E920B1}" presName="diagram" presStyleCnt="0">
        <dgm:presLayoutVars>
          <dgm:dir/>
          <dgm:resizeHandles val="exact"/>
        </dgm:presLayoutVars>
      </dgm:prSet>
      <dgm:spPr/>
      <dgm:t>
        <a:bodyPr/>
        <a:lstStyle/>
        <a:p>
          <a:endParaRPr lang="en-US"/>
        </a:p>
      </dgm:t>
    </dgm:pt>
    <dgm:pt modelId="{8AD35B85-3272-3842-B975-0D28FA12B9EA}" type="pres">
      <dgm:prSet presAssocID="{3835C9AF-C8B8-1C4B-9620-F1414EB1BBA6}" presName="node" presStyleLbl="node1" presStyleIdx="0" presStyleCnt="4" custScaleX="117226">
        <dgm:presLayoutVars>
          <dgm:bulletEnabled val="1"/>
        </dgm:presLayoutVars>
      </dgm:prSet>
      <dgm:spPr/>
      <dgm:t>
        <a:bodyPr/>
        <a:lstStyle/>
        <a:p>
          <a:endParaRPr lang="en-US"/>
        </a:p>
      </dgm:t>
    </dgm:pt>
    <dgm:pt modelId="{FD726207-BDF7-F648-8A1D-4792344EE082}" type="pres">
      <dgm:prSet presAssocID="{EF07625C-3D8A-134E-9342-F205810A8C9A}" presName="sibTrans" presStyleLbl="sibTrans2D1" presStyleIdx="0" presStyleCnt="3"/>
      <dgm:spPr/>
      <dgm:t>
        <a:bodyPr/>
        <a:lstStyle/>
        <a:p>
          <a:endParaRPr lang="en-US"/>
        </a:p>
      </dgm:t>
    </dgm:pt>
    <dgm:pt modelId="{81E6D9A4-117C-BD4B-B9E4-DA7B085265F8}" type="pres">
      <dgm:prSet presAssocID="{EF07625C-3D8A-134E-9342-F205810A8C9A}" presName="connectorText" presStyleLbl="sibTrans2D1" presStyleIdx="0" presStyleCnt="3"/>
      <dgm:spPr/>
      <dgm:t>
        <a:bodyPr/>
        <a:lstStyle/>
        <a:p>
          <a:endParaRPr lang="en-US"/>
        </a:p>
      </dgm:t>
    </dgm:pt>
    <dgm:pt modelId="{42A3B1B7-2198-FC48-81A1-C2AC20C0214A}" type="pres">
      <dgm:prSet presAssocID="{8B723089-3212-E34B-B778-BE7311279152}" presName="node" presStyleLbl="node1" presStyleIdx="1" presStyleCnt="4">
        <dgm:presLayoutVars>
          <dgm:bulletEnabled val="1"/>
        </dgm:presLayoutVars>
      </dgm:prSet>
      <dgm:spPr/>
      <dgm:t>
        <a:bodyPr/>
        <a:lstStyle/>
        <a:p>
          <a:endParaRPr lang="en-US"/>
        </a:p>
      </dgm:t>
    </dgm:pt>
    <dgm:pt modelId="{7DC9C592-1D86-434A-96C8-545A7F4FECE4}" type="pres">
      <dgm:prSet presAssocID="{92F3AE1F-7CF4-0E4E-AD92-CC9DDA51D05A}" presName="sibTrans" presStyleLbl="sibTrans2D1" presStyleIdx="1" presStyleCnt="3" custAng="21403044"/>
      <dgm:spPr/>
      <dgm:t>
        <a:bodyPr/>
        <a:lstStyle/>
        <a:p>
          <a:endParaRPr lang="en-US"/>
        </a:p>
      </dgm:t>
    </dgm:pt>
    <dgm:pt modelId="{86F2A8CF-41AF-864D-8642-88310B73908A}" type="pres">
      <dgm:prSet presAssocID="{92F3AE1F-7CF4-0E4E-AD92-CC9DDA51D05A}" presName="connectorText" presStyleLbl="sibTrans2D1" presStyleIdx="1" presStyleCnt="3"/>
      <dgm:spPr/>
      <dgm:t>
        <a:bodyPr/>
        <a:lstStyle/>
        <a:p>
          <a:endParaRPr lang="en-US"/>
        </a:p>
      </dgm:t>
    </dgm:pt>
    <dgm:pt modelId="{E66579B5-8437-6E47-9E7B-772C542E5672}" type="pres">
      <dgm:prSet presAssocID="{14800147-5EB0-A046-ACFA-A00F2E46BB2A}" presName="node" presStyleLbl="node1" presStyleIdx="2" presStyleCnt="4" custScaleX="111471">
        <dgm:presLayoutVars>
          <dgm:bulletEnabled val="1"/>
        </dgm:presLayoutVars>
      </dgm:prSet>
      <dgm:spPr/>
      <dgm:t>
        <a:bodyPr/>
        <a:lstStyle/>
        <a:p>
          <a:endParaRPr lang="en-US"/>
        </a:p>
      </dgm:t>
    </dgm:pt>
    <dgm:pt modelId="{8C5B34E6-1EBB-5344-9E86-EF1BC7524739}" type="pres">
      <dgm:prSet presAssocID="{FD890C16-4CAC-9942-8041-EA6A38E243FC}" presName="sibTrans" presStyleLbl="sibTrans2D1" presStyleIdx="2" presStyleCnt="3"/>
      <dgm:spPr/>
      <dgm:t>
        <a:bodyPr/>
        <a:lstStyle/>
        <a:p>
          <a:endParaRPr lang="en-US"/>
        </a:p>
      </dgm:t>
    </dgm:pt>
    <dgm:pt modelId="{8FAC8C4F-DA4A-1C4E-8167-DD69A5077BC0}" type="pres">
      <dgm:prSet presAssocID="{FD890C16-4CAC-9942-8041-EA6A38E243FC}" presName="connectorText" presStyleLbl="sibTrans2D1" presStyleIdx="2" presStyleCnt="3"/>
      <dgm:spPr/>
      <dgm:t>
        <a:bodyPr/>
        <a:lstStyle/>
        <a:p>
          <a:endParaRPr lang="en-US"/>
        </a:p>
      </dgm:t>
    </dgm:pt>
    <dgm:pt modelId="{B17C5E11-C218-7B41-92DA-A351214BBDBE}" type="pres">
      <dgm:prSet presAssocID="{21E31C66-B428-6049-A452-5922E2FF8434}" presName="node" presStyleLbl="node1" presStyleIdx="3" presStyleCnt="4">
        <dgm:presLayoutVars>
          <dgm:bulletEnabled val="1"/>
        </dgm:presLayoutVars>
      </dgm:prSet>
      <dgm:spPr/>
      <dgm:t>
        <a:bodyPr/>
        <a:lstStyle/>
        <a:p>
          <a:endParaRPr lang="en-US"/>
        </a:p>
      </dgm:t>
    </dgm:pt>
  </dgm:ptLst>
  <dgm:cxnLst>
    <dgm:cxn modelId="{DE5A05B8-C8DD-644D-8544-6EDDBAD76462}" type="presOf" srcId="{92F3AE1F-7CF4-0E4E-AD92-CC9DDA51D05A}" destId="{86F2A8CF-41AF-864D-8642-88310B73908A}" srcOrd="1" destOrd="0" presId="urn:microsoft.com/office/officeart/2005/8/layout/process5"/>
    <dgm:cxn modelId="{BCCD5555-590D-8844-9955-982D6C094CA0}" type="presOf" srcId="{A4DD884E-63E6-1444-A88B-CD7D08E920B1}" destId="{ADB7CF85-0D40-EA4C-933F-CAFE371BFBC7}" srcOrd="0" destOrd="0" presId="urn:microsoft.com/office/officeart/2005/8/layout/process5"/>
    <dgm:cxn modelId="{E10B43DA-15B4-7F4E-9C06-FE93E04BBA66}" type="presOf" srcId="{EF07625C-3D8A-134E-9342-F205810A8C9A}" destId="{81E6D9A4-117C-BD4B-B9E4-DA7B085265F8}" srcOrd="1" destOrd="0" presId="urn:microsoft.com/office/officeart/2005/8/layout/process5"/>
    <dgm:cxn modelId="{4AE96B34-331C-F648-A8C2-C3C40CE83E5F}" type="presOf" srcId="{3835C9AF-C8B8-1C4B-9620-F1414EB1BBA6}" destId="{8AD35B85-3272-3842-B975-0D28FA12B9EA}" srcOrd="0" destOrd="0" presId="urn:microsoft.com/office/officeart/2005/8/layout/process5"/>
    <dgm:cxn modelId="{2E23B82C-0D98-8645-ACC5-C584CB63A133}" type="presOf" srcId="{EF07625C-3D8A-134E-9342-F205810A8C9A}" destId="{FD726207-BDF7-F648-8A1D-4792344EE082}" srcOrd="0" destOrd="0" presId="urn:microsoft.com/office/officeart/2005/8/layout/process5"/>
    <dgm:cxn modelId="{7D7BC587-81CE-5B40-BBC5-50A1A3C512ED}" srcId="{A4DD884E-63E6-1444-A88B-CD7D08E920B1}" destId="{3835C9AF-C8B8-1C4B-9620-F1414EB1BBA6}" srcOrd="0" destOrd="0" parTransId="{D30EA9A2-157A-A94A-B794-891764C3925E}" sibTransId="{EF07625C-3D8A-134E-9342-F205810A8C9A}"/>
    <dgm:cxn modelId="{EFD69319-FD92-A64A-9E47-7C1D1C292482}" srcId="{A4DD884E-63E6-1444-A88B-CD7D08E920B1}" destId="{21E31C66-B428-6049-A452-5922E2FF8434}" srcOrd="3" destOrd="0" parTransId="{78EE7C33-1D98-FA4D-A3A8-8923D09F5D92}" sibTransId="{22F50B58-7AB8-8249-B714-65DD4BF45937}"/>
    <dgm:cxn modelId="{0AC82CF3-5775-2743-B725-D9A3F3D82F65}" type="presOf" srcId="{21E31C66-B428-6049-A452-5922E2FF8434}" destId="{B17C5E11-C218-7B41-92DA-A351214BBDBE}" srcOrd="0" destOrd="0" presId="urn:microsoft.com/office/officeart/2005/8/layout/process5"/>
    <dgm:cxn modelId="{91C67C48-2B3B-FF41-883C-65463BB1F137}" type="presOf" srcId="{FD890C16-4CAC-9942-8041-EA6A38E243FC}" destId="{8FAC8C4F-DA4A-1C4E-8167-DD69A5077BC0}" srcOrd="1" destOrd="0" presId="urn:microsoft.com/office/officeart/2005/8/layout/process5"/>
    <dgm:cxn modelId="{4FACF59C-3EB4-6D43-BE20-2027FCF72A16}" type="presOf" srcId="{8B723089-3212-E34B-B778-BE7311279152}" destId="{42A3B1B7-2198-FC48-81A1-C2AC20C0214A}" srcOrd="0" destOrd="0" presId="urn:microsoft.com/office/officeart/2005/8/layout/process5"/>
    <dgm:cxn modelId="{DCE40618-414B-D941-BDEA-4FE6C4DA8C16}" srcId="{A4DD884E-63E6-1444-A88B-CD7D08E920B1}" destId="{14800147-5EB0-A046-ACFA-A00F2E46BB2A}" srcOrd="2" destOrd="0" parTransId="{FD0168C6-54B9-894A-94DF-8791D73DEE01}" sibTransId="{FD890C16-4CAC-9942-8041-EA6A38E243FC}"/>
    <dgm:cxn modelId="{46182992-57AB-B94F-8102-A63620C4ED09}" type="presOf" srcId="{14800147-5EB0-A046-ACFA-A00F2E46BB2A}" destId="{E66579B5-8437-6E47-9E7B-772C542E5672}" srcOrd="0" destOrd="0" presId="urn:microsoft.com/office/officeart/2005/8/layout/process5"/>
    <dgm:cxn modelId="{E453625A-F952-F942-B4CD-D02B745CE88B}" type="presOf" srcId="{92F3AE1F-7CF4-0E4E-AD92-CC9DDA51D05A}" destId="{7DC9C592-1D86-434A-96C8-545A7F4FECE4}" srcOrd="0" destOrd="0" presId="urn:microsoft.com/office/officeart/2005/8/layout/process5"/>
    <dgm:cxn modelId="{C9E23825-C7E2-7D4A-9B06-ABCD730A26DC}" srcId="{A4DD884E-63E6-1444-A88B-CD7D08E920B1}" destId="{8B723089-3212-E34B-B778-BE7311279152}" srcOrd="1" destOrd="0" parTransId="{E44D4AF3-D810-924E-AE2E-3B93991C0F5E}" sibTransId="{92F3AE1F-7CF4-0E4E-AD92-CC9DDA51D05A}"/>
    <dgm:cxn modelId="{C55A86E9-2ED7-AC49-80EE-929FFB47E1CB}" type="presOf" srcId="{FD890C16-4CAC-9942-8041-EA6A38E243FC}" destId="{8C5B34E6-1EBB-5344-9E86-EF1BC7524739}" srcOrd="0" destOrd="0" presId="urn:microsoft.com/office/officeart/2005/8/layout/process5"/>
    <dgm:cxn modelId="{762E6213-13C2-8940-AE6E-D610CFB65AEA}" type="presParOf" srcId="{ADB7CF85-0D40-EA4C-933F-CAFE371BFBC7}" destId="{8AD35B85-3272-3842-B975-0D28FA12B9EA}" srcOrd="0" destOrd="0" presId="urn:microsoft.com/office/officeart/2005/8/layout/process5"/>
    <dgm:cxn modelId="{A0D1FFE8-E99D-634D-AE7A-82F62FC1F7C4}" type="presParOf" srcId="{ADB7CF85-0D40-EA4C-933F-CAFE371BFBC7}" destId="{FD726207-BDF7-F648-8A1D-4792344EE082}" srcOrd="1" destOrd="0" presId="urn:microsoft.com/office/officeart/2005/8/layout/process5"/>
    <dgm:cxn modelId="{B8A21F83-ABA0-F54C-8467-5010F15B19CE}" type="presParOf" srcId="{FD726207-BDF7-F648-8A1D-4792344EE082}" destId="{81E6D9A4-117C-BD4B-B9E4-DA7B085265F8}" srcOrd="0" destOrd="0" presId="urn:microsoft.com/office/officeart/2005/8/layout/process5"/>
    <dgm:cxn modelId="{407504D7-6A5B-4843-8EBD-AD6550F1C5B0}" type="presParOf" srcId="{ADB7CF85-0D40-EA4C-933F-CAFE371BFBC7}" destId="{42A3B1B7-2198-FC48-81A1-C2AC20C0214A}" srcOrd="2" destOrd="0" presId="urn:microsoft.com/office/officeart/2005/8/layout/process5"/>
    <dgm:cxn modelId="{90BB1221-F913-F645-9B81-5E9AA3A95E14}" type="presParOf" srcId="{ADB7CF85-0D40-EA4C-933F-CAFE371BFBC7}" destId="{7DC9C592-1D86-434A-96C8-545A7F4FECE4}" srcOrd="3" destOrd="0" presId="urn:microsoft.com/office/officeart/2005/8/layout/process5"/>
    <dgm:cxn modelId="{4B7A9356-EAFF-F94A-9351-2D631F4F4D31}" type="presParOf" srcId="{7DC9C592-1D86-434A-96C8-545A7F4FECE4}" destId="{86F2A8CF-41AF-864D-8642-88310B73908A}" srcOrd="0" destOrd="0" presId="urn:microsoft.com/office/officeart/2005/8/layout/process5"/>
    <dgm:cxn modelId="{8683AB3C-4D68-1C4F-B5E3-819A5E47A7B7}" type="presParOf" srcId="{ADB7CF85-0D40-EA4C-933F-CAFE371BFBC7}" destId="{E66579B5-8437-6E47-9E7B-772C542E5672}" srcOrd="4" destOrd="0" presId="urn:microsoft.com/office/officeart/2005/8/layout/process5"/>
    <dgm:cxn modelId="{407536AF-E113-DA42-92FF-DB781E358574}" type="presParOf" srcId="{ADB7CF85-0D40-EA4C-933F-CAFE371BFBC7}" destId="{8C5B34E6-1EBB-5344-9E86-EF1BC7524739}" srcOrd="5" destOrd="0" presId="urn:microsoft.com/office/officeart/2005/8/layout/process5"/>
    <dgm:cxn modelId="{34DA6F0F-D8AC-3B48-9379-4A595440A83D}" type="presParOf" srcId="{8C5B34E6-1EBB-5344-9E86-EF1BC7524739}" destId="{8FAC8C4F-DA4A-1C4E-8167-DD69A5077BC0}" srcOrd="0" destOrd="0" presId="urn:microsoft.com/office/officeart/2005/8/layout/process5"/>
    <dgm:cxn modelId="{CA26D5DF-FE97-9C48-831C-061E0989DB4A}" type="presParOf" srcId="{ADB7CF85-0D40-EA4C-933F-CAFE371BFBC7}" destId="{B17C5E11-C218-7B41-92DA-A351214BBDB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smtClean="0"/>
            <a:t>In the case of competing processes three control problems must be faced:</a:t>
          </a:r>
          <a:endParaRPr lang="en-US" sz="2800" dirty="0"/>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smtClean="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smtClean="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smtClean="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smtClean="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t>
        <a:bodyPr/>
        <a:lstStyle/>
        <a:p>
          <a:endParaRPr lang="en-US"/>
        </a:p>
      </dgm:t>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t>
        <a:bodyPr/>
        <a:lstStyle/>
        <a:p>
          <a:endParaRPr lang="en-US"/>
        </a:p>
      </dgm:t>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t>
        <a:bodyPr/>
        <a:lstStyle/>
        <a:p>
          <a:endParaRPr lang="en-US"/>
        </a:p>
      </dgm:t>
    </dgm:pt>
  </dgm:ptLst>
  <dgm:cxnLst>
    <dgm:cxn modelId="{7FAB8EF7-49E7-324E-B503-DB59F939025A}" srcId="{8BEBB349-1C6E-AB42-964D-E302A863F1AC}" destId="{334DF60F-7AF4-E14B-822F-13AF290D7C94}" srcOrd="0" destOrd="0" parTransId="{F2640CAD-5CA2-AB47-BF2D-556487A3D6EF}" sibTransId="{4A26F1EA-DA28-7343-A310-D6271B17FFFB}"/>
    <dgm:cxn modelId="{760A6718-16CA-3445-9217-2D89121980EE}" type="presOf" srcId="{334DF60F-7AF4-E14B-822F-13AF290D7C94}" destId="{F562FE9C-C5FA-5E46-ADCD-3ECA6CAD0E03}" srcOrd="0" destOrd="0" presId="urn:microsoft.com/office/officeart/2005/8/layout/vList2"/>
    <dgm:cxn modelId="{897202DF-2FA1-BF44-98AD-0642D5D854B8}" type="presOf" srcId="{8BEBB349-1C6E-AB42-964D-E302A863F1AC}" destId="{899C6DED-1F3C-F14B-BD4C-7647EC5F6B3F}" srcOrd="0" destOrd="0" presId="urn:microsoft.com/office/officeart/2005/8/layout/vList2"/>
    <dgm:cxn modelId="{20DF4BAA-0DFE-4F48-BB02-C5708929BACB}" type="presOf" srcId="{2960AF8C-6A3F-C34D-98C9-F2DC75E3787E}" destId="{6A7F9969-6F05-5F41-88FE-250A770AADDF}" srcOrd="0" destOrd="2" presId="urn:microsoft.com/office/officeart/2005/8/layout/vList2"/>
    <dgm:cxn modelId="{2061AC5D-4BCB-EF43-A089-A88B2A12EA6F}" type="presOf" srcId="{39BBB76B-4452-7142-899E-4C71C1B30263}" destId="{6A7F9969-6F05-5F41-88FE-250A770AADDF}" srcOrd="0" destOrd="3" presId="urn:microsoft.com/office/officeart/2005/8/layout/vList2"/>
    <dgm:cxn modelId="{F96B7CDF-4C5A-C141-A33A-4EC7F0C7D33D}" type="presOf" srcId="{47278DBD-5FCD-1D40-9839-A095DDABA5C3}" destId="{6A7F9969-6F05-5F41-88FE-250A770AADDF}" srcOrd="0" destOrd="0" presId="urn:microsoft.com/office/officeart/2005/8/layout/vList2"/>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0A055BE5-70F5-A941-B7C0-7347B96A1EDC}" srcId="{2960AF8C-6A3F-C34D-98C9-F2DC75E3787E}" destId="{39BBB76B-4452-7142-899E-4C71C1B30263}" srcOrd="0" destOrd="0" parTransId="{83A2A532-6B15-D34E-9D27-177F3CD0B28A}" sibTransId="{4F5D3F76-DC7C-C84B-B8CC-5439A1F6373A}"/>
    <dgm:cxn modelId="{E5C19968-3C7B-2E4B-803A-6E68ACB8F0A2}" srcId="{0D2240C2-9D46-9C46-B005-62FBD4EEB584}" destId="{2960AF8C-6A3F-C34D-98C9-F2DC75E3787E}" srcOrd="0" destOrd="0" parTransId="{05D2211E-03AD-5646-B6FB-F39429B8F08F}" sibTransId="{87431F10-E457-9041-855F-41BE96F289AE}"/>
    <dgm:cxn modelId="{60BEBF36-3A51-B144-919C-DA52FF8AFCC4}" srcId="{47278DBD-5FCD-1D40-9839-A095DDABA5C3}" destId="{0D2240C2-9D46-9C46-B005-62FBD4EEB584}" srcOrd="0" destOrd="0" parTransId="{FBDDEDFD-3030-AB44-88DE-176637FDD5A7}" sibTransId="{F3B83CE3-4E31-7845-8F4B-769ACCEE3638}"/>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042C1B-5467-6648-B3A8-619EAD31262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397DDA8A-2233-924D-9D58-0B46E7D6DE48}">
      <dgm:prSet/>
      <dgm:spPr>
        <a:solidFill>
          <a:schemeClr val="accent3">
            <a:lumMod val="50000"/>
          </a:schemeClr>
        </a:solidFill>
      </dgm:spPr>
      <dgm:t>
        <a:bodyPr/>
        <a:lstStyle/>
        <a:p>
          <a:pPr rtl="0"/>
          <a:r>
            <a:rPr lang="en-US" dirty="0" smtClean="0"/>
            <a:t>Covers processes that interact with other processes without being explicitly aware of them</a:t>
          </a:r>
          <a:endParaRPr lang="en-US" dirty="0"/>
        </a:p>
      </dgm:t>
    </dgm:pt>
    <dgm:pt modelId="{9604E8B4-7D6D-FF48-877F-B5FA9B751A56}" type="parTrans" cxnId="{C7F0D8F5-7D90-7D42-9EC2-E0B4A928DC24}">
      <dgm:prSet/>
      <dgm:spPr/>
      <dgm:t>
        <a:bodyPr/>
        <a:lstStyle/>
        <a:p>
          <a:endParaRPr lang="en-US"/>
        </a:p>
      </dgm:t>
    </dgm:pt>
    <dgm:pt modelId="{209AC4DB-C606-2E4C-AF06-F9B173E7A822}" type="sibTrans" cxnId="{C7F0D8F5-7D90-7D42-9EC2-E0B4A928DC24}">
      <dgm:prSet/>
      <dgm:spPr/>
      <dgm:t>
        <a:bodyPr/>
        <a:lstStyle/>
        <a:p>
          <a:endParaRPr lang="en-US"/>
        </a:p>
      </dgm:t>
    </dgm:pt>
    <dgm:pt modelId="{1173D691-3862-E445-A46F-A97B81C756AC}">
      <dgm:prSet/>
      <dgm:spPr>
        <a:solidFill>
          <a:schemeClr val="accent6">
            <a:lumMod val="75000"/>
          </a:schemeClr>
        </a:solidFill>
      </dgm:spPr>
      <dgm:t>
        <a:bodyPr/>
        <a:lstStyle/>
        <a:p>
          <a:pPr rtl="0"/>
          <a:r>
            <a:rPr lang="en-US" dirty="0" smtClean="0"/>
            <a:t>Processes may use and update the shared data without reference to other processes, but know that other processes may have access to the same data</a:t>
          </a:r>
          <a:endParaRPr lang="en-US" dirty="0"/>
        </a:p>
      </dgm:t>
    </dgm:pt>
    <dgm:pt modelId="{311D0659-0E66-5443-80C6-7687A933A3EF}" type="parTrans" cxnId="{A94B6DD5-38CA-A446-A9B7-20A7D31859A5}">
      <dgm:prSet/>
      <dgm:spPr/>
      <dgm:t>
        <a:bodyPr/>
        <a:lstStyle/>
        <a:p>
          <a:endParaRPr lang="en-US"/>
        </a:p>
      </dgm:t>
    </dgm:pt>
    <dgm:pt modelId="{0DF06184-C0AB-184C-8E9F-785CEC944B73}" type="sibTrans" cxnId="{A94B6DD5-38CA-A446-A9B7-20A7D31859A5}">
      <dgm:prSet/>
      <dgm:spPr/>
      <dgm:t>
        <a:bodyPr/>
        <a:lstStyle/>
        <a:p>
          <a:endParaRPr lang="en-US"/>
        </a:p>
      </dgm:t>
    </dgm:pt>
    <dgm:pt modelId="{BBB984E7-E174-F14B-A9BD-03FB6BC147CD}">
      <dgm:prSet/>
      <dgm:spPr/>
      <dgm:t>
        <a:bodyPr/>
        <a:lstStyle/>
        <a:p>
          <a:pPr rtl="0"/>
          <a:r>
            <a:rPr lang="en-US" dirty="0" smtClean="0"/>
            <a:t>Thus the processes must cooperate to ensure that the data they share are properly managed</a:t>
          </a:r>
          <a:endParaRPr lang="en-US" dirty="0"/>
        </a:p>
      </dgm:t>
    </dgm:pt>
    <dgm:pt modelId="{6B444D40-F607-AC4B-9BE4-B6291EF79A63}" type="parTrans" cxnId="{358B79CD-2F56-804D-8975-31D97265FB6A}">
      <dgm:prSet/>
      <dgm:spPr/>
      <dgm:t>
        <a:bodyPr/>
        <a:lstStyle/>
        <a:p>
          <a:endParaRPr lang="en-US"/>
        </a:p>
      </dgm:t>
    </dgm:pt>
    <dgm:pt modelId="{7F01BED6-104C-7340-B685-462C7DFB8161}" type="sibTrans" cxnId="{358B79CD-2F56-804D-8975-31D97265FB6A}">
      <dgm:prSet/>
      <dgm:spPr/>
      <dgm:t>
        <a:bodyPr/>
        <a:lstStyle/>
        <a:p>
          <a:endParaRPr lang="en-US"/>
        </a:p>
      </dgm:t>
    </dgm:pt>
    <dgm:pt modelId="{1B051566-33F5-CF45-9E29-E40382ABB271}">
      <dgm:prSet/>
      <dgm:spPr>
        <a:solidFill>
          <a:schemeClr val="bg2">
            <a:lumMod val="25000"/>
          </a:schemeClr>
        </a:solidFill>
      </dgm:spPr>
      <dgm:t>
        <a:bodyPr/>
        <a:lstStyle/>
        <a:p>
          <a:pPr rtl="0"/>
          <a:r>
            <a:rPr lang="en-US" dirty="0" smtClean="0"/>
            <a:t>The control mechanisms must ensure the integrity of the shared data</a:t>
          </a:r>
          <a:endParaRPr lang="en-US" dirty="0"/>
        </a:p>
      </dgm:t>
    </dgm:pt>
    <dgm:pt modelId="{80D34CF7-998B-054D-9276-7111BE97D2AB}" type="parTrans" cxnId="{762675BF-2A73-B747-BDAA-777A3585504C}">
      <dgm:prSet/>
      <dgm:spPr/>
      <dgm:t>
        <a:bodyPr/>
        <a:lstStyle/>
        <a:p>
          <a:endParaRPr lang="en-US"/>
        </a:p>
      </dgm:t>
    </dgm:pt>
    <dgm:pt modelId="{A75D2E9F-76F2-394C-8AF9-17570B4654AE}" type="sibTrans" cxnId="{762675BF-2A73-B747-BDAA-777A3585504C}">
      <dgm:prSet/>
      <dgm:spPr/>
      <dgm:t>
        <a:bodyPr/>
        <a:lstStyle/>
        <a:p>
          <a:endParaRPr lang="en-US"/>
        </a:p>
      </dgm:t>
    </dgm:pt>
    <dgm:pt modelId="{406A4D3D-5619-6F49-86A4-7F0BC9AD0719}">
      <dgm:prSet/>
      <dgm:spPr>
        <a:solidFill>
          <a:schemeClr val="accent5">
            <a:lumMod val="75000"/>
          </a:schemeClr>
        </a:solidFill>
      </dgm:spPr>
      <dgm:t>
        <a:bodyPr/>
        <a:lstStyle/>
        <a:p>
          <a:pPr rtl="0"/>
          <a:r>
            <a:rPr lang="en-US" dirty="0" smtClean="0"/>
            <a:t>Because data are held on resources (devices, memory), the control problems of </a:t>
          </a:r>
          <a:r>
            <a:rPr lang="en-US" b="0" dirty="0" smtClean="0">
              <a:solidFill>
                <a:srgbClr val="FFFF00"/>
              </a:solidFill>
            </a:rPr>
            <a:t>mutual</a:t>
          </a:r>
          <a:r>
            <a:rPr lang="en-US" dirty="0" smtClean="0">
              <a:solidFill>
                <a:srgbClr val="FFFF00"/>
              </a:solidFill>
            </a:rPr>
            <a:t> </a:t>
          </a:r>
          <a:r>
            <a:rPr lang="en-US" b="0" dirty="0" smtClean="0">
              <a:solidFill>
                <a:srgbClr val="FFFF00"/>
              </a:solidFill>
            </a:rPr>
            <a:t>exclusion</a:t>
          </a:r>
          <a:r>
            <a:rPr lang="en-US" dirty="0" smtClean="0"/>
            <a:t>, </a:t>
          </a:r>
          <a:r>
            <a:rPr lang="en-US" b="0" dirty="0" smtClean="0">
              <a:solidFill>
                <a:srgbClr val="FFFF00"/>
              </a:solidFill>
            </a:rPr>
            <a:t>deadlock</a:t>
          </a:r>
          <a:r>
            <a:rPr lang="en-US" dirty="0" smtClean="0"/>
            <a:t>, and </a:t>
          </a:r>
          <a:r>
            <a:rPr lang="en-US" b="0" dirty="0" smtClean="0">
              <a:solidFill>
                <a:srgbClr val="FFFF00"/>
              </a:solidFill>
            </a:rPr>
            <a:t>starvation</a:t>
          </a:r>
          <a:r>
            <a:rPr lang="en-US" dirty="0" smtClean="0">
              <a:solidFill>
                <a:srgbClr val="FFFF00"/>
              </a:solidFill>
            </a:rPr>
            <a:t> </a:t>
          </a:r>
          <a:r>
            <a:rPr lang="en-US" dirty="0" smtClean="0"/>
            <a:t>are again present</a:t>
          </a:r>
          <a:endParaRPr lang="en-US" dirty="0"/>
        </a:p>
      </dgm:t>
    </dgm:pt>
    <dgm:pt modelId="{0D40C58E-4376-2B46-AF5C-9272CF98B67F}" type="parTrans" cxnId="{9A465477-3598-0F42-9EB2-53025B39597A}">
      <dgm:prSet/>
      <dgm:spPr/>
      <dgm:t>
        <a:bodyPr/>
        <a:lstStyle/>
        <a:p>
          <a:endParaRPr lang="en-US"/>
        </a:p>
      </dgm:t>
    </dgm:pt>
    <dgm:pt modelId="{455DE792-DDD5-1B44-9A33-E2EADA59BEEC}" type="sibTrans" cxnId="{9A465477-3598-0F42-9EB2-53025B39597A}">
      <dgm:prSet/>
      <dgm:spPr/>
      <dgm:t>
        <a:bodyPr/>
        <a:lstStyle/>
        <a:p>
          <a:endParaRPr lang="en-US"/>
        </a:p>
      </dgm:t>
    </dgm:pt>
    <dgm:pt modelId="{C9CA1C0B-A19B-B145-BCEB-4B02CD56083F}">
      <dgm:prSet/>
      <dgm:spPr>
        <a:solidFill>
          <a:schemeClr val="accent5">
            <a:lumMod val="75000"/>
          </a:schemeClr>
        </a:solidFill>
      </dgm:spPr>
      <dgm:t>
        <a:bodyPr/>
        <a:lstStyle/>
        <a:p>
          <a:pPr rtl="0"/>
          <a:r>
            <a:rPr lang="en-US" dirty="0" smtClean="0"/>
            <a:t>The only difference is that data items may be accessed in two different modes, reading and writing, and only writing operations must be mutually exclusive</a:t>
          </a:r>
          <a:endParaRPr lang="en-US" dirty="0"/>
        </a:p>
      </dgm:t>
    </dgm:pt>
    <dgm:pt modelId="{FBE3AC9A-D5E7-E544-ABC1-FF9EF98A8124}" type="parTrans" cxnId="{F5EF2B1A-0A4F-5747-A764-24A8D6CE4C3B}">
      <dgm:prSet/>
      <dgm:spPr/>
      <dgm:t>
        <a:bodyPr/>
        <a:lstStyle/>
        <a:p>
          <a:endParaRPr lang="en-US"/>
        </a:p>
      </dgm:t>
    </dgm:pt>
    <dgm:pt modelId="{AA4A5D06-515F-634C-B5B8-E1E659618936}" type="sibTrans" cxnId="{F5EF2B1A-0A4F-5747-A764-24A8D6CE4C3B}">
      <dgm:prSet/>
      <dgm:spPr/>
      <dgm:t>
        <a:bodyPr/>
        <a:lstStyle/>
        <a:p>
          <a:endParaRPr lang="en-US"/>
        </a:p>
      </dgm:t>
    </dgm:pt>
    <dgm:pt modelId="{5304FBF2-86D9-C041-82D6-E585032D0BE3}" type="pres">
      <dgm:prSet presAssocID="{81042C1B-5467-6648-B3A8-619EAD31262A}" presName="Name0" presStyleCnt="0">
        <dgm:presLayoutVars>
          <dgm:dir/>
          <dgm:resizeHandles val="exact"/>
        </dgm:presLayoutVars>
      </dgm:prSet>
      <dgm:spPr/>
      <dgm:t>
        <a:bodyPr/>
        <a:lstStyle/>
        <a:p>
          <a:endParaRPr lang="en-US"/>
        </a:p>
      </dgm:t>
    </dgm:pt>
    <dgm:pt modelId="{DEC2A8DA-F57B-F543-912A-A74272EA748E}" type="pres">
      <dgm:prSet presAssocID="{397DDA8A-2233-924D-9D58-0B46E7D6DE48}" presName="node" presStyleLbl="node1" presStyleIdx="0" presStyleCnt="5">
        <dgm:presLayoutVars>
          <dgm:bulletEnabled val="1"/>
        </dgm:presLayoutVars>
      </dgm:prSet>
      <dgm:spPr/>
      <dgm:t>
        <a:bodyPr/>
        <a:lstStyle/>
        <a:p>
          <a:endParaRPr lang="en-US"/>
        </a:p>
      </dgm:t>
    </dgm:pt>
    <dgm:pt modelId="{402BED9B-1EB5-7F47-B725-8F455107C9EC}" type="pres">
      <dgm:prSet presAssocID="{209AC4DB-C606-2E4C-AF06-F9B173E7A822}" presName="sibTrans" presStyleCnt="0"/>
      <dgm:spPr/>
    </dgm:pt>
    <dgm:pt modelId="{19CFF2B5-4AFC-7947-AD7E-7C05F4957AA8}" type="pres">
      <dgm:prSet presAssocID="{1173D691-3862-E445-A46F-A97B81C756AC}" presName="node" presStyleLbl="node1" presStyleIdx="1" presStyleCnt="5">
        <dgm:presLayoutVars>
          <dgm:bulletEnabled val="1"/>
        </dgm:presLayoutVars>
      </dgm:prSet>
      <dgm:spPr/>
      <dgm:t>
        <a:bodyPr/>
        <a:lstStyle/>
        <a:p>
          <a:endParaRPr lang="en-US"/>
        </a:p>
      </dgm:t>
    </dgm:pt>
    <dgm:pt modelId="{7AED8470-782D-E342-A781-84F8BA67382B}" type="pres">
      <dgm:prSet presAssocID="{0DF06184-C0AB-184C-8E9F-785CEC944B73}" presName="sibTrans" presStyleCnt="0"/>
      <dgm:spPr/>
    </dgm:pt>
    <dgm:pt modelId="{98AADD26-1633-3C4E-8697-1406EBA5AF47}" type="pres">
      <dgm:prSet presAssocID="{BBB984E7-E174-F14B-A9BD-03FB6BC147CD}" presName="node" presStyleLbl="node1" presStyleIdx="2" presStyleCnt="5">
        <dgm:presLayoutVars>
          <dgm:bulletEnabled val="1"/>
        </dgm:presLayoutVars>
      </dgm:prSet>
      <dgm:spPr/>
      <dgm:t>
        <a:bodyPr/>
        <a:lstStyle/>
        <a:p>
          <a:endParaRPr lang="en-US"/>
        </a:p>
      </dgm:t>
    </dgm:pt>
    <dgm:pt modelId="{514FBBE3-B81E-5A47-8AE8-887671354623}" type="pres">
      <dgm:prSet presAssocID="{7F01BED6-104C-7340-B685-462C7DFB8161}" presName="sibTrans" presStyleCnt="0"/>
      <dgm:spPr/>
    </dgm:pt>
    <dgm:pt modelId="{4DA82D80-CDE6-F642-AD42-7DCFDA05943D}" type="pres">
      <dgm:prSet presAssocID="{1B051566-33F5-CF45-9E29-E40382ABB271}" presName="node" presStyleLbl="node1" presStyleIdx="3" presStyleCnt="5">
        <dgm:presLayoutVars>
          <dgm:bulletEnabled val="1"/>
        </dgm:presLayoutVars>
      </dgm:prSet>
      <dgm:spPr/>
      <dgm:t>
        <a:bodyPr/>
        <a:lstStyle/>
        <a:p>
          <a:endParaRPr lang="en-US"/>
        </a:p>
      </dgm:t>
    </dgm:pt>
    <dgm:pt modelId="{24758E4A-5D80-8548-8089-1C6070FEA202}" type="pres">
      <dgm:prSet presAssocID="{A75D2E9F-76F2-394C-8AF9-17570B4654AE}" presName="sibTrans" presStyleCnt="0"/>
      <dgm:spPr/>
    </dgm:pt>
    <dgm:pt modelId="{044863B3-C369-A94E-BF66-296B98E9D912}" type="pres">
      <dgm:prSet presAssocID="{406A4D3D-5619-6F49-86A4-7F0BC9AD0719}" presName="node" presStyleLbl="node1" presStyleIdx="4" presStyleCnt="5">
        <dgm:presLayoutVars>
          <dgm:bulletEnabled val="1"/>
        </dgm:presLayoutVars>
      </dgm:prSet>
      <dgm:spPr/>
      <dgm:t>
        <a:bodyPr/>
        <a:lstStyle/>
        <a:p>
          <a:endParaRPr lang="en-US"/>
        </a:p>
      </dgm:t>
    </dgm:pt>
  </dgm:ptLst>
  <dgm:cxnLst>
    <dgm:cxn modelId="{A9A186CB-5D42-AE49-BCE3-ABF664212407}" type="presOf" srcId="{C9CA1C0B-A19B-B145-BCEB-4B02CD56083F}" destId="{044863B3-C369-A94E-BF66-296B98E9D912}" srcOrd="0" destOrd="1" presId="urn:microsoft.com/office/officeart/2005/8/layout/hList6"/>
    <dgm:cxn modelId="{B6C51FAC-48CD-264B-9075-C7003C0EB58B}" type="presOf" srcId="{81042C1B-5467-6648-B3A8-619EAD31262A}" destId="{5304FBF2-86D9-C041-82D6-E585032D0BE3}" srcOrd="0" destOrd="0" presId="urn:microsoft.com/office/officeart/2005/8/layout/hList6"/>
    <dgm:cxn modelId="{041858C8-EBC3-F249-A015-6E275A8669F2}" type="presOf" srcId="{1B051566-33F5-CF45-9E29-E40382ABB271}" destId="{4DA82D80-CDE6-F642-AD42-7DCFDA05943D}" srcOrd="0" destOrd="0" presId="urn:microsoft.com/office/officeart/2005/8/layout/hList6"/>
    <dgm:cxn modelId="{962342D1-A88D-624C-93B3-E5AD586A3E04}" type="presOf" srcId="{406A4D3D-5619-6F49-86A4-7F0BC9AD0719}" destId="{044863B3-C369-A94E-BF66-296B98E9D912}" srcOrd="0" destOrd="0" presId="urn:microsoft.com/office/officeart/2005/8/layout/hList6"/>
    <dgm:cxn modelId="{358B79CD-2F56-804D-8975-31D97265FB6A}" srcId="{81042C1B-5467-6648-B3A8-619EAD31262A}" destId="{BBB984E7-E174-F14B-A9BD-03FB6BC147CD}" srcOrd="2" destOrd="0" parTransId="{6B444D40-F607-AC4B-9BE4-B6291EF79A63}" sibTransId="{7F01BED6-104C-7340-B685-462C7DFB8161}"/>
    <dgm:cxn modelId="{F5EF2B1A-0A4F-5747-A764-24A8D6CE4C3B}" srcId="{406A4D3D-5619-6F49-86A4-7F0BC9AD0719}" destId="{C9CA1C0B-A19B-B145-BCEB-4B02CD56083F}" srcOrd="0" destOrd="0" parTransId="{FBE3AC9A-D5E7-E544-ABC1-FF9EF98A8124}" sibTransId="{AA4A5D06-515F-634C-B5B8-E1E659618936}"/>
    <dgm:cxn modelId="{894497C4-8AB9-8A4C-A32A-C6DB0B2A50B2}" type="presOf" srcId="{BBB984E7-E174-F14B-A9BD-03FB6BC147CD}" destId="{98AADD26-1633-3C4E-8697-1406EBA5AF47}" srcOrd="0" destOrd="0" presId="urn:microsoft.com/office/officeart/2005/8/layout/hList6"/>
    <dgm:cxn modelId="{A94B6DD5-38CA-A446-A9B7-20A7D31859A5}" srcId="{81042C1B-5467-6648-B3A8-619EAD31262A}" destId="{1173D691-3862-E445-A46F-A97B81C756AC}" srcOrd="1" destOrd="0" parTransId="{311D0659-0E66-5443-80C6-7687A933A3EF}" sibTransId="{0DF06184-C0AB-184C-8E9F-785CEC944B73}"/>
    <dgm:cxn modelId="{762675BF-2A73-B747-BDAA-777A3585504C}" srcId="{81042C1B-5467-6648-B3A8-619EAD31262A}" destId="{1B051566-33F5-CF45-9E29-E40382ABB271}" srcOrd="3" destOrd="0" parTransId="{80D34CF7-998B-054D-9276-7111BE97D2AB}" sibTransId="{A75D2E9F-76F2-394C-8AF9-17570B4654AE}"/>
    <dgm:cxn modelId="{2460ABBE-5C7D-AB4E-963C-551EAC9F0A28}" type="presOf" srcId="{397DDA8A-2233-924D-9D58-0B46E7D6DE48}" destId="{DEC2A8DA-F57B-F543-912A-A74272EA748E}" srcOrd="0" destOrd="0" presId="urn:microsoft.com/office/officeart/2005/8/layout/hList6"/>
    <dgm:cxn modelId="{9A465477-3598-0F42-9EB2-53025B39597A}" srcId="{81042C1B-5467-6648-B3A8-619EAD31262A}" destId="{406A4D3D-5619-6F49-86A4-7F0BC9AD0719}" srcOrd="4" destOrd="0" parTransId="{0D40C58E-4376-2B46-AF5C-9272CF98B67F}" sibTransId="{455DE792-DDD5-1B44-9A33-E2EADA59BEEC}"/>
    <dgm:cxn modelId="{E2D31203-EB69-AC42-BE7B-AB84A225A0C5}" type="presOf" srcId="{1173D691-3862-E445-A46F-A97B81C756AC}" destId="{19CFF2B5-4AFC-7947-AD7E-7C05F4957AA8}" srcOrd="0" destOrd="0" presId="urn:microsoft.com/office/officeart/2005/8/layout/hList6"/>
    <dgm:cxn modelId="{C7F0D8F5-7D90-7D42-9EC2-E0B4A928DC24}" srcId="{81042C1B-5467-6648-B3A8-619EAD31262A}" destId="{397DDA8A-2233-924D-9D58-0B46E7D6DE48}" srcOrd="0" destOrd="0" parTransId="{9604E8B4-7D6D-FF48-877F-B5FA9B751A56}" sibTransId="{209AC4DB-C606-2E4C-AF06-F9B173E7A822}"/>
    <dgm:cxn modelId="{58609E62-8DCE-C241-8C97-097C6CBB7274}" type="presParOf" srcId="{5304FBF2-86D9-C041-82D6-E585032D0BE3}" destId="{DEC2A8DA-F57B-F543-912A-A74272EA748E}" srcOrd="0" destOrd="0" presId="urn:microsoft.com/office/officeart/2005/8/layout/hList6"/>
    <dgm:cxn modelId="{73A5BAF8-1D2F-A941-99CD-2C2FB376F28E}" type="presParOf" srcId="{5304FBF2-86D9-C041-82D6-E585032D0BE3}" destId="{402BED9B-1EB5-7F47-B725-8F455107C9EC}" srcOrd="1" destOrd="0" presId="urn:microsoft.com/office/officeart/2005/8/layout/hList6"/>
    <dgm:cxn modelId="{AFC25980-807A-334A-84F1-2590064A588B}" type="presParOf" srcId="{5304FBF2-86D9-C041-82D6-E585032D0BE3}" destId="{19CFF2B5-4AFC-7947-AD7E-7C05F4957AA8}" srcOrd="2" destOrd="0" presId="urn:microsoft.com/office/officeart/2005/8/layout/hList6"/>
    <dgm:cxn modelId="{83A552FF-DD20-9047-97AF-56E5A72126C6}" type="presParOf" srcId="{5304FBF2-86D9-C041-82D6-E585032D0BE3}" destId="{7AED8470-782D-E342-A781-84F8BA67382B}" srcOrd="3" destOrd="0" presId="urn:microsoft.com/office/officeart/2005/8/layout/hList6"/>
    <dgm:cxn modelId="{826E9B1B-C072-734A-BAFA-52CA8CBA91D6}" type="presParOf" srcId="{5304FBF2-86D9-C041-82D6-E585032D0BE3}" destId="{98AADD26-1633-3C4E-8697-1406EBA5AF47}" srcOrd="4" destOrd="0" presId="urn:microsoft.com/office/officeart/2005/8/layout/hList6"/>
    <dgm:cxn modelId="{3124A17C-3CD6-184D-9B4D-2A7D6B5D2EEF}" type="presParOf" srcId="{5304FBF2-86D9-C041-82D6-E585032D0BE3}" destId="{514FBBE3-B81E-5A47-8AE8-887671354623}" srcOrd="5" destOrd="0" presId="urn:microsoft.com/office/officeart/2005/8/layout/hList6"/>
    <dgm:cxn modelId="{889C794F-FB0E-E34B-A25E-6AEB9879A8B2}" type="presParOf" srcId="{5304FBF2-86D9-C041-82D6-E585032D0BE3}" destId="{4DA82D80-CDE6-F642-AD42-7DCFDA05943D}" srcOrd="6" destOrd="0" presId="urn:microsoft.com/office/officeart/2005/8/layout/hList6"/>
    <dgm:cxn modelId="{853AB26A-F7AD-9640-BE15-27C2E1E2A652}" type="presParOf" srcId="{5304FBF2-86D9-C041-82D6-E585032D0BE3}" destId="{24758E4A-5D80-8548-8089-1C6070FEA202}" srcOrd="7" destOrd="0" presId="urn:microsoft.com/office/officeart/2005/8/layout/hList6"/>
    <dgm:cxn modelId="{3B3705C1-50BE-5343-9A04-446A926F1A78}" type="presParOf" srcId="{5304FBF2-86D9-C041-82D6-E585032D0BE3}" destId="{044863B3-C369-A94E-BF66-296B98E9D912}"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smtClean="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smtClean="0">
              <a:solidFill>
                <a:schemeClr val="tx1"/>
              </a:solidFill>
            </a:rPr>
            <a:t>There is no way to inspect or manipulate semaphores other than these three operations</a:t>
          </a:r>
          <a:endParaRPr lang="en-US" dirty="0">
            <a:solidFill>
              <a:schemeClr val="tx1"/>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EC52A4C6-FEA3-F346-8F3A-784B57F7DA2B}" srcId="{089281B8-1D5E-334A-A921-5425AAEB96AE}" destId="{B14D91FF-8F47-D044-A103-069347FEDDCC}" srcOrd="0" destOrd="0" parTransId="{AAE804C8-636A-1940-9B5A-197E4D37778E}" sibTransId="{E34039F6-7DBC-A44C-9BA7-37F2A18BBB2B}"/>
    <dgm:cxn modelId="{3E788187-53C4-9C46-85FD-C314878B1C40}" srcId="{7B13F4EE-7D10-DD41-B07C-4241F7924867}" destId="{089281B8-1D5E-334A-A921-5425AAEB96AE}" srcOrd="0" destOrd="0" parTransId="{E0980B7B-60AC-5E49-9B7D-344FC211FD30}" sibTransId="{F308D1D0-AC0A-AC41-8CDB-E4DC577760E9}"/>
    <dgm:cxn modelId="{8C639D78-2F34-BC41-92D0-36D878ECBCDA}" type="presOf" srcId="{089281B8-1D5E-334A-A921-5425AAEB96AE}" destId="{A5BFAE56-92D1-0448-968F-7C14E98DE1E2}" srcOrd="0" destOrd="0" presId="urn:microsoft.com/office/officeart/2005/8/layout/vList5"/>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dirty="0" smtClean="0"/>
            <a:t>There is no way to know before a process decrements a semaphore whether it will block or not</a:t>
          </a:r>
          <a:endParaRPr lang="en-US" dirty="0"/>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smtClean="0"/>
            <a:t>There is no way to know which process will continue immediately on a </a:t>
          </a:r>
          <a:r>
            <a:rPr lang="en-US" dirty="0" err="1" smtClean="0"/>
            <a:t>uniprocessor</a:t>
          </a:r>
          <a:r>
            <a:rPr lang="en-US" dirty="0" smtClean="0"/>
            <a:t> system when two processes are running concurrently</a:t>
          </a:r>
          <a:endParaRPr lang="en-US" dirty="0"/>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smtClean="0"/>
            <a:t>You don’t know whether another process is waiting so the number of unblocked processes may be zero or one</a:t>
          </a:r>
          <a:endParaRPr lang="en-US" dirty="0"/>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t>
        <a:bodyPr/>
        <a:lstStyle/>
        <a:p>
          <a:endParaRPr lang="en-US"/>
        </a:p>
      </dgm:t>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t>
        <a:bodyPr/>
        <a:lstStyle/>
        <a:p>
          <a:endParaRPr lang="en-US"/>
        </a:p>
      </dgm:t>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t>
        <a:bodyPr/>
        <a:lstStyle/>
        <a:p>
          <a:endParaRPr lang="en-US"/>
        </a:p>
      </dgm:t>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t>
        <a:bodyPr/>
        <a:lstStyle/>
        <a:p>
          <a:endParaRPr lang="en-US"/>
        </a:p>
      </dgm:t>
    </dgm:pt>
  </dgm:ptLst>
  <dgm:cxnLst>
    <dgm:cxn modelId="{D0CB1A2D-5563-BD46-B6BC-96B33F5EBAC8}" srcId="{9409B3CA-2154-3349-8E08-1BF775E99E0E}" destId="{28472C96-6575-B04D-AE01-1A07A1A0BBFD}" srcOrd="2" destOrd="0" parTransId="{F49310AF-B30D-A646-8668-3E785FB4CA1D}" sibTransId="{616A9A7D-57FA-0D4E-A493-D557831F68EF}"/>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BF52EB2F-346C-7047-ACBF-D423FB1AFAA5}" type="presOf" srcId="{2A824A6C-3291-A64E-AB38-9B24534F96E1}" destId="{19BA5E69-E325-F142-A0D4-B743109408EA}" srcOrd="0" destOrd="0" presId="urn:microsoft.com/office/officeart/2005/8/layout/hList6"/>
    <dgm:cxn modelId="{F6D98210-07AD-4944-9E7D-242369862A6D}" type="presOf" srcId="{49C7C730-771B-094B-9569-A140396ED27C}" destId="{49FA2FAC-FF0C-C14A-8048-646F866CB8A7}"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dirty="0" smtClean="0"/>
            <a:t>Strong Semaphores</a:t>
          </a:r>
          <a:r>
            <a:rPr lang="en-NZ" sz="2800" dirty="0" smtClean="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smtClean="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dirty="0" smtClean="0"/>
            <a:t>Weak Semaphores </a:t>
          </a:r>
          <a:r>
            <a:rPr lang="en-NZ" sz="2300" dirty="0" smtClean="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smtClean="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smtClean="0">
              <a:solidFill>
                <a:schemeClr val="bg1"/>
              </a:solidFill>
            </a:rPr>
            <a:t>General Statement:</a:t>
          </a:r>
          <a:endParaRPr lang="en-US" sz="36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smtClean="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smtClean="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smtClean="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smtClean="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smtClean="0"/>
            <a:t>Ensure that the producer won’t try to add data into the buffer if its full, and that the consumer won’t try to remove data from an empty buffer</a:t>
          </a:r>
          <a:endParaRPr lang="en-US"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t>
        <a:bodyPr/>
        <a:lstStyle/>
        <a:p>
          <a:endParaRPr lang="en-US"/>
        </a:p>
      </dgm:t>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52F7ED65-0784-5644-AEC2-867F4401939E}" type="presOf" srcId="{68859321-50D7-6A47-9CEF-1D23ED860482}" destId="{A83C412D-1890-E047-B89D-AE0BF5D67856}"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787F4F3F-4B3C-2045-959E-9CCE1B28C96A}" type="presOf" srcId="{7C3CA0A9-4361-4A4C-8F7D-C068CECB64A9}" destId="{13B7BB97-DDFE-4A4A-A4A8-99B0D7D237FD}" srcOrd="0" destOrd="0" presId="urn:microsoft.com/office/officeart/2008/layout/LinedList"/>
    <dgm:cxn modelId="{719C070B-E364-A846-883A-057D2FF59687}"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C9076B14-AAFA-E940-B08E-9449D88E4DFE}" type="presOf" srcId="{6B004168-BC8C-F145-810F-93B41C7A0BE5}" destId="{8EF32437-8594-114A-AB67-6EA3945F8843}"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7ABA9E6E-6C48-4C4C-B452-DA79432C13CA}" type="presOf" srcId="{32ADD72F-387D-5D49-B356-32480800A56F}" destId="{563547AD-1931-484D-9D9A-C06BF3922B4F}"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A6AE8E60-EA6D-7446-8885-6F2828424634}" type="presOf" srcId="{88E986B8-7F0F-A946-BDC0-FD05E1829B0C}" destId="{42FFAE56-D9EB-8847-8A6F-85117A6EDA06}" srcOrd="0" destOrd="0" presId="urn:microsoft.com/office/officeart/2008/layout/LinedList"/>
    <dgm:cxn modelId="{98A9A0AB-FC84-2C43-9826-6D6396641F1F}" type="presOf" srcId="{1097D9BF-D6EE-F645-B86B-EB8202BE466B}" destId="{A6A6CCC5-7F22-9B40-8787-3789959FF659}" srcOrd="0" destOrd="0" presId="urn:microsoft.com/office/officeart/2008/layout/LinedList"/>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smtClean="0"/>
            <a:t>Local data variables are accessible only by the monitor’s procedures and not by any external procedure</a:t>
          </a:r>
          <a:endParaRPr lang="en-US" dirty="0"/>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smtClean="0"/>
            <a:t>Process enters monitor by invoking one of its procedures</a:t>
          </a:r>
          <a:endParaRPr lang="en-US" dirty="0"/>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smtClean="0"/>
            <a:t>Only one process may be executing in the monitor at a time</a:t>
          </a:r>
          <a:endParaRPr lang="en-US" dirty="0"/>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US"/>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US"/>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US"/>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US"/>
        </a:p>
      </dgm:t>
    </dgm:pt>
  </dgm:ptLst>
  <dgm:cxnLst>
    <dgm:cxn modelId="{087B68F7-DC65-3E4E-9C58-622EDA633B35}" srcId="{6978A990-084D-244A-ABFA-1DBDCB28F056}" destId="{6E91142C-36C5-A64D-8E23-3E1F763F275F}" srcOrd="2" destOrd="0" parTransId="{0CE164C2-1D94-CD4E-99FA-05E077D244EE}" sibTransId="{4E5A11BF-DB4A-C947-B5E9-A877E3978015}"/>
    <dgm:cxn modelId="{EDC7A156-9A75-4827-92B7-2C54C66DFC84}" type="presOf" srcId="{6978A990-084D-244A-ABFA-1DBDCB28F056}" destId="{93D5CD29-E19E-DD4B-A1C4-624BCFD6A397}" srcOrd="0" destOrd="0" presId="urn:microsoft.com/office/officeart/2005/8/layout/process4"/>
    <dgm:cxn modelId="{B04E6EFE-621F-4B95-A047-0A270B5094D6}" type="presOf" srcId="{0CD498C7-3DDE-0C46-9AE3-319907EB4EE7}" destId="{3C7C1CF7-7300-9441-8B88-36609FBE0526}" srcOrd="0" destOrd="0" presId="urn:microsoft.com/office/officeart/2005/8/layout/process4"/>
    <dgm:cxn modelId="{DC9EFDD0-9717-4340-89D2-891FF0E75E3B}" type="presOf" srcId="{8EA9CC64-AB13-CE41-A069-63201EE90D17}" destId="{8579B117-7007-874B-B7B6-BBD102E64284}"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9060B13E-EB83-584D-AC05-258206B1E1DC}" srcId="{6978A990-084D-244A-ABFA-1DBDCB28F056}" destId="{0CD498C7-3DDE-0C46-9AE3-319907EB4EE7}" srcOrd="0" destOrd="0" parTransId="{8D950DE2-9FCB-674D-9547-FD7F92868FDF}" sibTransId="{5CE9E49E-63E3-924D-9DA4-CE09FF92C74D}"/>
    <dgm:cxn modelId="{21722EFA-2508-42B7-B57B-0291511A574C}" type="presOf" srcId="{6E91142C-36C5-A64D-8E23-3E1F763F275F}" destId="{D12AA6B8-84E5-7B4E-8638-00D328B45D77}" srcOrd="0" destOrd="0" presId="urn:microsoft.com/office/officeart/2005/8/layout/process4"/>
    <dgm:cxn modelId="{F01622AC-3312-4FDD-AF3D-A31052956CE4}" type="presParOf" srcId="{93D5CD29-E19E-DD4B-A1C4-624BCFD6A397}" destId="{43AA21C6-2510-9145-98F9-F76937106F86}" srcOrd="0" destOrd="0" presId="urn:microsoft.com/office/officeart/2005/8/layout/process4"/>
    <dgm:cxn modelId="{789941A4-E494-4DC6-8C31-62CA544824BF}" type="presParOf" srcId="{43AA21C6-2510-9145-98F9-F76937106F86}" destId="{D12AA6B8-84E5-7B4E-8638-00D328B45D77}" srcOrd="0" destOrd="0" presId="urn:microsoft.com/office/officeart/2005/8/layout/process4"/>
    <dgm:cxn modelId="{E4B20ACE-AD36-4FE8-9622-A8D9951161EC}" type="presParOf" srcId="{93D5CD29-E19E-DD4B-A1C4-624BCFD6A397}" destId="{9BC2A5BB-A071-FE45-BC35-8CF516A8F244}" srcOrd="1" destOrd="0" presId="urn:microsoft.com/office/officeart/2005/8/layout/process4"/>
    <dgm:cxn modelId="{50C56CBB-0775-4025-B265-F5C8CBD8C2FC}" type="presParOf" srcId="{93D5CD29-E19E-DD4B-A1C4-624BCFD6A397}" destId="{D832BF20-84F1-384A-B33B-276AD9740FCA}" srcOrd="2" destOrd="0" presId="urn:microsoft.com/office/officeart/2005/8/layout/process4"/>
    <dgm:cxn modelId="{EBF25F03-6D75-448C-9FAC-2ABF689833F3}" type="presParOf" srcId="{D832BF20-84F1-384A-B33B-276AD9740FCA}" destId="{8579B117-7007-874B-B7B6-BBD102E64284}" srcOrd="0" destOrd="0" presId="urn:microsoft.com/office/officeart/2005/8/layout/process4"/>
    <dgm:cxn modelId="{DA9AE2D8-C9CC-44AE-B8B4-CA2326D04621}" type="presParOf" srcId="{93D5CD29-E19E-DD4B-A1C4-624BCFD6A397}" destId="{40D8F817-2054-104D-A800-9C1471B90625}" srcOrd="3" destOrd="0" presId="urn:microsoft.com/office/officeart/2005/8/layout/process4"/>
    <dgm:cxn modelId="{54D6F173-1F16-43F1-AB76-6E3CA467C0C3}" type="presParOf" srcId="{93D5CD29-E19E-DD4B-A1C4-624BCFD6A397}" destId="{72A56203-72A4-6447-8BA8-907A3A7C67DE}" srcOrd="4" destOrd="0" presId="urn:microsoft.com/office/officeart/2005/8/layout/process4"/>
    <dgm:cxn modelId="{B384B880-6E63-4ED3-B380-5DB86FE68093}"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F3E3F9-68CC-4B48-97D8-8820B8B5238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EA6FED8-9BBF-5140-A08F-A237BA4E9A02}">
      <dgm:prSet phldrT="[Text]"/>
      <dgm:spPr>
        <a:solidFill>
          <a:schemeClr val="accent6">
            <a:lumMod val="75000"/>
          </a:schemeClr>
        </a:solidFill>
        <a:ln>
          <a:noFill/>
        </a:ln>
      </dgm:spPr>
      <dgm:t>
        <a:bodyPr/>
        <a:lstStyle/>
        <a:p>
          <a:r>
            <a:rPr lang="en-NZ" dirty="0" smtClean="0"/>
            <a:t>Synchronization</a:t>
          </a:r>
          <a:endParaRPr lang="en-US" dirty="0"/>
        </a:p>
      </dgm:t>
    </dgm:pt>
    <dgm:pt modelId="{913D91F1-9A02-CC4A-AA24-9B4EFD555C36}" type="parTrans" cxnId="{50F33E3D-3B5D-3F43-849C-DA606D4851DA}">
      <dgm:prSet/>
      <dgm:spPr/>
      <dgm:t>
        <a:bodyPr/>
        <a:lstStyle/>
        <a:p>
          <a:endParaRPr lang="en-US"/>
        </a:p>
      </dgm:t>
    </dgm:pt>
    <dgm:pt modelId="{0A4C3C0D-C741-C942-A2D0-5FDFBAB365B9}" type="sibTrans" cxnId="{50F33E3D-3B5D-3F43-849C-DA606D4851DA}">
      <dgm:prSet/>
      <dgm:spPr/>
      <dgm:t>
        <a:bodyPr/>
        <a:lstStyle/>
        <a:p>
          <a:endParaRPr lang="en-US"/>
        </a:p>
      </dgm:t>
    </dgm:pt>
    <dgm:pt modelId="{3B0A3029-B0C2-F141-B2EA-DA17FBF6E37E}">
      <dgm:prSet/>
      <dgm:spPr>
        <a:solidFill>
          <a:schemeClr val="accent5">
            <a:lumMod val="60000"/>
            <a:lumOff val="40000"/>
            <a:alpha val="46000"/>
          </a:schemeClr>
        </a:solidFill>
      </dgm:spPr>
      <dgm:t>
        <a:bodyPr/>
        <a:lstStyle/>
        <a:p>
          <a:r>
            <a:rPr lang="en-NZ" dirty="0" smtClean="0"/>
            <a:t>To enforce mutual exclusion</a:t>
          </a:r>
        </a:p>
      </dgm:t>
    </dgm:pt>
    <dgm:pt modelId="{64A0F0F9-99F1-C74E-A0E6-9CF4E31EFDF3}" type="parTrans" cxnId="{86BDA16F-A36C-3F41-97F2-E5628886B2EA}">
      <dgm:prSet/>
      <dgm:spPr/>
      <dgm:t>
        <a:bodyPr/>
        <a:lstStyle/>
        <a:p>
          <a:endParaRPr lang="en-US"/>
        </a:p>
      </dgm:t>
    </dgm:pt>
    <dgm:pt modelId="{DC842284-709A-F840-BB50-E839AF06A71B}" type="sibTrans" cxnId="{86BDA16F-A36C-3F41-97F2-E5628886B2EA}">
      <dgm:prSet/>
      <dgm:spPr/>
      <dgm:t>
        <a:bodyPr/>
        <a:lstStyle/>
        <a:p>
          <a:endParaRPr lang="en-US"/>
        </a:p>
      </dgm:t>
    </dgm:pt>
    <dgm:pt modelId="{78D0FAFE-BEAC-974E-A8A6-6E016820C0AF}">
      <dgm:prSet/>
      <dgm:spPr>
        <a:solidFill>
          <a:schemeClr val="accent6">
            <a:lumMod val="75000"/>
          </a:schemeClr>
        </a:solidFill>
        <a:ln>
          <a:noFill/>
        </a:ln>
      </dgm:spPr>
      <dgm:t>
        <a:bodyPr/>
        <a:lstStyle/>
        <a:p>
          <a:r>
            <a:rPr lang="en-NZ" dirty="0" smtClean="0"/>
            <a:t>Communication  </a:t>
          </a:r>
        </a:p>
      </dgm:t>
    </dgm:pt>
    <dgm:pt modelId="{02CF33B5-AD82-0448-A60A-572BF225D3D0}" type="parTrans" cxnId="{6793FA49-A7BC-2A41-B16B-C9F185179A54}">
      <dgm:prSet/>
      <dgm:spPr/>
      <dgm:t>
        <a:bodyPr/>
        <a:lstStyle/>
        <a:p>
          <a:endParaRPr lang="en-US"/>
        </a:p>
      </dgm:t>
    </dgm:pt>
    <dgm:pt modelId="{AD7D4B99-C7ED-6C49-9932-446373B64DC7}" type="sibTrans" cxnId="{6793FA49-A7BC-2A41-B16B-C9F185179A54}">
      <dgm:prSet/>
      <dgm:spPr/>
      <dgm:t>
        <a:bodyPr/>
        <a:lstStyle/>
        <a:p>
          <a:endParaRPr lang="en-US"/>
        </a:p>
      </dgm:t>
    </dgm:pt>
    <dgm:pt modelId="{C94760C5-CCA2-6148-A075-4E4321A5FB55}">
      <dgm:prSet/>
      <dgm:spPr>
        <a:solidFill>
          <a:schemeClr val="accent5">
            <a:lumMod val="60000"/>
            <a:lumOff val="40000"/>
            <a:alpha val="46000"/>
          </a:schemeClr>
        </a:solidFill>
      </dgm:spPr>
      <dgm:t>
        <a:bodyPr/>
        <a:lstStyle/>
        <a:p>
          <a:r>
            <a:rPr lang="en-NZ" dirty="0" smtClean="0"/>
            <a:t>To exchange information</a:t>
          </a:r>
        </a:p>
      </dgm:t>
    </dgm:pt>
    <dgm:pt modelId="{3264B8F4-E3A1-D048-9C93-64E171E09FF8}" type="parTrans" cxnId="{C2146337-3282-3F46-9865-12C34697BFD5}">
      <dgm:prSet/>
      <dgm:spPr/>
      <dgm:t>
        <a:bodyPr/>
        <a:lstStyle/>
        <a:p>
          <a:endParaRPr lang="en-US"/>
        </a:p>
      </dgm:t>
    </dgm:pt>
    <dgm:pt modelId="{AFB7E538-773D-9448-B794-151B6FC05E15}" type="sibTrans" cxnId="{C2146337-3282-3F46-9865-12C34697BFD5}">
      <dgm:prSet/>
      <dgm:spPr/>
      <dgm:t>
        <a:bodyPr/>
        <a:lstStyle/>
        <a:p>
          <a:endParaRPr lang="en-US"/>
        </a:p>
      </dgm:t>
    </dgm:pt>
    <dgm:pt modelId="{1E0E8A6C-30F6-954E-BF0B-385C7EBD0C12}" type="pres">
      <dgm:prSet presAssocID="{E0F3E3F9-68CC-4B48-97D8-8820B8B52380}" presName="Name0" presStyleCnt="0">
        <dgm:presLayoutVars>
          <dgm:dir/>
          <dgm:animLvl val="lvl"/>
          <dgm:resizeHandles val="exact"/>
        </dgm:presLayoutVars>
      </dgm:prSet>
      <dgm:spPr/>
      <dgm:t>
        <a:bodyPr/>
        <a:lstStyle/>
        <a:p>
          <a:endParaRPr lang="en-US"/>
        </a:p>
      </dgm:t>
    </dgm:pt>
    <dgm:pt modelId="{9A1E6D3E-49F5-FB47-8E26-49A78379E627}" type="pres">
      <dgm:prSet presAssocID="{1EA6FED8-9BBF-5140-A08F-A237BA4E9A02}" presName="composite" presStyleCnt="0"/>
      <dgm:spPr/>
    </dgm:pt>
    <dgm:pt modelId="{CA516BB1-9D39-E449-8773-CABC43961BCF}" type="pres">
      <dgm:prSet presAssocID="{1EA6FED8-9BBF-5140-A08F-A237BA4E9A02}" presName="parTx" presStyleLbl="alignNode1" presStyleIdx="0" presStyleCnt="2">
        <dgm:presLayoutVars>
          <dgm:chMax val="0"/>
          <dgm:chPref val="0"/>
          <dgm:bulletEnabled val="1"/>
        </dgm:presLayoutVars>
      </dgm:prSet>
      <dgm:spPr/>
      <dgm:t>
        <a:bodyPr/>
        <a:lstStyle/>
        <a:p>
          <a:endParaRPr lang="en-US"/>
        </a:p>
      </dgm:t>
    </dgm:pt>
    <dgm:pt modelId="{57087B52-C684-5341-9E12-7A8A7012CF46}" type="pres">
      <dgm:prSet presAssocID="{1EA6FED8-9BBF-5140-A08F-A237BA4E9A02}" presName="desTx" presStyleLbl="alignAccFollowNode1" presStyleIdx="0" presStyleCnt="2">
        <dgm:presLayoutVars>
          <dgm:bulletEnabled val="1"/>
        </dgm:presLayoutVars>
      </dgm:prSet>
      <dgm:spPr/>
      <dgm:t>
        <a:bodyPr/>
        <a:lstStyle/>
        <a:p>
          <a:endParaRPr lang="en-US"/>
        </a:p>
      </dgm:t>
    </dgm:pt>
    <dgm:pt modelId="{500BD35D-55BA-E941-9F70-6DBE2F67868C}" type="pres">
      <dgm:prSet presAssocID="{0A4C3C0D-C741-C942-A2D0-5FDFBAB365B9}" presName="space" presStyleCnt="0"/>
      <dgm:spPr/>
    </dgm:pt>
    <dgm:pt modelId="{40863167-85FF-5F48-9661-2BE83E6BDDA2}" type="pres">
      <dgm:prSet presAssocID="{78D0FAFE-BEAC-974E-A8A6-6E016820C0AF}" presName="composite" presStyleCnt="0"/>
      <dgm:spPr/>
    </dgm:pt>
    <dgm:pt modelId="{58C9E88D-0AFF-9A46-9A58-7E5B47B8FB75}" type="pres">
      <dgm:prSet presAssocID="{78D0FAFE-BEAC-974E-A8A6-6E016820C0AF}" presName="parTx" presStyleLbl="alignNode1" presStyleIdx="1" presStyleCnt="2">
        <dgm:presLayoutVars>
          <dgm:chMax val="0"/>
          <dgm:chPref val="0"/>
          <dgm:bulletEnabled val="1"/>
        </dgm:presLayoutVars>
      </dgm:prSet>
      <dgm:spPr/>
      <dgm:t>
        <a:bodyPr/>
        <a:lstStyle/>
        <a:p>
          <a:endParaRPr lang="en-US"/>
        </a:p>
      </dgm:t>
    </dgm:pt>
    <dgm:pt modelId="{DEB9BAE2-8339-A243-A12C-F23AFF408E60}" type="pres">
      <dgm:prSet presAssocID="{78D0FAFE-BEAC-974E-A8A6-6E016820C0AF}" presName="desTx" presStyleLbl="alignAccFollowNode1" presStyleIdx="1" presStyleCnt="2">
        <dgm:presLayoutVars>
          <dgm:bulletEnabled val="1"/>
        </dgm:presLayoutVars>
      </dgm:prSet>
      <dgm:spPr/>
      <dgm:t>
        <a:bodyPr/>
        <a:lstStyle/>
        <a:p>
          <a:endParaRPr lang="en-US"/>
        </a:p>
      </dgm:t>
    </dgm:pt>
  </dgm:ptLst>
  <dgm:cxnLst>
    <dgm:cxn modelId="{50F33E3D-3B5D-3F43-849C-DA606D4851DA}" srcId="{E0F3E3F9-68CC-4B48-97D8-8820B8B52380}" destId="{1EA6FED8-9BBF-5140-A08F-A237BA4E9A02}" srcOrd="0" destOrd="0" parTransId="{913D91F1-9A02-CC4A-AA24-9B4EFD555C36}" sibTransId="{0A4C3C0D-C741-C942-A2D0-5FDFBAB365B9}"/>
    <dgm:cxn modelId="{6793FA49-A7BC-2A41-B16B-C9F185179A54}" srcId="{E0F3E3F9-68CC-4B48-97D8-8820B8B52380}" destId="{78D0FAFE-BEAC-974E-A8A6-6E016820C0AF}" srcOrd="1" destOrd="0" parTransId="{02CF33B5-AD82-0448-A60A-572BF225D3D0}" sibTransId="{AD7D4B99-C7ED-6C49-9932-446373B64DC7}"/>
    <dgm:cxn modelId="{D50957FA-2A5C-BB4F-B3A6-B0AA341FD885}" type="presOf" srcId="{1EA6FED8-9BBF-5140-A08F-A237BA4E9A02}" destId="{CA516BB1-9D39-E449-8773-CABC43961BCF}" srcOrd="0" destOrd="0" presId="urn:microsoft.com/office/officeart/2005/8/layout/hList1"/>
    <dgm:cxn modelId="{86BDA16F-A36C-3F41-97F2-E5628886B2EA}" srcId="{1EA6FED8-9BBF-5140-A08F-A237BA4E9A02}" destId="{3B0A3029-B0C2-F141-B2EA-DA17FBF6E37E}" srcOrd="0" destOrd="0" parTransId="{64A0F0F9-99F1-C74E-A0E6-9CF4E31EFDF3}" sibTransId="{DC842284-709A-F840-BB50-E839AF06A71B}"/>
    <dgm:cxn modelId="{D69CF9B8-4B84-B04A-AF58-CE924309C727}" type="presOf" srcId="{78D0FAFE-BEAC-974E-A8A6-6E016820C0AF}" destId="{58C9E88D-0AFF-9A46-9A58-7E5B47B8FB75}" srcOrd="0" destOrd="0" presId="urn:microsoft.com/office/officeart/2005/8/layout/hList1"/>
    <dgm:cxn modelId="{65FA8E6F-1828-674A-A6C3-FA814E92E1BD}" type="presOf" srcId="{3B0A3029-B0C2-F141-B2EA-DA17FBF6E37E}" destId="{57087B52-C684-5341-9E12-7A8A7012CF46}" srcOrd="0" destOrd="0" presId="urn:microsoft.com/office/officeart/2005/8/layout/hList1"/>
    <dgm:cxn modelId="{18E97E1A-83D6-524C-B5EF-07429F8C76E1}" type="presOf" srcId="{E0F3E3F9-68CC-4B48-97D8-8820B8B52380}" destId="{1E0E8A6C-30F6-954E-BF0B-385C7EBD0C12}" srcOrd="0" destOrd="0" presId="urn:microsoft.com/office/officeart/2005/8/layout/hList1"/>
    <dgm:cxn modelId="{7158D5DB-3C4B-6347-8E0D-64EF667EB83A}" type="presOf" srcId="{C94760C5-CCA2-6148-A075-4E4321A5FB55}" destId="{DEB9BAE2-8339-A243-A12C-F23AFF408E60}" srcOrd="0" destOrd="0" presId="urn:microsoft.com/office/officeart/2005/8/layout/hList1"/>
    <dgm:cxn modelId="{C2146337-3282-3F46-9865-12C34697BFD5}" srcId="{78D0FAFE-BEAC-974E-A8A6-6E016820C0AF}" destId="{C94760C5-CCA2-6148-A075-4E4321A5FB55}" srcOrd="0" destOrd="0" parTransId="{3264B8F4-E3A1-D048-9C93-64E171E09FF8}" sibTransId="{AFB7E538-773D-9448-B794-151B6FC05E15}"/>
    <dgm:cxn modelId="{78B12326-05BA-4F44-9235-001552467200}" type="presParOf" srcId="{1E0E8A6C-30F6-954E-BF0B-385C7EBD0C12}" destId="{9A1E6D3E-49F5-FB47-8E26-49A78379E627}" srcOrd="0" destOrd="0" presId="urn:microsoft.com/office/officeart/2005/8/layout/hList1"/>
    <dgm:cxn modelId="{D4FFA872-A576-E248-B3A1-FCAF5F51B0B0}" type="presParOf" srcId="{9A1E6D3E-49F5-FB47-8E26-49A78379E627}" destId="{CA516BB1-9D39-E449-8773-CABC43961BCF}" srcOrd="0" destOrd="0" presId="urn:microsoft.com/office/officeart/2005/8/layout/hList1"/>
    <dgm:cxn modelId="{14BAA4F3-D5E8-B449-9191-F0DA2541BA7F}" type="presParOf" srcId="{9A1E6D3E-49F5-FB47-8E26-49A78379E627}" destId="{57087B52-C684-5341-9E12-7A8A7012CF46}" srcOrd="1" destOrd="0" presId="urn:microsoft.com/office/officeart/2005/8/layout/hList1"/>
    <dgm:cxn modelId="{4ADEA968-B31C-1C4E-80A8-C8A700F85E3A}" type="presParOf" srcId="{1E0E8A6C-30F6-954E-BF0B-385C7EBD0C12}" destId="{500BD35D-55BA-E941-9F70-6DBE2F67868C}" srcOrd="1" destOrd="0" presId="urn:microsoft.com/office/officeart/2005/8/layout/hList1"/>
    <dgm:cxn modelId="{7B13F67B-6E58-1A43-96B5-D19279A9E0B8}" type="presParOf" srcId="{1E0E8A6C-30F6-954E-BF0B-385C7EBD0C12}" destId="{40863167-85FF-5F48-9661-2BE83E6BDDA2}" srcOrd="2" destOrd="0" presId="urn:microsoft.com/office/officeart/2005/8/layout/hList1"/>
    <dgm:cxn modelId="{D794A69A-28E2-474B-BEF9-D361362FB59C}" type="presParOf" srcId="{40863167-85FF-5F48-9661-2BE83E6BDDA2}" destId="{58C9E88D-0AFF-9A46-9A58-7E5B47B8FB75}" srcOrd="0" destOrd="0" presId="urn:microsoft.com/office/officeart/2005/8/layout/hList1"/>
    <dgm:cxn modelId="{7FBB4A80-D805-EE45-B1AA-17175D8F82FB}" type="presParOf" srcId="{40863167-85FF-5F48-9661-2BE83E6BDDA2}" destId="{DEB9BAE2-8339-A243-A12C-F23AFF408E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3646011" y="-560237"/>
          <a:ext cx="4346275" cy="4346275"/>
        </a:xfrm>
        <a:prstGeom prst="blockArc">
          <a:avLst>
            <a:gd name="adj1" fmla="val 18900000"/>
            <a:gd name="adj2" fmla="val 2700000"/>
            <a:gd name="adj3" fmla="val 497"/>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367083" y="247999"/>
          <a:ext cx="78967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Be able to keep track of various processes</a:t>
          </a:r>
          <a:endParaRPr lang="en-US" sz="1500" kern="1200" dirty="0"/>
        </a:p>
      </dsp:txBody>
      <dsp:txXfrm>
        <a:off x="367083" y="247999"/>
        <a:ext cx="7896768" cy="496257"/>
      </dsp:txXfrm>
    </dsp:sp>
    <dsp:sp modelId="{800DE3D9-F293-ED4A-98B5-89DBEF29A26D}">
      <dsp:nvSpPr>
        <dsp:cNvPr id="0" name=""/>
        <dsp:cNvSpPr/>
      </dsp:nvSpPr>
      <dsp:spPr>
        <a:xfrm>
          <a:off x="56922" y="185967"/>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651598" y="992514"/>
          <a:ext cx="76122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Allocate and de-allocate resources for each active process</a:t>
          </a:r>
        </a:p>
      </dsp:txBody>
      <dsp:txXfrm>
        <a:off x="651598" y="992514"/>
        <a:ext cx="7612253" cy="496257"/>
      </dsp:txXfrm>
    </dsp:sp>
    <dsp:sp modelId="{6512E6D8-6975-3146-9318-98BD9C39C687}">
      <dsp:nvSpPr>
        <dsp:cNvPr id="0" name=""/>
        <dsp:cNvSpPr/>
      </dsp:nvSpPr>
      <dsp:spPr>
        <a:xfrm>
          <a:off x="341438" y="930482"/>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651598" y="1737028"/>
          <a:ext cx="76122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NZ" sz="1500" kern="1200" dirty="0" smtClean="0"/>
            <a:t>Protect the data and physical resources of each process against unintended interference by other processes</a:t>
          </a:r>
          <a:endParaRPr lang="en-US" sz="1500" kern="1200" dirty="0" smtClean="0"/>
        </a:p>
      </dsp:txBody>
      <dsp:txXfrm>
        <a:off x="651598" y="1737028"/>
        <a:ext cx="7612253" cy="496257"/>
      </dsp:txXfrm>
    </dsp:sp>
    <dsp:sp modelId="{8F2EB81C-8C54-3644-9886-FE888763CCE1}">
      <dsp:nvSpPr>
        <dsp:cNvPr id="0" name=""/>
        <dsp:cNvSpPr/>
      </dsp:nvSpPr>
      <dsp:spPr>
        <a:xfrm>
          <a:off x="341438" y="1674996"/>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367083" y="2481543"/>
          <a:ext cx="78967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The functioning of a process, and the output it produces, must be independent of the speed at which its execution is carried out relative to the speed of other concurrent processes</a:t>
          </a:r>
        </a:p>
      </dsp:txBody>
      <dsp:txXfrm>
        <a:off x="367083" y="2481543"/>
        <a:ext cx="7896768" cy="496257"/>
      </dsp:txXfrm>
    </dsp:sp>
    <dsp:sp modelId="{AAAC62C3-7547-3948-9FBB-1592EA49AD84}">
      <dsp:nvSpPr>
        <dsp:cNvPr id="0" name=""/>
        <dsp:cNvSpPr/>
      </dsp:nvSpPr>
      <dsp:spPr>
        <a:xfrm>
          <a:off x="56922" y="2419511"/>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010832"/>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 the case of competing processes three control problems must be faced:</a:t>
          </a:r>
          <a:endParaRPr lang="en-US" sz="2800" kern="1200" dirty="0"/>
        </a:p>
      </dsp:txBody>
      <dsp:txXfrm>
        <a:off x="274737" y="49345"/>
        <a:ext cx="6762504" cy="912142"/>
      </dsp:txXfrm>
    </dsp:sp>
    <dsp:sp modelId="{6A7F9969-6F05-5F41-88FE-250A770AADDF}">
      <dsp:nvSpPr>
        <dsp:cNvPr id="0" name=""/>
        <dsp:cNvSpPr/>
      </dsp:nvSpPr>
      <dsp:spPr>
        <a:xfrm>
          <a:off x="0" y="1034118"/>
          <a:ext cx="7162800" cy="216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smtClean="0"/>
        </a:p>
        <a:p>
          <a:pPr marL="514350" lvl="2"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Deadlock</a:t>
          </a:r>
        </a:p>
        <a:p>
          <a:pPr marL="685800" lvl="4" indent="573088" algn="l" defTabSz="1244600">
            <a:lnSpc>
              <a:spcPct val="90000"/>
            </a:lnSpc>
            <a:spcBef>
              <a:spcPct val="0"/>
            </a:spcBef>
            <a:spcAft>
              <a:spcPct val="20000"/>
            </a:spcAft>
            <a:buChar char="••"/>
          </a:pPr>
          <a:r>
            <a:rPr lang="en-US" sz="2800" b="1" i="0" kern="1200" dirty="0" smtClean="0">
              <a:solidFill>
                <a:schemeClr val="accent3">
                  <a:lumMod val="50000"/>
                </a:schemeClr>
              </a:solidFill>
            </a:rPr>
            <a:t>   Starvation</a:t>
          </a:r>
        </a:p>
      </dsp:txBody>
      <dsp:txXfrm>
        <a:off x="0" y="1034118"/>
        <a:ext cx="7162800" cy="2166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A8DA-F57B-F543-912A-A74272EA748E}">
      <dsp:nvSpPr>
        <dsp:cNvPr id="0" name=""/>
        <dsp:cNvSpPr/>
      </dsp:nvSpPr>
      <dsp:spPr>
        <a:xfrm rot="16200000">
          <a:off x="-1275445" y="1279660"/>
          <a:ext cx="4038599" cy="1479277"/>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Covers processes that interact with other processes without being explicitly aware of them</a:t>
          </a:r>
          <a:endParaRPr lang="en-US" sz="1200" kern="1200" dirty="0"/>
        </a:p>
      </dsp:txBody>
      <dsp:txXfrm rot="5400000">
        <a:off x="4216" y="807719"/>
        <a:ext cx="1479277" cy="2423159"/>
      </dsp:txXfrm>
    </dsp:sp>
    <dsp:sp modelId="{19CFF2B5-4AFC-7947-AD7E-7C05F4957AA8}">
      <dsp:nvSpPr>
        <dsp:cNvPr id="0" name=""/>
        <dsp:cNvSpPr/>
      </dsp:nvSpPr>
      <dsp:spPr>
        <a:xfrm rot="16200000">
          <a:off x="314777" y="1279660"/>
          <a:ext cx="4038599" cy="1479277"/>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Processes may use and update the shared data without reference to other processes, but know that other processes may have access to the same data</a:t>
          </a:r>
          <a:endParaRPr lang="en-US" sz="1200" kern="1200" dirty="0"/>
        </a:p>
      </dsp:txBody>
      <dsp:txXfrm rot="5400000">
        <a:off x="1594438" y="807719"/>
        <a:ext cx="1479277" cy="2423159"/>
      </dsp:txXfrm>
    </dsp:sp>
    <dsp:sp modelId="{98AADD26-1633-3C4E-8697-1406EBA5AF47}">
      <dsp:nvSpPr>
        <dsp:cNvPr id="0" name=""/>
        <dsp:cNvSpPr/>
      </dsp:nvSpPr>
      <dsp:spPr>
        <a:xfrm rot="16200000">
          <a:off x="1905000" y="1279660"/>
          <a:ext cx="4038599" cy="1479277"/>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Thus the processes must cooperate to ensure that the data they share are properly managed</a:t>
          </a:r>
          <a:endParaRPr lang="en-US" sz="1200" kern="1200" dirty="0"/>
        </a:p>
      </dsp:txBody>
      <dsp:txXfrm rot="5400000">
        <a:off x="3184661" y="807719"/>
        <a:ext cx="1479277" cy="2423159"/>
      </dsp:txXfrm>
    </dsp:sp>
    <dsp:sp modelId="{4DA82D80-CDE6-F642-AD42-7DCFDA05943D}">
      <dsp:nvSpPr>
        <dsp:cNvPr id="0" name=""/>
        <dsp:cNvSpPr/>
      </dsp:nvSpPr>
      <dsp:spPr>
        <a:xfrm rot="16200000">
          <a:off x="3495223" y="1279660"/>
          <a:ext cx="4038599" cy="1479277"/>
        </a:xfrm>
        <a:prstGeom prst="flowChartManualOperation">
          <a:avLst/>
        </a:prstGeom>
        <a:solidFill>
          <a:schemeClr val="bg2">
            <a:lumMod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The control mechanisms must ensure the integrity of the shared data</a:t>
          </a:r>
          <a:endParaRPr lang="en-US" sz="1200" kern="1200" dirty="0"/>
        </a:p>
      </dsp:txBody>
      <dsp:txXfrm rot="5400000">
        <a:off x="4774884" y="807719"/>
        <a:ext cx="1479277" cy="2423159"/>
      </dsp:txXfrm>
    </dsp:sp>
    <dsp:sp modelId="{044863B3-C369-A94E-BF66-296B98E9D912}">
      <dsp:nvSpPr>
        <dsp:cNvPr id="0" name=""/>
        <dsp:cNvSpPr/>
      </dsp:nvSpPr>
      <dsp:spPr>
        <a:xfrm rot="16200000">
          <a:off x="5085446" y="1279660"/>
          <a:ext cx="4038599" cy="1479277"/>
        </a:xfrm>
        <a:prstGeom prst="flowChartManualOperati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t" anchorCtr="0">
          <a:noAutofit/>
        </a:bodyPr>
        <a:lstStyle/>
        <a:p>
          <a:pPr lvl="0" algn="l" defTabSz="533400" rtl="0">
            <a:lnSpc>
              <a:spcPct val="90000"/>
            </a:lnSpc>
            <a:spcBef>
              <a:spcPct val="0"/>
            </a:spcBef>
            <a:spcAft>
              <a:spcPct val="35000"/>
            </a:spcAft>
          </a:pPr>
          <a:r>
            <a:rPr lang="en-US" sz="1200" kern="1200" dirty="0" smtClean="0"/>
            <a:t>Because data are held on resources (devices, memory), the control problems of </a:t>
          </a:r>
          <a:r>
            <a:rPr lang="en-US" sz="1200" b="0" kern="1200" dirty="0" smtClean="0">
              <a:solidFill>
                <a:srgbClr val="FFFF00"/>
              </a:solidFill>
            </a:rPr>
            <a:t>mutual</a:t>
          </a:r>
          <a:r>
            <a:rPr lang="en-US" sz="1200" kern="1200" dirty="0" smtClean="0">
              <a:solidFill>
                <a:srgbClr val="FFFF00"/>
              </a:solidFill>
            </a:rPr>
            <a:t> </a:t>
          </a:r>
          <a:r>
            <a:rPr lang="en-US" sz="1200" b="0" kern="1200" dirty="0" smtClean="0">
              <a:solidFill>
                <a:srgbClr val="FFFF00"/>
              </a:solidFill>
            </a:rPr>
            <a:t>exclusion</a:t>
          </a:r>
          <a:r>
            <a:rPr lang="en-US" sz="1200" kern="1200" dirty="0" smtClean="0"/>
            <a:t>, </a:t>
          </a:r>
          <a:r>
            <a:rPr lang="en-US" sz="1200" b="0" kern="1200" dirty="0" smtClean="0">
              <a:solidFill>
                <a:srgbClr val="FFFF00"/>
              </a:solidFill>
            </a:rPr>
            <a:t>deadlock</a:t>
          </a:r>
          <a:r>
            <a:rPr lang="en-US" sz="1200" kern="1200" dirty="0" smtClean="0"/>
            <a:t>, and </a:t>
          </a:r>
          <a:r>
            <a:rPr lang="en-US" sz="1200" b="0" kern="1200" dirty="0" smtClean="0">
              <a:solidFill>
                <a:srgbClr val="FFFF00"/>
              </a:solidFill>
            </a:rPr>
            <a:t>starvation</a:t>
          </a:r>
          <a:r>
            <a:rPr lang="en-US" sz="1200" kern="1200" dirty="0" smtClean="0">
              <a:solidFill>
                <a:srgbClr val="FFFF00"/>
              </a:solidFill>
            </a:rPr>
            <a:t> </a:t>
          </a:r>
          <a:r>
            <a:rPr lang="en-US" sz="1200" kern="1200" dirty="0" smtClean="0"/>
            <a:t>are again present</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only difference is that data items may be accessed in two different modes, reading and writing, and only writing operations must be mutually exclusive</a:t>
          </a:r>
          <a:endParaRPr lang="en-US" sz="900" kern="1200" dirty="0"/>
        </a:p>
      </dsp:txBody>
      <dsp:txXfrm rot="5400000">
        <a:off x="6365107" y="807719"/>
        <a:ext cx="1479277" cy="2423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solidFill>
                <a:schemeClr val="tx1"/>
              </a:solidFill>
            </a:rPr>
            <a:t>There is no way to inspect or manipulate semaphores other than these three operations</a:t>
          </a:r>
          <a:endParaRPr lang="en-US" sz="2800" kern="1200" dirty="0">
            <a:solidFill>
              <a:schemeClr val="tx1"/>
            </a:solidFill>
          </a:endParaRP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NZ" sz="2300" kern="1200" dirty="0" smtClean="0"/>
            <a:t>A variable that has an integer value upon which only three operations are defined:</a:t>
          </a:r>
          <a:endParaRPr lang="en-US" sz="2300" kern="1200" dirty="0"/>
        </a:p>
      </dsp:txBody>
      <dsp:txXfrm>
        <a:off x="89275" y="89275"/>
        <a:ext cx="2729242" cy="165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550467" y="634016"/>
          <a:ext cx="3840163" cy="2572129"/>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There is no way to know before a process decrements a semaphore whether it will block or not</a:t>
          </a:r>
          <a:endParaRPr lang="en-US" sz="2100" kern="1200" dirty="0"/>
        </a:p>
      </dsp:txBody>
      <dsp:txXfrm rot="5400000">
        <a:off x="83550" y="768032"/>
        <a:ext cx="2572129" cy="2304097"/>
      </dsp:txXfrm>
    </dsp:sp>
    <dsp:sp modelId="{49FA2FAC-FF0C-C14A-8048-646F866CB8A7}">
      <dsp:nvSpPr>
        <dsp:cNvPr id="0" name=""/>
        <dsp:cNvSpPr/>
      </dsp:nvSpPr>
      <dsp:spPr>
        <a:xfrm rot="16200000">
          <a:off x="2132012" y="634016"/>
          <a:ext cx="3840163" cy="2572129"/>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There is no way to know which process will continue immediately on a </a:t>
          </a:r>
          <a:r>
            <a:rPr lang="en-US" sz="2100" kern="1200" dirty="0" err="1" smtClean="0"/>
            <a:t>uniprocessor</a:t>
          </a:r>
          <a:r>
            <a:rPr lang="en-US" sz="2100" kern="1200" dirty="0" smtClean="0"/>
            <a:t> system when two processes are running concurrently</a:t>
          </a:r>
          <a:endParaRPr lang="en-US" sz="2100" kern="1200" dirty="0"/>
        </a:p>
      </dsp:txBody>
      <dsp:txXfrm rot="5400000">
        <a:off x="2766029" y="768032"/>
        <a:ext cx="2572129" cy="2304097"/>
      </dsp:txXfrm>
    </dsp:sp>
    <dsp:sp modelId="{9BE6FA6B-34B4-C242-82E5-DC5F191FF1E9}">
      <dsp:nvSpPr>
        <dsp:cNvPr id="0" name=""/>
        <dsp:cNvSpPr/>
      </dsp:nvSpPr>
      <dsp:spPr>
        <a:xfrm rot="16200000">
          <a:off x="4897051" y="634016"/>
          <a:ext cx="3840163" cy="2572129"/>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You don’t know whether another process is waiting so the number of unblocked processes may be zero or one</a:t>
          </a:r>
          <a:endParaRPr lang="en-US" sz="2100" kern="1200" dirty="0"/>
        </a:p>
      </dsp:txBody>
      <dsp:txXfrm rot="5400000">
        <a:off x="5531068" y="768032"/>
        <a:ext cx="2572129" cy="2304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Strong Semaphores</a:t>
          </a:r>
          <a:r>
            <a:rPr lang="en-NZ" sz="2800" kern="1200" dirty="0" smtClean="0"/>
            <a:t> </a:t>
          </a:r>
          <a:endParaRPr lang="en-US" sz="2800" kern="1200" dirty="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Weak Semaphores </a:t>
          </a:r>
          <a:r>
            <a:rPr lang="en-NZ" sz="2300" kern="1200" dirty="0" smtClean="0"/>
            <a:t> </a:t>
          </a:r>
        </a:p>
      </dsp:txBody>
      <dsp:txXfrm>
        <a:off x="446065" y="1864685"/>
        <a:ext cx="569155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bg1"/>
              </a:solidFill>
            </a:rPr>
            <a:t>General Statement:</a:t>
          </a:r>
          <a:endParaRPr lang="en-US" sz="2400" kern="1200" dirty="0">
            <a:solidFill>
              <a:schemeClr val="bg1"/>
            </a:solidFill>
          </a:endParaRP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Ensure that the producer won’t try to add data into the buffer if its full, and that the consumer won’t try to remove data from an empty buffer</a:t>
          </a:r>
          <a:endParaRPr lang="en-US" sz="3100" kern="1200" dirty="0"/>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Only one process may be executing in the monitor at a time</a:t>
          </a:r>
          <a:endParaRPr lang="en-US" sz="2400" kern="1200" dirty="0"/>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Process enters monitor by invoking one of its procedures</a:t>
          </a:r>
          <a:endParaRPr lang="en-US" sz="2400" kern="1200" dirty="0"/>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Local data variables are accessible only by the monitor’s procedures and not by any external procedure</a:t>
          </a:r>
          <a:endParaRPr lang="en-US" sz="2400" kern="1200" dirty="0"/>
        </a:p>
      </dsp:txBody>
      <dsp:txXfrm rot="10800000">
        <a:off x="0" y="713"/>
        <a:ext cx="8229600" cy="9971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FF74-989C-404E-9480-6FCBB7DB3B02}"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67F04-ECC7-B849-B8C9-739D7560C36A}" type="slidenum">
              <a:rPr lang="en-US" smtClean="0"/>
              <a:t>‹#›</a:t>
            </a:fld>
            <a:endParaRPr lang="en-US"/>
          </a:p>
        </p:txBody>
      </p:sp>
    </p:spTree>
    <p:extLst>
      <p:ext uri="{BB962C8B-B14F-4D97-AF65-F5344CB8AC3E}">
        <p14:creationId xmlns:p14="http://schemas.microsoft.com/office/powerpoint/2010/main" val="1785423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Internals and Design Principles</a:t>
            </a:r>
            <a:r>
              <a:rPr lang="en-US" dirty="0" smtClean="0">
                <a:latin typeface="Times New Roman" pitchFamily="-106" charset="0"/>
                <a:ea typeface="ＭＳ Ｐゴシック" pitchFamily="-106" charset="-128"/>
                <a:cs typeface="ＭＳ Ｐゴシック" pitchFamily="-106" charset="-128"/>
              </a:rPr>
              <a:t>”, 9/e, by William Stallings, Chapter 5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Mutual Exclusion and Synchronization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6511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48986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version of the instruction checks a memory location ( *word ) against a test value (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 If the memory location’s current value is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it is replaced with </a:t>
            </a:r>
            <a:r>
              <a:rPr lang="en-US" sz="1200" kern="1200" baseline="0" dirty="0" err="1" smtClean="0">
                <a:solidFill>
                  <a:schemeClr val="tx1"/>
                </a:solidFill>
                <a:latin typeface="+mn-lt"/>
                <a:ea typeface="+mn-ea"/>
                <a:cs typeface="+mn-cs"/>
              </a:rPr>
              <a:t>newval</a:t>
            </a:r>
            <a:r>
              <a:rPr lang="en-US" sz="1200" kern="1200" baseline="0" dirty="0" smtClean="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smtClean="0">
                <a:solidFill>
                  <a:schemeClr val="tx1"/>
                </a:solidFill>
                <a:latin typeface="+mn-lt"/>
                <a:ea typeface="+mn-ea"/>
                <a:cs typeface="+mn-cs"/>
              </a:rPr>
              <a:t>compare is made </a:t>
            </a:r>
            <a:r>
              <a:rPr lang="en-US" sz="1200" kern="1200" baseline="0" dirty="0" smtClean="0">
                <a:solidFill>
                  <a:schemeClr val="tx1"/>
                </a:solidFill>
                <a:latin typeface="+mn-lt"/>
                <a:ea typeface="+mn-ea"/>
                <a:cs typeface="+mn-cs"/>
              </a:rPr>
              <a:t>between a memory value and a test value; if the values are the same, a </a:t>
            </a:r>
            <a:r>
              <a:rPr lang="en-US" sz="1200" b="1" kern="1200" baseline="0" dirty="0" smtClean="0">
                <a:solidFill>
                  <a:schemeClr val="tx1"/>
                </a:solidFill>
                <a:latin typeface="+mn-lt"/>
                <a:ea typeface="+mn-ea"/>
                <a:cs typeface="+mn-cs"/>
              </a:rPr>
              <a:t>swap occurs. </a:t>
            </a:r>
            <a:r>
              <a:rPr lang="en-US" sz="1200" kern="1200" baseline="0" dirty="0" smtClean="0">
                <a:solidFill>
                  <a:schemeClr val="tx1"/>
                </a:solidFill>
                <a:latin typeface="+mn-lt"/>
                <a:ea typeface="+mn-ea"/>
                <a:cs typeface="+mn-cs"/>
              </a:rPr>
              <a:t>The entire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function is carried out atomically—that is, it is not subject to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smtClean="0">
                <a:solidFill>
                  <a:schemeClr val="tx1"/>
                </a:solidFill>
                <a:latin typeface="+mn-lt"/>
                <a:ea typeface="+mn-ea"/>
                <a:cs typeface="+mn-cs"/>
              </a:rPr>
              <a:t>sparc</a:t>
            </a:r>
            <a:r>
              <a:rPr lang="en-US" sz="1200" kern="1200" baseline="0" dirty="0" smtClean="0">
                <a:solidFill>
                  <a:schemeClr val="tx1"/>
                </a:solidFill>
                <a:latin typeface="+mn-lt"/>
                <a:ea typeface="+mn-ea"/>
                <a:cs typeface="+mn-cs"/>
              </a:rPr>
              <a:t>, IBM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1067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5.5a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dirty="0" smtClean="0">
                <a:solidFill>
                  <a:schemeClr val="tx1"/>
                </a:solidFill>
                <a:latin typeface="+mn-lt"/>
                <a:ea typeface="+mn-ea"/>
                <a:cs typeface="+mn-cs"/>
              </a:rPr>
              <a:t>busy waiting , </a:t>
            </a:r>
            <a:r>
              <a:rPr lang="en-US" sz="1200" kern="1200" baseline="0" dirty="0" smtClean="0">
                <a:solidFill>
                  <a:schemeClr val="tx1"/>
                </a:solidFill>
                <a:latin typeface="+mn-lt"/>
                <a:ea typeface="+mn-ea"/>
                <a:cs typeface="+mn-cs"/>
              </a:rPr>
              <a:t>or </a:t>
            </a:r>
            <a:r>
              <a:rPr lang="en-US" sz="1200" b="1" kern="1200" baseline="0" dirty="0" smtClean="0">
                <a:solidFill>
                  <a:schemeClr val="tx1"/>
                </a:solidFill>
                <a:latin typeface="+mn-lt"/>
                <a:ea typeface="+mn-ea"/>
                <a:cs typeface="+mn-cs"/>
              </a:rPr>
              <a:t>spin waiting </a:t>
            </a:r>
            <a:r>
              <a:rPr lang="en-US" sz="1200" b="0" kern="1200" baseline="0" dirty="0" smtClean="0">
                <a:solidFill>
                  <a:schemeClr val="tx1"/>
                </a:solidFill>
                <a:latin typeface="+mn-lt"/>
                <a:ea typeface="+mn-ea"/>
                <a:cs typeface="+mn-cs"/>
              </a:rPr>
              <a:t>, refers to a technique in which a process can do nothing until it gets </a:t>
            </a:r>
            <a:r>
              <a:rPr lang="en-US" sz="1200" kern="1200" baseline="0" dirty="0" smtClean="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dirty="0" smtClean="0">
                <a:solidFill>
                  <a:schemeClr val="tx1"/>
                </a:solidFill>
                <a:latin typeface="+mn-lt"/>
                <a:ea typeface="+mn-ea"/>
                <a:cs typeface="+mn-cs"/>
              </a:rPr>
              <a:t>bolt to 0; at this point one and only one of the waiting </a:t>
            </a:r>
            <a:r>
              <a:rPr lang="en-US" sz="1200" kern="1200" baseline="0" dirty="0" smtClean="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dirty="0" smtClean="0"/>
          </a:p>
          <a:p>
            <a:pPr lvl="0"/>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5.5b shows a mutual exclusion protocol based on the use of an exchange instruction. A shared variable </a:t>
            </a:r>
            <a:r>
              <a:rPr lang="en-US" sz="1200" i="1" kern="1200" baseline="0" dirty="0" smtClean="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dirty="0" smtClean="0">
                <a:solidFill>
                  <a:schemeClr val="tx1"/>
                </a:solidFill>
                <a:latin typeface="+mn-lt"/>
                <a:ea typeface="+mn-ea"/>
                <a:cs typeface="+mn-cs"/>
              </a:rPr>
              <a:t>is one that finds </a:t>
            </a:r>
            <a:r>
              <a:rPr lang="en-US" sz="1200" i="1" kern="1200" baseline="0" dirty="0" smtClean="0">
                <a:solidFill>
                  <a:schemeClr val="tx1"/>
                </a:solidFill>
                <a:latin typeface="+mn-lt"/>
                <a:ea typeface="+mn-ea"/>
                <a:cs typeface="+mn-cs"/>
              </a:rPr>
              <a:t>bolt equal to 0. It excludes all other processes from the critical section </a:t>
            </a:r>
            <a:r>
              <a:rPr lang="en-US" sz="1200" kern="1200" baseline="0" dirty="0" smtClean="0">
                <a:solidFill>
                  <a:schemeClr val="tx1"/>
                </a:solidFill>
                <a:latin typeface="+mn-lt"/>
                <a:ea typeface="+mn-ea"/>
                <a:cs typeface="+mn-cs"/>
              </a:rPr>
              <a:t>by setting </a:t>
            </a:r>
            <a:r>
              <a:rPr lang="en-US" sz="1200" i="1" kern="1200" baseline="0" dirty="0" smtClean="0">
                <a:solidFill>
                  <a:schemeClr val="tx1"/>
                </a:solidFill>
                <a:latin typeface="+mn-lt"/>
                <a:ea typeface="+mn-ea"/>
                <a:cs typeface="+mn-cs"/>
              </a:rPr>
              <a:t>bolt to 1. When a process leaves its critical section, it resets bolt to 0, </a:t>
            </a:r>
            <a:r>
              <a:rPr lang="en-US" sz="1200" kern="1200" baseline="0" dirty="0" smtClean="0">
                <a:solidFill>
                  <a:schemeClr val="tx1"/>
                </a:solidFill>
                <a:latin typeface="+mn-lt"/>
                <a:ea typeface="+mn-ea"/>
                <a:cs typeface="+mn-cs"/>
              </a:rPr>
              <a:t>allowing another process to gain access to its critical section.</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630774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416222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The first major advance in dealing with the problems of concurrent processes</a:t>
            </a:r>
          </a:p>
          <a:p>
            <a:r>
              <a:rPr lang="en-US" sz="1200" kern="1200" baseline="0" dirty="0" smtClean="0">
                <a:solidFill>
                  <a:schemeClr val="tx1"/>
                </a:solidFill>
                <a:latin typeface="+mn-lt"/>
                <a:ea typeface="+mn-ea"/>
                <a:cs typeface="+mn-cs"/>
              </a:rPr>
              <a:t>came in 1965 with </a:t>
            </a:r>
            <a:r>
              <a:rPr lang="en-US" sz="1200" kern="1200" baseline="0" dirty="0" err="1" smtClean="0">
                <a:solidFill>
                  <a:schemeClr val="tx1"/>
                </a:solidFill>
                <a:latin typeface="+mn-lt"/>
                <a:ea typeface="+mn-ea"/>
                <a:cs typeface="+mn-cs"/>
              </a:rPr>
              <a:t>Dijkstra’s</a:t>
            </a:r>
            <a:r>
              <a:rPr lang="en-US" sz="1200" kern="1200" baseline="0" dirty="0" smtClean="0">
                <a:solidFill>
                  <a:schemeClr val="tx1"/>
                </a:solidFill>
                <a:latin typeface="+mn-lt"/>
                <a:ea typeface="+mn-ea"/>
                <a:cs typeface="+mn-cs"/>
              </a:rPr>
              <a:t> treatise [DIJK65].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was concerned with the</a:t>
            </a:r>
          </a:p>
          <a:p>
            <a:r>
              <a:rPr lang="en-US" sz="1200" kern="1200" baseline="0" dirty="0" smtClean="0">
                <a:solidFill>
                  <a:schemeClr val="tx1"/>
                </a:solidFill>
                <a:latin typeface="+mn-lt"/>
                <a:ea typeface="+mn-ea"/>
                <a:cs typeface="+mn-cs"/>
              </a:rPr>
              <a:t>design of an OS as a collection of cooperating sequential processes, and with the</a:t>
            </a:r>
          </a:p>
          <a:p>
            <a:r>
              <a:rPr lang="en-US" sz="1200" kern="1200" baseline="0" dirty="0" smtClean="0">
                <a:solidFill>
                  <a:schemeClr val="tx1"/>
                </a:solidFill>
                <a:latin typeface="+mn-lt"/>
                <a:ea typeface="+mn-ea"/>
                <a:cs typeface="+mn-cs"/>
              </a:rPr>
              <a:t>development of efficient and reliable mechanisms for supporting cooperation. These</a:t>
            </a:r>
          </a:p>
          <a:p>
            <a:r>
              <a:rPr lang="en-US" sz="1200" kern="1200" baseline="0" dirty="0" smtClean="0">
                <a:solidFill>
                  <a:schemeClr val="tx1"/>
                </a:solidFill>
                <a:latin typeface="+mn-lt"/>
                <a:ea typeface="+mn-ea"/>
                <a:cs typeface="+mn-cs"/>
              </a:rPr>
              <a:t>mechanisms can just as readily be used by user processes if the processor and OS</a:t>
            </a:r>
          </a:p>
          <a:p>
            <a:r>
              <a:rPr lang="en-US" sz="1200" kern="1200" baseline="0" dirty="0" smtClean="0">
                <a:solidFill>
                  <a:schemeClr val="tx1"/>
                </a:solidFill>
                <a:latin typeface="+mn-lt"/>
                <a:ea typeface="+mn-ea"/>
                <a:cs typeface="+mn-cs"/>
              </a:rPr>
              <a:t>make the mechanisms available.</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semSignal(s</a:t>
            </a:r>
            <a:r>
              <a:rPr lang="en-US" sz="1200" b="0" kern="1200" baseline="0" dirty="0" smtClean="0">
                <a:solidFill>
                  <a:schemeClr val="tx1"/>
                </a:solidFill>
                <a:latin typeface="+mn-lt"/>
                <a:ea typeface="+mn-ea"/>
                <a:cs typeface="+mn-cs"/>
              </a:rPr>
              <a:t>) . To receive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semWait(s</a:t>
            </a:r>
            <a:r>
              <a:rPr lang="en-US" sz="1200" b="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semaphore may be initialized to a nonnegative integer value.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decrements the semaphore value. If the value becomes negative, then the process executing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is blocked.</a:t>
            </a:r>
          </a:p>
          <a:p>
            <a:r>
              <a:rPr lang="en-US" sz="1200" b="0" kern="1200" baseline="0" dirty="0" smtClean="0">
                <a:solidFill>
                  <a:schemeClr val="tx1"/>
                </a:solidFill>
                <a:latin typeface="+mn-lt"/>
                <a:ea typeface="+mn-ea"/>
                <a:cs typeface="+mn-cs"/>
              </a:rPr>
              <a:t>Otherwise,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a:t>
            </a:r>
            <a:r>
              <a:rPr lang="en-US" sz="1200" b="0" kern="1200" baseline="0" dirty="0" smtClean="0">
                <a:solidFill>
                  <a:schemeClr val="tx1"/>
                </a:solidFill>
                <a:latin typeface="+mn-lt"/>
                <a:ea typeface="+mn-ea"/>
                <a:cs typeface="+mn-cs"/>
              </a:rPr>
              <a:t> operation increments the semaphore value. If the resulting value is less than or equal to zero, then a process blocked by a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if any, is unblocked.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Other than these three operations, there is no way to inspect or manipulate semaphores.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132860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[DOWN08] points out three interesting consequences of the semaphore definition: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4151403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5.6 suggests a more formal definition of the primitives for semaphores.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are assumed to be atomic.</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53613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more restricted version, known as the </a:t>
            </a:r>
            <a:r>
              <a:rPr lang="en-US" sz="1200" b="1" kern="1200" baseline="0" dirty="0" smtClean="0">
                <a:solidFill>
                  <a:schemeClr val="tx1"/>
                </a:solidFill>
                <a:latin typeface="+mn-lt"/>
                <a:ea typeface="+mn-ea"/>
                <a:cs typeface="+mn-cs"/>
              </a:rPr>
              <a:t>binary semaphore , </a:t>
            </a:r>
            <a:r>
              <a:rPr lang="en-US" sz="1200" b="0" kern="1200" baseline="0" dirty="0" smtClean="0">
                <a:solidFill>
                  <a:schemeClr val="tx1"/>
                </a:solidFill>
                <a:latin typeface="+mn-lt"/>
                <a:ea typeface="+mn-ea"/>
                <a:cs typeface="+mn-cs"/>
              </a:rPr>
              <a:t>is defined in Figure 5.7 . </a:t>
            </a:r>
            <a:r>
              <a:rPr lang="en-US" sz="1200" kern="1200" baseline="0" dirty="0" smtClean="0">
                <a:solidFill>
                  <a:schemeClr val="tx1"/>
                </a:solidFill>
                <a:latin typeface="+mn-lt"/>
                <a:ea typeface="+mn-ea"/>
                <a:cs typeface="+mn-cs"/>
              </a:rPr>
              <a:t>A binary semaphore may only take on the values 0 and 1 and can be defined by the following three operations: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binary semaphore may be initialized to 0 or 1.</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semWaitB</a:t>
            </a:r>
            <a:r>
              <a:rPr lang="en-US" sz="1200" b="0" kern="1200" baseline="0" dirty="0" smtClean="0">
                <a:solidFill>
                  <a:schemeClr val="tx1"/>
                </a:solidFill>
                <a:latin typeface="+mn-lt"/>
                <a:ea typeface="+mn-ea"/>
                <a:cs typeface="+mn-cs"/>
              </a:rPr>
              <a:t> operation checks the semaphore value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If the value is zero, </a:t>
            </a:r>
            <a:r>
              <a:rPr lang="en-US" sz="1200" kern="1200" baseline="0" dirty="0" smtClean="0">
                <a:solidFill>
                  <a:schemeClr val="tx1"/>
                </a:solidFill>
                <a:latin typeface="+mn-lt"/>
                <a:ea typeface="+mn-ea"/>
                <a:cs typeface="+mn-cs"/>
              </a:rPr>
              <a:t>then the process executing the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is blocked. If the value is one, then the value is changed to zero and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semSignalB</a:t>
            </a:r>
            <a:r>
              <a:rPr lang="en-US" sz="1200" b="0" kern="1200" baseline="0" dirty="0" smtClean="0">
                <a:solidFill>
                  <a:schemeClr val="tx1"/>
                </a:solidFill>
                <a:latin typeface="+mn-lt"/>
                <a:ea typeface="+mn-ea"/>
                <a:cs typeface="+mn-cs"/>
              </a:rPr>
              <a:t> operation checks to see if any processes are blocked</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on this semaphore (semaphore value equals 0). If so, then a process blocked by a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operation is unblocked. If no processes are blocked, then the value of the semaphore is set to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principle, it should be easier to implement the binary semaphore, and it can be shown that it has the same expressive power as the general semaphore (see Problem 5.19). To contrast the two types of semaphores, the </a:t>
            </a:r>
            <a:r>
              <a:rPr lang="en-US" sz="1200" kern="1200" baseline="0" dirty="0" err="1" smtClean="0">
                <a:solidFill>
                  <a:schemeClr val="tx1"/>
                </a:solidFill>
                <a:latin typeface="+mn-lt"/>
                <a:ea typeface="+mn-ea"/>
                <a:cs typeface="+mn-cs"/>
              </a:rPr>
              <a:t>nonbinary</a:t>
            </a:r>
            <a:r>
              <a:rPr lang="en-US" sz="1200" kern="1200" baseline="0" dirty="0" smtClean="0">
                <a:solidFill>
                  <a:schemeClr val="tx1"/>
                </a:solidFill>
                <a:latin typeface="+mn-lt"/>
                <a:ea typeface="+mn-ea"/>
                <a:cs typeface="+mn-cs"/>
              </a:rPr>
              <a:t> semaphore is often referred to as either a </a:t>
            </a:r>
            <a:r>
              <a:rPr lang="en-US" sz="1200" b="1" kern="1200" baseline="0" dirty="0" smtClean="0">
                <a:solidFill>
                  <a:schemeClr val="tx1"/>
                </a:solidFill>
                <a:latin typeface="+mn-lt"/>
                <a:ea typeface="+mn-ea"/>
                <a:cs typeface="+mn-cs"/>
              </a:rPr>
              <a:t>counting semaphore </a:t>
            </a:r>
            <a:r>
              <a:rPr lang="en-US" sz="1200" b="0" kern="1200" baseline="0" dirty="0" smtClean="0">
                <a:solidFill>
                  <a:schemeClr val="tx1"/>
                </a:solidFill>
                <a:latin typeface="+mn-lt"/>
                <a:ea typeface="+mn-ea"/>
                <a:cs typeface="+mn-cs"/>
              </a:rPr>
              <a:t>or a</a:t>
            </a:r>
            <a:r>
              <a:rPr lang="en-US" sz="1200" b="1" kern="1200" baseline="0" dirty="0" smtClean="0">
                <a:solidFill>
                  <a:schemeClr val="tx1"/>
                </a:solidFill>
                <a:latin typeface="+mn-lt"/>
                <a:ea typeface="+mn-ea"/>
                <a:cs typeface="+mn-cs"/>
              </a:rPr>
              <a:t> general semaphore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concept related to the binary semaphore is the mutual exclusion lock</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a programming flag used to grab and release an object. When</a:t>
            </a:r>
          </a:p>
          <a:p>
            <a:r>
              <a:rPr lang="en-US" sz="1200" kern="1200" baseline="0" dirty="0" smtClean="0">
                <a:solidFill>
                  <a:schemeClr val="tx1"/>
                </a:solidFill>
                <a:latin typeface="+mn-lt"/>
                <a:ea typeface="+mn-ea"/>
                <a:cs typeface="+mn-cs"/>
              </a:rPr>
              <a:t>data are acquired that cannot be shared or processing is started that cannot be</a:t>
            </a:r>
          </a:p>
          <a:p>
            <a:r>
              <a:rPr lang="en-US" sz="1200" kern="1200" baseline="0" dirty="0" smtClean="0">
                <a:solidFill>
                  <a:schemeClr val="tx1"/>
                </a:solidFill>
                <a:latin typeface="+mn-lt"/>
                <a:ea typeface="+mn-ea"/>
                <a:cs typeface="+mn-cs"/>
              </a:rPr>
              <a:t>performed simultaneously elsewhere in the system,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lock (typically</a:t>
            </a:r>
          </a:p>
          <a:p>
            <a:r>
              <a:rPr lang="en-US" sz="1200" kern="1200" baseline="0" dirty="0" smtClean="0">
                <a:solidFill>
                  <a:schemeClr val="tx1"/>
                </a:solidFill>
                <a:latin typeface="+mn-lt"/>
                <a:ea typeface="+mn-ea"/>
                <a:cs typeface="+mn-cs"/>
              </a:rPr>
              <a:t>zero), which blocks other attempts to use it.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unlock</a:t>
            </a:r>
          </a:p>
          <a:p>
            <a:r>
              <a:rPr lang="en-US" sz="1200" kern="1200" baseline="0" dirty="0" smtClean="0">
                <a:solidFill>
                  <a:schemeClr val="tx1"/>
                </a:solidFill>
                <a:latin typeface="+mn-lt"/>
                <a:ea typeface="+mn-ea"/>
                <a:cs typeface="+mn-cs"/>
              </a:rPr>
              <a:t>when the data are no longer needed or the routine is finished. A key difference</a:t>
            </a:r>
          </a:p>
          <a:p>
            <a:r>
              <a:rPr lang="en-US" sz="1200" kern="1200" baseline="0" dirty="0" smtClean="0">
                <a:solidFill>
                  <a:schemeClr val="tx1"/>
                </a:solidFill>
                <a:latin typeface="+mn-lt"/>
                <a:ea typeface="+mn-ea"/>
                <a:cs typeface="+mn-cs"/>
              </a:rPr>
              <a:t>between the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a binary semaphore is that the process that locks the</a:t>
            </a:r>
          </a:p>
          <a:p>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(sets the value to zero) must be the one to unlock it (sets the value to 1). In</a:t>
            </a:r>
          </a:p>
          <a:p>
            <a:r>
              <a:rPr lang="en-US" sz="1200" kern="1200" baseline="0" dirty="0" smtClean="0">
                <a:solidFill>
                  <a:schemeClr val="tx1"/>
                </a:solidFill>
                <a:latin typeface="+mn-lt"/>
                <a:ea typeface="+mn-ea"/>
                <a:cs typeface="+mn-cs"/>
              </a:rPr>
              <a:t>contrast, it is possible for one process to lock a binary semaphore and for another</a:t>
            </a:r>
          </a:p>
          <a:p>
            <a:r>
              <a:rPr lang="en-US" sz="1200" kern="1200" baseline="0" dirty="0" smtClean="0">
                <a:solidFill>
                  <a:schemeClr val="tx1"/>
                </a:solidFill>
                <a:latin typeface="+mn-lt"/>
                <a:ea typeface="+mn-ea"/>
                <a:cs typeface="+mn-cs"/>
              </a:rPr>
              <a:t>to unlock it.</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4070105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11856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5.8  is an example of the operation of a strong semaphore. Here processes A, B, and C depend on a result from process D. Initially (1), A is running;</a:t>
            </a:r>
          </a:p>
          <a:p>
            <a:r>
              <a:rPr lang="en-US" sz="1200" kern="1200" baseline="0" dirty="0" smtClean="0">
                <a:solidFill>
                  <a:schemeClr val="tx1"/>
                </a:solidFill>
                <a:latin typeface="+mn-lt"/>
                <a:ea typeface="+mn-ea"/>
                <a:cs typeface="+mn-cs"/>
              </a:rPr>
              <a:t>B, C, and D are ready; and the semaphore count is 1, indicating that one of D’s results is available. When A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on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the semaphore decrements to 0, and A can continue to execute; subsequently it rejoins the ready queue. Then B runs (2), eventually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and is blocked, allowing D to run (3). When D completes a new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instruction, which allows B to move to the ready queue (4). D rejoins the ready queue and C begins to run (5) but is blocked when it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Similarly, A and B run and are blocked on the semaphore, allowing D to resume execution (6). When D has a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which transfers C to the ready queue. Later cycles of D will release A and B from the Blocked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97075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our second example, consider two process, P3 and P4, that share global variables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 , with initial values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1 and c = 2 . At some point in its execution, P3 executes the assignment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and at some point in its execution, P4 executes the assignment c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3 and c = 5 . If P4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4 and c = 3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63730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For the mutual exclusion algorithm discussed in the next subsection and illustrated in Figure 5.9 , strong semaphores guarantee freedom from starvation, while weak semaphores do not. We will assume strong semaphores because they are more convenient and because this is the form of semaphore typically provided by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5.9 shows a straightforward solution to the mutual exclusion problem using a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(compare Figure 5.4 ). Consider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identified in the array P (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all of which need access to the same resource. Each process has a critical section </a:t>
            </a:r>
            <a:r>
              <a:rPr lang="en-US" sz="1200" kern="1200" baseline="0" dirty="0" smtClean="0">
                <a:solidFill>
                  <a:schemeClr val="tx1"/>
                </a:solidFill>
                <a:latin typeface="+mn-lt"/>
                <a:ea typeface="+mn-ea"/>
                <a:cs typeface="+mn-cs"/>
              </a:rPr>
              <a:t>used to access the resource. In each process, a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is executed just before its critical section. If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becomes negative, the process is blocked. If the value is 1, then it is decremented to 0 and the process immediately enters its critical section; because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no longer positive, no other process will be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semaphore is initialized to 1. Thus, the first process that executes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will be able to enter the critical section immediately,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0. Any other process attempting to enter the critical section will find it busy and will be blocked,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–1. Any number of processes may attempt entry; each such unsuccessful attempt results in a further decrement of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When the process that initially entered its critical section departs,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incremented and one of the blocked processes (if any) is removed from the queue of blocked processes associated with the semaphore and put in a Ready state. When it is next scheduled by the OS, it may enter the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431937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5.10, based on one in [BACO03], shows a possible sequence for three</a:t>
            </a:r>
          </a:p>
          <a:p>
            <a:r>
              <a:rPr lang="en-US" sz="1200" kern="1200" baseline="0" dirty="0" smtClean="0">
                <a:solidFill>
                  <a:schemeClr val="tx1"/>
                </a:solidFill>
                <a:latin typeface="+mn-lt"/>
                <a:ea typeface="+mn-ea"/>
                <a:cs typeface="+mn-cs"/>
              </a:rPr>
              <a:t>processes using the mutual exclusion discipline of Figure 5.9. In this example three</a:t>
            </a:r>
          </a:p>
          <a:p>
            <a:r>
              <a:rPr lang="en-US" sz="1200" kern="1200" baseline="0" dirty="0" smtClean="0">
                <a:solidFill>
                  <a:schemeClr val="tx1"/>
                </a:solidFill>
                <a:latin typeface="+mn-lt"/>
                <a:ea typeface="+mn-ea"/>
                <a:cs typeface="+mn-cs"/>
              </a:rPr>
              <a:t>processes (A, B, C) access a shared resource protected by the semaphore lock .</a:t>
            </a:r>
          </a:p>
          <a:p>
            <a:r>
              <a:rPr lang="en-US" sz="1200" kern="1200" baseline="0" dirty="0" smtClean="0">
                <a:solidFill>
                  <a:schemeClr val="tx1"/>
                </a:solidFill>
                <a:latin typeface="+mn-lt"/>
                <a:ea typeface="+mn-ea"/>
                <a:cs typeface="+mn-cs"/>
              </a:rPr>
              <a:t>Process A executes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(lock) ; because the semaphore has a value of 1 at</a:t>
            </a:r>
          </a:p>
          <a:p>
            <a:r>
              <a:rPr lang="en-US" sz="1200" kern="1200" baseline="0" dirty="0" smtClean="0">
                <a:solidFill>
                  <a:schemeClr val="tx1"/>
                </a:solidFill>
                <a:latin typeface="+mn-lt"/>
                <a:ea typeface="+mn-ea"/>
                <a:cs typeface="+mn-cs"/>
              </a:rPr>
              <a:t>the time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 can immediately enter its critical section and</a:t>
            </a:r>
          </a:p>
          <a:p>
            <a:r>
              <a:rPr lang="en-US" sz="1200" kern="1200" baseline="0" dirty="0" smtClean="0">
                <a:solidFill>
                  <a:schemeClr val="tx1"/>
                </a:solidFill>
                <a:latin typeface="+mn-lt"/>
                <a:ea typeface="+mn-ea"/>
                <a:cs typeface="+mn-cs"/>
              </a:rPr>
              <a:t>the semaphore takes on the value 0. While A is in its critical section, both B and</a:t>
            </a:r>
          </a:p>
          <a:p>
            <a:r>
              <a:rPr lang="en-US" sz="1200" kern="1200" baseline="0" dirty="0" smtClean="0">
                <a:solidFill>
                  <a:schemeClr val="tx1"/>
                </a:solidFill>
                <a:latin typeface="+mn-lt"/>
                <a:ea typeface="+mn-ea"/>
                <a:cs typeface="+mn-cs"/>
              </a:rPr>
              <a:t>C perform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and are blocked pending the availability of the</a:t>
            </a:r>
          </a:p>
          <a:p>
            <a:r>
              <a:rPr lang="en-US" sz="1200" kern="1200" baseline="0" dirty="0" smtClean="0">
                <a:solidFill>
                  <a:schemeClr val="tx1"/>
                </a:solidFill>
                <a:latin typeface="+mn-lt"/>
                <a:ea typeface="+mn-ea"/>
                <a:cs typeface="+mn-cs"/>
              </a:rPr>
              <a:t>semaphore. When A exits its critical section and performs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(lock) , B,</a:t>
            </a:r>
          </a:p>
          <a:p>
            <a:r>
              <a:rPr lang="en-US" sz="1200" kern="1200" baseline="0" dirty="0" smtClean="0">
                <a:solidFill>
                  <a:schemeClr val="tx1"/>
                </a:solidFill>
                <a:latin typeface="+mn-lt"/>
                <a:ea typeface="+mn-ea"/>
                <a:cs typeface="+mn-cs"/>
              </a:rPr>
              <a:t>which was the first process in the queue, can now enter its critical section.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18816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680267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Multiprogramming: The management of multiple processes within a uniprocessor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Multiprocessing : The management of multiple processes within a multiprocessor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Distributed processing: The management of multiple processes executing on multiple, distributed computer systems. The recent proliferation of clusters is a prime example of this type of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559518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Multiprogramming: The management of multiple processes within a uniprocessor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Multiprocessing : The management of multiple processes within a multiprocessor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Distributed processing: The management of multiple processes executing on multiple, distributed computer systems. The recent proliferation of clusters is a prime example of this type of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28047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Multiprogramming: The management of multiple processes within a uniprocessor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Multiprocessing : The management of multiple processes within a multiprocessor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Distributed processing: The management of multiple processes executing on multiple, distributed computer systems. The recent proliferation of clusters is a prime example of this type of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184497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5.11 illustrates the structure of buffer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The producer can generate items and store them in the buffer at its own pace. Each time, an index ( </a:t>
            </a:r>
            <a:r>
              <a:rPr lang="en-US" sz="1200" i="1" kern="1200" baseline="0" dirty="0" smtClean="0">
                <a:solidFill>
                  <a:schemeClr val="tx1"/>
                </a:solidFill>
                <a:latin typeface="+mn-lt"/>
                <a:ea typeface="+mn-ea"/>
                <a:cs typeface="+mn-cs"/>
              </a:rPr>
              <a:t>in ) into the </a:t>
            </a:r>
            <a:r>
              <a:rPr lang="en-US" sz="1200" kern="1200" baseline="0" dirty="0" smtClean="0">
                <a:solidFill>
                  <a:schemeClr val="tx1"/>
                </a:solidFill>
                <a:latin typeface="+mn-lt"/>
                <a:ea typeface="+mn-ea"/>
                <a:cs typeface="+mn-cs"/>
              </a:rPr>
              <a:t>buffer is incremented. The consumer proceeds in a similar fashion but must make sure that it does not attempt to read from an empty buffer. Hence, the consumer makes sure that the producer has advanced beyond it ( </a:t>
            </a:r>
            <a:r>
              <a:rPr lang="en-US" sz="1200" i="1" kern="1200" baseline="0" dirty="0" smtClean="0">
                <a:solidFill>
                  <a:schemeClr val="tx1"/>
                </a:solidFill>
                <a:latin typeface="+mn-lt"/>
                <a:ea typeface="+mn-ea"/>
                <a:cs typeface="+mn-cs"/>
              </a:rPr>
              <a:t>in &gt; out ) before proceeding.</a:t>
            </a:r>
            <a:endParaRPr lang="en-NZ" dirty="0" smtClean="0"/>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21397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Let us try to implement this system using binary semaphores. Figure 5.12 is a first attempt. Rather than deal with the indices </a:t>
            </a:r>
            <a:r>
              <a:rPr lang="en-US" sz="1200" i="1" kern="1200" baseline="0" dirty="0" smtClean="0">
                <a:solidFill>
                  <a:schemeClr val="tx1"/>
                </a:solidFill>
                <a:latin typeface="+mn-lt"/>
                <a:ea typeface="+mn-ea"/>
                <a:cs typeface="+mn-cs"/>
              </a:rPr>
              <a:t>in and out , we can simply keep track </a:t>
            </a:r>
            <a:r>
              <a:rPr lang="en-US" sz="1200" kern="1200" baseline="0" dirty="0" smtClean="0">
                <a:solidFill>
                  <a:schemeClr val="tx1"/>
                </a:solidFill>
                <a:latin typeface="+mn-lt"/>
                <a:ea typeface="+mn-ea"/>
                <a:cs typeface="+mn-cs"/>
              </a:rPr>
              <a:t>of the number of items in the buffer, using the integer variable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in – out ). The </a:t>
            </a:r>
            <a:r>
              <a:rPr lang="en-US" sz="1200" kern="1200" baseline="0" dirty="0" smtClean="0">
                <a:solidFill>
                  <a:schemeClr val="tx1"/>
                </a:solidFill>
                <a:latin typeface="+mn-lt"/>
                <a:ea typeface="+mn-ea"/>
                <a:cs typeface="+mn-cs"/>
              </a:rPr>
              <a:t>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used to enforce mutual exclusion; the semaphore delay is used to force the consumer to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if the buffer is empty.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solution seems rather straightforward. The producer is free to add to the buffer at any time. It performs </a:t>
            </a:r>
            <a:r>
              <a:rPr lang="en-US" sz="1200" kern="1200" baseline="0" dirty="0" err="1" smtClean="0">
                <a:solidFill>
                  <a:schemeClr val="tx1"/>
                </a:solidFill>
                <a:latin typeface="+mn-lt"/>
                <a:ea typeface="+mn-ea"/>
                <a:cs typeface="+mn-cs"/>
              </a:rPr>
              <a:t>semWaitB(s</a:t>
            </a:r>
            <a:r>
              <a:rPr lang="en-US" sz="1200" kern="1200" baseline="0" dirty="0" smtClean="0">
                <a:solidFill>
                  <a:schemeClr val="tx1"/>
                </a:solidFill>
                <a:latin typeface="+mn-lt"/>
                <a:ea typeface="+mn-ea"/>
                <a:cs typeface="+mn-cs"/>
              </a:rPr>
              <a:t>) before appending and </a:t>
            </a:r>
            <a:r>
              <a:rPr lang="en-US" sz="1200" kern="1200" baseline="0" dirty="0" err="1" smtClean="0">
                <a:solidFill>
                  <a:schemeClr val="tx1"/>
                </a:solidFill>
                <a:latin typeface="+mn-lt"/>
                <a:ea typeface="+mn-ea"/>
                <a:cs typeface="+mn-cs"/>
              </a:rPr>
              <a:t>semSignalB(s</a:t>
            </a:r>
            <a:r>
              <a:rPr lang="en-US" sz="1200" kern="1200" baseline="0" dirty="0" smtClean="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1, then the buffer was empty just prior </a:t>
            </a:r>
            <a:r>
              <a:rPr lang="en-US" sz="1200" kern="1200" baseline="0" dirty="0" smtClean="0">
                <a:solidFill>
                  <a:schemeClr val="tx1"/>
                </a:solidFill>
                <a:latin typeface="+mn-lt"/>
                <a:ea typeface="+mn-ea"/>
                <a:cs typeface="+mn-cs"/>
              </a:rPr>
              <a:t>to this append, so the producer performs </a:t>
            </a:r>
            <a:r>
              <a:rPr lang="en-US" sz="1200" kern="1200" baseline="0" dirty="0" err="1" smtClean="0">
                <a:solidFill>
                  <a:schemeClr val="tx1"/>
                </a:solidFill>
                <a:latin typeface="+mn-lt"/>
                <a:ea typeface="+mn-ea"/>
                <a:cs typeface="+mn-cs"/>
              </a:rPr>
              <a:t>semSignalB(delay</a:t>
            </a:r>
            <a:r>
              <a:rPr lang="en-US" sz="1200" kern="1200" baseline="0" dirty="0" smtClean="0">
                <a:solidFill>
                  <a:schemeClr val="tx1"/>
                </a:solidFill>
                <a:latin typeface="+mn-lt"/>
                <a:ea typeface="+mn-ea"/>
                <a:cs typeface="+mn-cs"/>
              </a:rPr>
              <a:t>) to alert the consumer of this fact. The consumer begins by waiting for the first item to be produced,</a:t>
            </a:r>
          </a:p>
          <a:p>
            <a:r>
              <a:rPr lang="en-US" sz="1200" kern="1200" baseline="0" dirty="0" smtClean="0">
                <a:solidFill>
                  <a:schemeClr val="tx1"/>
                </a:solidFill>
                <a:latin typeface="+mn-lt"/>
                <a:ea typeface="+mn-ea"/>
                <a:cs typeface="+mn-cs"/>
              </a:rPr>
              <a:t>using </a:t>
            </a:r>
            <a:r>
              <a:rPr lang="en-US" sz="1200" kern="1200" baseline="0" dirty="0" err="1" smtClean="0">
                <a:solidFill>
                  <a:schemeClr val="tx1"/>
                </a:solidFill>
                <a:latin typeface="+mn-lt"/>
                <a:ea typeface="+mn-ea"/>
                <a:cs typeface="+mn-cs"/>
              </a:rPr>
              <a:t>semWaitB(delay</a:t>
            </a:r>
            <a:r>
              <a:rPr lang="en-US" sz="1200" kern="1200" baseline="0" dirty="0" smtClean="0">
                <a:solidFill>
                  <a:schemeClr val="tx1"/>
                </a:solidFill>
                <a:latin typeface="+mn-lt"/>
                <a:ea typeface="+mn-ea"/>
                <a:cs typeface="+mn-cs"/>
              </a:rPr>
              <a:t>) . It then takes an item and decrements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in its critical </a:t>
            </a:r>
            <a:r>
              <a:rPr lang="en-US" sz="1200" kern="1200" baseline="0" dirty="0" smtClean="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will usually </a:t>
            </a:r>
            <a:r>
              <a:rPr lang="en-US" sz="1200" kern="1200" baseline="0" dirty="0" smtClean="0">
                <a:solidFill>
                  <a:schemeClr val="tx1"/>
                </a:solidFill>
                <a:latin typeface="+mn-lt"/>
                <a:ea typeface="+mn-ea"/>
                <a:cs typeface="+mn-cs"/>
              </a:rPr>
              <a:t>be positive. Hence both producer and consumer run smoothly.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smtClean="0">
                <a:solidFill>
                  <a:schemeClr val="tx1"/>
                </a:solidFill>
                <a:latin typeface="+mn-lt"/>
                <a:ea typeface="+mn-ea"/>
                <a:cs typeface="+mn-cs"/>
              </a:rPr>
              <a:t>if </a:t>
            </a:r>
            <a:r>
              <a:rPr lang="en-US" sz="1200" b="1" i="1" kern="1200" baseline="0" dirty="0" err="1" smtClean="0">
                <a:solidFill>
                  <a:schemeClr val="tx1"/>
                </a:solidFill>
                <a:latin typeface="+mn-lt"/>
                <a:ea typeface="+mn-ea"/>
                <a:cs typeface="+mn-cs"/>
              </a:rPr>
              <a:t>n</a:t>
            </a:r>
            <a:r>
              <a:rPr lang="en-US" sz="1200" b="1" i="1" kern="1200" baseline="0" dirty="0" smtClean="0">
                <a:solidFill>
                  <a:schemeClr val="tx1"/>
                </a:solidFill>
                <a:latin typeface="+mn-lt"/>
                <a:ea typeface="+mn-ea"/>
                <a:cs typeface="+mn-cs"/>
              </a:rPr>
              <a:t> == 0 </a:t>
            </a:r>
            <a:r>
              <a:rPr lang="en-US" sz="1200" b="1" i="1" kern="1200" baseline="0" dirty="0" err="1" smtClean="0">
                <a:solidFill>
                  <a:schemeClr val="tx1"/>
                </a:solidFill>
                <a:latin typeface="+mn-lt"/>
                <a:ea typeface="+mn-ea"/>
                <a:cs typeface="+mn-cs"/>
              </a:rPr>
              <a:t>semWaitB(delay</a:t>
            </a:r>
            <a:r>
              <a:rPr lang="en-US" sz="1200" b="1" i="1" kern="1200" baseline="0" dirty="0" smtClean="0">
                <a:solidFill>
                  <a:schemeClr val="tx1"/>
                </a:solidFill>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721974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scenario outlined in Table 5.4 . In line 14, the consumer fails to execute the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operation. The consumer did indeed exhaust the buffer and set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to 0 (line 8), but the producer has incremented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before the consumer can test it in line 14. The result is a </a:t>
            </a:r>
            <a:r>
              <a:rPr lang="en-US" sz="1200" kern="1200" baseline="0" dirty="0" err="1" smtClean="0">
                <a:solidFill>
                  <a:schemeClr val="tx1"/>
                </a:solidFill>
                <a:latin typeface="+mn-lt"/>
                <a:ea typeface="+mn-ea"/>
                <a:cs typeface="+mn-cs"/>
              </a:rPr>
              <a:t>semSignalB</a:t>
            </a:r>
            <a:r>
              <a:rPr lang="en-US" sz="1200" kern="1200" baseline="0" dirty="0" smtClean="0">
                <a:solidFill>
                  <a:schemeClr val="tx1"/>
                </a:solidFill>
                <a:latin typeface="+mn-lt"/>
                <a:ea typeface="+mn-ea"/>
                <a:cs typeface="+mn-cs"/>
              </a:rPr>
              <a:t> not matched by a prior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 The value of –1 for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in line 20 means that the consumer has </a:t>
            </a:r>
            <a:r>
              <a:rPr lang="en-US" sz="1200" kern="1200" baseline="0" dirty="0" smtClean="0">
                <a:solidFill>
                  <a:schemeClr val="tx1"/>
                </a:solidFill>
                <a:latin typeface="+mn-lt"/>
                <a:ea typeface="+mn-ea"/>
                <a:cs typeface="+mn-cs"/>
              </a:rPr>
              <a:t>consumed an item from the buffer that does not exist. It would not do simply to move the conditional statement inside the critical section of the consumer because this</a:t>
            </a:r>
          </a:p>
          <a:p>
            <a:r>
              <a:rPr lang="en-US" sz="1200" kern="1200" baseline="0" dirty="0" smtClean="0">
                <a:solidFill>
                  <a:schemeClr val="tx1"/>
                </a:solidFill>
                <a:latin typeface="+mn-lt"/>
                <a:ea typeface="+mn-ea"/>
                <a:cs typeface="+mn-cs"/>
              </a:rPr>
              <a:t>could lead to deadlock (e.g., after line 8 of Table 5.4 ).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967508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fix for the problem is to introduce an auxiliary variable that can be set in the consumer’s critical section for use later on. This is shown in Figure 5.13 . A careful trace of the logic should convince you that deadlock can no longer occur.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0445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What design and management issues are raised by the existence of concurrency?</a:t>
            </a:r>
          </a:p>
          <a:p>
            <a:r>
              <a:rPr lang="en-US" sz="1200" b="0" kern="1200" baseline="0" dirty="0" smtClean="0">
                <a:solidFill>
                  <a:schemeClr val="tx1"/>
                </a:solidFill>
                <a:latin typeface="+mn-lt"/>
                <a:ea typeface="+mn-ea"/>
                <a:cs typeface="+mn-cs"/>
              </a:rPr>
              <a:t>We can list the following concerns: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OS must be able to keep track of the various processes. This is done with the use of process control blocks and was described in Chapter 4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OS must allocate and de-allocate various resources for each active process.</a:t>
            </a:r>
          </a:p>
          <a:p>
            <a:r>
              <a:rPr lang="en-US" sz="1200" b="0" kern="1200" baseline="0" dirty="0" smtClean="0">
                <a:solidFill>
                  <a:schemeClr val="tx1"/>
                </a:solidFill>
                <a:latin typeface="+mn-lt"/>
                <a:ea typeface="+mn-ea"/>
                <a:cs typeface="+mn-cs"/>
              </a:rPr>
              <a:t>At times, multiple processes want access to the same resource. These resources include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Processor time: This is the scheduling function, discussed in Part Four.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Memory: Most operating systems use a virtual memory scheme. The topic is addressed in Part Three.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Files: Discussed in Chapter 12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I/O devices: Discussed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OS must protect the data and physical resources of each process against</a:t>
            </a:r>
          </a:p>
          <a:p>
            <a:r>
              <a:rPr lang="en-US" sz="1200" b="0" kern="1200" baseline="0" dirty="0" smtClean="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functioning of a process, and the output it produces, must be independent </a:t>
            </a:r>
          </a:p>
          <a:p>
            <a:r>
              <a:rPr lang="en-US" sz="1200" b="0" kern="1200" baseline="0" dirty="0" smtClean="0">
                <a:solidFill>
                  <a:schemeClr val="tx1"/>
                </a:solidFill>
                <a:latin typeface="+mn-lt"/>
                <a:ea typeface="+mn-ea"/>
                <a:cs typeface="+mn-cs"/>
              </a:rPr>
              <a:t>of the speed at which its execution is carried out relative to the speed of other</a:t>
            </a:r>
          </a:p>
          <a:p>
            <a:r>
              <a:rPr lang="en-US" sz="1200" b="0" kern="1200" baseline="0" dirty="0" smtClean="0">
                <a:solidFill>
                  <a:schemeClr val="tx1"/>
                </a:solidFill>
                <a:latin typeface="+mn-lt"/>
                <a:ea typeface="+mn-ea"/>
                <a:cs typeface="+mn-cs"/>
              </a:rPr>
              <a:t>concurrent processes. This is the subject of this chapter.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084713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somewhat cleaner solution can be obtained if general semaphores (also called counting semaphores) are used, as shown in Figure 5.14 . The variable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is now a semaphore. Its value still is equal to the number of items in the buffer. Suppose now that in transcribing this program, a mistake is made and the operations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semSignal(n</a:t>
            </a:r>
            <a:r>
              <a:rPr lang="en-US" sz="1200" kern="1200" baseline="0" dirty="0" smtClean="0">
                <a:solidFill>
                  <a:schemeClr val="tx1"/>
                </a:solidFill>
                <a:latin typeface="+mn-lt"/>
                <a:ea typeface="+mn-ea"/>
                <a:cs typeface="+mn-cs"/>
              </a:rPr>
              <a:t>) are interchanged. This would require that the </a:t>
            </a:r>
            <a:r>
              <a:rPr lang="en-US" sz="1200" kern="1200" baseline="0" dirty="0" err="1" smtClean="0">
                <a:solidFill>
                  <a:schemeClr val="tx1"/>
                </a:solidFill>
                <a:latin typeface="+mn-lt"/>
                <a:ea typeface="+mn-ea"/>
                <a:cs typeface="+mn-cs"/>
              </a:rPr>
              <a:t>semSignal(n</a:t>
            </a:r>
            <a:r>
              <a:rPr lang="en-US" sz="1200" kern="1200" baseline="0" dirty="0" smtClean="0">
                <a:solidFill>
                  <a:schemeClr val="tx1"/>
                </a:solidFill>
                <a:latin typeface="+mn-lt"/>
                <a:ea typeface="+mn-ea"/>
                <a:cs typeface="+mn-cs"/>
              </a:rPr>
              <a:t>) operation be performed in the producer’s critical section without interruption by the consumer or another producer. Would this affect the program? 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365292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Finally, let us add a new and realistic restriction to the producer/consumer problem: namely, that the buffer is finite. The buffer is treated as a circular storage ( Figure 5.15 ), and pointer values must be expressed modulo the size of the buffer.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413871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5.16 shows a solution using general semaphores. The semaphore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has </a:t>
            </a:r>
            <a:r>
              <a:rPr lang="en-US" sz="1200" kern="1200" baseline="0" dirty="0" smtClean="0">
                <a:solidFill>
                  <a:schemeClr val="tx1"/>
                </a:solidFill>
                <a:latin typeface="+mn-lt"/>
                <a:ea typeface="+mn-ea"/>
                <a:cs typeface="+mn-cs"/>
              </a:rPr>
              <a:t>been added to keep track of the number of empty spaces.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521563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earlier, it is imperative that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 Thus, any of the software schemes, such as Dekker’s algorithm or Peterson’s algorithm ( Appendix A ), could be used; this would entail a substantial processing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alternative is to use one of the hardware-supported schemes for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141237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5.17 shows the use of a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instruction.</a:t>
            </a:r>
          </a:p>
          <a:p>
            <a:r>
              <a:rPr lang="en-US" sz="1200" kern="1200" baseline="0" dirty="0" smtClean="0">
                <a:solidFill>
                  <a:schemeClr val="tx1"/>
                </a:solidFill>
                <a:latin typeface="+mn-lt"/>
                <a:ea typeface="+mn-ea"/>
                <a:cs typeface="+mn-cs"/>
              </a:rPr>
              <a:t>In this implementation, the semaphore is again a structure, as in Figure 5.6,</a:t>
            </a:r>
          </a:p>
          <a:p>
            <a:r>
              <a:rPr lang="en-US" sz="1200" kern="1200" baseline="0" dirty="0" smtClean="0">
                <a:solidFill>
                  <a:schemeClr val="tx1"/>
                </a:solidFill>
                <a:latin typeface="+mn-lt"/>
                <a:ea typeface="+mn-ea"/>
                <a:cs typeface="+mn-cs"/>
              </a:rPr>
              <a:t>but now includes a new integer component, </a:t>
            </a:r>
            <a:r>
              <a:rPr lang="en-US" sz="1200" kern="1200" baseline="0" dirty="0" err="1" smtClean="0">
                <a:solidFill>
                  <a:schemeClr val="tx1"/>
                </a:solidFill>
                <a:latin typeface="+mn-lt"/>
                <a:ea typeface="+mn-ea"/>
                <a:cs typeface="+mn-cs"/>
              </a:rPr>
              <a:t>s.flag</a:t>
            </a:r>
            <a:r>
              <a:rPr lang="en-US" sz="1200" kern="1200" baseline="0" dirty="0" smtClean="0">
                <a:solidFill>
                  <a:schemeClr val="tx1"/>
                </a:solidFill>
                <a:latin typeface="+mn-lt"/>
                <a:ea typeface="+mn-ea"/>
                <a:cs typeface="+mn-cs"/>
              </a:rPr>
              <a:t> . Admittedly, this involves a form</a:t>
            </a:r>
          </a:p>
          <a:p>
            <a:r>
              <a:rPr lang="en-US" sz="1200" kern="1200" baseline="0" dirty="0" smtClean="0">
                <a:solidFill>
                  <a:schemeClr val="tx1"/>
                </a:solidFill>
                <a:latin typeface="+mn-lt"/>
                <a:ea typeface="+mn-ea"/>
                <a:cs typeface="+mn-cs"/>
              </a:rPr>
              <a:t>of busy waiting. However,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operations are relatively</a:t>
            </a:r>
          </a:p>
          <a:p>
            <a:r>
              <a:rPr lang="en-US" sz="1200" kern="1200" baseline="0" dirty="0" smtClean="0">
                <a:solidFill>
                  <a:schemeClr val="tx1"/>
                </a:solidFill>
                <a:latin typeface="+mn-lt"/>
                <a:ea typeface="+mn-ea"/>
                <a:cs typeface="+mn-cs"/>
              </a:rPr>
              <a:t>short, so the amount of busy waiting involved should be minor.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single-processor system, it is possible to inhibit interrupts for the duration</a:t>
            </a:r>
          </a:p>
          <a:p>
            <a:r>
              <a:rPr lang="en-US" sz="1200" kern="1200" baseline="0" dirty="0" smtClean="0">
                <a:solidFill>
                  <a:schemeClr val="tx1"/>
                </a:solidFill>
                <a:latin typeface="+mn-lt"/>
                <a:ea typeface="+mn-ea"/>
                <a:cs typeface="+mn-cs"/>
              </a:rPr>
              <a:t>of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 as suggested in Figure 5.17b. Once</a:t>
            </a:r>
          </a:p>
          <a:p>
            <a:r>
              <a:rPr lang="en-US" sz="1200" kern="1200" baseline="0" dirty="0" smtClean="0">
                <a:solidFill>
                  <a:schemeClr val="tx1"/>
                </a:solidFill>
                <a:latin typeface="+mn-lt"/>
                <a:ea typeface="+mn-ea"/>
                <a:cs typeface="+mn-cs"/>
              </a:rPr>
              <a:t>again, the relatively short duration of these operations means that this approach is</a:t>
            </a:r>
          </a:p>
          <a:p>
            <a:r>
              <a:rPr lang="en-US" sz="1200" kern="1200" baseline="0" dirty="0" smtClean="0">
                <a:solidFill>
                  <a:schemeClr val="tx1"/>
                </a:solidFill>
                <a:latin typeface="+mn-lt"/>
                <a:ea typeface="+mn-ea"/>
                <a:cs typeface="+mn-cs"/>
              </a:rPr>
              <a:t>reasonable.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358439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586815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chief characteristics of a monitor are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local data variables are accessible only by the monitor’s procedures and</a:t>
            </a:r>
          </a:p>
          <a:p>
            <a:r>
              <a:rPr lang="en-US" sz="1200" kern="1200" baseline="0" dirty="0" smtClean="0">
                <a:solidFill>
                  <a:schemeClr val="tx1"/>
                </a:solidFill>
                <a:latin typeface="+mn-lt"/>
                <a:ea typeface="+mn-ea"/>
                <a:cs typeface="+mn-cs"/>
              </a:rPr>
              <a:t>not by any external procedure.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enters the monitor by invoking one of its procedures.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Only one process may be executing in the monitor at a time; any other processes</a:t>
            </a:r>
          </a:p>
          <a:p>
            <a:r>
              <a:rPr lang="en-US" sz="1200" kern="1200" baseline="0" dirty="0" smtClean="0">
                <a:solidFill>
                  <a:schemeClr val="tx1"/>
                </a:solidFill>
                <a:latin typeface="+mn-lt"/>
                <a:ea typeface="+mn-ea"/>
                <a:cs typeface="+mn-cs"/>
              </a:rPr>
              <a:t>that have invoked the monitor are blocked, waiting for the monitor to become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smtClean="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570079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monitor supports synchronization by the use of </a:t>
            </a:r>
            <a:r>
              <a:rPr lang="en-US" sz="1200" b="1" kern="1200" baseline="0" dirty="0" smtClean="0">
                <a:solidFill>
                  <a:schemeClr val="tx1"/>
                </a:solidFill>
                <a:latin typeface="+mn-lt"/>
                <a:ea typeface="+mn-ea"/>
                <a:cs typeface="+mn-cs"/>
              </a:rPr>
              <a:t>condition variables that are </a:t>
            </a:r>
            <a:r>
              <a:rPr lang="en-US" sz="1200" kern="1200" baseline="0" dirty="0" smtClean="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cwait(c</a:t>
            </a:r>
            <a:r>
              <a:rPr lang="en-US" sz="1200" kern="1200" baseline="0" dirty="0" smtClean="0">
                <a:solidFill>
                  <a:schemeClr val="tx1"/>
                </a:solidFill>
                <a:latin typeface="+mn-lt"/>
                <a:ea typeface="+mn-ea"/>
                <a:cs typeface="+mn-cs"/>
              </a:rPr>
              <a:t>) : Suspend execution of the calling process on condition </a:t>
            </a:r>
            <a:r>
              <a:rPr lang="en-US" sz="1200" i="1" kern="1200" baseline="0" dirty="0" smtClean="0">
                <a:solidFill>
                  <a:schemeClr val="tx1"/>
                </a:solidFill>
                <a:latin typeface="+mn-lt"/>
                <a:ea typeface="+mn-ea"/>
                <a:cs typeface="+mn-cs"/>
              </a:rPr>
              <a:t>c . The monitor </a:t>
            </a:r>
            <a:r>
              <a:rPr lang="en-US" sz="1200" kern="1200" baseline="0" dirty="0" smtClean="0">
                <a:solidFill>
                  <a:schemeClr val="tx1"/>
                </a:solidFill>
                <a:latin typeface="+mn-lt"/>
                <a:ea typeface="+mn-ea"/>
                <a:cs typeface="+mn-cs"/>
              </a:rPr>
              <a:t>is now available for use by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csignal(c</a:t>
            </a:r>
            <a:r>
              <a:rPr lang="en-US" sz="1200" kern="1200" baseline="0" dirty="0" smtClean="0">
                <a:solidFill>
                  <a:schemeClr val="tx1"/>
                </a:solidFill>
                <a:latin typeface="+mn-lt"/>
                <a:ea typeface="+mn-ea"/>
                <a:cs typeface="+mn-cs"/>
              </a:rPr>
              <a:t>) : Resume execution of some process blocked after a </a:t>
            </a:r>
            <a:r>
              <a:rPr lang="en-US" sz="1200" kern="1200" baseline="0" dirty="0" err="1" smtClean="0">
                <a:solidFill>
                  <a:schemeClr val="tx1"/>
                </a:solidFill>
                <a:latin typeface="+mn-lt"/>
                <a:ea typeface="+mn-ea"/>
                <a:cs typeface="+mn-cs"/>
              </a:rPr>
              <a:t>cwait</a:t>
            </a:r>
            <a:r>
              <a:rPr lang="en-US" sz="1200" kern="1200" baseline="0" dirty="0" smtClean="0">
                <a:solidFill>
                  <a:schemeClr val="tx1"/>
                </a:solidFill>
                <a:latin typeface="+mn-lt"/>
                <a:ea typeface="+mn-ea"/>
                <a:cs typeface="+mn-cs"/>
              </a:rPr>
              <a:t> on the same condition. If there are several such processes, choose one of them; if there is no such process, do nothing.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monitor </a:t>
            </a:r>
            <a:r>
              <a:rPr lang="en-US" sz="1200" i="1" kern="1200" baseline="0" dirty="0" smtClean="0">
                <a:solidFill>
                  <a:schemeClr val="tx1"/>
                </a:solidFill>
                <a:latin typeface="+mn-lt"/>
                <a:ea typeface="+mn-ea"/>
                <a:cs typeface="+mn-cs"/>
              </a:rPr>
              <a:t>wait and signal operations are different from those for the </a:t>
            </a:r>
            <a:r>
              <a:rPr lang="en-US" sz="1200" kern="1200" baseline="0" dirty="0" smtClean="0">
                <a:solidFill>
                  <a:schemeClr val="tx1"/>
                </a:solidFill>
                <a:latin typeface="+mn-lt"/>
                <a:ea typeface="+mn-ea"/>
                <a:cs typeface="+mn-cs"/>
              </a:rPr>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883545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5.18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by issuing </a:t>
            </a:r>
            <a:r>
              <a:rPr lang="en-US" sz="1200" i="1" kern="1200" baseline="0" dirty="0" err="1" smtClean="0">
                <a:solidFill>
                  <a:schemeClr val="tx1"/>
                </a:solidFill>
                <a:latin typeface="+mn-lt"/>
                <a:ea typeface="+mn-ea"/>
                <a:cs typeface="+mn-cs"/>
              </a:rPr>
              <a:t>cwait(x</a:t>
            </a:r>
            <a:r>
              <a:rPr lang="en-US" sz="1200" i="1" kern="1200" baseline="0" dirty="0" smtClean="0">
                <a:solidFill>
                  <a:schemeClr val="tx1"/>
                </a:solidFill>
                <a:latin typeface="+mn-lt"/>
                <a:ea typeface="+mn-ea"/>
                <a:cs typeface="+mn-cs"/>
              </a:rPr>
              <a:t>) ; it is then placed </a:t>
            </a:r>
            <a:r>
              <a:rPr lang="en-US" sz="1200" kern="1200" baseline="0" dirty="0" smtClean="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smtClean="0">
                <a:solidFill>
                  <a:schemeClr val="tx1"/>
                </a:solidFill>
                <a:latin typeface="+mn-lt"/>
                <a:ea typeface="+mn-ea"/>
                <a:cs typeface="+mn-cs"/>
              </a:rPr>
              <a:t>cwait(x</a:t>
            </a:r>
            <a:r>
              <a:rPr lang="en-US" sz="1200" kern="1200" baseline="0" dirty="0" smtClean="0">
                <a:solidFill>
                  <a:schemeClr val="tx1"/>
                </a:solidFill>
                <a:latin typeface="+mn-lt"/>
                <a:ea typeface="+mn-ea"/>
                <a:cs typeface="+mn-cs"/>
              </a:rPr>
              <a:t>) call.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that is executing in the monitor detects a change in the condition variable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 it issues </a:t>
            </a:r>
            <a:r>
              <a:rPr lang="en-US" sz="1200" kern="1200" baseline="0" dirty="0" err="1" smtClean="0">
                <a:solidFill>
                  <a:schemeClr val="tx1"/>
                </a:solidFill>
                <a:latin typeface="+mn-lt"/>
                <a:ea typeface="+mn-ea"/>
                <a:cs typeface="+mn-cs"/>
              </a:rPr>
              <a:t>csignal(x</a:t>
            </a:r>
            <a:r>
              <a:rPr lang="en-US" sz="1200" kern="1200" baseline="0" dirty="0" smtClean="0">
                <a:solidFill>
                  <a:schemeClr val="tx1"/>
                </a:solidFill>
                <a:latin typeface="+mn-lt"/>
                <a:ea typeface="+mn-ea"/>
                <a:cs typeface="+mn-cs"/>
              </a:rPr>
              <a:t>)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3260674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processes interact with one another, two fundamental requirements must be satisfied: synchronization and communication. Processes need to be synchronized to enforce mutual exclusion; cooperating processes may need to exchange information. One approach to providing both of these functions is message passing. Message passing has the further advantage that it lends itself to implementation in distributed systems as well as in shared-memory multiprocessor and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578767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We can classify the ways in which processes interact on the basis of the degree to which they are aware of each other’s existence. Table 5.2 lists three </a:t>
            </a:r>
            <a:r>
              <a:rPr lang="en-US" sz="1200" b="0" kern="1200" baseline="0" dirty="0" smtClean="0">
                <a:solidFill>
                  <a:schemeClr val="tx1"/>
                </a:solidFill>
                <a:latin typeface="+mn-lt"/>
                <a:ea typeface="+mn-ea"/>
                <a:cs typeface="+mn-cs"/>
              </a:rPr>
              <a:t>possible degrees of awareness plus the consequences of each:</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unaware of each other: These are independent processes that are not</a:t>
            </a:r>
          </a:p>
          <a:p>
            <a:r>
              <a:rPr lang="en-US" sz="1200" b="0" kern="1200" baseline="0" dirty="0" smtClean="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competition for resources. For example, two independent applications may both want to access the same disk or file or printer. The OS must regulate these accesses.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indirectly aware of each other: These are processes that are not necessarily</a:t>
            </a:r>
          </a:p>
          <a:p>
            <a:r>
              <a:rPr lang="en-US" sz="1200" b="0" kern="1200" baseline="0" dirty="0" smtClean="0">
                <a:solidFill>
                  <a:schemeClr val="tx1"/>
                </a:solidFill>
                <a:latin typeface="+mn-lt"/>
                <a:ea typeface="+mn-ea"/>
                <a:cs typeface="+mn-cs"/>
              </a:rPr>
              <a:t>aware of each other by their respective process IDs but that share access to some object, such as an I/O buffer. Such processes exhibit cooperation in sharing the common object.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directly aware of each other: These are processes that are able to</a:t>
            </a:r>
          </a:p>
          <a:p>
            <a:r>
              <a:rPr lang="en-US" sz="1200" b="0" kern="1200" baseline="0" dirty="0" smtClean="0">
                <a:solidFill>
                  <a:schemeClr val="tx1"/>
                </a:solidFill>
                <a:latin typeface="+mn-lt"/>
                <a:ea typeface="+mn-ea"/>
                <a:cs typeface="+mn-cs"/>
              </a:rPr>
              <a:t>communicate with each other by process ID and that are designed to work jointly on some activity. Again, such processes exhibit cooperation .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Conditions will not always be as clear-cut as suggested in Table 5.2 . Rather, several processes may exhibit aspects of both competition and cooperation. Nevertheless, it is produ</a:t>
            </a:r>
            <a:r>
              <a:rPr lang="en-US" sz="1200" kern="1200" baseline="0" dirty="0" smtClean="0">
                <a:solidFill>
                  <a:schemeClr val="tx1"/>
                </a:solidFill>
                <a:latin typeface="+mn-lt"/>
                <a:ea typeface="+mn-ea"/>
                <a:cs typeface="+mn-cs"/>
              </a:rPr>
              <a:t>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1307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Message-passing systems come in many forms. In this section, we provide a general introduction that discusses features typically found in such systems. The actual function of message passing is normally provided in the form of a pair of primitives: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send (destination, message)</a:t>
            </a:r>
          </a:p>
          <a:p>
            <a:r>
              <a:rPr lang="en-US" sz="1200" kern="1200" baseline="0" dirty="0" smtClean="0">
                <a:solidFill>
                  <a:schemeClr val="tx1"/>
                </a:solidFill>
                <a:latin typeface="+mn-lt"/>
                <a:ea typeface="+mn-ea"/>
                <a:cs typeface="+mn-cs"/>
              </a:rPr>
              <a:t>receive (source, message)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the minimum set of operations needed for processes to engage in message passing. A process sends information in the form of a </a:t>
            </a:r>
            <a:r>
              <a:rPr lang="en-US" sz="1200" i="1" kern="1200" baseline="0" dirty="0" smtClean="0">
                <a:solidFill>
                  <a:schemeClr val="tx1"/>
                </a:solidFill>
                <a:latin typeface="+mn-lt"/>
                <a:ea typeface="+mn-ea"/>
                <a:cs typeface="+mn-cs"/>
              </a:rPr>
              <a:t>message to another process </a:t>
            </a:r>
            <a:r>
              <a:rPr lang="en-US" sz="1200" kern="1200" baseline="0" dirty="0" smtClean="0">
                <a:solidFill>
                  <a:schemeClr val="tx1"/>
                </a:solidFill>
                <a:latin typeface="+mn-lt"/>
                <a:ea typeface="+mn-ea"/>
                <a:cs typeface="+mn-cs"/>
              </a:rPr>
              <a:t>designated by a </a:t>
            </a:r>
            <a:r>
              <a:rPr lang="en-US" sz="1200" i="1" kern="1200" baseline="0" dirty="0" smtClean="0">
                <a:solidFill>
                  <a:schemeClr val="tx1"/>
                </a:solidFill>
                <a:latin typeface="+mn-lt"/>
                <a:ea typeface="+mn-ea"/>
                <a:cs typeface="+mn-cs"/>
              </a:rPr>
              <a:t>destination . A process receives information by executing the </a:t>
            </a:r>
            <a:r>
              <a:rPr lang="en-US" sz="1200" kern="1200" baseline="0" dirty="0" smtClean="0">
                <a:solidFill>
                  <a:schemeClr val="tx1"/>
                </a:solidFill>
                <a:latin typeface="+mn-lt"/>
                <a:ea typeface="+mn-ea"/>
                <a:cs typeface="+mn-cs"/>
              </a:rPr>
              <a:t>receive primitive, indicating the </a:t>
            </a:r>
            <a:r>
              <a:rPr lang="en-US" sz="1200" i="1" kern="1200" baseline="0" dirty="0" smtClean="0">
                <a:solidFill>
                  <a:schemeClr val="tx1"/>
                </a:solidFill>
                <a:latin typeface="+mn-lt"/>
                <a:ea typeface="+mn-ea"/>
                <a:cs typeface="+mn-cs"/>
              </a:rPr>
              <a:t>source and the message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127370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number of design issues relating to message-passing systems are listed in Table 5.5 , and examined in the remainder of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1764994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communication of a message between two processes implies some level of synchronization between the two: The receiver cannot receive a message until it has been sent by another process. In addition, we need to specify what happens to a process after it issues a send or receive primitive.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the send primitive first. When a send primitive is executed in a process, there are two possibilities: Either the sending process is blocked until the message is received, or it is not. Similarly, when a process issues a receive primitive, there are two possibilities: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a message has previously been sent, the message is received and execution </a:t>
            </a:r>
            <a:r>
              <a:rPr lang="en-US" sz="1200" kern="1200" baseline="0" dirty="0" smtClean="0">
                <a:solidFill>
                  <a:schemeClr val="tx1"/>
                </a:solidFill>
                <a:latin typeface="+mn-lt"/>
                <a:ea typeface="+mn-ea"/>
                <a:cs typeface="+mn-cs"/>
              </a:rPr>
              <a:t>continues.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If there is no waiting message, then either (a) the process is blocked until</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 message arrives, or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4141463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both the sender and receiver can be blocking or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Three combinations are common, although any particular system will usually have only one or two combinations implemented: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Blocking send, blocking receive: </a:t>
            </a:r>
            <a:r>
              <a:rPr lang="en-US" sz="1200" b="0" kern="1200" baseline="0" dirty="0" smtClean="0">
                <a:solidFill>
                  <a:schemeClr val="tx1"/>
                </a:solidFill>
                <a:latin typeface="+mn-lt"/>
                <a:ea typeface="+mn-ea"/>
                <a:cs typeface="+mn-cs"/>
              </a:rPr>
              <a:t>Both the sender and receiver are blocked until </a:t>
            </a:r>
            <a:r>
              <a:rPr lang="en-US" sz="1200" kern="1200" baseline="0" dirty="0" smtClean="0">
                <a:solidFill>
                  <a:schemeClr val="tx1"/>
                </a:solidFill>
                <a:latin typeface="+mn-lt"/>
                <a:ea typeface="+mn-ea"/>
                <a:cs typeface="+mn-cs"/>
              </a:rPr>
              <a:t>the message is delivered; this is sometimes referred to as a </a:t>
            </a:r>
            <a:r>
              <a:rPr lang="en-US" sz="1200" i="1" kern="1200" baseline="0" dirty="0" smtClean="0">
                <a:solidFill>
                  <a:schemeClr val="tx1"/>
                </a:solidFill>
                <a:latin typeface="+mn-lt"/>
                <a:ea typeface="+mn-ea"/>
                <a:cs typeface="+mn-cs"/>
              </a:rPr>
              <a:t>rendezvous . This </a:t>
            </a:r>
            <a:r>
              <a:rPr lang="en-US" sz="1200" kern="1200" baseline="0" dirty="0" smtClean="0">
                <a:solidFill>
                  <a:schemeClr val="tx1"/>
                </a:solidFill>
                <a:latin typeface="+mn-lt"/>
                <a:ea typeface="+mn-ea"/>
                <a:cs typeface="+mn-cs"/>
              </a:rPr>
              <a:t>combination allows for tight synchronization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8729522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send, blocking receive: </a:t>
            </a:r>
            <a:r>
              <a:rPr lang="en-US" sz="1200" b="0" kern="1200" baseline="0" dirty="0" smtClean="0">
                <a:solidFill>
                  <a:schemeClr val="tx1"/>
                </a:solidFill>
                <a:latin typeface="+mn-lt"/>
                <a:ea typeface="+mn-ea"/>
                <a:cs typeface="+mn-cs"/>
              </a:rPr>
              <a:t>Although the sender may continue on, </a:t>
            </a:r>
            <a:r>
              <a:rPr lang="en-US" sz="1200" kern="1200" baseline="0" dirty="0" smtClean="0">
                <a:solidFill>
                  <a:schemeClr val="tx1"/>
                </a:solidFill>
                <a:latin typeface="+mn-lt"/>
                <a:ea typeface="+mn-ea"/>
                <a:cs typeface="+mn-cs"/>
              </a:rPr>
              <a:t>the receiver is blocked until the requested message arrives. This is probably the most useful combination. It allows a process to send one or more messages to a variety of destinations as quickly as possible. A process that must receive a message before it can do useful work needs to be blocked until such a message arrives. An example is a server process that exists to provide a service or resource to other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send, </a:t>
            </a:r>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receive: </a:t>
            </a:r>
            <a:r>
              <a:rPr lang="en-US" sz="1200" b="0" kern="1200" baseline="0" dirty="0" smtClean="0">
                <a:solidFill>
                  <a:schemeClr val="tx1"/>
                </a:solidFill>
                <a:latin typeface="+mn-lt"/>
                <a:ea typeface="+mn-ea"/>
                <a:cs typeface="+mn-cs"/>
              </a:rPr>
              <a:t>Neither party is required to wait.</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is more natural for many concurrent programming tasks. For example, if it is used to request an output operation, such as printing, it allows the requesting process to issue the request in the form of a message and then carry on. One potential danger of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is that an error could lead to a situation in which a process repeatedly generates messages. Because there is no blocking to discipline the process, these messages could consume system resources, including processor time and buffer space, to the detriment of other processes and the OS. Also,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places the burden on the programmer to determine that a message has been received: Processes must employ reply messages to acknowledge receipt of a message.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the receive primitive, the blocking version appears to be more natural for many concurrent programming tasks. Generally, a process that requests a message will need the expected information before proceeding. However, if a message is lost, which can happen in a distributed system, or if a process fails before it sends an anticipated message, a receiving process could be blocked indefinitely. This problem can be solved by the use of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receive . However, the danger of this approach is that if a message is sent after a process has already executed a matching receive , the message will be lost. Other possible approaches are to allow a process to test whether a message is waiting before issuing a receive and</a:t>
            </a:r>
          </a:p>
          <a:p>
            <a:r>
              <a:rPr lang="en-US" sz="1200" kern="1200" baseline="0" dirty="0" smtClean="0">
                <a:solidFill>
                  <a:schemeClr val="tx1"/>
                </a:solidFill>
                <a:latin typeface="+mn-lt"/>
                <a:ea typeface="+mn-ea"/>
                <a:cs typeface="+mn-cs"/>
              </a:rPr>
              <a:t>allow a process to specify more than one source in a receive primitive. The latter approach is useful if a process is waiting for messages from more than one source and can proceed if any of these messages arrive.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171232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it is necessary to have a way of specifying in the send primitive which process is to receive the message. Similarly, most implementations allow a receiving process to indicate the source of a message to be received.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various schemes for specifying processes in send and receive primitives fall into two categories: direct addressing and indirect addressing.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3575134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0" kern="1200" baseline="0" dirty="0" smtClean="0">
                <a:solidFill>
                  <a:schemeClr val="tx1"/>
                </a:solidFill>
                <a:latin typeface="+mn-lt"/>
                <a:ea typeface="+mn-ea"/>
                <a:cs typeface="+mn-cs"/>
              </a:rPr>
              <a:t>direct addressing , the send primitive includes a specific identifier of the destination process. </a:t>
            </a:r>
            <a:r>
              <a:rPr lang="en-US" sz="1200" kern="1200" baseline="0" dirty="0" smtClean="0">
                <a:solidFill>
                  <a:schemeClr val="tx1"/>
                </a:solidFill>
                <a:latin typeface="+mn-lt"/>
                <a:ea typeface="+mn-ea"/>
                <a:cs typeface="+mn-cs"/>
              </a:rPr>
              <a:t>The receive primitive can be handled in one of two ways. One possibility is to require that the process explicitly designate a sending process. Thus, the process must know ahead of time from which process a message is expected. This will often be effective for cooperating concurrent processes. In other cases, however, it is impossible to specify the anticipated source process. An example is a printer server process, which will accept a print request message from any other process. For such applications, a more effective approach is the use of implicit addressing. In this case, the </a:t>
            </a:r>
            <a:r>
              <a:rPr lang="en-US" sz="1200" i="1" kern="1200" baseline="0" dirty="0" smtClean="0">
                <a:solidFill>
                  <a:schemeClr val="tx1"/>
                </a:solidFill>
                <a:latin typeface="+mn-lt"/>
                <a:ea typeface="+mn-ea"/>
                <a:cs typeface="+mn-cs"/>
              </a:rPr>
              <a:t>source parameter of the receive primitive possesses a value returned </a:t>
            </a:r>
            <a:r>
              <a:rPr lang="en-US" sz="1200" kern="1200" baseline="0" dirty="0" smtClean="0">
                <a:solidFill>
                  <a:schemeClr val="tx1"/>
                </a:solidFill>
                <a:latin typeface="+mn-lt"/>
                <a:ea typeface="+mn-ea"/>
                <a:cs typeface="+mn-cs"/>
              </a:rPr>
              <a:t>when the receive operation has been performed.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313745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general approach is </a:t>
            </a:r>
            <a:r>
              <a:rPr lang="en-US" sz="1200" b="1" kern="1200" baseline="0" dirty="0" smtClean="0">
                <a:solidFill>
                  <a:schemeClr val="tx1"/>
                </a:solidFill>
                <a:latin typeface="+mn-lt"/>
                <a:ea typeface="+mn-ea"/>
                <a:cs typeface="+mn-cs"/>
              </a:rPr>
              <a:t>indirect addressing . </a:t>
            </a:r>
            <a:r>
              <a:rPr lang="en-US" sz="1200" b="0" kern="1200" baseline="0" dirty="0" smtClean="0">
                <a:solidFill>
                  <a:schemeClr val="tx1"/>
                </a:solidFill>
                <a:latin typeface="+mn-lt"/>
                <a:ea typeface="+mn-ea"/>
                <a:cs typeface="+mn-cs"/>
              </a:rPr>
              <a:t>In this case, messages are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not sent directly from sender to receiver but rather are sent to a shared data structure consisting of queues that can temporarily hold messages. Such queues are generally referred to as </a:t>
            </a:r>
            <a:r>
              <a:rPr lang="en-US" sz="1200" i="1" kern="1200" baseline="0" dirty="0" smtClean="0">
                <a:solidFill>
                  <a:schemeClr val="tx1"/>
                </a:solidFill>
                <a:latin typeface="+mn-lt"/>
                <a:ea typeface="+mn-ea"/>
                <a:cs typeface="+mn-cs"/>
              </a:rPr>
              <a:t>mailboxes . Thus, for two processes to communicate, one process </a:t>
            </a:r>
            <a:r>
              <a:rPr lang="en-US" sz="1200" kern="1200" baseline="0" dirty="0" smtClean="0">
                <a:solidFill>
                  <a:schemeClr val="tx1"/>
                </a:solidFill>
                <a:latin typeface="+mn-lt"/>
                <a:ea typeface="+mn-ea"/>
                <a:cs typeface="+mn-cs"/>
              </a:rPr>
              <a:t>sends a message to the appropriate mailbox and the other process picks up the message from the mailbox.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2060375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relationship between senders and receivers can be one to one, many to one, one to many, or many to many ( Figure 5.21 ). A </a:t>
            </a:r>
            <a:r>
              <a:rPr lang="en-US" sz="1200" b="1" kern="1200" baseline="0" dirty="0" smtClean="0">
                <a:solidFill>
                  <a:schemeClr val="tx1"/>
                </a:solidFill>
                <a:latin typeface="+mn-lt"/>
                <a:ea typeface="+mn-ea"/>
                <a:cs typeface="+mn-cs"/>
              </a:rPr>
              <a:t>one-to-one </a:t>
            </a:r>
            <a:r>
              <a:rPr lang="en-US" sz="1200" b="0" kern="1200" baseline="0" dirty="0" smtClean="0">
                <a:solidFill>
                  <a:schemeClr val="tx1"/>
                </a:solidFill>
                <a:latin typeface="+mn-lt"/>
                <a:ea typeface="+mn-ea"/>
                <a:cs typeface="+mn-cs"/>
              </a:rPr>
              <a:t>relationship allows a private communications </a:t>
            </a:r>
            <a:r>
              <a:rPr lang="en-US" sz="1200" kern="1200" baseline="0" dirty="0" smtClean="0">
                <a:solidFill>
                  <a:schemeClr val="tx1"/>
                </a:solidFill>
                <a:latin typeface="+mn-lt"/>
                <a:ea typeface="+mn-ea"/>
                <a:cs typeface="+mn-cs"/>
              </a:rPr>
              <a:t>link to be set up between two processes. This insulates their interaction from erroneous interference from other processes. A </a:t>
            </a:r>
            <a:r>
              <a:rPr lang="en-US" sz="1200" b="1" kern="1200" baseline="0" dirty="0" smtClean="0">
                <a:solidFill>
                  <a:schemeClr val="tx1"/>
                </a:solidFill>
                <a:latin typeface="+mn-lt"/>
                <a:ea typeface="+mn-ea"/>
                <a:cs typeface="+mn-cs"/>
              </a:rPr>
              <a:t>many-to-one </a:t>
            </a:r>
            <a:r>
              <a:rPr lang="en-US" sz="1200" b="0" kern="1200" baseline="0" dirty="0" smtClean="0">
                <a:solidFill>
                  <a:schemeClr val="tx1"/>
                </a:solidFill>
                <a:latin typeface="+mn-lt"/>
                <a:ea typeface="+mn-ea"/>
                <a:cs typeface="+mn-cs"/>
              </a:rPr>
              <a:t>relationship is useful</a:t>
            </a:r>
          </a:p>
          <a:p>
            <a:r>
              <a:rPr lang="en-US" sz="1200" kern="1200" baseline="0" dirty="0" smtClean="0">
                <a:solidFill>
                  <a:schemeClr val="tx1"/>
                </a:solidFill>
                <a:latin typeface="+mn-lt"/>
                <a:ea typeface="+mn-ea"/>
                <a:cs typeface="+mn-cs"/>
              </a:rPr>
              <a:t>for client/server interaction; one process provides service to a number of other processes. In this case, the mailbox is often referred to as a </a:t>
            </a:r>
            <a:r>
              <a:rPr lang="en-US" sz="1200" i="1" kern="1200" baseline="0" dirty="0" smtClean="0">
                <a:solidFill>
                  <a:schemeClr val="tx1"/>
                </a:solidFill>
                <a:latin typeface="+mn-lt"/>
                <a:ea typeface="+mn-ea"/>
                <a:cs typeface="+mn-cs"/>
              </a:rPr>
              <a:t>port . A </a:t>
            </a:r>
            <a:r>
              <a:rPr lang="en-US" sz="1200" b="1" i="1" kern="1200" baseline="0" dirty="0" smtClean="0">
                <a:solidFill>
                  <a:schemeClr val="tx1"/>
                </a:solidFill>
                <a:latin typeface="+mn-lt"/>
                <a:ea typeface="+mn-ea"/>
                <a:cs typeface="+mn-cs"/>
              </a:rPr>
              <a:t>one-to-many </a:t>
            </a:r>
            <a:r>
              <a:rPr lang="en-US" sz="1200" kern="1200" baseline="0" dirty="0" smtClean="0">
                <a:solidFill>
                  <a:schemeClr val="tx1"/>
                </a:solidFill>
                <a:latin typeface="+mn-lt"/>
                <a:ea typeface="+mn-ea"/>
                <a:cs typeface="+mn-cs"/>
              </a:rPr>
              <a:t>relationship allows for one sender and multiple receivers; it is useful for applications where a message or some information is to be broadcast to a set of processes. A </a:t>
            </a:r>
            <a:r>
              <a:rPr lang="en-US" sz="1200" b="1" kern="1200" baseline="0" dirty="0" smtClean="0">
                <a:solidFill>
                  <a:schemeClr val="tx1"/>
                </a:solidFill>
                <a:latin typeface="+mn-lt"/>
                <a:ea typeface="+mn-ea"/>
                <a:cs typeface="+mn-cs"/>
              </a:rPr>
              <a:t>many-to-many </a:t>
            </a:r>
            <a:r>
              <a:rPr lang="en-US" sz="1200" b="0" kern="1200" baseline="0" dirty="0" smtClean="0">
                <a:solidFill>
                  <a:schemeClr val="tx1"/>
                </a:solidFill>
                <a:latin typeface="+mn-lt"/>
                <a:ea typeface="+mn-ea"/>
                <a:cs typeface="+mn-cs"/>
              </a:rPr>
              <a:t>relationship allows multiple server processes to provide concurrent </a:t>
            </a:r>
            <a:r>
              <a:rPr lang="en-US" sz="1200" kern="1200" baseline="0" dirty="0" smtClean="0">
                <a:solidFill>
                  <a:schemeClr val="tx1"/>
                </a:solidFill>
                <a:latin typeface="+mn-lt"/>
                <a:ea typeface="+mn-ea"/>
                <a:cs typeface="+mn-cs"/>
              </a:rPr>
              <a:t>service to multiple clients.</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US" sz="1200" kern="1200" baseline="0" dirty="0" smtClean="0">
                <a:solidFill>
                  <a:schemeClr val="tx1"/>
                </a:solidFill>
                <a:latin typeface="+mn-lt"/>
                <a:ea typeface="+mn-ea"/>
                <a:cs typeface="+mn-cs"/>
              </a:rPr>
              <a:t>The association of processes to mailboxes can be either static or dynamic. Ports are often statically associated with a particular process; that is, the port is created and assigned to the process permanently. Similarly, a one-to-one relationship is typically defined statically and permanently. When there are many senders, the association of a sender to a mailbox may occur dynamically. Primitives such as connect and disconnect may be used for this purpose.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related issue has to do with the ownership of a mailbox. In the case of a port, it is typically owned by and created by the receiving process. Thus, when the process is destroyed, the port is also destroyed. For the general mailbox case, the OS may offer a create-mailbox service. Such mailboxes can be viewed either as being owned by the creating process, in which case they terminate with the process, or as being owned by the OS, in which case an explicit command will be required to destroy the mailbox.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803311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 For some operating systems, designers have preferred short, fixed-length messages to minimize processing and storage overhead. If a large amount of data is to be passed, the data can be placed in a file and the message then simply references that file. A more flexible approach is to allow variable-length messages.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5.22 shows a typical message format for operating systems that support variable-length messages.</a:t>
            </a: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3881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competing processes three control problems must be faced. First is the need for </a:t>
            </a:r>
            <a:r>
              <a:rPr lang="en-US" sz="1200" b="1" kern="1200" baseline="0" dirty="0" smtClean="0">
                <a:solidFill>
                  <a:schemeClr val="tx1"/>
                </a:solidFill>
                <a:latin typeface="+mn-lt"/>
                <a:ea typeface="+mn-ea"/>
                <a:cs typeface="+mn-cs"/>
              </a:rPr>
              <a:t>mutual exclusion . </a:t>
            </a:r>
            <a:r>
              <a:rPr lang="en-US" sz="1200" b="0" kern="1200" baseline="0" dirty="0" smtClean="0">
                <a:solidFill>
                  <a:schemeClr val="tx1"/>
                </a:solidFill>
                <a:latin typeface="+mn-lt"/>
                <a:ea typeface="+mn-ea"/>
                <a:cs typeface="+mn-cs"/>
              </a:rPr>
              <a:t>Suppose two or more processes require </a:t>
            </a:r>
            <a:r>
              <a:rPr lang="en-US" sz="1200" kern="1200" baseline="0" dirty="0" smtClean="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smtClean="0">
                <a:solidFill>
                  <a:schemeClr val="tx1"/>
                </a:solidFill>
                <a:latin typeface="+mn-lt"/>
                <a:ea typeface="+mn-ea"/>
                <a:cs typeface="+mn-cs"/>
              </a:rPr>
              <a:t>critical resource , </a:t>
            </a:r>
            <a:r>
              <a:rPr lang="en-US" sz="1200" b="0" kern="1200" baseline="0" dirty="0" smtClean="0">
                <a:solidFill>
                  <a:schemeClr val="tx1"/>
                </a:solidFill>
                <a:latin typeface="+mn-lt"/>
                <a:ea typeface="+mn-ea"/>
                <a:cs typeface="+mn-cs"/>
              </a:rPr>
              <a:t>and the portion of the program that uses it as a </a:t>
            </a:r>
            <a:r>
              <a:rPr lang="en-US" sz="1200" b="1" kern="1200" baseline="0" dirty="0" smtClean="0">
                <a:solidFill>
                  <a:schemeClr val="tx1"/>
                </a:solidFill>
                <a:latin typeface="+mn-lt"/>
                <a:ea typeface="+mn-ea"/>
                <a:cs typeface="+mn-cs"/>
              </a:rPr>
              <a:t>critical section </a:t>
            </a:r>
            <a:r>
              <a:rPr lang="en-US" sz="1200" b="0" kern="1200" baseline="0" dirty="0" smtClean="0">
                <a:solidFill>
                  <a:schemeClr val="tx1"/>
                </a:solidFill>
                <a:latin typeface="+mn-lt"/>
                <a:ea typeface="+mn-ea"/>
                <a:cs typeface="+mn-cs"/>
              </a:rPr>
              <a:t>of the program. It is important that only one program at a time be </a:t>
            </a:r>
            <a:r>
              <a:rPr lang="en-US" sz="1200" kern="1200" baseline="0" dirty="0" smtClean="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enforcement of mutual exclusion creates two additional control problems. One is that of </a:t>
            </a:r>
            <a:r>
              <a:rPr lang="en-US" sz="1200" b="1" kern="1200" baseline="0" dirty="0" smtClean="0">
                <a:solidFill>
                  <a:schemeClr val="tx1"/>
                </a:solidFill>
                <a:latin typeface="+mn-lt"/>
                <a:ea typeface="+mn-ea"/>
                <a:cs typeface="+mn-cs"/>
              </a:rPr>
              <a:t>deadlock . </a:t>
            </a:r>
            <a:r>
              <a:rPr lang="en-US" sz="1200" b="0" kern="1200" baseline="0" dirty="0" smtClean="0">
                <a:solidFill>
                  <a:schemeClr val="tx1"/>
                </a:solidFill>
                <a:latin typeface="+mn-lt"/>
                <a:ea typeface="+mn-ea"/>
                <a:cs typeface="+mn-cs"/>
              </a:rPr>
              <a:t>For example, consider two processes, P1 and P2, and two </a:t>
            </a:r>
            <a:r>
              <a:rPr lang="en-US" sz="1200" kern="1200" baseline="0" dirty="0" smtClean="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control problem is </a:t>
            </a:r>
            <a:r>
              <a:rPr lang="en-US" sz="1200" b="1" kern="1200" baseline="0" dirty="0" smtClean="0">
                <a:solidFill>
                  <a:schemeClr val="tx1"/>
                </a:solidFill>
                <a:latin typeface="+mn-lt"/>
                <a:ea typeface="+mn-ea"/>
                <a:cs typeface="+mn-cs"/>
              </a:rPr>
              <a:t>starvation . </a:t>
            </a:r>
            <a:r>
              <a:rPr lang="en-US" sz="1200" b="0" kern="1200" baseline="0" dirty="0" smtClean="0">
                <a:solidFill>
                  <a:schemeClr val="tx1"/>
                </a:solidFill>
                <a:latin typeface="+mn-lt"/>
                <a:ea typeface="+mn-ea"/>
                <a:cs typeface="+mn-cs"/>
              </a:rPr>
              <a:t>Suppose that three processes (P1, P2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951814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simplest </a:t>
            </a:r>
            <a:r>
              <a:rPr lang="en-US" sz="1200" kern="1200" baseline="0" dirty="0" err="1" smtClean="0">
                <a:solidFill>
                  <a:schemeClr val="tx1"/>
                </a:solidFill>
                <a:latin typeface="+mn-lt"/>
                <a:ea typeface="+mn-ea"/>
                <a:cs typeface="+mn-cs"/>
              </a:rPr>
              <a:t>queueing</a:t>
            </a:r>
            <a:r>
              <a:rPr lang="en-US" sz="1200" kern="1200" baseline="0" dirty="0" smtClean="0">
                <a:solidFill>
                  <a:schemeClr val="tx1"/>
                </a:solidFill>
                <a:latin typeface="+mn-lt"/>
                <a:ea typeface="+mn-ea"/>
                <a:cs typeface="+mn-cs"/>
              </a:rPr>
              <a:t> discipline is first-in-first-out, but this may not be sufficient if</a:t>
            </a:r>
          </a:p>
          <a:p>
            <a:r>
              <a:rPr lang="en-US" sz="1200" kern="1200" baseline="0" dirty="0" smtClean="0">
                <a:solidFill>
                  <a:schemeClr val="tx1"/>
                </a:solidFill>
                <a:latin typeface="+mn-lt"/>
                <a:ea typeface="+mn-ea"/>
                <a:cs typeface="+mn-cs"/>
              </a:rPr>
              <a:t>some messages are more urgent than others. An alternative is to allow the specifying</a:t>
            </a:r>
          </a:p>
          <a:p>
            <a:r>
              <a:rPr lang="en-US" sz="1200" kern="1200" baseline="0" dirty="0" smtClean="0">
                <a:solidFill>
                  <a:schemeClr val="tx1"/>
                </a:solidFill>
                <a:latin typeface="+mn-lt"/>
                <a:ea typeface="+mn-ea"/>
                <a:cs typeface="+mn-cs"/>
              </a:rPr>
              <a:t>of message priority, on the basis of message type or by designation by the sender.</a:t>
            </a:r>
          </a:p>
          <a:p>
            <a:r>
              <a:rPr lang="en-US" sz="1200" kern="1200" baseline="0" dirty="0" smtClean="0">
                <a:solidFill>
                  <a:schemeClr val="tx1"/>
                </a:solidFill>
                <a:latin typeface="+mn-lt"/>
                <a:ea typeface="+mn-ea"/>
                <a:cs typeface="+mn-cs"/>
              </a:rPr>
              <a:t>Another alternative is to allow the receiver to inspect the message queue and select</a:t>
            </a:r>
          </a:p>
          <a:p>
            <a:r>
              <a:rPr lang="en-US" sz="1200" kern="1200" baseline="0" dirty="0" smtClean="0">
                <a:solidFill>
                  <a:schemeClr val="tx1"/>
                </a:solidFill>
                <a:latin typeface="+mn-lt"/>
                <a:ea typeface="+mn-ea"/>
                <a:cs typeface="+mn-cs"/>
              </a:rPr>
              <a:t>which message to receive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8465033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5.23 shows one way in which message passing can be used to enforce mutual exclusion (compare Figures 5.4 , 5.5 , and 5.9 ). We assume the use of the blocking receive primitive and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primitive. A set of concurrent processes share a mailbox, box , which can be used by all processes to send and receive.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mailbox is initialized to contain a single message with null content. A process wishing to enter its critical section first attempts to receive a message. If the mailbox is empty, then the process is blocked. Once a process has acquired the message, it performs its critical section and then places the message back into the mailbox. Thus, the message functions as a token that is passed from process to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preceding solution assumes that if more than one process performs the receive operation concurrently, then:</a:t>
            </a:r>
          </a:p>
          <a:p>
            <a:r>
              <a:rPr lang="en-US" sz="1200" kern="1200" baseline="0" dirty="0" smtClean="0">
                <a:solidFill>
                  <a:schemeClr val="tx1"/>
                </a:solidFill>
                <a:latin typeface="+mn-lt"/>
                <a:ea typeface="+mn-ea"/>
                <a:cs typeface="+mn-cs"/>
              </a:rPr>
              <a:t>• If there is a message, it is delivered to only one process and the others are</a:t>
            </a:r>
          </a:p>
          <a:p>
            <a:r>
              <a:rPr lang="en-US" sz="1200" kern="1200" baseline="0" dirty="0" smtClean="0">
                <a:solidFill>
                  <a:schemeClr val="tx1"/>
                </a:solidFill>
                <a:latin typeface="+mn-lt"/>
                <a:ea typeface="+mn-ea"/>
                <a:cs typeface="+mn-cs"/>
              </a:rPr>
              <a:t>blocked, or</a:t>
            </a:r>
          </a:p>
          <a:p>
            <a:r>
              <a:rPr lang="en-US" sz="1200" kern="1200" baseline="0" dirty="0" smtClean="0">
                <a:solidFill>
                  <a:schemeClr val="tx1"/>
                </a:solidFill>
                <a:latin typeface="+mn-lt"/>
                <a:ea typeface="+mn-ea"/>
                <a:cs typeface="+mn-cs"/>
              </a:rPr>
              <a:t>• If the message queue is empty, all processes are blocked; when a message is</a:t>
            </a:r>
          </a:p>
          <a:p>
            <a:r>
              <a:rPr lang="en-US" sz="1200" kern="1200" baseline="0" dirty="0" smtClean="0">
                <a:solidFill>
                  <a:schemeClr val="tx1"/>
                </a:solidFill>
                <a:latin typeface="+mn-lt"/>
                <a:ea typeface="+mn-ea"/>
                <a:cs typeface="+mn-cs"/>
              </a:rPr>
              <a:t>available, only one blocked process is activated and given the message.</a:t>
            </a:r>
          </a:p>
          <a:p>
            <a:r>
              <a:rPr lang="en-US" sz="1200" kern="1200" baseline="0" dirty="0" smtClean="0">
                <a:solidFill>
                  <a:schemeClr val="tx1"/>
                </a:solidFill>
                <a:latin typeface="+mn-lt"/>
                <a:ea typeface="+mn-ea"/>
                <a:cs typeface="+mn-cs"/>
              </a:rPr>
              <a:t>These assumptions are true of virtually all message-passing facilities.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640923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the use of message passing, Figure 5.24 is a solution to the bounded-buffer producer/consumer problem. Using the basic mutual-exclusion power of message passing, the problem could have been solved with an algorithmic structure similar to that of Figure 5.16 . Instead, the program of Figure 5.24 takes advantage of the ability of message passing to be used to pass data in addition to signals. Two mailboxes are used. As the producer generates data, it is sent as messages to the mailbox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 As long as there is at least one message in that mailbox, the consumer can consume. Hence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serves as the buffer; the data in the buffer are organized as a queue of messages. The “size” of the buffer is</a:t>
            </a:r>
          </a:p>
          <a:p>
            <a:r>
              <a:rPr lang="en-US" sz="1200" kern="1200" baseline="0" dirty="0" smtClean="0">
                <a:solidFill>
                  <a:schemeClr val="tx1"/>
                </a:solidFill>
                <a:latin typeface="+mn-lt"/>
                <a:ea typeface="+mn-ea"/>
                <a:cs typeface="+mn-cs"/>
              </a:rPr>
              <a:t>determined by the global variable capacity . Initially, the mailbox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is filled with a number of null messages equal to the capacity of the buffer. The number of messages in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shrinks with each production and grows with each consumption.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quite flexible. There may be multiple producers and consumers, as long as all have access to both mailboxes. The system may even be distributed, with all producer processes and the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mailbox at one site and all the consumer processes and the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mailbox at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3944540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Any number of readers may simultaneously read the file.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Only one writer at a time may write to the file.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If a writer is writing to the file, no reader may read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readers are processes that are not required to exclude one another and writers are processes that are required to exclude all other processes, readers and writers alike.</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28626632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5.25 is a solution using semaphores, showing one instance each of a reader and a writer; the solution does not change for multiple readers and writers. The writer process is simple. The semaphore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is used to enforce mutual exclusion. As long as one writer is accessing the shared data area, no other writers and no readers may access it. The reader process also makes use of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to enforce mutual exclusion. However, to allow multiple readers, we require that, when there are no readers reading, the first reader that attempts to read should wait on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 When there is already at least one reader reading, subsequent readers need not wait before entering. The global variable </a:t>
            </a:r>
            <a:r>
              <a:rPr lang="en-US" sz="1200" kern="1200" baseline="0" dirty="0" err="1" smtClean="0">
                <a:solidFill>
                  <a:schemeClr val="tx1"/>
                </a:solidFill>
                <a:latin typeface="+mn-lt"/>
                <a:ea typeface="+mn-ea"/>
                <a:cs typeface="+mn-cs"/>
              </a:rPr>
              <a:t>readcount</a:t>
            </a:r>
            <a:r>
              <a:rPr lang="en-US" sz="1200" kern="1200" baseline="0" dirty="0" smtClean="0">
                <a:solidFill>
                  <a:schemeClr val="tx1"/>
                </a:solidFill>
                <a:latin typeface="+mn-lt"/>
                <a:ea typeface="+mn-ea"/>
                <a:cs typeface="+mn-cs"/>
              </a:rPr>
              <a:t> is used to keep track of the number of readers, and the semaphore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is used to assure that </a:t>
            </a:r>
            <a:r>
              <a:rPr lang="en-US" sz="1200" kern="1200" baseline="0" dirty="0" err="1" smtClean="0">
                <a:solidFill>
                  <a:schemeClr val="tx1"/>
                </a:solidFill>
                <a:latin typeface="+mn-lt"/>
                <a:ea typeface="+mn-ea"/>
                <a:cs typeface="+mn-cs"/>
              </a:rPr>
              <a:t>readcount</a:t>
            </a:r>
            <a:r>
              <a:rPr lang="en-US" sz="1200" kern="1200" baseline="0" dirty="0" smtClean="0">
                <a:solidFill>
                  <a:schemeClr val="tx1"/>
                </a:solidFill>
                <a:latin typeface="+mn-lt"/>
                <a:ea typeface="+mn-ea"/>
                <a:cs typeface="+mn-cs"/>
              </a:rPr>
              <a:t> is updated properly.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343915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US" sz="1200" kern="1200" baseline="0" dirty="0" smtClean="0">
                <a:solidFill>
                  <a:schemeClr val="tx1"/>
                </a:solidFill>
                <a:latin typeface="+mn-lt"/>
                <a:ea typeface="+mn-ea"/>
                <a:cs typeface="+mn-cs"/>
              </a:rPr>
              <a:t>In the previous solution, readers have priority. Once a single reader has begun to access the data area, it is possible for readers to retain control of the data area as long as there is at least one reader in the act of reading. Therefore, writers are subject to starvation.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5.26 shows a solution that guarantees that no new readers are allowed access to the data area once at least one writer has declared a desire to write. For writers, the following semaphores and variables are added to the ones already defined:</a:t>
            </a:r>
          </a:p>
          <a:p>
            <a:r>
              <a:rPr lang="en-US" sz="1200" kern="1200" baseline="0" dirty="0" smtClean="0">
                <a:solidFill>
                  <a:schemeClr val="tx1"/>
                </a:solidFill>
                <a:latin typeface="+mn-lt"/>
                <a:ea typeface="+mn-ea"/>
                <a:cs typeface="+mn-cs"/>
              </a:rPr>
              <a:t>• A semaphore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that inhibits all readers while there is at least one writer desiring access to the data area</a:t>
            </a:r>
          </a:p>
          <a:p>
            <a:r>
              <a:rPr lang="en-US" sz="1200" kern="1200" baseline="0" dirty="0" smtClean="0">
                <a:solidFill>
                  <a:schemeClr val="tx1"/>
                </a:solidFill>
                <a:latin typeface="+mn-lt"/>
                <a:ea typeface="+mn-ea"/>
                <a:cs typeface="+mn-cs"/>
              </a:rPr>
              <a:t>• A variable </a:t>
            </a:r>
            <a:r>
              <a:rPr lang="en-US" sz="1200" kern="1200" baseline="0" dirty="0" err="1" smtClean="0">
                <a:solidFill>
                  <a:schemeClr val="tx1"/>
                </a:solidFill>
                <a:latin typeface="+mn-lt"/>
                <a:ea typeface="+mn-ea"/>
                <a:cs typeface="+mn-cs"/>
              </a:rPr>
              <a:t>writecount</a:t>
            </a:r>
            <a:r>
              <a:rPr lang="en-US" sz="1200" kern="1200" baseline="0" dirty="0" smtClean="0">
                <a:solidFill>
                  <a:schemeClr val="tx1"/>
                </a:solidFill>
                <a:latin typeface="+mn-lt"/>
                <a:ea typeface="+mn-ea"/>
                <a:cs typeface="+mn-cs"/>
              </a:rPr>
              <a:t> that controls the setting of </a:t>
            </a:r>
            <a:r>
              <a:rPr lang="en-US" sz="1200" kern="1200" baseline="0" dirty="0" err="1" smtClean="0">
                <a:solidFill>
                  <a:schemeClr val="tx1"/>
                </a:solidFill>
                <a:latin typeface="+mn-lt"/>
                <a:ea typeface="+mn-ea"/>
                <a:cs typeface="+mn-cs"/>
              </a:rPr>
              <a:t>rsem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semaphore </a:t>
            </a:r>
            <a:r>
              <a:rPr lang="en-US" sz="1200" kern="1200" baseline="0" dirty="0" err="1" smtClean="0">
                <a:solidFill>
                  <a:schemeClr val="tx1"/>
                </a:solidFill>
                <a:latin typeface="+mn-lt"/>
                <a:ea typeface="+mn-ea"/>
                <a:cs typeface="+mn-cs"/>
              </a:rPr>
              <a:t>y</a:t>
            </a:r>
            <a:r>
              <a:rPr lang="en-US" sz="1200" kern="1200" baseline="0" dirty="0" smtClean="0">
                <a:solidFill>
                  <a:schemeClr val="tx1"/>
                </a:solidFill>
                <a:latin typeface="+mn-lt"/>
                <a:ea typeface="+mn-ea"/>
                <a:cs typeface="+mn-cs"/>
              </a:rPr>
              <a:t> that controls the updating of </a:t>
            </a:r>
            <a:r>
              <a:rPr lang="en-US" sz="1200" kern="1200" baseline="0" dirty="0" err="1" smtClean="0">
                <a:solidFill>
                  <a:schemeClr val="tx1"/>
                </a:solidFill>
                <a:latin typeface="+mn-lt"/>
                <a:ea typeface="+mn-ea"/>
                <a:cs typeface="+mn-cs"/>
              </a:rPr>
              <a:t>writecount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0385440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readers, one additional semaphore is needed. A long queue must not be allowed to build up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otherwise writers will not be able to jump the queue. Therefore, only one reader is allowed to queue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with any additional readers queuing on semaphore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 immediately before waiting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Table 5.6 summarizes the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589233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An alternative solution, which gives writers priority and which is implemented using message passing, is shown in Figure 5.27 . In this case, there is a controller process that has access to the shared data area. Other processes wishing to access the data area send a request message to the controller, are granted access with an “OK” reply message, and indicate completion of access with a “finished” message. The controller is equipped with three mailboxes, one for each type of message that it may receive.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controller process services write request messages before read request messages to give writers priority. In addition, mutual exclusion must be enforced. To do this the variable </a:t>
            </a:r>
            <a:r>
              <a:rPr lang="en-US" sz="1200" i="1" kern="1200" baseline="0" dirty="0" smtClean="0">
                <a:solidFill>
                  <a:schemeClr val="tx1"/>
                </a:solidFill>
                <a:latin typeface="+mn-lt"/>
                <a:ea typeface="+mn-ea"/>
                <a:cs typeface="+mn-cs"/>
              </a:rPr>
              <a:t>count is used, which is initialized to some number greater </a:t>
            </a:r>
            <a:r>
              <a:rPr lang="en-US" sz="1200" kern="1200" baseline="0" dirty="0" smtClean="0">
                <a:solidFill>
                  <a:schemeClr val="tx1"/>
                </a:solidFill>
                <a:latin typeface="+mn-lt"/>
                <a:ea typeface="+mn-ea"/>
                <a:cs typeface="+mn-cs"/>
              </a:rPr>
              <a:t>than the maximum possible number of readers. In this example, we use a value of 100. The action of the controller can be summarized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t>
            </a:r>
            <a:r>
              <a:rPr lang="en-US" sz="1200" i="1" kern="1200" baseline="0" dirty="0" smtClean="0">
                <a:solidFill>
                  <a:schemeClr val="tx1"/>
                </a:solidFill>
                <a:latin typeface="+mn-lt"/>
                <a:ea typeface="+mn-ea"/>
                <a:cs typeface="+mn-cs"/>
              </a:rPr>
              <a:t>count &gt; 0, then no writer is waiting and there may or may not be readers </a:t>
            </a:r>
            <a:r>
              <a:rPr lang="en-US" sz="1200" kern="1200" baseline="0" dirty="0" smtClean="0">
                <a:solidFill>
                  <a:schemeClr val="tx1"/>
                </a:solidFill>
                <a:latin typeface="+mn-lt"/>
                <a:ea typeface="+mn-ea"/>
                <a:cs typeface="+mn-cs"/>
              </a:rPr>
              <a:t>active. Service all “finished” messages first to clear active readers. Then service write requests and then read requests.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t>
            </a:r>
            <a:r>
              <a:rPr lang="en-US" sz="1200" i="1" kern="1200" baseline="0" dirty="0" smtClean="0">
                <a:solidFill>
                  <a:schemeClr val="tx1"/>
                </a:solidFill>
                <a:latin typeface="+mn-lt"/>
                <a:ea typeface="+mn-ea"/>
                <a:cs typeface="+mn-cs"/>
              </a:rPr>
              <a:t>count = 0, then the only request outstanding is a write request. Allow the </a:t>
            </a:r>
            <a:r>
              <a:rPr lang="en-US" sz="1200" kern="1200" baseline="0" dirty="0" smtClean="0">
                <a:solidFill>
                  <a:schemeClr val="tx1"/>
                </a:solidFill>
                <a:latin typeface="+mn-lt"/>
                <a:ea typeface="+mn-ea"/>
                <a:cs typeface="+mn-cs"/>
              </a:rPr>
              <a:t>writer to proceed and wait for a “finished” message.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t>
            </a:r>
            <a:r>
              <a:rPr lang="en-US" sz="1200" i="1" kern="1200" baseline="0" dirty="0" smtClean="0">
                <a:solidFill>
                  <a:schemeClr val="tx1"/>
                </a:solidFill>
                <a:latin typeface="+mn-lt"/>
                <a:ea typeface="+mn-ea"/>
                <a:cs typeface="+mn-cs"/>
              </a:rPr>
              <a:t>count &lt; 0, then a writer has made a request and is being made to wait </a:t>
            </a:r>
            <a:r>
              <a:rPr lang="en-US" sz="1200" kern="1200" baseline="0" dirty="0" smtClean="0">
                <a:solidFill>
                  <a:schemeClr val="tx1"/>
                </a:solidFill>
                <a:latin typeface="+mn-lt"/>
                <a:ea typeface="+mn-ea"/>
                <a:cs typeface="+mn-cs"/>
              </a:rPr>
              <a:t>to clear all active readers. Therefore, only “finished” messages should be serviced.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17712675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70</a:t>
            </a:fld>
            <a:endParaRPr lang="en-US" dirty="0">
              <a:solidFill>
                <a:prstClr val="black"/>
              </a:solidFill>
              <a:latin typeface="Calibri"/>
            </a:endParaRPr>
          </a:p>
        </p:txBody>
      </p:sp>
    </p:spTree>
    <p:extLst>
      <p:ext uri="{BB962C8B-B14F-4D97-AF65-F5344CB8AC3E}">
        <p14:creationId xmlns:p14="http://schemas.microsoft.com/office/powerpoint/2010/main" val="1943079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smtClean="0"/>
          </a:p>
          <a:p>
            <a:endParaRPr lang="en-US" dirty="0" smtClean="0"/>
          </a:p>
          <a:p>
            <a:r>
              <a:rPr lang="en-US" sz="1200" kern="1200" baseline="0" dirty="0" smtClean="0">
                <a:solidFill>
                  <a:schemeClr val="tx1"/>
                </a:solidFill>
                <a:latin typeface="+mn-lt"/>
                <a:ea typeface="+mn-ea"/>
                <a:cs typeface="+mn-cs"/>
              </a:rPr>
              <a:t>Figure 5.4 illustrates the mutual exclusion mechanism in abstract terms. There are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to be executed concurrently. </a:t>
            </a:r>
            <a:r>
              <a:rPr lang="en-US" sz="1200" kern="1200" baseline="0" dirty="0" smtClean="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remains to examine specific mechanisms for providing the functions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422117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case of cooperation by sharing</a:t>
            </a:r>
          </a:p>
          <a:p>
            <a:r>
              <a:rPr lang="en-US" sz="1200" kern="1200" baseline="0" dirty="0" smtClean="0">
                <a:solidFill>
                  <a:schemeClr val="tx1"/>
                </a:solidFill>
                <a:latin typeface="+mn-lt"/>
                <a:ea typeface="+mn-ea"/>
                <a:cs typeface="+mn-cs"/>
              </a:rPr>
              <a:t>covers processes that interact with other processes without being explicitly aware of</a:t>
            </a:r>
          </a:p>
          <a:p>
            <a:r>
              <a:rPr lang="en-US" sz="1200" kern="1200" baseline="0" dirty="0" smtClean="0">
                <a:solidFill>
                  <a:schemeClr val="tx1"/>
                </a:solidFill>
                <a:latin typeface="+mn-lt"/>
                <a:ea typeface="+mn-ea"/>
                <a:cs typeface="+mn-cs"/>
              </a:rPr>
              <a:t>them. For example, multiple processes may have access to shared variables or to shared</a:t>
            </a:r>
          </a:p>
          <a:p>
            <a:r>
              <a:rPr lang="en-US" sz="1200" kern="1200" baseline="0" dirty="0" smtClean="0">
                <a:solidFill>
                  <a:schemeClr val="tx1"/>
                </a:solidFill>
                <a:latin typeface="+mn-lt"/>
                <a:ea typeface="+mn-ea"/>
                <a:cs typeface="+mn-cs"/>
              </a:rPr>
              <a:t>files or databases. Processes may use and update the shared data without reference to</a:t>
            </a:r>
          </a:p>
          <a:p>
            <a:r>
              <a:rPr lang="en-US" sz="1200" kern="1200" baseline="0" dirty="0" smtClean="0">
                <a:solidFill>
                  <a:schemeClr val="tx1"/>
                </a:solidFill>
                <a:latin typeface="+mn-lt"/>
                <a:ea typeface="+mn-ea"/>
                <a:cs typeface="+mn-cs"/>
              </a:rPr>
              <a:t>other processes, but know that other processes may have access to the same data. Thus</a:t>
            </a:r>
          </a:p>
          <a:p>
            <a:r>
              <a:rPr lang="en-US" sz="1200" kern="1200" baseline="0" dirty="0" smtClean="0">
                <a:solidFill>
                  <a:schemeClr val="tx1"/>
                </a:solidFill>
                <a:latin typeface="+mn-lt"/>
                <a:ea typeface="+mn-ea"/>
                <a:cs typeface="+mn-cs"/>
              </a:rPr>
              <a:t>the processes must cooperate to ensure that the data they share are properly managed.</a:t>
            </a:r>
          </a:p>
          <a:p>
            <a:r>
              <a:rPr lang="en-US" sz="1200" kern="1200" baseline="0" dirty="0" smtClean="0">
                <a:solidFill>
                  <a:schemeClr val="tx1"/>
                </a:solidFill>
                <a:latin typeface="+mn-lt"/>
                <a:ea typeface="+mn-ea"/>
                <a:cs typeface="+mn-cs"/>
              </a:rPr>
              <a:t>The control mechanisms must ensure the integrity of the shared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data are held on resources (devices, memory), the control problems</a:t>
            </a:r>
          </a:p>
          <a:p>
            <a:r>
              <a:rPr lang="en-US" sz="1200" kern="1200" baseline="0" dirty="0" smtClean="0">
                <a:solidFill>
                  <a:schemeClr val="tx1"/>
                </a:solidFill>
                <a:latin typeface="+mn-lt"/>
                <a:ea typeface="+mn-ea"/>
                <a:cs typeface="+mn-cs"/>
              </a:rPr>
              <a:t>of mutual exclusion, deadlock, and starvation are again present. The only difference</a:t>
            </a:r>
          </a:p>
          <a:p>
            <a:r>
              <a:rPr lang="en-US" sz="1200" kern="1200" baseline="0" dirty="0" smtClean="0">
                <a:solidFill>
                  <a:schemeClr val="tx1"/>
                </a:solidFill>
                <a:latin typeface="+mn-lt"/>
                <a:ea typeface="+mn-ea"/>
                <a:cs typeface="+mn-cs"/>
              </a:rPr>
              <a:t>is that data items may be accessed in two different modes, reading and writing, and</a:t>
            </a:r>
          </a:p>
          <a:p>
            <a:r>
              <a:rPr lang="en-US" sz="1200" kern="1200" baseline="0" dirty="0" smtClean="0">
                <a:solidFill>
                  <a:schemeClr val="tx1"/>
                </a:solidFill>
                <a:latin typeface="+mn-lt"/>
                <a:ea typeface="+mn-ea"/>
                <a:cs typeface="+mn-cs"/>
              </a:rPr>
              <a:t>only writing operations must be mutually exclusive.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77320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In the first two cases that</a:t>
            </a:r>
          </a:p>
          <a:p>
            <a:r>
              <a:rPr lang="en-US" sz="1200" kern="1200" baseline="0" dirty="0" smtClean="0">
                <a:solidFill>
                  <a:schemeClr val="tx1"/>
                </a:solidFill>
                <a:latin typeface="+mn-lt"/>
                <a:ea typeface="+mn-ea"/>
                <a:cs typeface="+mn-cs"/>
              </a:rPr>
              <a:t>we have discussed, each process has its own isolated environment that does not</a:t>
            </a:r>
          </a:p>
          <a:p>
            <a:r>
              <a:rPr lang="en-US" sz="1200" kern="1200" baseline="0" dirty="0" smtClean="0">
                <a:solidFill>
                  <a:schemeClr val="tx1"/>
                </a:solidFill>
                <a:latin typeface="+mn-lt"/>
                <a:ea typeface="+mn-ea"/>
                <a:cs typeface="+mn-cs"/>
              </a:rPr>
              <a:t>include the other processes. The interactions among processes are indirect. In both</a:t>
            </a:r>
          </a:p>
          <a:p>
            <a:r>
              <a:rPr lang="en-US" sz="1200" kern="1200" baseline="0" dirty="0" smtClean="0">
                <a:solidFill>
                  <a:schemeClr val="tx1"/>
                </a:solidFill>
                <a:latin typeface="+mn-lt"/>
                <a:ea typeface="+mn-ea"/>
                <a:cs typeface="+mn-cs"/>
              </a:rPr>
              <a:t>cases, there is a sharing. In the case of competition, they are sharing resources without</a:t>
            </a:r>
          </a:p>
          <a:p>
            <a:r>
              <a:rPr lang="en-US" sz="1200" kern="1200" baseline="0" dirty="0" smtClean="0">
                <a:solidFill>
                  <a:schemeClr val="tx1"/>
                </a:solidFill>
                <a:latin typeface="+mn-lt"/>
                <a:ea typeface="+mn-ea"/>
                <a:cs typeface="+mn-cs"/>
              </a:rPr>
              <a:t>being aware of the other processes. In the second case, they are sharing values, and</a:t>
            </a:r>
          </a:p>
          <a:p>
            <a:r>
              <a:rPr lang="en-US" sz="1200" kern="1200" baseline="0" dirty="0" smtClean="0">
                <a:solidFill>
                  <a:schemeClr val="tx1"/>
                </a:solidFill>
                <a:latin typeface="+mn-lt"/>
                <a:ea typeface="+mn-ea"/>
                <a:cs typeface="+mn-cs"/>
              </a:rPr>
              <a:t>although each process is not explicitly aware of the other processes, it is aware of</a:t>
            </a:r>
          </a:p>
          <a:p>
            <a:r>
              <a:rPr lang="en-US" sz="1200" kern="1200" baseline="0" dirty="0" smtClean="0">
                <a:solidFill>
                  <a:schemeClr val="tx1"/>
                </a:solidFill>
                <a:latin typeface="+mn-lt"/>
                <a:ea typeface="+mn-ea"/>
                <a:cs typeface="+mn-cs"/>
              </a:rPr>
              <a:t>the need to maintain data integrity. When processes cooperate by communication,</a:t>
            </a:r>
          </a:p>
          <a:p>
            <a:r>
              <a:rPr lang="en-US" sz="1200" kern="1200" baseline="0" dirty="0" smtClean="0">
                <a:solidFill>
                  <a:schemeClr val="tx1"/>
                </a:solidFill>
                <a:latin typeface="+mn-lt"/>
                <a:ea typeface="+mn-ea"/>
                <a:cs typeface="+mn-cs"/>
              </a:rPr>
              <a:t>however, the various processes participate in a common effort that links all of the</a:t>
            </a:r>
          </a:p>
          <a:p>
            <a:r>
              <a:rPr lang="en-US" sz="1200" kern="1200" baseline="0" dirty="0" smtClean="0">
                <a:solidFill>
                  <a:schemeClr val="tx1"/>
                </a:solidFill>
                <a:latin typeface="+mn-lt"/>
                <a:ea typeface="+mn-ea"/>
                <a:cs typeface="+mn-cs"/>
              </a:rPr>
              <a:t>processes. The communication provides a way to synchronize, or coordinate, the</a:t>
            </a:r>
          </a:p>
          <a:p>
            <a:r>
              <a:rPr lang="en-US" sz="1200" kern="1200" baseline="0" dirty="0" smtClean="0">
                <a:solidFill>
                  <a:schemeClr val="tx1"/>
                </a:solidFill>
                <a:latin typeface="+mn-lt"/>
                <a:ea typeface="+mn-ea"/>
                <a:cs typeface="+mn-cs"/>
              </a:rPr>
              <a:t>various activities.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Typically, communication can be characterized as consisting of messages of</a:t>
            </a:r>
          </a:p>
          <a:p>
            <a:r>
              <a:rPr lang="en-US" sz="1200" kern="1200" baseline="0" dirty="0" smtClean="0">
                <a:solidFill>
                  <a:schemeClr val="tx1"/>
                </a:solidFill>
                <a:latin typeface="+mn-lt"/>
                <a:ea typeface="+mn-ea"/>
                <a:cs typeface="+mn-cs"/>
              </a:rPr>
              <a:t>some sort. Primitives for sending and receiving messages may be provided as part of</a:t>
            </a:r>
          </a:p>
          <a:p>
            <a:r>
              <a:rPr lang="en-US" sz="1200" kern="1200" baseline="0" dirty="0" smtClean="0">
                <a:solidFill>
                  <a:schemeClr val="tx1"/>
                </a:solidFill>
                <a:latin typeface="+mn-lt"/>
                <a:ea typeface="+mn-ea"/>
                <a:cs typeface="+mn-cs"/>
              </a:rPr>
              <a:t>the programming language or provided by the OS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nothing is shared between processes in the act of passing messages,</a:t>
            </a:r>
          </a:p>
          <a:p>
            <a:r>
              <a:rPr lang="en-US" sz="1200" kern="1200" baseline="0" dirty="0" smtClean="0">
                <a:solidFill>
                  <a:schemeClr val="tx1"/>
                </a:solidFill>
                <a:latin typeface="+mn-lt"/>
                <a:ea typeface="+mn-ea"/>
                <a:cs typeface="+mn-cs"/>
              </a:rPr>
              <a:t>mutual exclusion is not a control requirement for this sort of cooperation. However,</a:t>
            </a:r>
          </a:p>
          <a:p>
            <a:r>
              <a:rPr lang="en-US" sz="1200" kern="1200" baseline="0" dirty="0" smtClean="0">
                <a:solidFill>
                  <a:schemeClr val="tx1"/>
                </a:solidFill>
                <a:latin typeface="+mn-lt"/>
                <a:ea typeface="+mn-ea"/>
                <a:cs typeface="+mn-cs"/>
              </a:rPr>
              <a:t>the problems of deadlock and starvation are still present. As an example of deadlock,</a:t>
            </a:r>
          </a:p>
          <a:p>
            <a:r>
              <a:rPr lang="en-US" sz="1200" kern="1200" baseline="0" dirty="0" smtClean="0">
                <a:solidFill>
                  <a:schemeClr val="tx1"/>
                </a:solidFill>
                <a:latin typeface="+mn-lt"/>
                <a:ea typeface="+mn-ea"/>
                <a:cs typeface="+mn-cs"/>
              </a:rPr>
              <a:t>two processes may be blocked, each waiting for a communication from the other. As</a:t>
            </a:r>
          </a:p>
          <a:p>
            <a:r>
              <a:rPr lang="en-US" sz="1200" kern="1200" baseline="0" dirty="0" smtClean="0">
                <a:solidFill>
                  <a:schemeClr val="tx1"/>
                </a:solidFill>
                <a:latin typeface="+mn-lt"/>
                <a:ea typeface="+mn-ea"/>
                <a:cs typeface="+mn-cs"/>
              </a:rPr>
              <a:t>an example of starvation, consider three processes, P1, P2, and P3, that exhibit the</a:t>
            </a:r>
          </a:p>
          <a:p>
            <a:r>
              <a:rPr lang="en-US" sz="1200" kern="1200" baseline="0" dirty="0" smtClean="0">
                <a:solidFill>
                  <a:schemeClr val="tx1"/>
                </a:solidFill>
                <a:latin typeface="+mn-lt"/>
                <a:ea typeface="+mn-ea"/>
                <a:cs typeface="+mn-cs"/>
              </a:rPr>
              <a:t>following behavior. P1 is repeatedly attempting to communicate with either P2 or</a:t>
            </a:r>
          </a:p>
          <a:p>
            <a:r>
              <a:rPr lang="en-US" sz="1200" kern="1200" baseline="0" dirty="0" smtClean="0">
                <a:solidFill>
                  <a:schemeClr val="tx1"/>
                </a:solidFill>
                <a:latin typeface="+mn-lt"/>
                <a:ea typeface="+mn-ea"/>
                <a:cs typeface="+mn-cs"/>
              </a:rPr>
              <a:t>P3, and P2 and P3 are both attempting to communicate with P1. A sequence could</a:t>
            </a:r>
          </a:p>
          <a:p>
            <a:r>
              <a:rPr lang="en-US" sz="1200" kern="1200" baseline="0" dirty="0" smtClean="0">
                <a:solidFill>
                  <a:schemeClr val="tx1"/>
                </a:solidFill>
                <a:latin typeface="+mn-lt"/>
                <a:ea typeface="+mn-ea"/>
                <a:cs typeface="+mn-cs"/>
              </a:rPr>
              <a:t>arise in which P1 and P2 exchange information repeatedly, while P3 is blocked waiting</a:t>
            </a:r>
          </a:p>
          <a:p>
            <a:r>
              <a:rPr lang="en-US" sz="1200" kern="1200" baseline="0" dirty="0" smtClean="0">
                <a:solidFill>
                  <a:schemeClr val="tx1"/>
                </a:solidFill>
                <a:latin typeface="+mn-lt"/>
                <a:ea typeface="+mn-ea"/>
                <a:cs typeface="+mn-cs"/>
              </a:rPr>
              <a:t>for a communication from P1. There is no deadlock, because P1 remains active,</a:t>
            </a:r>
          </a:p>
          <a:p>
            <a:r>
              <a:rPr lang="en-US" sz="1200" kern="1200" baseline="0" dirty="0" smtClean="0">
                <a:solidFill>
                  <a:schemeClr val="tx1"/>
                </a:solidFill>
                <a:latin typeface="+mn-lt"/>
                <a:ea typeface="+mn-ea"/>
                <a:cs typeface="+mn-cs"/>
              </a:rPr>
              <a:t>but P3 is starved.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85486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Any facility or capability that is to provide support for mutual exclusion should</a:t>
            </a:r>
          </a:p>
          <a:p>
            <a:r>
              <a:rPr lang="en-US" sz="1200" b="0" kern="1200" baseline="0" dirty="0" smtClean="0">
                <a:solidFill>
                  <a:schemeClr val="tx1"/>
                </a:solidFill>
                <a:latin typeface="+mn-lt"/>
                <a:ea typeface="+mn-ea"/>
                <a:cs typeface="+mn-cs"/>
              </a:rPr>
              <a:t>meet the following requirements: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Mutual exclusion must be enforced: Only one process at a time is allowed into</a:t>
            </a:r>
          </a:p>
          <a:p>
            <a:r>
              <a:rPr lang="en-US" sz="1200" b="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that halts in its noncritical section must do so without interfering</a:t>
            </a:r>
          </a:p>
          <a:p>
            <a:r>
              <a:rPr lang="en-US" sz="1200" b="0" kern="1200" baseline="0" dirty="0" smtClean="0">
                <a:solidFill>
                  <a:schemeClr val="tx1"/>
                </a:solidFill>
                <a:latin typeface="+mn-lt"/>
                <a:ea typeface="+mn-ea"/>
                <a:cs typeface="+mn-cs"/>
              </a:rPr>
              <a:t>with other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It must not be possible for a process requiring access to a critical section to be</a:t>
            </a:r>
          </a:p>
          <a:p>
            <a:r>
              <a:rPr lang="en-US" sz="1200" b="0" kern="1200" baseline="0" dirty="0" smtClean="0">
                <a:solidFill>
                  <a:schemeClr val="tx1"/>
                </a:solidFill>
                <a:latin typeface="+mn-lt"/>
                <a:ea typeface="+mn-ea"/>
                <a:cs typeface="+mn-cs"/>
              </a:rPr>
              <a:t>delayed indefinitely: no deadlock or starvation.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When no process is in a critical section, any process that requests entry to its</a:t>
            </a:r>
          </a:p>
          <a:p>
            <a:r>
              <a:rPr lang="en-US" sz="1200" b="0" kern="1200" baseline="0" dirty="0" smtClean="0">
                <a:solidFill>
                  <a:schemeClr val="tx1"/>
                </a:solidFill>
                <a:latin typeface="+mn-lt"/>
                <a:ea typeface="+mn-ea"/>
                <a:cs typeface="+mn-cs"/>
              </a:rPr>
              <a:t>critical section must be permitted to enter without delay.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No assumptions are made about relative process speeds or number of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 process remains inside its critical section for a finite time only.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was covered in the preceding section. A second approach involves the use of special purpose machine instructions. These have the advantage of reducing overhead but nevertheless will be shown to be unattractive as a general-purpose solution; they are covered in Section 5.3 . A third approach is to provide some level of support within the OS or a programming language. Three of the most important such approaches are examined in Sections 5.4 through 5.6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10675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8E312F-FA3E-4946-862A-5DCDD189A467}" type="datetime1">
              <a:rPr lang="en-US" smtClean="0"/>
              <a:t>4/13/2018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6A529F-2A38-5E46-9A30-1E77CC312FF1}" type="datetime1">
              <a:rPr lang="en-US" smtClean="0"/>
              <a:t>4/13/2018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AA68B3-4193-3647-9498-C9123ECF331F}" type="datetime1">
              <a:rPr lang="en-US" smtClean="0"/>
              <a:t>4/13/2018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4965905F-1FF2-B44C-8447-D20D4E0D31CC}" type="datetime1">
              <a:rPr lang="en-US" smtClean="0"/>
              <a:t>4/13/2018</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F3ADC2-3FEE-0F43-B834-816A0B53D4CD}" type="datetime1">
              <a:rPr lang="en-US" smtClean="0"/>
              <a:t>4/13/2018</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37C39A8-6788-C24A-864E-68356630D1B7}" type="datetime1">
              <a:rPr lang="en-US" smtClean="0"/>
              <a:t>4/13/2018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4CB1ACF-210A-AA4F-9F61-1BD7D239A035}"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B4BA6485-30A0-574E-87A7-4916BC0E7260}" type="datetime1">
              <a:rPr lang="en-US" smtClean="0"/>
              <a:t>4/13/2018</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DFCD7C2-D3E2-FC4B-8625-B43D0CE8603D}"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BCB7F04-538B-A24A-974C-5C9091F7E45B}"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84278A8-8C52-7149-B9A4-0C16B47E4729}"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195863-B803-6844-9421-9F1311029437}" type="datetime1">
              <a:rPr lang="en-US" smtClean="0"/>
              <a:t>4/13/2018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54C6909-65D7-C841-9073-802E80AD48E0}" type="datetime1">
              <a:rPr lang="en-US" smtClean="0"/>
              <a:t>4/13/2018</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7D4D390-3AFC-F14A-8EB0-5B57C92D1B3B}" type="datetime1">
              <a:rPr lang="en-US" smtClean="0"/>
              <a:t>4/13/2018</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214424-E713-004E-BCD3-7DBC35825BFA}"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A59C8D-B2AC-324C-B4A6-60AB06385967}" type="datetime1">
              <a:rPr lang="en-US" smtClean="0"/>
              <a:t>4/13/2018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2A0578E-FD22-B449-B282-71562287240E}" type="datetime1">
              <a:rPr lang="en-US" smtClean="0"/>
              <a:t>4/13/2018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CCA5E21-223F-934B-8727-3F7288671E6F}" type="datetime1">
              <a:rPr lang="en-US" smtClean="0"/>
              <a:t>4/13/2018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FEC8F82A-18E4-184E-9DBB-AEC6E057D175}" type="datetime1">
              <a:rPr lang="en-US" smtClean="0">
                <a:solidFill>
                  <a:prstClr val="white">
                    <a:lumMod val="65000"/>
                  </a:prstClr>
                </a:solidFill>
              </a:rPr>
              <a:t>4/13/2018</a:t>
            </a:fld>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solidFill>
                  <a:prstClr val="white">
                    <a:lumMod val="65000"/>
                  </a:prstClr>
                </a:solidFill>
              </a:rPr>
              <a:pPr>
                <a:defRPr/>
              </a:pPr>
              <a:t>‹#›</a:t>
            </a:fld>
            <a:endParaRPr lang="en-US" dirty="0">
              <a:solidFill>
                <a:prstClr val="white">
                  <a:lumMod val="65000"/>
                </a:prstClr>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B0A22D9-04C6-EE47-9B22-562A1CFC3260}" type="datetime1">
              <a:rPr lang="en-US" smtClean="0">
                <a:solidFill>
                  <a:prstClr val="white">
                    <a:lumMod val="65000"/>
                  </a:prstClr>
                </a:solidFill>
              </a:rPr>
              <a:t>4/13/2018</a:t>
            </a:fld>
            <a:endParaRPr>
              <a:solidFill>
                <a:prstClr val="white">
                  <a:lumMod val="6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prstClr>
                </a:solidFill>
              </a:rPr>
              <a:t>© 2017 Pearson Education, Inc., Hoboken, NJ. All rights reserved. </a:t>
            </a:r>
            <a:endParaRPr>
              <a:solidFill>
                <a:prstClr val="white">
                  <a:lumMod val="65000"/>
                </a:prstClr>
              </a:solidFill>
            </a:endParaRPr>
          </a:p>
        </p:txBody>
      </p:sp>
      <p:sp>
        <p:nvSpPr>
          <p:cNvPr id="6" name="Slide Number Placeholder 5"/>
          <p:cNvSpPr>
            <a:spLocks noGrp="1"/>
          </p:cNvSpPr>
          <p:nvPr>
            <p:ph type="sldNum" sz="quarter" idx="12"/>
          </p:nvPr>
        </p:nvSpPr>
        <p:spPr/>
        <p:txBody>
          <a:bodyPr/>
          <a:lstStyle/>
          <a:p>
            <a:fld id="{3FFF1679-83E0-4571-98D7-4BB535B5F505}" type="slidenum">
              <a:rPr>
                <a:solidFill>
                  <a:srgbClr val="990000"/>
                </a:solidFill>
              </a:rPr>
              <a:pPr/>
              <a:t>‹#›</a:t>
            </a:fld>
            <a:endParaRPr>
              <a:solidFill>
                <a:srgbClr val="990000"/>
              </a:solidFill>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latin typeface="Calisto MT"/>
            </a:endParaRPr>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C63EE24-A999-DE4B-B900-C3E954775CCF}" type="datetime1">
              <a:rPr lang="en-US" smtClean="0">
                <a:solidFill>
                  <a:prstClr val="white">
                    <a:lumMod val="65000"/>
                  </a:prstClr>
                </a:solidFill>
              </a:rPr>
              <a:t>4/13/2018</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solidFill>
                  <a:prstClr val="white">
                    <a:lumMod val="65000"/>
                  </a:prstClr>
                </a:solidFill>
              </a:rPr>
              <a:pPr>
                <a:defRPr/>
              </a:pPr>
              <a:t>‹#›</a:t>
            </a:fld>
            <a:endParaRPr lang="en-US" dirty="0">
              <a:solidFill>
                <a:prstClr val="white">
                  <a:lumMod val="65000"/>
                </a:prstClr>
              </a:solidFill>
            </a:endParaRPr>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FFAD63A-8C06-A24C-BD9F-9D628EE19627}"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75B6D4-7300-4048-A0BE-F24C53946F1C}" type="datetime1">
              <a:rPr lang="en-US" smtClean="0"/>
              <a:t>4/13/2018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500AB429-0F09-CD45-868D-226E9DB904D2}" type="datetime1">
              <a:rPr lang="en-US" smtClean="0">
                <a:solidFill>
                  <a:prstClr val="white">
                    <a:lumMod val="65000"/>
                  </a:prstClr>
                </a:solidFill>
              </a:rPr>
              <a:t>4/13/2018</a:t>
            </a:fld>
            <a:endParaRPr lang="en-US" dirty="0">
              <a:solidFill>
                <a:prstClr val="white">
                  <a:lumMod val="65000"/>
                </a:prstClr>
              </a:solidFill>
            </a:endParaRPr>
          </a:p>
        </p:txBody>
      </p:sp>
      <p:sp>
        <p:nvSpPr>
          <p:cNvPr id="8" name="Footer Placeholder 7"/>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solidFill>
                  <a:srgbClr val="990000"/>
                </a:solidFill>
              </a:rPr>
              <a:pPr>
                <a:defRPr/>
              </a:pPr>
              <a:t>‹#›</a:t>
            </a:fld>
            <a:endParaRPr lang="en-US" dirty="0">
              <a:solidFill>
                <a:srgbClr val="990000"/>
              </a:solidFill>
            </a:endParaRPr>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3553D3F-F9E2-474D-8204-932C177ED355}"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C9BBD696-CD75-964B-9C77-C95DC1843906}"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53D1339-4491-7B4D-B275-449021F65F3A}"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C4FD2F6-21C9-0642-99F5-6B969577620C}" type="datetime1">
              <a:rPr lang="en-US" smtClean="0">
                <a:solidFill>
                  <a:prstClr val="white">
                    <a:lumMod val="65000"/>
                  </a:prstClr>
                </a:solidFill>
              </a:rPr>
              <a:t>4/13/2018</a:t>
            </a:fld>
            <a:endParaRPr lang="en-US" dirty="0">
              <a:solidFill>
                <a:prstClr val="white">
                  <a:lumMod val="65000"/>
                </a:prstClr>
              </a:solidFill>
            </a:endParaRPr>
          </a:p>
        </p:txBody>
      </p:sp>
      <p:sp>
        <p:nvSpPr>
          <p:cNvPr id="4" name="Footer Placeholder 3"/>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Date Placeholder 1"/>
          <p:cNvSpPr>
            <a:spLocks noGrp="1"/>
          </p:cNvSpPr>
          <p:nvPr>
            <p:ph type="dt" sz="half" idx="10"/>
          </p:nvPr>
        </p:nvSpPr>
        <p:spPr/>
        <p:txBody>
          <a:bodyPr/>
          <a:lstStyle/>
          <a:p>
            <a:pPr>
              <a:defRPr/>
            </a:pPr>
            <a:fld id="{740E14AF-FE95-EB46-8F73-7A26053952FD}" type="datetime1">
              <a:rPr lang="en-US" smtClean="0">
                <a:solidFill>
                  <a:prstClr val="white">
                    <a:lumMod val="65000"/>
                  </a:prstClr>
                </a:solidFill>
              </a:rPr>
              <a:t>4/13/2018</a:t>
            </a:fld>
            <a:endParaRPr lang="en-US" dirty="0">
              <a:solidFill>
                <a:prstClr val="white">
                  <a:lumMod val="65000"/>
                </a:prstClr>
              </a:solidFill>
            </a:endParaRPr>
          </a:p>
        </p:txBody>
      </p:sp>
      <p:sp>
        <p:nvSpPr>
          <p:cNvPr id="3" name="Footer Placeholder 2"/>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DB1DC53-40F0-6846-963F-0AC8342F7920}"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8673003-54CE-0346-83AB-4E41EBB0A477}" type="datetime1">
              <a:rPr lang="en-US" smtClean="0">
                <a:solidFill>
                  <a:prstClr val="white">
                    <a:lumMod val="65000"/>
                  </a:prstClr>
                </a:solidFill>
              </a:rPr>
              <a:t>4/13/2018</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solidFill>
                  <a:srgbClr val="990000"/>
                </a:solidFill>
              </a:rPr>
              <a:pPr>
                <a:defRPr/>
              </a:pPr>
              <a:t>‹#›</a:t>
            </a:fld>
            <a:endParaRPr lang="en-US" dirty="0">
              <a:solidFill>
                <a:srgbClr val="990000"/>
              </a:solidFill>
            </a:endParaRPr>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0393EA7-1D53-A44C-BFD2-F4D9F938345A}" type="datetime1">
              <a:rPr lang="en-US" smtClean="0">
                <a:solidFill>
                  <a:prstClr val="white">
                    <a:lumMod val="65000"/>
                  </a:prstClr>
                </a:solidFill>
              </a:rPr>
              <a:t>4/13/2018</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FEB82FF-5B8E-8844-9A8A-E25D23D32BFC}" type="datetime1">
              <a:rPr lang="en-US" smtClean="0">
                <a:solidFill>
                  <a:prstClr val="white">
                    <a:lumMod val="65000"/>
                  </a:prstClr>
                </a:solidFill>
              </a:rPr>
              <a:t>4/13/2018</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F7616D7-994C-BC40-9FA0-978F0F22E1D5}" type="datetime1">
              <a:rPr lang="en-US" smtClean="0"/>
              <a:t>4/13/2018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53BBE2C-C4DF-ED4C-BA6A-5FE9C2B5415B}" type="datetime1">
              <a:rPr lang="en-US" smtClean="0"/>
              <a:t>4/13/2018</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BDF118-D3DE-D845-9923-EAA3C3B2549C}" type="datetime1">
              <a:rPr lang="en-US" smtClean="0"/>
              <a:t>4/13/2018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1C8528-6BBB-B34C-AA62-6B12AAE88233}" type="datetime1">
              <a:rPr lang="en-US" smtClean="0"/>
              <a:t>4/13/2018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E8A697-EA2B-9541-8F80-63FC6C5B1417}" type="datetime1">
              <a:rPr lang="en-US" smtClean="0"/>
              <a:t>4/13/2018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B9ABC4-D72A-164E-B5EB-4F9BC9333955}" type="datetime1">
              <a:rPr lang="en-US" smtClean="0"/>
              <a:t>4/13/2018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2936734-5B71-9C4C-A00B-EAC1D44D9D66}" type="datetime1">
              <a:rPr lang="en-US" smtClean="0"/>
              <a:t>4/13/2018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A5C09F9-B7FD-0B4E-A688-6E1420819C3F}" type="datetime1">
              <a:rPr lang="en-US" smtClean="0"/>
              <a:t>4/13/2018</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9DEB694C-0B59-F149-ADA4-20EB4274AAD7}" type="datetime1">
              <a:rPr lang="en-US" smtClean="0">
                <a:solidFill>
                  <a:prstClr val="white">
                    <a:lumMod val="65000"/>
                  </a:prstClr>
                </a:solidFill>
              </a:rPr>
              <a:t>4/13/2018</a:t>
            </a:fld>
            <a:endParaRPr lang="en-US" dirty="0">
              <a:solidFill>
                <a:prstClr val="white">
                  <a:lumMod val="65000"/>
                </a:prstClr>
              </a:solidFill>
            </a:endParaRPr>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42.pd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58.pdf"/><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62.pdf"/><Relationship Id="rId2" Type="http://schemas.openxmlformats.org/officeDocument/2006/relationships/notesSlide" Target="../notesSlides/notesSlide38.xml"/><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hyperlink" Target="https://www.youtube.com/watch?v=syMOLWlGjNg" TargetMode="Externa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csc.villanova.edu/~mdamian/threads/javamonitors.html" TargetMode="Externa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72.pdf"/><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74.pdf"/><Relationship Id="rId2" Type="http://schemas.openxmlformats.org/officeDocument/2006/relationships/notesSlide" Target="../notesSlides/notesSlide49.xml"/><Relationship Id="rId1" Type="http://schemas.openxmlformats.org/officeDocument/2006/relationships/slideLayout" Target="../slideLayouts/slideLayout2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76.pdf"/><Relationship Id="rId2" Type="http://schemas.openxmlformats.org/officeDocument/2006/relationships/notesSlide" Target="../notesSlides/notesSlide51.xml"/><Relationship Id="rId1" Type="http://schemas.openxmlformats.org/officeDocument/2006/relationships/slideLayout" Target="../slideLayouts/slideLayout21.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21.xml"/><Relationship Id="rId5" Type="http://schemas.openxmlformats.org/officeDocument/2006/relationships/image" Target="../media/image43.png"/><Relationship Id="rId4" Type="http://schemas.openxmlformats.org/officeDocument/2006/relationships/image" Target="../media/image78.pd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image" Target="../media/image80.pdf"/><Relationship Id="rId2" Type="http://schemas.openxmlformats.org/officeDocument/2006/relationships/notesSlide" Target="../notesSlides/notesSlide54.xml"/><Relationship Id="rId1" Type="http://schemas.openxmlformats.org/officeDocument/2006/relationships/slideLayout" Target="../slideLayouts/slideLayout21.xml"/><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3" Type="http://schemas.openxmlformats.org/officeDocument/2006/relationships/image" Target="../media/image82.pdf"/><Relationship Id="rId2" Type="http://schemas.openxmlformats.org/officeDocument/2006/relationships/notesSlide" Target="../notesSlides/notesSlide55.xml"/><Relationship Id="rId1" Type="http://schemas.openxmlformats.org/officeDocument/2006/relationships/slideLayout" Target="../slideLayouts/slideLayout21.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3" Type="http://schemas.openxmlformats.org/officeDocument/2006/relationships/image" Target="../media/image85.pdf"/><Relationship Id="rId2" Type="http://schemas.openxmlformats.org/officeDocument/2006/relationships/notesSlide" Target="../notesSlides/notesSlide57.xml"/><Relationship Id="rId1" Type="http://schemas.openxmlformats.org/officeDocument/2006/relationships/slideLayout" Target="../slideLayouts/slideLayout21.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dirty="0" smtClean="0">
                <a:solidFill>
                  <a:schemeClr val="tx1">
                    <a:lumMod val="50000"/>
                    <a:lumOff val="50000"/>
                  </a:schemeClr>
                </a:solidFill>
                <a:latin typeface="+mn-lt"/>
              </a:rPr>
              <a:t>Ninth Edition</a:t>
            </a:r>
          </a:p>
          <a:p>
            <a:pPr algn="r">
              <a:spcBef>
                <a:spcPts val="300"/>
              </a:spcBef>
              <a:buClr>
                <a:schemeClr val="accent1"/>
              </a:buClr>
              <a:buSzPct val="75000"/>
            </a:pPr>
            <a:r>
              <a:rPr lang="en-US" dirty="0" smtClean="0">
                <a:solidFill>
                  <a:schemeClr val="tx1">
                    <a:lumMod val="50000"/>
                    <a:lumOff val="50000"/>
                  </a:schemeClr>
                </a:solidFill>
                <a:latin typeface="+mn-lt"/>
              </a:rPr>
              <a:t>By William Stallings</a:t>
            </a:r>
            <a:endParaRPr lang="en-US" dirty="0">
              <a:solidFill>
                <a:schemeClr val="tx1">
                  <a:lumMod val="50000"/>
                  <a:lumOff val="50000"/>
                </a:schemeClr>
              </a:solidFill>
              <a:latin typeface="+mn-lt"/>
            </a:endParaRPr>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solidFill>
                  <a:srgbClr val="FF00FF"/>
                </a:solidFill>
                <a:effectLst>
                  <a:innerShdw blurRad="69850" dist="43180" dir="5400000">
                    <a:srgbClr val="000000">
                      <a:alpha val="65000"/>
                    </a:srgbClr>
                  </a:innerShdw>
                </a:effectLst>
              </a:rPr>
              <a:t>Hardware Support</a:t>
            </a:r>
            <a:endParaRPr lang="en-US" sz="4400" b="1" dirty="0">
              <a:ln w="1905"/>
              <a:solidFill>
                <a:srgbClr val="FF00FF"/>
              </a:solidFill>
              <a:effectLst>
                <a:innerShdw blurRad="69850" dist="43180" dir="5400000">
                  <a:srgbClr val="000000">
                    <a:alpha val="65000"/>
                  </a:srgbClr>
                </a:innerShdw>
              </a:effectLst>
            </a:endParaRPr>
          </a:p>
        </p:txBody>
      </p:sp>
      <p:sp>
        <p:nvSpPr>
          <p:cNvPr id="8" name="TextBox 7"/>
          <p:cNvSpPr txBox="1"/>
          <p:nvPr/>
        </p:nvSpPr>
        <p:spPr>
          <a:xfrm>
            <a:off x="457200" y="2057400"/>
            <a:ext cx="4495800" cy="4324261"/>
          </a:xfrm>
          <a:prstGeom prst="rect">
            <a:avLst/>
          </a:prstGeom>
          <a:noFill/>
        </p:spPr>
        <p:txBody>
          <a:bodyPr wrap="square" rtlCol="0">
            <a:spAutoFit/>
          </a:bodyPr>
          <a:lstStyle/>
          <a:p>
            <a:pPr marL="342900" lvl="1" indent="-342900">
              <a:buFont typeface="Wingdings" charset="2"/>
              <a:buChar char="§"/>
            </a:pPr>
            <a:r>
              <a:rPr lang="en-US" sz="3200" dirty="0" smtClean="0">
                <a:ln w="1905"/>
                <a:solidFill>
                  <a:srgbClr val="00B0F0"/>
                </a:solidFill>
                <a:latin typeface="+mn-lt"/>
              </a:rPr>
              <a:t>Interrupt Disabling</a:t>
            </a:r>
          </a:p>
          <a:p>
            <a:pPr marL="342900" lvl="1" indent="-342900"/>
            <a:endParaRPr lang="en-US" sz="9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r>
              <a:rPr lang="en-US" dirty="0" smtClean="0">
                <a:latin typeface="+mn-lt"/>
              </a:rPr>
              <a:t>In a uniprocessor system, concurrent processes cannot have overlapped execution; they can only be interleaved</a:t>
            </a:r>
          </a:p>
          <a:p>
            <a:pPr marL="342900" lvl="1" indent="-342900">
              <a:buFont typeface="Wingdings" charset="2"/>
              <a:buChar char="§"/>
            </a:pPr>
            <a:r>
              <a:rPr lang="en-US" dirty="0" smtClean="0">
                <a:latin typeface="+mn-lt"/>
              </a:rPr>
              <a:t>A process will continue to run until it invokes an OS service or until it is interrupted</a:t>
            </a:r>
          </a:p>
          <a:p>
            <a:pPr marL="342900" lvl="1" indent="-342900">
              <a:buFont typeface="Wingdings" charset="2"/>
              <a:buChar char="§"/>
            </a:pPr>
            <a:r>
              <a:rPr lang="en-US" dirty="0" smtClean="0">
                <a:latin typeface="+mn-lt"/>
              </a:rPr>
              <a:t>Therefore, to guarantee mutual exclusion, it is sufficient to prevent a process from being interrupted</a:t>
            </a:r>
          </a:p>
          <a:p>
            <a:pPr marL="342900" lvl="1" indent="-342900">
              <a:buFont typeface="Wingdings" charset="2"/>
              <a:buChar char="§"/>
            </a:pPr>
            <a:r>
              <a:rPr lang="en-US" dirty="0" smtClean="0">
                <a:latin typeface="+mn-lt"/>
              </a:rPr>
              <a:t>This capability can be provided in the form of primitives defined by the OS kernel for disabling and enabling interrupts</a:t>
            </a:r>
          </a:p>
        </p:txBody>
      </p:sp>
      <p:sp>
        <p:nvSpPr>
          <p:cNvPr id="9" name="TextBox 8"/>
          <p:cNvSpPr txBox="1"/>
          <p:nvPr/>
        </p:nvSpPr>
        <p:spPr>
          <a:xfrm>
            <a:off x="5410200" y="2209800"/>
            <a:ext cx="3352800" cy="3985707"/>
          </a:xfrm>
          <a:prstGeom prst="rect">
            <a:avLst/>
          </a:prstGeom>
          <a:noFill/>
        </p:spPr>
        <p:txBody>
          <a:bodyPr wrap="square" rtlCol="0">
            <a:spAutoFit/>
          </a:bodyPr>
          <a:lstStyle/>
          <a:p>
            <a:pPr marL="342900" lvl="1" indent="-342900">
              <a:buFont typeface="Wingdings" charset="2"/>
              <a:buChar char="§"/>
            </a:pPr>
            <a:r>
              <a:rPr lang="en-US" sz="3200" b="1" dirty="0" smtClean="0">
                <a:ln w="1905"/>
                <a:solidFill>
                  <a:srgbClr val="00B050"/>
                </a:solidFill>
                <a:effectLst>
                  <a:innerShdw blurRad="69850" dist="43180" dir="5400000">
                    <a:srgbClr val="000000">
                      <a:alpha val="65000"/>
                    </a:srgbClr>
                  </a:innerShdw>
                </a:effectLst>
                <a:latin typeface="+mn-lt"/>
              </a:rPr>
              <a:t>Disadvantages:</a:t>
            </a:r>
          </a:p>
          <a:p>
            <a:pPr marL="342900" lvl="1" indent="-342900"/>
            <a:endParaRPr lang="en-US" sz="32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endParaRPr lang="en-US" sz="9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r>
              <a:rPr lang="en-US" dirty="0" smtClean="0">
                <a:latin typeface="+mn-lt"/>
              </a:rPr>
              <a:t>The efficiency of execution could be noticeably degraded because the processor is limited in its ability to interleave processes</a:t>
            </a:r>
          </a:p>
          <a:p>
            <a:pPr marL="342900" lvl="1" indent="-342900">
              <a:buFont typeface="Wingdings" charset="2"/>
              <a:buChar char="§"/>
            </a:pPr>
            <a:r>
              <a:rPr lang="en-US" dirty="0" smtClean="0">
                <a:latin typeface="+mn-lt"/>
              </a:rPr>
              <a:t>This approach will not work in a multiprocessor architecture</a:t>
            </a:r>
          </a:p>
          <a:p>
            <a:pPr marL="342900" lvl="1" indent="-342900">
              <a:buFont typeface="Wingdings" charset="2"/>
              <a:buChar char="§"/>
            </a:pPr>
            <a:endParaRPr lang="en-US" dirty="0" smtClean="0">
              <a:latin typeface="+mn-lt"/>
            </a:endParaRPr>
          </a:p>
          <a:p>
            <a:endParaRPr lang="en-US" dirty="0"/>
          </a:p>
        </p:txBody>
      </p:sp>
      <p:cxnSp>
        <p:nvCxnSpPr>
          <p:cNvPr id="11" name="Straight Connector 10"/>
          <p:cNvCxnSpPr/>
          <p:nvPr/>
        </p:nvCxnSpPr>
        <p:spPr>
          <a:xfrm rot="5400000">
            <a:off x="33916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a:ln w="1905"/>
                <a:solidFill>
                  <a:srgbClr val="00B0F0"/>
                </a:solidFill>
              </a:rPr>
              <a:t>Interrupt </a:t>
            </a:r>
            <a:r>
              <a:rPr lang="en-US" sz="5400" dirty="0" smtClean="0">
                <a:ln w="1905"/>
                <a:solidFill>
                  <a:srgbClr val="00B0F0"/>
                </a:solidFill>
              </a:rPr>
              <a:t>Disabling</a:t>
            </a: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6" name="Picture 5"/>
          <p:cNvPicPr>
            <a:picLocks noChangeAspect="1"/>
          </p:cNvPicPr>
          <p:nvPr/>
        </p:nvPicPr>
        <p:blipFill>
          <a:blip r:embed="rId2"/>
          <a:stretch>
            <a:fillRect/>
          </a:stretch>
        </p:blipFill>
        <p:spPr>
          <a:xfrm>
            <a:off x="1752600" y="2667000"/>
            <a:ext cx="5162550" cy="2314575"/>
          </a:xfrm>
          <a:prstGeom prst="rect">
            <a:avLst/>
          </a:prstGeom>
        </p:spPr>
      </p:pic>
    </p:spTree>
    <p:extLst>
      <p:ext uri="{BB962C8B-B14F-4D97-AF65-F5344CB8AC3E}">
        <p14:creationId xmlns:p14="http://schemas.microsoft.com/office/powerpoint/2010/main" val="24658913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solidFill>
                  <a:srgbClr val="FF00FF"/>
                </a:solidFill>
                <a:effectLst>
                  <a:innerShdw blurRad="69850" dist="43180" dir="5400000">
                    <a:srgbClr val="000000">
                      <a:alpha val="65000"/>
                    </a:srgbClr>
                  </a:innerShdw>
                </a:effectLst>
              </a:rPr>
              <a:t>Hardware Support</a:t>
            </a:r>
            <a:endParaRPr lang="en-NZ" sz="4800" b="1" dirty="0">
              <a:ln w="1905"/>
              <a:solidFill>
                <a:srgbClr val="FF00FF"/>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419600"/>
          </a:xfrm>
        </p:spPr>
        <p:txBody>
          <a:bodyPr>
            <a:noAutofit/>
          </a:bodyPr>
          <a:lstStyle/>
          <a:p>
            <a:pPr lvl="2"/>
            <a:r>
              <a:rPr lang="en-NZ" sz="3400" dirty="0" smtClean="0">
                <a:solidFill>
                  <a:srgbClr val="00B0F0"/>
                </a:solidFill>
              </a:rPr>
              <a:t>Compare&amp;Swap Instruction </a:t>
            </a:r>
          </a:p>
          <a:p>
            <a:pPr lvl="4"/>
            <a:r>
              <a:rPr lang="en-NZ" sz="2800" dirty="0" smtClean="0"/>
              <a:t>Also called a “compare and exchange instruction”</a:t>
            </a:r>
          </a:p>
          <a:p>
            <a:pPr lvl="4"/>
            <a:r>
              <a:rPr lang="en-NZ" sz="2800" dirty="0" smtClean="0"/>
              <a:t>A </a:t>
            </a:r>
            <a:r>
              <a:rPr lang="en-NZ" sz="2800" b="1" dirty="0" smtClean="0"/>
              <a:t>compare </a:t>
            </a:r>
            <a:r>
              <a:rPr lang="en-NZ" sz="2800" dirty="0" smtClean="0"/>
              <a:t>is made between a memory value and a test value</a:t>
            </a:r>
          </a:p>
          <a:p>
            <a:pPr lvl="4"/>
            <a:r>
              <a:rPr lang="en-NZ" sz="2800" dirty="0" smtClean="0"/>
              <a:t>If the values are the same a </a:t>
            </a:r>
            <a:r>
              <a:rPr lang="en-NZ" sz="2800" b="1" dirty="0" smtClean="0"/>
              <a:t>swap </a:t>
            </a:r>
            <a:r>
              <a:rPr lang="en-NZ" sz="2800" dirty="0" smtClean="0"/>
              <a:t>occurs</a:t>
            </a:r>
          </a:p>
          <a:p>
            <a:pPr lvl="4"/>
            <a:r>
              <a:rPr lang="en-NZ" sz="2800" dirty="0" smtClean="0"/>
              <a:t>Carried out </a:t>
            </a:r>
            <a:r>
              <a:rPr lang="en-NZ" sz="2800" dirty="0" smtClean="0">
                <a:solidFill>
                  <a:srgbClr val="FF0000"/>
                </a:solidFill>
              </a:rPr>
              <a:t>atomically</a:t>
            </a:r>
            <a:r>
              <a:rPr lang="en-NZ" sz="2800" dirty="0" smtClean="0"/>
              <a:t> (</a:t>
            </a:r>
            <a:r>
              <a:rPr lang="en-NZ" sz="2800" dirty="0" smtClean="0">
                <a:solidFill>
                  <a:srgbClr val="00B050"/>
                </a:solidFill>
              </a:rPr>
              <a:t>not subject to interruption</a:t>
            </a:r>
            <a:r>
              <a:rPr lang="en-NZ" sz="2800" dirty="0" smtClean="0"/>
              <a:t>)</a:t>
            </a:r>
          </a:p>
        </p:txBody>
      </p:sp>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sz="4800" dirty="0" err="1"/>
              <a:t>Compare&amp;Swap</a:t>
            </a:r>
            <a:r>
              <a:rPr lang="en-NZ" sz="4800" dirty="0"/>
              <a:t> Instruction </a:t>
            </a:r>
            <a:endParaRPr lang="en-US" sz="4800"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6" name="Picture 5"/>
          <p:cNvPicPr>
            <a:picLocks noChangeAspect="1"/>
          </p:cNvPicPr>
          <p:nvPr/>
        </p:nvPicPr>
        <p:blipFill>
          <a:blip r:embed="rId2"/>
          <a:stretch>
            <a:fillRect/>
          </a:stretch>
        </p:blipFill>
        <p:spPr>
          <a:xfrm>
            <a:off x="385762" y="2281237"/>
            <a:ext cx="8372475" cy="2295525"/>
          </a:xfrm>
          <a:prstGeom prst="rect">
            <a:avLst/>
          </a:prstGeom>
        </p:spPr>
      </p:pic>
    </p:spTree>
    <p:extLst>
      <p:ext uri="{BB962C8B-B14F-4D97-AF65-F5344CB8AC3E}">
        <p14:creationId xmlns:p14="http://schemas.microsoft.com/office/powerpoint/2010/main" val="30380322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pic>
        <p:nvPicPr>
          <p:cNvPr id="6" name="Picture 5"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r="6364" b="30588"/>
              <a:stretch>
                <a:fillRect/>
              </a:stretch>
            </p:blipFill>
          </mc:Choice>
          <mc:Fallback>
            <p:blipFill>
              <a:blip r:embed="rId4"/>
              <a:srcRect r="6364" b="30588"/>
              <a:stretch>
                <a:fillRect/>
              </a:stretch>
            </p:blipFill>
          </mc:Fallback>
        </mc:AlternateContent>
        <p:spPr>
          <a:xfrm>
            <a:off x="-322729" y="381000"/>
            <a:ext cx="9178866" cy="5257800"/>
          </a:xfrm>
          <a:prstGeom prst="rect">
            <a:avLst/>
          </a:prstGeom>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096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3124200" y="62484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6477000" y="1524000"/>
            <a:ext cx="2362200" cy="3354765"/>
          </a:xfrm>
          <a:prstGeom prst="rect">
            <a:avLst/>
          </a:prstGeom>
        </p:spPr>
        <p:txBody>
          <a:bodyPr wrap="square">
            <a:spAutoFit/>
          </a:bodyPr>
          <a:lstStyle/>
          <a:p>
            <a:pPr algn="ctr"/>
            <a:r>
              <a:rPr lang="en-US" sz="3600" b="1" dirty="0" smtClean="0">
                <a:latin typeface="+mj-lt"/>
              </a:rPr>
              <a:t>Table 5.3    </a:t>
            </a:r>
          </a:p>
          <a:p>
            <a:pPr algn="ctr"/>
            <a:endParaRPr lang="en-US" sz="3600" b="1" dirty="0" smtClean="0">
              <a:latin typeface="+mj-lt"/>
            </a:endParaRPr>
          </a:p>
          <a:p>
            <a:pPr algn="ctr"/>
            <a:r>
              <a:rPr lang="en-US" sz="2800" b="1" dirty="0" smtClean="0">
                <a:latin typeface="+mj-lt"/>
              </a:rPr>
              <a:t>Common </a:t>
            </a:r>
          </a:p>
          <a:p>
            <a:pPr algn="ctr"/>
            <a:endParaRPr lang="en-US" sz="2800" b="1" dirty="0" smtClean="0">
              <a:latin typeface="+mj-lt"/>
            </a:endParaRPr>
          </a:p>
          <a:p>
            <a:pPr algn="ctr"/>
            <a:r>
              <a:rPr lang="en-US" sz="2800" b="1" dirty="0" smtClean="0">
                <a:latin typeface="+mj-lt"/>
              </a:rPr>
              <a:t>Concurrency </a:t>
            </a:r>
          </a:p>
          <a:p>
            <a:pPr algn="ctr"/>
            <a:endParaRPr lang="en-US" sz="2800" b="1" dirty="0" smtClean="0">
              <a:latin typeface="+mj-lt"/>
            </a:endParaRPr>
          </a:p>
          <a:p>
            <a:pPr algn="ctr"/>
            <a:r>
              <a:rPr lang="en-US" sz="2800" b="1" dirty="0" smtClean="0">
                <a:latin typeface="+mj-lt"/>
              </a:rPr>
              <a:t>Mechanisms</a:t>
            </a:r>
            <a:r>
              <a:rPr lang="en-US" sz="2800" dirty="0" smtClean="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457200" y="685800"/>
            <a:ext cx="5931849" cy="5969000"/>
          </a:xfrm>
          <a:prstGeom prst="rect">
            <a:avLst/>
          </a:prstGeom>
        </p:spPr>
      </p:pic>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89847807"/>
              </p:ext>
            </p:extLst>
          </p:nvPr>
        </p:nvGraphicFramePr>
        <p:xfrm>
          <a:off x="533400" y="2209800"/>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1000" y="4343400"/>
            <a:ext cx="8382000" cy="1800493"/>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100" dirty="0" smtClean="0">
                <a:solidFill>
                  <a:schemeClr val="bg2">
                    <a:lumMod val="25000"/>
                  </a:schemeClr>
                </a:solidFill>
                <a:latin typeface="+mn-lt"/>
              </a:rPr>
              <a:t>A semaphore may be initialized to a nonnegative integer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semWait</a:t>
            </a:r>
            <a:r>
              <a:rPr lang="en-US" sz="2100" dirty="0" smtClean="0">
                <a:solidFill>
                  <a:schemeClr val="bg2">
                    <a:lumMod val="25000"/>
                  </a:schemeClr>
                </a:solidFill>
                <a:latin typeface="+mn-lt"/>
              </a:rPr>
              <a:t> operation decrements the semaphore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semSignal</a:t>
            </a:r>
            <a:r>
              <a:rPr lang="en-US" sz="2100" dirty="0" smtClean="0">
                <a:solidFill>
                  <a:schemeClr val="bg2">
                    <a:lumMod val="25000"/>
                  </a:schemeClr>
                </a:solidFill>
                <a:latin typeface="+mn-lt"/>
              </a:rPr>
              <a:t> operation increments the semaphore value</a:t>
            </a:r>
          </a:p>
          <a:p>
            <a:endParaRPr lang="en-US" dirty="0"/>
          </a:p>
        </p:txBody>
      </p:sp>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5400" b="1" spc="200" dirty="0" smtClean="0">
                <a:ln w="1905"/>
                <a:solidFill>
                  <a:schemeClr val="bg2">
                    <a:lumMod val="10000"/>
                  </a:schemeClr>
                </a:solidFill>
                <a:effectLst>
                  <a:innerShdw blurRad="69850" dist="43180" dir="5400000">
                    <a:srgbClr val="000000">
                      <a:alpha val="65000"/>
                    </a:srgbClr>
                  </a:innerShdw>
                </a:effectLst>
              </a:rPr>
              <a:t>Consequences</a:t>
            </a:r>
            <a:endParaRPr lang="en-US"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954113180"/>
              </p:ext>
            </p:extLst>
          </p:nvPr>
        </p:nvGraphicFramePr>
        <p:xfrm>
          <a:off x="498391" y="2286000"/>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TextBox 14"/>
          <p:cNvSpPr txBox="1"/>
          <p:nvPr/>
        </p:nvSpPr>
        <p:spPr>
          <a:xfrm>
            <a:off x="393350" y="696756"/>
            <a:ext cx="1359249" cy="5704043"/>
          </a:xfrm>
          <a:prstGeom prst="rect">
            <a:avLst/>
          </a:prstGeom>
        </p:spPr>
        <p:txBody>
          <a:bodyPr wrap="square" rtlCol="0">
            <a:spAutoFit/>
          </a:bodyPr>
          <a:lstStyle/>
          <a:p>
            <a:endParaRPr lang="en-US" dirty="0"/>
          </a:p>
        </p:txBody>
      </p:sp>
      <p:sp useBgFill="1">
        <p:nvSpPr>
          <p:cNvPr id="16" name="TextBox 15"/>
          <p:cNvSpPr txBox="1"/>
          <p:nvPr/>
        </p:nvSpPr>
        <p:spPr>
          <a:xfrm>
            <a:off x="1371600" y="5943600"/>
            <a:ext cx="7391400" cy="457200"/>
          </a:xfrm>
          <a:prstGeom prst="rect">
            <a:avLst/>
          </a:prstGeom>
        </p:spPr>
        <p:txBody>
          <a:bodyPr wrap="square" rtlCol="0">
            <a:spAutoFit/>
          </a:bodyPr>
          <a:lstStyle/>
          <a:p>
            <a:endParaRPr lang="en-US" dirty="0"/>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pic>
        <p:nvPicPr>
          <p:cNvPr id="7" name="Picture 6"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294" t="6364" r="3529" b="50000"/>
              <a:stretch>
                <a:fillRect/>
              </a:stretch>
            </p:blipFill>
          </mc:Choice>
          <mc:Fallback>
            <p:blipFill>
              <a:blip r:embed="rId4"/>
              <a:srcRect l="15294" t="6364" r="3529" b="50000"/>
              <a:stretch>
                <a:fillRect/>
              </a:stretch>
            </p:blipFill>
          </mc:Fallback>
        </mc:AlternateContent>
        <p:spPr>
          <a:xfrm>
            <a:off x="80186" y="381000"/>
            <a:ext cx="9063814" cy="6305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6471" t="7273" r="4706" b="44545"/>
              <a:stretch>
                <a:fillRect/>
              </a:stretch>
            </p:blipFill>
          </mc:Choice>
          <mc:Fallback>
            <p:blipFill>
              <a:blip r:embed="rId4"/>
              <a:srcRect l="16471" t="7273" r="4706" b="44545"/>
              <a:stretch>
                <a:fillRect/>
              </a:stretch>
            </p:blipFill>
          </mc:Fallback>
        </mc:AlternateContent>
        <p:spPr>
          <a:xfrm>
            <a:off x="685800" y="408281"/>
            <a:ext cx="8153399" cy="64497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Race Condition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6961096" cy="3840163"/>
          </a:xfrm>
        </p:spPr>
        <p:txBody>
          <a:bodyPr>
            <a:normAutofit/>
          </a:bodyPr>
          <a:lstStyle/>
          <a:p>
            <a:r>
              <a:rPr lang="en-NZ" sz="3000" dirty="0" smtClean="0"/>
              <a:t>Occurs when multiple processes or threads read and write data items</a:t>
            </a:r>
          </a:p>
          <a:p>
            <a:r>
              <a:rPr lang="en-NZ" sz="3000" dirty="0" smtClean="0"/>
              <a:t>The final result depends on the order of execution</a:t>
            </a:r>
          </a:p>
          <a:p>
            <a:pPr lvl="3"/>
            <a:r>
              <a:rPr lang="en-NZ" sz="2600" dirty="0" smtClean="0"/>
              <a:t>The “loser” of the race is the process that updates last and will determine the final value of the variable</a:t>
            </a:r>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Strong/Weak Semaphores</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dirty="0" smtClean="0"/>
              <a:t>A queue is used to hold processes waiting on the semaphore</a:t>
            </a:r>
          </a:p>
          <a:p>
            <a:endParaRPr lang="en-NZ" sz="2800" dirty="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pic>
        <p:nvPicPr>
          <p:cNvPr id="4" name="Picture 3" descr="f0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 b="11818"/>
              <a:stretch>
                <a:fillRect/>
              </a:stretch>
            </p:blipFill>
          </mc:Choice>
          <mc:Fallback>
            <p:blipFill>
              <a:blip r:embed="rId4"/>
              <a:srcRect t="909" b="11818"/>
              <a:stretch>
                <a:fillRect/>
              </a:stretch>
            </p:blipFill>
          </mc:Fallback>
        </mc:AlternateContent>
        <p:spPr>
          <a:xfrm>
            <a:off x="1981200" y="685800"/>
            <a:ext cx="5299364" cy="5985168"/>
          </a:xfrm>
          <a:prstGeom prst="rect">
            <a:avLst/>
          </a:prstGeom>
        </p:spPr>
      </p:pic>
    </p:spTree>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381000" y="685800"/>
            <a:ext cx="1219200" cy="4876800"/>
          </a:xfrm>
          <a:prstGeom prst="rect">
            <a:avLst/>
          </a:prstGeom>
        </p:spPr>
        <p:txBody>
          <a:bodyPr wrap="square" rtlCol="0">
            <a:spAutoFit/>
          </a:bodyPr>
          <a:lstStyle/>
          <a:p>
            <a:endParaRPr lang="en-US" dirty="0"/>
          </a:p>
        </p:txBody>
      </p:sp>
      <p:sp useBgFill="1">
        <p:nvSpPr>
          <p:cNvPr id="9" name="TextBox 8"/>
          <p:cNvSpPr txBox="1"/>
          <p:nvPr/>
        </p:nvSpPr>
        <p:spPr>
          <a:xfrm>
            <a:off x="1447800" y="5029201"/>
            <a:ext cx="7010400" cy="304799"/>
          </a:xfrm>
          <a:prstGeom prst="rect">
            <a:avLst/>
          </a:prstGeom>
        </p:spPr>
        <p:txBody>
          <a:bodyPr wrap="square" rtlCol="0">
            <a:spAutoFit/>
          </a:bodyPr>
          <a:lstStyle/>
          <a:p>
            <a:endParaRPr lang="en-US" dirty="0"/>
          </a:p>
        </p:txBody>
      </p:sp>
      <p:sp useBgFill="1">
        <p:nvSpPr>
          <p:cNvPr id="10" name="TextBox 9"/>
          <p:cNvSpPr txBox="1"/>
          <p:nvPr/>
        </p:nvSpPr>
        <p:spPr>
          <a:xfrm>
            <a:off x="1524000" y="685800"/>
            <a:ext cx="6781800" cy="369332"/>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pic>
        <p:nvPicPr>
          <p:cNvPr id="12" name="Picture 11" descr="f0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3529" b="54545"/>
              <a:stretch>
                <a:fillRect/>
              </a:stretch>
            </p:blipFill>
          </mc:Choice>
          <mc:Fallback>
            <p:blipFill>
              <a:blip r:embed="rId4"/>
              <a:srcRect l="14118" t="8182" r="3529" b="54545"/>
              <a:stretch>
                <a:fillRect/>
              </a:stretch>
            </p:blipFill>
          </mc:Fallback>
        </mc:AlternateContent>
        <p:spPr>
          <a:xfrm>
            <a:off x="-304800" y="609600"/>
            <a:ext cx="9782386" cy="57297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0574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8" name="TextBox 7"/>
          <p:cNvSpPr txBox="1"/>
          <p:nvPr/>
        </p:nvSpPr>
        <p:spPr>
          <a:xfrm>
            <a:off x="381000" y="40386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pic>
        <p:nvPicPr>
          <p:cNvPr id="6" name="Picture 5"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t="11818" b="20000"/>
              <a:stretch>
                <a:fillRect/>
              </a:stretch>
            </p:blipFill>
          </mc:Choice>
          <mc:Fallback>
            <p:blipFill>
              <a:blip r:embed="rId5"/>
              <a:srcRect t="11818" b="20000"/>
              <a:stretch>
                <a:fillRect/>
              </a:stretch>
            </p:blipFill>
          </mc:Fallback>
        </mc:AlternateContent>
        <p:spPr>
          <a:xfrm>
            <a:off x="1143000" y="457200"/>
            <a:ext cx="6830498" cy="6026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24788" cy="685801"/>
          </a:xfrm>
        </p:spPr>
        <p:txBody>
          <a:bodyPr/>
          <a:lstStyle/>
          <a:p>
            <a:pPr algn="ctr"/>
            <a:r>
              <a:rPr lang="en-US" sz="4400" b="1" dirty="0" smtClean="0">
                <a:solidFill>
                  <a:schemeClr val="accent6">
                    <a:lumMod val="50000"/>
                  </a:schemeClr>
                </a:solidFill>
              </a:rPr>
              <a:t>Producer/Consumer Problem</a:t>
            </a:r>
            <a:endParaRPr lang="en-US" sz="4400" b="1" dirty="0">
              <a:solidFill>
                <a:schemeClr val="accent6">
                  <a:lumMod val="50000"/>
                </a:schemeClr>
              </a:solidFill>
            </a:endParaRPr>
          </a:p>
        </p:txBody>
      </p:sp>
      <p:graphicFrame>
        <p:nvGraphicFramePr>
          <p:cNvPr id="5" name="Diagram 4"/>
          <p:cNvGraphicFramePr/>
          <p:nvPr>
            <p:extLst>
              <p:ext uri="{D42A27DB-BD31-4B8C-83A1-F6EECF244321}">
                <p14:modId xmlns:p14="http://schemas.microsoft.com/office/powerpoint/2010/main" val="2574665247"/>
              </p:ext>
            </p:extLst>
          </p:nvPr>
        </p:nvGraphicFramePr>
        <p:xfrm>
          <a:off x="5334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Producer-Consumer Problem</a:t>
            </a:r>
          </a:p>
        </p:txBody>
      </p:sp>
      <p:sp>
        <p:nvSpPr>
          <p:cNvPr id="4" name="Content Placeholder 3"/>
          <p:cNvSpPr>
            <a:spLocks noGrp="1"/>
          </p:cNvSpPr>
          <p:nvPr>
            <p:ph sz="half" idx="1"/>
          </p:nvPr>
        </p:nvSpPr>
        <p:spPr>
          <a:xfrm>
            <a:off x="533400" y="2057400"/>
            <a:ext cx="3987053" cy="4435475"/>
          </a:xfrm>
          <a:ln>
            <a:solidFill>
              <a:schemeClr val="accent1"/>
            </a:solidFill>
          </a:ln>
        </p:spPr>
        <p:txBody>
          <a:bodyPr>
            <a:normAutofit/>
          </a:bodyPr>
          <a:lstStyle/>
          <a:p>
            <a:pPr marL="0" indent="0" algn="ctr">
              <a:spcBef>
                <a:spcPts val="0"/>
              </a:spcBef>
              <a:buNone/>
            </a:pPr>
            <a:r>
              <a:rPr lang="en-US" sz="1500" b="1" u="sng" dirty="0" smtClean="0"/>
              <a:t>Producer</a:t>
            </a:r>
          </a:p>
          <a:p>
            <a:pPr marL="0" indent="0">
              <a:spcBef>
                <a:spcPts val="0"/>
              </a:spcBef>
              <a:buNone/>
            </a:pPr>
            <a:r>
              <a:rPr lang="en-US" sz="1500" dirty="0" smtClean="0"/>
              <a:t>Do</a:t>
            </a:r>
          </a:p>
          <a:p>
            <a:pPr marL="0" indent="0">
              <a:spcBef>
                <a:spcPts val="0"/>
              </a:spcBef>
              <a:buNone/>
            </a:pPr>
            <a:r>
              <a:rPr lang="en-US" sz="1500" dirty="0" smtClean="0"/>
              <a:t>{</a:t>
            </a:r>
          </a:p>
          <a:p>
            <a:pPr marL="0" indent="0">
              <a:spcBef>
                <a:spcPts val="0"/>
              </a:spcBef>
              <a:buNone/>
            </a:pPr>
            <a:r>
              <a:rPr lang="en-US" sz="1500" dirty="0" smtClean="0"/>
              <a:t>	wait(</a:t>
            </a:r>
            <a:r>
              <a:rPr lang="en-US" sz="1500" b="1" dirty="0" smtClean="0">
                <a:solidFill>
                  <a:srgbClr val="00B050"/>
                </a:solidFill>
              </a:rPr>
              <a:t>E</a:t>
            </a:r>
            <a:r>
              <a:rPr lang="en-US" sz="1500" dirty="0" smtClean="0"/>
              <a:t>)</a:t>
            </a:r>
          </a:p>
          <a:p>
            <a:pPr marL="0" indent="0">
              <a:spcBef>
                <a:spcPts val="0"/>
              </a:spcBef>
              <a:buNone/>
            </a:pPr>
            <a:r>
              <a:rPr lang="en-US" sz="1500" dirty="0" smtClean="0"/>
              <a:t>	</a:t>
            </a:r>
            <a:r>
              <a:rPr lang="en-US" sz="1500" dirty="0" smtClean="0">
                <a:solidFill>
                  <a:schemeClr val="tx1"/>
                </a:solidFill>
              </a:rPr>
              <a:t>wait(</a:t>
            </a:r>
            <a:r>
              <a:rPr lang="en-US" sz="1500" b="1" dirty="0" smtClean="0">
                <a:solidFill>
                  <a:srgbClr val="FF0000"/>
                </a:solidFill>
              </a:rPr>
              <a:t>S</a:t>
            </a:r>
            <a:r>
              <a:rPr lang="en-US" sz="1500" dirty="0" smtClean="0">
                <a:solidFill>
                  <a:schemeClr val="tx1"/>
                </a:solidFill>
              </a:rPr>
              <a:t>)</a:t>
            </a:r>
          </a:p>
          <a:p>
            <a:pPr marL="0" indent="0">
              <a:spcBef>
                <a:spcPts val="0"/>
              </a:spcBef>
              <a:buNone/>
            </a:pPr>
            <a:endParaRPr lang="en-US" sz="1500" dirty="0" smtClean="0"/>
          </a:p>
          <a:p>
            <a:pPr marL="0" indent="0">
              <a:spcBef>
                <a:spcPts val="0"/>
              </a:spcBef>
              <a:buNone/>
            </a:pPr>
            <a:r>
              <a:rPr lang="en-US" sz="1500" dirty="0">
                <a:solidFill>
                  <a:srgbClr val="00B0F0"/>
                </a:solidFill>
              </a:rPr>
              <a:t>	</a:t>
            </a:r>
            <a:r>
              <a:rPr lang="en-US" sz="1500" dirty="0" smtClean="0">
                <a:solidFill>
                  <a:srgbClr val="00B0F0"/>
                </a:solidFill>
              </a:rPr>
              <a:t>//This is the critical zone</a:t>
            </a:r>
          </a:p>
          <a:p>
            <a:pPr marL="0" indent="0">
              <a:spcBef>
                <a:spcPts val="0"/>
              </a:spcBef>
              <a:buNone/>
            </a:pPr>
            <a:r>
              <a:rPr lang="en-US" sz="1500" dirty="0">
                <a:solidFill>
                  <a:srgbClr val="00B0F0"/>
                </a:solidFill>
              </a:rPr>
              <a:t>	</a:t>
            </a:r>
            <a:r>
              <a:rPr lang="en-US" sz="1500" b="1" dirty="0" smtClean="0">
                <a:solidFill>
                  <a:srgbClr val="00B0F0"/>
                </a:solidFill>
              </a:rPr>
              <a:t>ADD DATA</a:t>
            </a:r>
          </a:p>
          <a:p>
            <a:pPr marL="0" indent="0">
              <a:spcBef>
                <a:spcPts val="0"/>
              </a:spcBef>
              <a:buNone/>
            </a:pPr>
            <a:endParaRPr lang="en-US" sz="1500" dirty="0"/>
          </a:p>
          <a:p>
            <a:pPr marL="0" indent="0">
              <a:spcBef>
                <a:spcPts val="0"/>
              </a:spcBef>
              <a:buNone/>
            </a:pPr>
            <a:r>
              <a:rPr lang="en-US" sz="1500" dirty="0" smtClean="0"/>
              <a:t>	signal(</a:t>
            </a:r>
            <a:r>
              <a:rPr lang="en-US" sz="1500" b="1" dirty="0" smtClean="0">
                <a:solidFill>
                  <a:srgbClr val="FF0000"/>
                </a:solidFill>
              </a:rPr>
              <a:t>S</a:t>
            </a:r>
            <a:r>
              <a:rPr lang="en-US" sz="1500" dirty="0" smtClean="0"/>
              <a:t>)</a:t>
            </a:r>
          </a:p>
          <a:p>
            <a:pPr marL="0" indent="0">
              <a:spcBef>
                <a:spcPts val="0"/>
              </a:spcBef>
              <a:buNone/>
            </a:pPr>
            <a:r>
              <a:rPr lang="en-US" sz="1500" dirty="0"/>
              <a:t>	</a:t>
            </a:r>
            <a:r>
              <a:rPr lang="en-US" sz="1500" dirty="0" smtClean="0"/>
              <a:t>signal(</a:t>
            </a:r>
            <a:r>
              <a:rPr lang="en-US" sz="1500" b="1" dirty="0" smtClean="0">
                <a:solidFill>
                  <a:srgbClr val="FF00FF"/>
                </a:solidFill>
              </a:rPr>
              <a:t>F</a:t>
            </a:r>
            <a:r>
              <a:rPr lang="en-US" sz="1500" dirty="0" smtClean="0"/>
              <a:t>)</a:t>
            </a:r>
          </a:p>
          <a:p>
            <a:pPr marL="0" indent="0">
              <a:spcBef>
                <a:spcPts val="0"/>
              </a:spcBef>
              <a:buNone/>
            </a:pPr>
            <a:r>
              <a:rPr lang="en-US" sz="1500" dirty="0" smtClean="0"/>
              <a:t>}</a:t>
            </a:r>
          </a:p>
          <a:p>
            <a:pPr marL="0" indent="0">
              <a:spcBef>
                <a:spcPts val="0"/>
              </a:spcBef>
              <a:buNone/>
            </a:pPr>
            <a:r>
              <a:rPr lang="en-US" sz="1500" dirty="0" smtClean="0"/>
              <a:t>while</a:t>
            </a:r>
          </a:p>
        </p:txBody>
      </p:sp>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
        <p:nvSpPr>
          <p:cNvPr id="8" name="Content Placeholder 3"/>
          <p:cNvSpPr>
            <a:spLocks noGrp="1"/>
          </p:cNvSpPr>
          <p:nvPr>
            <p:ph sz="half" idx="1"/>
          </p:nvPr>
        </p:nvSpPr>
        <p:spPr>
          <a:xfrm>
            <a:off x="4648201" y="2057400"/>
            <a:ext cx="3987053" cy="4435475"/>
          </a:xfrm>
          <a:ln>
            <a:solidFill>
              <a:schemeClr val="accent1"/>
            </a:solidFill>
          </a:ln>
        </p:spPr>
        <p:txBody>
          <a:bodyPr>
            <a:normAutofit/>
          </a:bodyPr>
          <a:lstStyle/>
          <a:p>
            <a:pPr marL="0" indent="0" algn="ctr">
              <a:spcBef>
                <a:spcPts val="0"/>
              </a:spcBef>
              <a:buNone/>
            </a:pPr>
            <a:r>
              <a:rPr lang="en-US" sz="1500" b="1" u="sng" dirty="0" smtClean="0"/>
              <a:t>Consumer</a:t>
            </a:r>
          </a:p>
          <a:p>
            <a:pPr marL="0" indent="0">
              <a:spcBef>
                <a:spcPts val="0"/>
              </a:spcBef>
              <a:buNone/>
            </a:pPr>
            <a:r>
              <a:rPr lang="en-US" sz="1500" dirty="0" smtClean="0"/>
              <a:t>Do</a:t>
            </a:r>
          </a:p>
          <a:p>
            <a:pPr marL="0" indent="0">
              <a:spcBef>
                <a:spcPts val="0"/>
              </a:spcBef>
              <a:buNone/>
            </a:pPr>
            <a:r>
              <a:rPr lang="en-US" sz="1500" dirty="0" smtClean="0"/>
              <a:t>{</a:t>
            </a:r>
          </a:p>
          <a:p>
            <a:pPr marL="0" indent="0">
              <a:spcBef>
                <a:spcPts val="0"/>
              </a:spcBef>
              <a:buNone/>
            </a:pPr>
            <a:r>
              <a:rPr lang="en-US" sz="1500" dirty="0" smtClean="0"/>
              <a:t>	wait(</a:t>
            </a:r>
            <a:r>
              <a:rPr lang="en-US" sz="1500" b="1" dirty="0" smtClean="0">
                <a:solidFill>
                  <a:srgbClr val="FF00FF"/>
                </a:solidFill>
              </a:rPr>
              <a:t>F</a:t>
            </a:r>
            <a:r>
              <a:rPr lang="en-US" sz="1500" dirty="0" smtClean="0"/>
              <a:t>)</a:t>
            </a:r>
          </a:p>
          <a:p>
            <a:pPr marL="0" indent="0">
              <a:spcBef>
                <a:spcPts val="0"/>
              </a:spcBef>
              <a:buNone/>
            </a:pPr>
            <a:r>
              <a:rPr lang="en-US" sz="1500" dirty="0" smtClean="0"/>
              <a:t>	wait(</a:t>
            </a:r>
            <a:r>
              <a:rPr lang="en-US" sz="1500" b="1" dirty="0" smtClean="0">
                <a:solidFill>
                  <a:srgbClr val="FF0000"/>
                </a:solidFill>
              </a:rPr>
              <a:t>S</a:t>
            </a:r>
            <a:r>
              <a:rPr lang="en-US" sz="1500" dirty="0" smtClean="0"/>
              <a:t>)</a:t>
            </a:r>
          </a:p>
          <a:p>
            <a:pPr marL="0" indent="0">
              <a:spcBef>
                <a:spcPts val="0"/>
              </a:spcBef>
              <a:buNone/>
            </a:pPr>
            <a:r>
              <a:rPr lang="en-US" sz="1500" dirty="0"/>
              <a:t>	</a:t>
            </a:r>
            <a:endParaRPr lang="en-US" sz="1500" dirty="0" smtClean="0"/>
          </a:p>
          <a:p>
            <a:pPr marL="0" indent="0">
              <a:spcBef>
                <a:spcPts val="0"/>
              </a:spcBef>
              <a:buNone/>
            </a:pPr>
            <a:r>
              <a:rPr lang="en-US" sz="1500" dirty="0"/>
              <a:t>	</a:t>
            </a:r>
            <a:r>
              <a:rPr lang="en-US" sz="1500" dirty="0" smtClean="0">
                <a:solidFill>
                  <a:srgbClr val="00B0F0"/>
                </a:solidFill>
              </a:rPr>
              <a:t>//This is the critical zone</a:t>
            </a:r>
          </a:p>
          <a:p>
            <a:pPr marL="0" indent="0">
              <a:spcBef>
                <a:spcPts val="0"/>
              </a:spcBef>
              <a:buNone/>
            </a:pPr>
            <a:r>
              <a:rPr lang="en-US" sz="1500" dirty="0">
                <a:solidFill>
                  <a:srgbClr val="00B0F0"/>
                </a:solidFill>
              </a:rPr>
              <a:t>	</a:t>
            </a:r>
            <a:r>
              <a:rPr lang="en-US" sz="1500" b="1" dirty="0" smtClean="0">
                <a:solidFill>
                  <a:srgbClr val="00B0F0"/>
                </a:solidFill>
              </a:rPr>
              <a:t>CONSUME ELEMENT</a:t>
            </a:r>
          </a:p>
          <a:p>
            <a:pPr marL="0" indent="0">
              <a:spcBef>
                <a:spcPts val="0"/>
              </a:spcBef>
              <a:buNone/>
            </a:pPr>
            <a:endParaRPr lang="en-US" sz="1500" dirty="0"/>
          </a:p>
          <a:p>
            <a:pPr marL="0" indent="0">
              <a:spcBef>
                <a:spcPts val="0"/>
              </a:spcBef>
              <a:buNone/>
            </a:pPr>
            <a:r>
              <a:rPr lang="en-US" sz="1500" dirty="0" smtClean="0"/>
              <a:t>	</a:t>
            </a:r>
            <a:r>
              <a:rPr lang="en-US" sz="1500" dirty="0" smtClean="0">
                <a:solidFill>
                  <a:schemeClr val="tx1"/>
                </a:solidFill>
              </a:rPr>
              <a:t>signal(</a:t>
            </a:r>
            <a:r>
              <a:rPr lang="en-US" sz="1500" b="1" dirty="0" smtClean="0">
                <a:solidFill>
                  <a:srgbClr val="FF0000"/>
                </a:solidFill>
              </a:rPr>
              <a:t>S</a:t>
            </a:r>
            <a:r>
              <a:rPr lang="en-US" sz="1500" dirty="0" smtClean="0">
                <a:solidFill>
                  <a:schemeClr val="tx1"/>
                </a:solidFill>
              </a:rPr>
              <a:t>)</a:t>
            </a:r>
          </a:p>
          <a:p>
            <a:pPr marL="0" indent="0">
              <a:spcBef>
                <a:spcPts val="0"/>
              </a:spcBef>
              <a:buNone/>
            </a:pPr>
            <a:r>
              <a:rPr lang="en-US" sz="1500" dirty="0"/>
              <a:t>	</a:t>
            </a:r>
            <a:r>
              <a:rPr lang="en-US" sz="1500" dirty="0" smtClean="0"/>
              <a:t>signal(</a:t>
            </a:r>
            <a:r>
              <a:rPr lang="en-US" sz="1500" b="1" dirty="0" smtClean="0">
                <a:solidFill>
                  <a:srgbClr val="00B050"/>
                </a:solidFill>
              </a:rPr>
              <a:t>E</a:t>
            </a:r>
            <a:r>
              <a:rPr lang="en-US" sz="1500" dirty="0" smtClean="0"/>
              <a:t>)</a:t>
            </a:r>
          </a:p>
          <a:p>
            <a:pPr marL="0" indent="0">
              <a:spcBef>
                <a:spcPts val="0"/>
              </a:spcBef>
              <a:buNone/>
            </a:pPr>
            <a:r>
              <a:rPr lang="en-US" sz="1500" dirty="0" smtClean="0"/>
              <a:t>}</a:t>
            </a:r>
          </a:p>
          <a:p>
            <a:pPr marL="0" indent="0">
              <a:spcBef>
                <a:spcPts val="0"/>
              </a:spcBef>
              <a:buNone/>
            </a:pPr>
            <a:r>
              <a:rPr lang="en-US" sz="1500" dirty="0" smtClean="0"/>
              <a:t>while</a:t>
            </a:r>
          </a:p>
        </p:txBody>
      </p:sp>
    </p:spTree>
    <p:extLst>
      <p:ext uri="{BB962C8B-B14F-4D97-AF65-F5344CB8AC3E}">
        <p14:creationId xmlns:p14="http://schemas.microsoft.com/office/powerpoint/2010/main" val="7171720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Producer-Consumer Problem</a:t>
            </a:r>
          </a:p>
        </p:txBody>
      </p:sp>
      <p:sp>
        <p:nvSpPr>
          <p:cNvPr id="4" name="Content Placeholder 3"/>
          <p:cNvSpPr>
            <a:spLocks noGrp="1"/>
          </p:cNvSpPr>
          <p:nvPr>
            <p:ph sz="half" idx="1"/>
          </p:nvPr>
        </p:nvSpPr>
        <p:spPr>
          <a:xfrm>
            <a:off x="533401" y="2057400"/>
            <a:ext cx="2362200" cy="4435475"/>
          </a:xfrm>
          <a:ln>
            <a:solidFill>
              <a:schemeClr val="accent1"/>
            </a:solidFill>
          </a:ln>
        </p:spPr>
        <p:txBody>
          <a:bodyPr>
            <a:normAutofit/>
          </a:bodyPr>
          <a:lstStyle/>
          <a:p>
            <a:pPr marL="0" indent="0" algn="ctr">
              <a:spcBef>
                <a:spcPts val="0"/>
              </a:spcBef>
              <a:buNone/>
            </a:pPr>
            <a:r>
              <a:rPr lang="en-US" sz="1500" b="1" u="sng" dirty="0" smtClean="0"/>
              <a:t>Producer</a:t>
            </a:r>
          </a:p>
          <a:p>
            <a:pPr marL="0" indent="0">
              <a:spcBef>
                <a:spcPts val="0"/>
              </a:spcBef>
              <a:buNone/>
            </a:pPr>
            <a:r>
              <a:rPr lang="en-US" sz="1500" dirty="0" smtClean="0"/>
              <a:t>Do</a:t>
            </a:r>
          </a:p>
          <a:p>
            <a:pPr marL="0" indent="0">
              <a:spcBef>
                <a:spcPts val="0"/>
              </a:spcBef>
              <a:buNone/>
            </a:pPr>
            <a:r>
              <a:rPr lang="en-US" sz="1500" dirty="0" smtClean="0"/>
              <a:t>{</a:t>
            </a:r>
          </a:p>
          <a:p>
            <a:pPr marL="0" indent="0">
              <a:spcBef>
                <a:spcPts val="0"/>
              </a:spcBef>
              <a:buNone/>
            </a:pPr>
            <a:r>
              <a:rPr lang="en-US" sz="1500" dirty="0"/>
              <a:t> </a:t>
            </a:r>
            <a:r>
              <a:rPr lang="en-US" sz="1500" dirty="0" smtClean="0"/>
              <a:t> wait(</a:t>
            </a:r>
            <a:r>
              <a:rPr lang="en-US" sz="1500" b="1" dirty="0" smtClean="0">
                <a:solidFill>
                  <a:srgbClr val="00B050"/>
                </a:solidFill>
              </a:rPr>
              <a:t>E</a:t>
            </a:r>
            <a:r>
              <a:rPr lang="en-US" sz="1500" dirty="0" smtClean="0"/>
              <a:t>)</a:t>
            </a:r>
          </a:p>
          <a:p>
            <a:pPr marL="0" indent="0">
              <a:spcBef>
                <a:spcPts val="0"/>
              </a:spcBef>
              <a:buNone/>
            </a:pPr>
            <a:r>
              <a:rPr lang="en-US" sz="1500" dirty="0" smtClean="0">
                <a:solidFill>
                  <a:schemeClr val="tx1"/>
                </a:solidFill>
              </a:rPr>
              <a:t>  wait(</a:t>
            </a:r>
            <a:r>
              <a:rPr lang="en-US" sz="1500" b="1" dirty="0" smtClean="0">
                <a:solidFill>
                  <a:srgbClr val="FF0000"/>
                </a:solidFill>
              </a:rPr>
              <a:t>S</a:t>
            </a:r>
            <a:r>
              <a:rPr lang="en-US" sz="1500" dirty="0" smtClean="0">
                <a:solidFill>
                  <a:schemeClr val="tx1"/>
                </a:solidFill>
              </a:rPr>
              <a:t>)</a:t>
            </a:r>
          </a:p>
          <a:p>
            <a:pPr marL="0" indent="0">
              <a:spcBef>
                <a:spcPts val="0"/>
              </a:spcBef>
              <a:buNone/>
            </a:pPr>
            <a:endParaRPr lang="en-US" sz="1500" dirty="0" smtClean="0"/>
          </a:p>
          <a:p>
            <a:pPr marL="0" indent="0">
              <a:spcBef>
                <a:spcPts val="0"/>
              </a:spcBef>
              <a:buNone/>
            </a:pPr>
            <a:r>
              <a:rPr lang="en-US" sz="1500" dirty="0" smtClean="0">
                <a:solidFill>
                  <a:srgbClr val="00B0F0"/>
                </a:solidFill>
              </a:rPr>
              <a:t>  //This is the critical zone</a:t>
            </a:r>
          </a:p>
          <a:p>
            <a:pPr marL="0" indent="0">
              <a:spcBef>
                <a:spcPts val="0"/>
              </a:spcBef>
              <a:buNone/>
            </a:pPr>
            <a:r>
              <a:rPr lang="en-US" sz="1500" b="1" dirty="0" smtClean="0">
                <a:solidFill>
                  <a:srgbClr val="00B0F0"/>
                </a:solidFill>
              </a:rPr>
              <a:t>  ADD DATA</a:t>
            </a:r>
          </a:p>
          <a:p>
            <a:pPr marL="0" indent="0">
              <a:spcBef>
                <a:spcPts val="0"/>
              </a:spcBef>
              <a:buNone/>
            </a:pPr>
            <a:endParaRPr lang="en-US" sz="1500" dirty="0"/>
          </a:p>
          <a:p>
            <a:pPr marL="0" indent="0">
              <a:spcBef>
                <a:spcPts val="0"/>
              </a:spcBef>
              <a:buNone/>
            </a:pPr>
            <a:r>
              <a:rPr lang="en-US" sz="1500" dirty="0" smtClean="0"/>
              <a:t>  signal(</a:t>
            </a:r>
            <a:r>
              <a:rPr lang="en-US" sz="1500" b="1" dirty="0" smtClean="0">
                <a:solidFill>
                  <a:srgbClr val="FF0000"/>
                </a:solidFill>
              </a:rPr>
              <a:t>S</a:t>
            </a:r>
            <a:r>
              <a:rPr lang="en-US" sz="1500" dirty="0" smtClean="0"/>
              <a:t>)</a:t>
            </a:r>
          </a:p>
          <a:p>
            <a:pPr marL="0" indent="0">
              <a:spcBef>
                <a:spcPts val="0"/>
              </a:spcBef>
              <a:buNone/>
            </a:pPr>
            <a:r>
              <a:rPr lang="en-US" sz="1500" dirty="0" smtClean="0"/>
              <a:t>  signal(</a:t>
            </a:r>
            <a:r>
              <a:rPr lang="en-US" sz="1500" b="1" dirty="0" smtClean="0">
                <a:solidFill>
                  <a:srgbClr val="FF00FF"/>
                </a:solidFill>
              </a:rPr>
              <a:t>F</a:t>
            </a:r>
            <a:r>
              <a:rPr lang="en-US" sz="1500" dirty="0" smtClean="0"/>
              <a:t>)</a:t>
            </a:r>
          </a:p>
          <a:p>
            <a:pPr marL="0" indent="0">
              <a:spcBef>
                <a:spcPts val="0"/>
              </a:spcBef>
              <a:buNone/>
            </a:pPr>
            <a:r>
              <a:rPr lang="en-US" sz="1500" dirty="0" smtClean="0"/>
              <a:t>}</a:t>
            </a:r>
          </a:p>
          <a:p>
            <a:pPr marL="0" indent="0">
              <a:spcBef>
                <a:spcPts val="0"/>
              </a:spcBef>
              <a:buNone/>
            </a:pPr>
            <a:r>
              <a:rPr lang="en-US" sz="1500" dirty="0" smtClean="0"/>
              <a:t>while</a:t>
            </a:r>
          </a:p>
        </p:txBody>
      </p:sp>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
        <p:nvSpPr>
          <p:cNvPr id="8" name="Content Placeholder 3"/>
          <p:cNvSpPr>
            <a:spLocks noGrp="1"/>
          </p:cNvSpPr>
          <p:nvPr>
            <p:ph sz="half" idx="1"/>
          </p:nvPr>
        </p:nvSpPr>
        <p:spPr>
          <a:xfrm>
            <a:off x="2971801" y="2057400"/>
            <a:ext cx="2362199" cy="4435475"/>
          </a:xfrm>
          <a:ln>
            <a:solidFill>
              <a:schemeClr val="accent1"/>
            </a:solidFill>
          </a:ln>
        </p:spPr>
        <p:txBody>
          <a:bodyPr>
            <a:normAutofit/>
          </a:bodyPr>
          <a:lstStyle/>
          <a:p>
            <a:pPr marL="0" indent="0" algn="ctr">
              <a:spcBef>
                <a:spcPts val="0"/>
              </a:spcBef>
              <a:buNone/>
            </a:pPr>
            <a:r>
              <a:rPr lang="en-US" sz="1500" b="1" u="sng" dirty="0" smtClean="0"/>
              <a:t>Consumer</a:t>
            </a:r>
          </a:p>
          <a:p>
            <a:pPr marL="0" indent="0">
              <a:spcBef>
                <a:spcPts val="0"/>
              </a:spcBef>
              <a:buNone/>
            </a:pPr>
            <a:r>
              <a:rPr lang="en-US" sz="1500" dirty="0" smtClean="0"/>
              <a:t>Do</a:t>
            </a:r>
          </a:p>
          <a:p>
            <a:pPr marL="0" indent="0">
              <a:spcBef>
                <a:spcPts val="0"/>
              </a:spcBef>
              <a:buNone/>
            </a:pPr>
            <a:r>
              <a:rPr lang="en-US" sz="1500" dirty="0" smtClean="0"/>
              <a:t>{</a:t>
            </a:r>
          </a:p>
          <a:p>
            <a:pPr marL="0" indent="0">
              <a:spcBef>
                <a:spcPts val="0"/>
              </a:spcBef>
              <a:buNone/>
            </a:pPr>
            <a:r>
              <a:rPr lang="en-US" sz="1500" dirty="0"/>
              <a:t> </a:t>
            </a:r>
            <a:r>
              <a:rPr lang="en-US" sz="1500" dirty="0" smtClean="0"/>
              <a:t> wait(</a:t>
            </a:r>
            <a:r>
              <a:rPr lang="en-US" sz="1500" b="1" dirty="0" smtClean="0">
                <a:solidFill>
                  <a:srgbClr val="FF00FF"/>
                </a:solidFill>
              </a:rPr>
              <a:t>F</a:t>
            </a:r>
            <a:r>
              <a:rPr lang="en-US" sz="1500" dirty="0" smtClean="0"/>
              <a:t>)</a:t>
            </a:r>
          </a:p>
          <a:p>
            <a:pPr marL="0" indent="0">
              <a:spcBef>
                <a:spcPts val="0"/>
              </a:spcBef>
              <a:buNone/>
            </a:pPr>
            <a:r>
              <a:rPr lang="en-US" sz="1500" dirty="0"/>
              <a:t> </a:t>
            </a:r>
            <a:r>
              <a:rPr lang="en-US" sz="1500" dirty="0" smtClean="0"/>
              <a:t> wait(</a:t>
            </a:r>
            <a:r>
              <a:rPr lang="en-US" sz="1500" b="1" dirty="0" smtClean="0">
                <a:solidFill>
                  <a:srgbClr val="FF0000"/>
                </a:solidFill>
              </a:rPr>
              <a:t>S</a:t>
            </a:r>
            <a:r>
              <a:rPr lang="en-US" sz="1500" dirty="0" smtClean="0"/>
              <a:t>)</a:t>
            </a:r>
          </a:p>
          <a:p>
            <a:pPr marL="0" indent="0">
              <a:spcBef>
                <a:spcPts val="0"/>
              </a:spcBef>
              <a:buNone/>
            </a:pPr>
            <a:r>
              <a:rPr lang="en-US" sz="1500" dirty="0"/>
              <a:t>	</a:t>
            </a:r>
            <a:endParaRPr lang="en-US" sz="1500" dirty="0" smtClean="0"/>
          </a:p>
          <a:p>
            <a:pPr marL="0" indent="0">
              <a:spcBef>
                <a:spcPts val="0"/>
              </a:spcBef>
              <a:buNone/>
            </a:pPr>
            <a:r>
              <a:rPr lang="en-US" sz="1500" dirty="0" smtClean="0"/>
              <a:t>  </a:t>
            </a:r>
            <a:r>
              <a:rPr lang="en-US" sz="1500" dirty="0" smtClean="0">
                <a:solidFill>
                  <a:srgbClr val="00B0F0"/>
                </a:solidFill>
              </a:rPr>
              <a:t>//This is the critical zone</a:t>
            </a:r>
          </a:p>
          <a:p>
            <a:pPr marL="0" indent="0">
              <a:spcBef>
                <a:spcPts val="0"/>
              </a:spcBef>
              <a:buNone/>
            </a:pPr>
            <a:r>
              <a:rPr lang="en-US" sz="1500" dirty="0" smtClean="0">
                <a:solidFill>
                  <a:srgbClr val="00B0F0"/>
                </a:solidFill>
              </a:rPr>
              <a:t>  </a:t>
            </a:r>
            <a:r>
              <a:rPr lang="en-US" sz="1500" b="1" dirty="0" smtClean="0">
                <a:solidFill>
                  <a:srgbClr val="00B0F0"/>
                </a:solidFill>
              </a:rPr>
              <a:t>CONSUME ELEMENT</a:t>
            </a:r>
          </a:p>
          <a:p>
            <a:pPr marL="0" indent="0">
              <a:spcBef>
                <a:spcPts val="0"/>
              </a:spcBef>
              <a:buNone/>
            </a:pPr>
            <a:endParaRPr lang="en-US" sz="1500" dirty="0"/>
          </a:p>
          <a:p>
            <a:pPr marL="0" indent="0">
              <a:spcBef>
                <a:spcPts val="0"/>
              </a:spcBef>
              <a:buNone/>
            </a:pPr>
            <a:r>
              <a:rPr lang="en-US" sz="1500" dirty="0"/>
              <a:t> </a:t>
            </a:r>
            <a:r>
              <a:rPr lang="en-US" sz="1500" dirty="0" smtClean="0"/>
              <a:t> </a:t>
            </a:r>
            <a:r>
              <a:rPr lang="en-US" sz="1500" dirty="0" smtClean="0">
                <a:solidFill>
                  <a:schemeClr val="tx1"/>
                </a:solidFill>
              </a:rPr>
              <a:t>signal(</a:t>
            </a:r>
            <a:r>
              <a:rPr lang="en-US" sz="1500" b="1" dirty="0" smtClean="0">
                <a:solidFill>
                  <a:srgbClr val="FF0000"/>
                </a:solidFill>
              </a:rPr>
              <a:t>S</a:t>
            </a:r>
            <a:r>
              <a:rPr lang="en-US" sz="1500" dirty="0" smtClean="0">
                <a:solidFill>
                  <a:schemeClr val="tx1"/>
                </a:solidFill>
              </a:rPr>
              <a:t>)</a:t>
            </a:r>
          </a:p>
          <a:p>
            <a:pPr marL="0" indent="0">
              <a:spcBef>
                <a:spcPts val="0"/>
              </a:spcBef>
              <a:buNone/>
            </a:pPr>
            <a:r>
              <a:rPr lang="en-US" sz="1500" dirty="0" smtClean="0"/>
              <a:t>  signal(</a:t>
            </a:r>
            <a:r>
              <a:rPr lang="en-US" sz="1500" b="1" dirty="0" smtClean="0">
                <a:solidFill>
                  <a:srgbClr val="00B050"/>
                </a:solidFill>
              </a:rPr>
              <a:t>E</a:t>
            </a:r>
            <a:r>
              <a:rPr lang="en-US" sz="1500" dirty="0" smtClean="0"/>
              <a:t>)</a:t>
            </a:r>
          </a:p>
          <a:p>
            <a:pPr marL="0" indent="0">
              <a:spcBef>
                <a:spcPts val="0"/>
              </a:spcBef>
              <a:buNone/>
            </a:pPr>
            <a:r>
              <a:rPr lang="en-US" sz="1500" dirty="0" smtClean="0"/>
              <a:t>}</a:t>
            </a:r>
          </a:p>
          <a:p>
            <a:pPr marL="0" indent="0">
              <a:spcBef>
                <a:spcPts val="0"/>
              </a:spcBef>
              <a:buNone/>
            </a:pPr>
            <a:r>
              <a:rPr lang="en-US" sz="1500" dirty="0" smtClean="0"/>
              <a:t>while</a:t>
            </a:r>
          </a:p>
        </p:txBody>
      </p:sp>
      <p:pic>
        <p:nvPicPr>
          <p:cNvPr id="7" name="Picture 6"/>
          <p:cNvPicPr>
            <a:picLocks noChangeAspect="1"/>
          </p:cNvPicPr>
          <p:nvPr/>
        </p:nvPicPr>
        <p:blipFill>
          <a:blip r:embed="rId3"/>
          <a:stretch>
            <a:fillRect/>
          </a:stretch>
        </p:blipFill>
        <p:spPr>
          <a:xfrm>
            <a:off x="5200612" y="2057400"/>
            <a:ext cx="3923190" cy="3699181"/>
          </a:xfrm>
          <a:prstGeom prst="rect">
            <a:avLst/>
          </a:prstGeom>
        </p:spPr>
      </p:pic>
    </p:spTree>
    <p:extLst>
      <p:ext uri="{BB962C8B-B14F-4D97-AF65-F5344CB8AC3E}">
        <p14:creationId xmlns:p14="http://schemas.microsoft.com/office/powerpoint/2010/main" val="114335697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pic>
        <p:nvPicPr>
          <p:cNvPr id="9" name="Picture 8"/>
          <p:cNvPicPr>
            <a:picLocks noChangeAspect="1"/>
          </p:cNvPicPr>
          <p:nvPr/>
        </p:nvPicPr>
        <p:blipFill>
          <a:blip r:embed="rId3"/>
          <a:stretch>
            <a:fillRect/>
          </a:stretch>
        </p:blipFill>
        <p:spPr>
          <a:xfrm>
            <a:off x="1524000" y="698806"/>
            <a:ext cx="6172200" cy="5819775"/>
          </a:xfrm>
          <a:prstGeom prst="rect">
            <a:avLst/>
          </a:prstGeom>
        </p:spPr>
      </p:pic>
    </p:spTree>
    <p:extLst>
      <p:ext uri="{BB962C8B-B14F-4D97-AF65-F5344CB8AC3E}">
        <p14:creationId xmlns:p14="http://schemas.microsoft.com/office/powerpoint/2010/main" val="41366325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8" name="Picture 7"/>
          <p:cNvPicPr>
            <a:picLocks noChangeAspect="1"/>
          </p:cNvPicPr>
          <p:nvPr/>
        </p:nvPicPr>
        <p:blipFill>
          <a:blip r:embed="rId2"/>
          <a:stretch>
            <a:fillRect/>
          </a:stretch>
        </p:blipFill>
        <p:spPr>
          <a:xfrm>
            <a:off x="2895600" y="-5508"/>
            <a:ext cx="5609636" cy="6858000"/>
          </a:xfrm>
          <a:prstGeom prst="rect">
            <a:avLst/>
          </a:prstGeom>
        </p:spPr>
      </p:pic>
      <p:sp>
        <p:nvSpPr>
          <p:cNvPr id="9" name="TextBox 8"/>
          <p:cNvSpPr txBox="1"/>
          <p:nvPr/>
        </p:nvSpPr>
        <p:spPr>
          <a:xfrm>
            <a:off x="318247" y="2057400"/>
            <a:ext cx="2501153" cy="1200329"/>
          </a:xfrm>
          <a:prstGeom prst="rect">
            <a:avLst/>
          </a:prstGeom>
          <a:noFill/>
        </p:spPr>
        <p:txBody>
          <a:bodyPr wrap="square" rtlCol="0">
            <a:spAutoFit/>
          </a:bodyPr>
          <a:lstStyle/>
          <a:p>
            <a:pPr marL="342900" indent="-342900">
              <a:buFont typeface="+mj-lt"/>
              <a:buAutoNum type="arabicPeriod"/>
            </a:pPr>
            <a:r>
              <a:rPr lang="en-US" dirty="0" smtClean="0"/>
              <a:t>Compile</a:t>
            </a:r>
          </a:p>
          <a:p>
            <a:pPr marL="342900" indent="-342900">
              <a:buFont typeface="+mj-lt"/>
              <a:buAutoNum type="arabicPeriod"/>
            </a:pPr>
            <a:r>
              <a:rPr lang="en-US" dirty="0" smtClean="0"/>
              <a:t>Execute</a:t>
            </a:r>
          </a:p>
          <a:p>
            <a:pPr marL="342900" indent="-342900">
              <a:buFont typeface="+mj-lt"/>
              <a:buAutoNum type="arabicPeriod"/>
            </a:pPr>
            <a:r>
              <a:rPr lang="en-US" dirty="0" smtClean="0"/>
              <a:t>Study</a:t>
            </a:r>
          </a:p>
          <a:p>
            <a:pPr marL="342900" indent="-342900">
              <a:buFont typeface="+mj-lt"/>
              <a:buAutoNum type="arabicPeriod"/>
            </a:pPr>
            <a:endParaRPr lang="en-US" dirty="0"/>
          </a:p>
        </p:txBody>
      </p:sp>
    </p:spTree>
    <p:extLst>
      <p:ext uri="{BB962C8B-B14F-4D97-AF65-F5344CB8AC3E}">
        <p14:creationId xmlns:p14="http://schemas.microsoft.com/office/powerpoint/2010/main" val="116809071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818" t="17647" r="20909" b="22353"/>
              <a:stretch>
                <a:fillRect/>
              </a:stretch>
            </p:blipFill>
          </mc:Choice>
          <mc:Fallback>
            <p:blipFill>
              <a:blip r:embed="rId4"/>
              <a:srcRect l="11818" t="17647" r="20909" b="22353"/>
              <a:stretch>
                <a:fillRect/>
              </a:stretch>
            </p:blipFill>
          </mc:Fallback>
        </mc:AlternateContent>
        <p:spPr>
          <a:xfrm>
            <a:off x="304800" y="609600"/>
            <a:ext cx="8513553"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4600" b="1" dirty="0" smtClean="0">
                <a:solidFill>
                  <a:schemeClr val="accent6">
                    <a:lumMod val="75000"/>
                  </a:schemeClr>
                </a:solidFill>
              </a:rPr>
              <a:t>Operating System Concerns</a:t>
            </a:r>
            <a:endParaRPr lang="en-US" sz="4600" b="1" dirty="0">
              <a:solidFill>
                <a:schemeClr val="accent6">
                  <a:lumMod val="75000"/>
                </a:schemeClr>
              </a:solidFill>
            </a:endParaRPr>
          </a:p>
        </p:txBody>
      </p:sp>
      <p:sp>
        <p:nvSpPr>
          <p:cNvPr id="3" name="Content Placeholder 2"/>
          <p:cNvSpPr>
            <a:spLocks noGrp="1"/>
          </p:cNvSpPr>
          <p:nvPr>
            <p:ph sz="half" idx="1"/>
          </p:nvPr>
        </p:nvSpPr>
        <p:spPr>
          <a:xfrm>
            <a:off x="533400" y="2133600"/>
            <a:ext cx="7924800" cy="4343400"/>
          </a:xfrm>
        </p:spPr>
        <p:txBody>
          <a:bodyPr>
            <a:normAutofit/>
          </a:bodyPr>
          <a:lstStyle/>
          <a:p>
            <a:r>
              <a:rPr lang="en-NZ" sz="2400" dirty="0" smtClean="0"/>
              <a:t>Design and management issues raised by the existence of concurrency:</a:t>
            </a:r>
          </a:p>
          <a:p>
            <a:pPr lvl="1"/>
            <a:r>
              <a:rPr lang="en-NZ" sz="2400" dirty="0" smtClean="0"/>
              <a:t>T</a:t>
            </a:r>
            <a:r>
              <a:rPr lang="en-US" sz="2400" dirty="0" smtClean="0"/>
              <a:t>he OS must: </a:t>
            </a:r>
          </a:p>
        </p:txBody>
      </p:sp>
      <p:graphicFrame>
        <p:nvGraphicFramePr>
          <p:cNvPr id="5" name="Diagram 4"/>
          <p:cNvGraphicFramePr/>
          <p:nvPr>
            <p:extLst>
              <p:ext uri="{D42A27DB-BD31-4B8C-83A1-F6EECF244321}">
                <p14:modId xmlns:p14="http://schemas.microsoft.com/office/powerpoint/2010/main" val="4225631905"/>
              </p:ext>
            </p:extLst>
          </p:nvPr>
        </p:nvGraphicFramePr>
        <p:xfrm>
          <a:off x="304800" y="3352800"/>
          <a:ext cx="83058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 </a:t>
            </a:r>
            <a:endParaRPr lang="en-US" dirty="0"/>
          </a:p>
        </p:txBody>
      </p:sp>
      <p:sp>
        <p:nvSpPr>
          <p:cNvPr id="7" name="TextBox 6"/>
          <p:cNvSpPr txBox="1"/>
          <p:nvPr/>
        </p:nvSpPr>
        <p:spPr>
          <a:xfrm>
            <a:off x="457200" y="5943600"/>
            <a:ext cx="504114" cy="307777"/>
          </a:xfrm>
          <a:prstGeom prst="rect">
            <a:avLst/>
          </a:prstGeom>
          <a:noFill/>
        </p:spPr>
        <p:txBody>
          <a:bodyPr wrap="none" rtlCol="0">
            <a:spAutoFit/>
          </a:bodyPr>
          <a:lstStyle/>
          <a:p>
            <a:r>
              <a:rPr lang="en-US" sz="1400" dirty="0" smtClean="0"/>
              <a:t>And</a:t>
            </a:r>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pic>
        <p:nvPicPr>
          <p:cNvPr id="5" name="Picture 4"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8182" r="4706" b="27273"/>
              <a:stretch>
                <a:fillRect/>
              </a:stretch>
            </p:blipFill>
          </mc:Choice>
          <mc:Fallback>
            <p:blipFill>
              <a:blip r:embed="rId4"/>
              <a:srcRect l="9412" t="8182" r="4706" b="27273"/>
              <a:stretch>
                <a:fillRect/>
              </a:stretch>
            </p:blipFill>
          </mc:Fallback>
        </mc:AlternateContent>
        <p:spPr>
          <a:xfrm>
            <a:off x="1371600" y="457200"/>
            <a:ext cx="6400800" cy="6225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b="3721"/>
          <a:stretch>
            <a:fillRect/>
          </a:stretch>
        </p:blipFill>
        <p:spPr>
          <a:xfrm>
            <a:off x="1295400" y="1447800"/>
            <a:ext cx="6553200" cy="5086898"/>
          </a:xfrm>
          <a:prstGeom prst="rect">
            <a:avLst/>
          </a:prstGeom>
          <a:solidFill>
            <a:schemeClr val="bg1"/>
          </a:solidFill>
        </p:spPr>
      </p:pic>
      <p:sp>
        <p:nvSpPr>
          <p:cNvPr id="7" name="TextBox 6"/>
          <p:cNvSpPr txBox="1"/>
          <p:nvPr/>
        </p:nvSpPr>
        <p:spPr>
          <a:xfrm>
            <a:off x="1219200" y="609600"/>
            <a:ext cx="6781800" cy="707886"/>
          </a:xfrm>
          <a:prstGeom prst="rect">
            <a:avLst/>
          </a:prstGeom>
          <a:noFill/>
        </p:spPr>
        <p:txBody>
          <a:bodyPr wrap="square" rtlCol="0">
            <a:spAutoFit/>
          </a:bodyPr>
          <a:lstStyle/>
          <a:p>
            <a:pPr algn="ctr"/>
            <a:r>
              <a:rPr lang="en-US" sz="2000" b="1" dirty="0" smtClean="0">
                <a:latin typeface="+mn-lt"/>
              </a:rPr>
              <a:t>Table 5.4  </a:t>
            </a:r>
          </a:p>
          <a:p>
            <a:pPr algn="ctr"/>
            <a:r>
              <a:rPr lang="en-US" sz="2000" b="1" dirty="0" smtClean="0">
                <a:latin typeface="+mn-lt"/>
              </a:rPr>
              <a:t>Possible Scenario for the Program of Figure 5.12</a:t>
            </a:r>
            <a:r>
              <a:rPr lang="en-US" sz="2000" dirty="0" smtClean="0">
                <a:latin typeface="+mn-lt"/>
              </a:rPr>
              <a:t> </a:t>
            </a:r>
            <a:endParaRPr lang="en-US" sz="2000" dirty="0">
              <a:latin typeface="+mn-lt"/>
            </a:endParaRPr>
          </a:p>
        </p:txBody>
      </p:sp>
      <p:sp>
        <p:nvSpPr>
          <p:cNvPr id="8" name="TextBox 7"/>
          <p:cNvSpPr txBox="1"/>
          <p:nvPr/>
        </p:nvSpPr>
        <p:spPr>
          <a:xfrm>
            <a:off x="304800" y="5334000"/>
            <a:ext cx="990600" cy="1223412"/>
          </a:xfrm>
          <a:prstGeom prst="rect">
            <a:avLst/>
          </a:prstGeom>
          <a:noFill/>
        </p:spPr>
        <p:txBody>
          <a:bodyPr wrap="square" rtlCol="0">
            <a:spAutoFit/>
          </a:bodyPr>
          <a:lstStyle/>
          <a:p>
            <a:r>
              <a:rPr lang="en-US" sz="1050" i="1" dirty="0" smtClean="0"/>
              <a:t>Note: </a:t>
            </a:r>
            <a:r>
              <a:rPr lang="en-US" sz="1050" dirty="0" smtClean="0"/>
              <a:t>White areas represent the critical section controlled by semaphore </a:t>
            </a:r>
            <a:r>
              <a:rPr lang="en-US" sz="1050" dirty="0" err="1" smtClean="0"/>
              <a:t>s</a:t>
            </a:r>
            <a:r>
              <a:rPr lang="en-US" sz="1050" dirty="0" smtClean="0"/>
              <a:t>. </a:t>
            </a:r>
            <a:endParaRPr lang="en-US" sz="1050" dirty="0"/>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457200" y="609600"/>
            <a:ext cx="838200" cy="5867400"/>
          </a:xfrm>
          <a:prstGeom prst="rect">
            <a:avLst/>
          </a:prstGeom>
        </p:spPr>
        <p:txBody>
          <a:bodyPr wrap="square" rtlCol="0">
            <a:spAutoFit/>
          </a:bodyPr>
          <a:lstStyle/>
          <a:p>
            <a:endParaRPr lang="en-US" dirty="0"/>
          </a:p>
        </p:txBody>
      </p:sp>
      <p:sp useBgFill="1">
        <p:nvSpPr>
          <p:cNvPr id="11" name="TextBox 10"/>
          <p:cNvSpPr txBox="1"/>
          <p:nvPr/>
        </p:nvSpPr>
        <p:spPr>
          <a:xfrm>
            <a:off x="1143000" y="609600"/>
            <a:ext cx="5029200" cy="152400"/>
          </a:xfrm>
          <a:prstGeom prst="rect">
            <a:avLst/>
          </a:prstGeom>
        </p:spPr>
        <p:txBody>
          <a:bodyPr wrap="square" rtlCol="0">
            <a:spAutoFit/>
          </a:bodyPr>
          <a:lstStyle/>
          <a:p>
            <a:endParaRPr lang="en-US" dirty="0"/>
          </a:p>
        </p:txBody>
      </p:sp>
      <p:sp useBgFill="1">
        <p:nvSpPr>
          <p:cNvPr id="12" name="TextBox 11"/>
          <p:cNvSpPr txBox="1"/>
          <p:nvPr/>
        </p:nvSpPr>
        <p:spPr>
          <a:xfrm>
            <a:off x="1219200" y="6324600"/>
            <a:ext cx="4876800" cy="152400"/>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8" name="Picture 7"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r="3529" b="23636"/>
              <a:stretch>
                <a:fillRect/>
              </a:stretch>
            </p:blipFill>
          </mc:Choice>
          <mc:Fallback>
            <p:blipFill>
              <a:blip r:embed="rId4"/>
              <a:srcRect l="8235" t="8182" r="3529" b="23636"/>
              <a:stretch>
                <a:fillRect/>
              </a:stretch>
            </p:blipFill>
          </mc:Fallback>
        </mc:AlternateContent>
        <p:spPr>
          <a:xfrm>
            <a:off x="1371600" y="457200"/>
            <a:ext cx="6068272" cy="6068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xmlns:mv="urn:schemas-microsoft-com:mac:vml">
      <p:transition spd="slow">
        <p:dissolv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pic>
        <p:nvPicPr>
          <p:cNvPr id="5" name="Picture 4"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7273" b="36364"/>
              <a:stretch>
                <a:fillRect/>
              </a:stretch>
            </p:blipFill>
          </mc:Choice>
          <mc:Fallback>
            <p:blipFill>
              <a:blip r:embed="rId4"/>
              <a:srcRect t="7273" b="36364"/>
              <a:stretch>
                <a:fillRect/>
              </a:stretch>
            </p:blipFill>
          </mc:Fallback>
        </mc:AlternateContent>
        <p:spPr>
          <a:xfrm>
            <a:off x="0" y="381000"/>
            <a:ext cx="8405068" cy="61307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5" name="Picture 4"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8182" r="5882" b="19091"/>
              <a:stretch>
                <a:fillRect/>
              </a:stretch>
            </p:blipFill>
          </mc:Choice>
          <mc:Fallback>
            <p:blipFill>
              <a:blip r:embed="rId4"/>
              <a:srcRect l="8235" t="8182" r="5882" b="19091"/>
              <a:stretch>
                <a:fillRect/>
              </a:stretch>
            </p:blipFill>
          </mc:Fallback>
        </mc:AlternateContent>
        <p:spPr>
          <a:xfrm>
            <a:off x="1752600" y="457200"/>
            <a:ext cx="5633149" cy="617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2667000" y="609600"/>
            <a:ext cx="5787864" cy="293132"/>
          </a:xfrm>
          <a:prstGeom prst="rect">
            <a:avLst/>
          </a:prstGeom>
        </p:spPr>
        <p:txBody>
          <a:bodyPr wrap="square" rtlCol="0">
            <a:spAutoFit/>
          </a:bodyPr>
          <a:lstStyle/>
          <a:p>
            <a:endParaRPr lang="en-US" dirty="0"/>
          </a:p>
        </p:txBody>
      </p:sp>
      <p:sp useBgFill="1">
        <p:nvSpPr>
          <p:cNvPr id="12" name="TextBox 11"/>
          <p:cNvSpPr txBox="1"/>
          <p:nvPr/>
        </p:nvSpPr>
        <p:spPr>
          <a:xfrm>
            <a:off x="2895600" y="6248400"/>
            <a:ext cx="5715000" cy="228600"/>
          </a:xfrm>
          <a:prstGeom prst="rect">
            <a:avLst/>
          </a:prstGeom>
        </p:spPr>
        <p:txBody>
          <a:bodyPr wrap="square" rtlCol="0">
            <a:spAutoFit/>
          </a:bodyPr>
          <a:lstStyle/>
          <a:p>
            <a:endParaRPr lang="en-US" dirty="0"/>
          </a:p>
        </p:txBody>
      </p:sp>
      <p:sp useBgFill="1">
        <p:nvSpPr>
          <p:cNvPr id="13" name="TextBox 12"/>
          <p:cNvSpPr txBox="1"/>
          <p:nvPr/>
        </p:nvSpPr>
        <p:spPr>
          <a:xfrm>
            <a:off x="2362200" y="685800"/>
            <a:ext cx="914400" cy="5715000"/>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 </a:t>
            </a:r>
            <a:endParaRPr lang="en-US" dirty="0"/>
          </a:p>
        </p:txBody>
      </p:sp>
      <p:pic>
        <p:nvPicPr>
          <p:cNvPr id="8" name="Picture 7"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294" t="8182" r="3529" b="29091"/>
              <a:stretch>
                <a:fillRect/>
              </a:stretch>
            </p:blipFill>
          </mc:Choice>
          <mc:Fallback>
            <p:blipFill>
              <a:blip r:embed="rId4"/>
              <a:srcRect l="15294" t="8182" r="3529" b="29091"/>
              <a:stretch>
                <a:fillRect/>
              </a:stretch>
            </p:blipFill>
          </mc:Fallback>
        </mc:AlternateContent>
        <p:spPr>
          <a:xfrm>
            <a:off x="1371600" y="457127"/>
            <a:ext cx="6400800" cy="64008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xmlns:mv="urn:schemas-microsoft-com:mac:vml">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solidFill>
                  <a:schemeClr val="accent6">
                    <a:lumMod val="75000"/>
                  </a:schemeClr>
                </a:solidFill>
                <a:effectLst>
                  <a:innerShdw blurRad="69850" dist="43180" dir="5400000">
                    <a:srgbClr val="000000">
                      <a:alpha val="65000"/>
                    </a:srgbClr>
                  </a:innerShdw>
                </a:effectLst>
              </a:rPr>
              <a:t>Implementation of Semaphores</a:t>
            </a:r>
            <a:endParaRPr lang="en-US" sz="4800"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86000"/>
            <a:ext cx="8153400" cy="4267200"/>
          </a:xfrm>
        </p:spPr>
        <p:txBody>
          <a:bodyPr>
            <a:normAutofit fontScale="92500" lnSpcReduction="10000"/>
          </a:bodyPr>
          <a:lstStyle/>
          <a:p>
            <a:r>
              <a:rPr lang="en-US" sz="3100" dirty="0" smtClean="0"/>
              <a:t>Imperative that the </a:t>
            </a:r>
            <a:r>
              <a:rPr lang="en-US" sz="3100" dirty="0" err="1" smtClean="0">
                <a:latin typeface="Courier New"/>
              </a:rPr>
              <a:t>semWait</a:t>
            </a:r>
            <a:r>
              <a:rPr lang="en-US" sz="3100" dirty="0" smtClean="0"/>
              <a:t> and </a:t>
            </a:r>
            <a:r>
              <a:rPr lang="en-US" sz="3100" dirty="0" err="1" smtClean="0">
                <a:latin typeface="Courier New"/>
              </a:rPr>
              <a:t>semSignal</a:t>
            </a:r>
            <a:r>
              <a:rPr lang="en-US" sz="3100" dirty="0" smtClean="0"/>
              <a:t> operations be implemented as atomic primitives</a:t>
            </a:r>
          </a:p>
          <a:p>
            <a:r>
              <a:rPr lang="en-US" sz="3100" dirty="0" smtClean="0"/>
              <a:t>Can be implemented in hardware or firmware</a:t>
            </a:r>
          </a:p>
          <a:p>
            <a:r>
              <a:rPr lang="en-US" sz="3100" dirty="0" smtClean="0"/>
              <a:t>Software schemes such as Dekker’s or Peterson’s algorithms can be used</a:t>
            </a:r>
          </a:p>
          <a:p>
            <a:r>
              <a:rPr lang="en-US" sz="3100" dirty="0" smtClean="0"/>
              <a:t>Another alternative is to use one of the hardware-supported schemes for                  mutual exclusion</a:t>
            </a:r>
            <a:endParaRPr lang="en-US" sz="3100" dirty="0"/>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pic>
        <p:nvPicPr>
          <p:cNvPr id="9" name="Picture 8"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455" t="11765" r="5455" b="31765"/>
              <a:stretch>
                <a:fillRect/>
              </a:stretch>
            </p:blipFill>
          </mc:Choice>
          <mc:Fallback>
            <p:blipFill>
              <a:blip r:embed="rId4"/>
              <a:srcRect l="5455" t="11765" r="5455" b="31765"/>
              <a:stretch>
                <a:fillRect/>
              </a:stretch>
            </p:blipFill>
          </mc:Fallback>
        </mc:AlternateContent>
        <p:spPr>
          <a:xfrm>
            <a:off x="152400" y="1219200"/>
            <a:ext cx="8839200" cy="4298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381000" y="2057400"/>
            <a:ext cx="8382000" cy="4800600"/>
          </a:xfrm>
        </p:spPr>
        <p:txBody>
          <a:bodyPr>
            <a:normAutofit/>
          </a:bodyPr>
          <a:lstStyle/>
          <a:p>
            <a:pPr>
              <a:spcBef>
                <a:spcPts val="600"/>
              </a:spcBef>
            </a:pPr>
            <a:r>
              <a:rPr lang="en-US" sz="2800" dirty="0" smtClean="0"/>
              <a:t>Programming language construct that provides equivalent functionality to that of semaphores and is easier to control</a:t>
            </a:r>
          </a:p>
          <a:p>
            <a:pPr>
              <a:spcBef>
                <a:spcPts val="600"/>
              </a:spcBef>
            </a:pPr>
            <a:r>
              <a:rPr lang="en-US" sz="2800" dirty="0" smtClean="0"/>
              <a:t>Implemented in a number of programming languages</a:t>
            </a:r>
            <a:endParaRPr lang="en-US" dirty="0" smtClean="0"/>
          </a:p>
          <a:p>
            <a:pPr lvl="2"/>
            <a:r>
              <a:rPr lang="en-US" sz="2200" dirty="0" smtClean="0"/>
              <a:t>Concurrent Pascal, Pascal-Plus, Modula-2, Modula-3, </a:t>
            </a:r>
            <a:r>
              <a:rPr lang="en-US" sz="2200" dirty="0" smtClean="0">
                <a:solidFill>
                  <a:srgbClr val="FF00FF"/>
                </a:solidFill>
              </a:rPr>
              <a:t>Java</a:t>
            </a:r>
          </a:p>
          <a:p>
            <a:pPr marL="342900" lvl="2" indent="-342900"/>
            <a:r>
              <a:rPr lang="en-US" sz="2800" dirty="0" smtClean="0"/>
              <a:t>Has also been implemented as a program library</a:t>
            </a:r>
          </a:p>
          <a:p>
            <a:pPr marL="342900" lvl="2" indent="-342900"/>
            <a:r>
              <a:rPr lang="en-US" sz="2800" dirty="0" smtClean="0">
                <a:solidFill>
                  <a:srgbClr val="FF00FF"/>
                </a:solidFill>
              </a:rPr>
              <a:t>Software module</a:t>
            </a:r>
            <a:r>
              <a:rPr lang="en-US" sz="2800" dirty="0" smtClean="0"/>
              <a:t> </a:t>
            </a:r>
            <a:r>
              <a:rPr lang="en-US" sz="2800" dirty="0" smtClean="0">
                <a:solidFill>
                  <a:srgbClr val="00B050"/>
                </a:solidFill>
              </a:rPr>
              <a:t>consisting of one or more procedures</a:t>
            </a:r>
            <a:r>
              <a:rPr lang="en-US" sz="2800" dirty="0" smtClean="0"/>
              <a:t>, </a:t>
            </a:r>
            <a:r>
              <a:rPr lang="en-US" sz="2800" dirty="0" smtClean="0">
                <a:solidFill>
                  <a:srgbClr val="00B0F0"/>
                </a:solidFill>
              </a:rPr>
              <a:t>an initialization sequence, and local data</a:t>
            </a:r>
          </a:p>
        </p:txBody>
      </p:sp>
      <p:sp>
        <p:nvSpPr>
          <p:cNvPr id="7" name="Footer Placeholder 6"/>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extLst>
      <p:ext uri="{BB962C8B-B14F-4D97-AF65-F5344CB8AC3E}">
        <p14:creationId xmlns:p14="http://schemas.microsoft.com/office/powerpoint/2010/main" val="346483158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219200"/>
          </a:xfrm>
        </p:spPr>
        <p:txBody>
          <a:bodyPr/>
          <a:lstStyle/>
          <a:p>
            <a:r>
              <a:rPr lang="en-US" b="1" dirty="0" smtClean="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nvPr>
        </p:nvGraphicFramePr>
        <p:xfrm>
          <a:off x="457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extLst>
      <p:ext uri="{BB962C8B-B14F-4D97-AF65-F5344CB8AC3E}">
        <p14:creationId xmlns:p14="http://schemas.microsoft.com/office/powerpoint/2010/main" val="30572261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685799"/>
            <a:ext cx="6629400" cy="5979863"/>
          </a:xfrm>
          <a:prstGeom prst="rect">
            <a:avLst/>
          </a:prstGeom>
        </p:spPr>
      </p:pic>
      <p:sp>
        <p:nvSpPr>
          <p:cNvPr id="6" name="Rectangle 5"/>
          <p:cNvSpPr/>
          <p:nvPr/>
        </p:nvSpPr>
        <p:spPr>
          <a:xfrm>
            <a:off x="7010400" y="1447800"/>
            <a:ext cx="1890058" cy="1569660"/>
          </a:xfrm>
          <a:prstGeom prst="rect">
            <a:avLst/>
          </a:prstGeom>
        </p:spPr>
        <p:txBody>
          <a:bodyPr wrap="square">
            <a:spAutoFit/>
          </a:bodyPr>
          <a:lstStyle/>
          <a:p>
            <a:pPr algn="ctr"/>
            <a:r>
              <a:rPr lang="en-US" sz="2400" b="1" dirty="0" smtClean="0">
                <a:latin typeface="+mn-lt"/>
              </a:rPr>
              <a:t>Table 5.2   </a:t>
            </a:r>
          </a:p>
          <a:p>
            <a:pPr algn="ctr"/>
            <a:endParaRPr lang="en-US" sz="2400" b="1" dirty="0" smtClean="0">
              <a:latin typeface="+mn-lt"/>
            </a:endParaRPr>
          </a:p>
          <a:p>
            <a:pPr algn="ctr"/>
            <a:r>
              <a:rPr lang="en-US" sz="2400" b="1" dirty="0" smtClean="0">
                <a:latin typeface="+mn-lt"/>
              </a:rPr>
              <a:t>Process Interaction</a:t>
            </a:r>
            <a:r>
              <a:rPr lang="en-US" sz="2400" dirty="0" smtClean="0">
                <a:latin typeface="+mn-lt"/>
              </a:rPr>
              <a:t> </a:t>
            </a:r>
            <a:endParaRPr lang="en-US" sz="2400" dirty="0">
              <a:latin typeface="+mn-lt"/>
            </a:endParaRPr>
          </a:p>
        </p:txBody>
      </p:sp>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r>
              <a:rPr lang="en-NZ" b="1" dirty="0" smtClean="0">
                <a:ln w="1905"/>
                <a:solidFill>
                  <a:schemeClr val="accent6">
                    <a:lumMod val="75000"/>
                  </a:schemeClr>
                </a:solidFill>
                <a:effectLst>
                  <a:innerShdw blurRad="69850" dist="43180" dir="5400000">
                    <a:srgbClr val="000000">
                      <a:alpha val="65000"/>
                    </a:srgbClr>
                  </a:innerShdw>
                </a:effectLst>
              </a:rPr>
              <a:t>Synchronization</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191000"/>
          </a:xfrm>
        </p:spPr>
        <p:txBody>
          <a:bodyPr>
            <a:normAutofit fontScale="92500" lnSpcReduction="10000"/>
          </a:bodyPr>
          <a:lstStyle/>
          <a:p>
            <a:r>
              <a:rPr lang="en-NZ" sz="2800" b="1" dirty="0" smtClean="0">
                <a:solidFill>
                  <a:srgbClr val="FF00FF"/>
                </a:solidFill>
              </a:rPr>
              <a:t>A monitor supports synchronization </a:t>
            </a:r>
            <a:r>
              <a:rPr lang="en-NZ" sz="2800" dirty="0" smtClean="0"/>
              <a:t>by the use of </a:t>
            </a:r>
            <a:r>
              <a:rPr lang="en-NZ" sz="2800" b="1" dirty="0" smtClean="0">
                <a:solidFill>
                  <a:srgbClr val="00B0F0"/>
                </a:solidFill>
              </a:rPr>
              <a:t>condition variables </a:t>
            </a:r>
            <a:r>
              <a:rPr lang="en-NZ" sz="2800" dirty="0" smtClean="0"/>
              <a:t>that are contained within the monitor and accessible only within the monitor</a:t>
            </a:r>
          </a:p>
          <a:p>
            <a:pPr lvl="2"/>
            <a:r>
              <a:rPr lang="en-NZ" sz="2600" dirty="0" smtClean="0"/>
              <a:t>Condition variables are a special data type in monitors which are operated on by two functions:</a:t>
            </a:r>
          </a:p>
          <a:p>
            <a:pPr marL="1662113" lvl="4" indent="-284163"/>
            <a:r>
              <a:rPr lang="en-NZ" sz="2200" dirty="0" smtClean="0">
                <a:latin typeface="Courier New"/>
                <a:cs typeface="Courier New"/>
              </a:rPr>
              <a:t>cwait(c)</a:t>
            </a:r>
            <a:r>
              <a:rPr lang="en-NZ" sz="2200" dirty="0" smtClean="0"/>
              <a:t>: suspend execution of the calling process on condition </a:t>
            </a:r>
            <a:r>
              <a:rPr lang="en-NZ" sz="2200" dirty="0" smtClean="0">
                <a:latin typeface="Courier New"/>
                <a:cs typeface="Courier New"/>
              </a:rPr>
              <a:t>c</a:t>
            </a:r>
          </a:p>
          <a:p>
            <a:pPr marL="1662113" lvl="4" indent="-284163"/>
            <a:r>
              <a:rPr lang="en-NZ" sz="2200" dirty="0" smtClean="0">
                <a:latin typeface="Courier New"/>
                <a:cs typeface="Courier New"/>
              </a:rPr>
              <a:t>csignal(c)</a:t>
            </a:r>
            <a:r>
              <a:rPr lang="en-NZ" sz="2200" dirty="0" smtClean="0"/>
              <a:t>: resume execution of some process blocked after a </a:t>
            </a:r>
            <a:r>
              <a:rPr lang="en-NZ" sz="2200" dirty="0" smtClean="0">
                <a:latin typeface="Courier New"/>
                <a:cs typeface="Courier New"/>
              </a:rPr>
              <a:t>cwait</a:t>
            </a:r>
            <a:r>
              <a:rPr lang="en-NZ" sz="2200" dirty="0" smtClean="0"/>
              <a:t> on the same condition</a:t>
            </a:r>
          </a:p>
          <a:p>
            <a:pPr marL="1662113" lvl="4" indent="-284163"/>
            <a:r>
              <a:rPr lang="en-NZ" sz="2200" dirty="0" smtClean="0"/>
              <a:t>These two signals ARE DIFFERENT from those for the semaphore. If a processes in a monitor signals and no task is waiting on the condition variable, then the signal is lost.</a:t>
            </a:r>
          </a:p>
          <a:p>
            <a:pPr marL="1377950" lvl="4" indent="0">
              <a:buNone/>
            </a:pPr>
            <a:endParaRPr lang="en-NZ" sz="2200" dirty="0" smtClean="0"/>
          </a:p>
          <a:p>
            <a:endParaRPr lang="en-NZ" dirty="0"/>
          </a:p>
        </p:txBody>
      </p:sp>
      <p:sp>
        <p:nvSpPr>
          <p:cNvPr id="6" name="Footer Placeholder 5"/>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 </a:t>
            </a:r>
            <a:endParaRPr lang="en-US" dirty="0"/>
          </a:p>
        </p:txBody>
      </p:sp>
    </p:spTree>
    <p:extLst>
      <p:ext uri="{BB962C8B-B14F-4D97-AF65-F5344CB8AC3E}">
        <p14:creationId xmlns:p14="http://schemas.microsoft.com/office/powerpoint/2010/main" val="266188790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pic>
        <p:nvPicPr>
          <p:cNvPr id="4" name="Picture 3" descr="f1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228600"/>
            <a:ext cx="5299364" cy="6858000"/>
          </a:xfrm>
          <a:prstGeom prst="rect">
            <a:avLst/>
          </a:prstGeom>
        </p:spPr>
      </p:pic>
    </p:spTree>
    <p:extLst>
      <p:ext uri="{BB962C8B-B14F-4D97-AF65-F5344CB8AC3E}">
        <p14:creationId xmlns:p14="http://schemas.microsoft.com/office/powerpoint/2010/main" val="287769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3" name="Picture 2"/>
          <p:cNvPicPr>
            <a:picLocks noChangeAspect="1"/>
          </p:cNvPicPr>
          <p:nvPr/>
        </p:nvPicPr>
        <p:blipFill>
          <a:blip r:embed="rId2"/>
          <a:stretch>
            <a:fillRect/>
          </a:stretch>
        </p:blipFill>
        <p:spPr>
          <a:xfrm>
            <a:off x="457200" y="609600"/>
            <a:ext cx="8229600" cy="4996782"/>
          </a:xfrm>
          <a:prstGeom prst="rect">
            <a:avLst/>
          </a:prstGeom>
        </p:spPr>
      </p:pic>
    </p:spTree>
    <p:extLst>
      <p:ext uri="{BB962C8B-B14F-4D97-AF65-F5344CB8AC3E}">
        <p14:creationId xmlns:p14="http://schemas.microsoft.com/office/powerpoint/2010/main" val="242628749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3" name="Picture 2"/>
          <p:cNvPicPr>
            <a:picLocks noChangeAspect="1"/>
          </p:cNvPicPr>
          <p:nvPr/>
        </p:nvPicPr>
        <p:blipFill>
          <a:blip r:embed="rId2"/>
          <a:stretch>
            <a:fillRect/>
          </a:stretch>
        </p:blipFill>
        <p:spPr>
          <a:xfrm>
            <a:off x="457200" y="609600"/>
            <a:ext cx="8229600" cy="3709020"/>
          </a:xfrm>
          <a:prstGeom prst="rect">
            <a:avLst/>
          </a:prstGeom>
        </p:spPr>
      </p:pic>
    </p:spTree>
    <p:extLst>
      <p:ext uri="{BB962C8B-B14F-4D97-AF65-F5344CB8AC3E}">
        <p14:creationId xmlns:p14="http://schemas.microsoft.com/office/powerpoint/2010/main" val="89815022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3" name="Picture 2"/>
          <p:cNvPicPr>
            <a:picLocks noChangeAspect="1"/>
          </p:cNvPicPr>
          <p:nvPr/>
        </p:nvPicPr>
        <p:blipFill>
          <a:blip r:embed="rId2"/>
          <a:stretch>
            <a:fillRect/>
          </a:stretch>
        </p:blipFill>
        <p:spPr>
          <a:xfrm>
            <a:off x="457200" y="609600"/>
            <a:ext cx="8232602" cy="4112924"/>
          </a:xfrm>
          <a:prstGeom prst="rect">
            <a:avLst/>
          </a:prstGeom>
        </p:spPr>
      </p:pic>
    </p:spTree>
    <p:extLst>
      <p:ext uri="{BB962C8B-B14F-4D97-AF65-F5344CB8AC3E}">
        <p14:creationId xmlns:p14="http://schemas.microsoft.com/office/powerpoint/2010/main" val="111900681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4" name="Picture 3"/>
          <p:cNvPicPr>
            <a:picLocks noChangeAspect="1"/>
          </p:cNvPicPr>
          <p:nvPr/>
        </p:nvPicPr>
        <p:blipFill>
          <a:blip r:embed="rId2"/>
          <a:stretch>
            <a:fillRect/>
          </a:stretch>
        </p:blipFill>
        <p:spPr>
          <a:xfrm>
            <a:off x="457200" y="609600"/>
            <a:ext cx="8229600" cy="5197162"/>
          </a:xfrm>
          <a:prstGeom prst="rect">
            <a:avLst/>
          </a:prstGeom>
        </p:spPr>
      </p:pic>
    </p:spTree>
    <p:extLst>
      <p:ext uri="{BB962C8B-B14F-4D97-AF65-F5344CB8AC3E}">
        <p14:creationId xmlns:p14="http://schemas.microsoft.com/office/powerpoint/2010/main" val="163125260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3" name="Picture 2"/>
          <p:cNvPicPr>
            <a:picLocks noChangeAspect="1"/>
          </p:cNvPicPr>
          <p:nvPr/>
        </p:nvPicPr>
        <p:blipFill>
          <a:blip r:embed="rId2"/>
          <a:stretch>
            <a:fillRect/>
          </a:stretch>
        </p:blipFill>
        <p:spPr>
          <a:xfrm>
            <a:off x="457201" y="609600"/>
            <a:ext cx="8212736" cy="5507783"/>
          </a:xfrm>
          <a:prstGeom prst="rect">
            <a:avLst/>
          </a:prstGeom>
        </p:spPr>
      </p:pic>
    </p:spTree>
    <p:extLst>
      <p:ext uri="{BB962C8B-B14F-4D97-AF65-F5344CB8AC3E}">
        <p14:creationId xmlns:p14="http://schemas.microsoft.com/office/powerpoint/2010/main" val="2447398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4" name="Picture 3"/>
          <p:cNvPicPr>
            <a:picLocks noChangeAspect="1"/>
          </p:cNvPicPr>
          <p:nvPr/>
        </p:nvPicPr>
        <p:blipFill>
          <a:blip r:embed="rId2"/>
          <a:stretch>
            <a:fillRect/>
          </a:stretch>
        </p:blipFill>
        <p:spPr>
          <a:xfrm>
            <a:off x="457200" y="685800"/>
            <a:ext cx="8197179" cy="5750509"/>
          </a:xfrm>
          <a:prstGeom prst="rect">
            <a:avLst/>
          </a:prstGeom>
        </p:spPr>
      </p:pic>
    </p:spTree>
    <p:extLst>
      <p:ext uri="{BB962C8B-B14F-4D97-AF65-F5344CB8AC3E}">
        <p14:creationId xmlns:p14="http://schemas.microsoft.com/office/powerpoint/2010/main" val="254924207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pic>
        <p:nvPicPr>
          <p:cNvPr id="3" name="Picture 2"/>
          <p:cNvPicPr>
            <a:picLocks noChangeAspect="1"/>
          </p:cNvPicPr>
          <p:nvPr/>
        </p:nvPicPr>
        <p:blipFill>
          <a:blip r:embed="rId2"/>
          <a:stretch>
            <a:fillRect/>
          </a:stretch>
        </p:blipFill>
        <p:spPr>
          <a:xfrm>
            <a:off x="355888" y="609600"/>
            <a:ext cx="8431063" cy="4661370"/>
          </a:xfrm>
          <a:prstGeom prst="rect">
            <a:avLst/>
          </a:prstGeom>
        </p:spPr>
      </p:pic>
    </p:spTree>
    <p:extLst>
      <p:ext uri="{BB962C8B-B14F-4D97-AF65-F5344CB8AC3E}">
        <p14:creationId xmlns:p14="http://schemas.microsoft.com/office/powerpoint/2010/main" val="271253174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3" name="Title 1"/>
          <p:cNvSpPr txBox="1">
            <a:spLocks/>
          </p:cNvSpPr>
          <p:nvPr/>
        </p:nvSpPr>
        <p:spPr>
          <a:xfrm>
            <a:off x="609600" y="457200"/>
            <a:ext cx="7848600" cy="1067748"/>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US" b="1" dirty="0" smtClean="0">
                <a:ln w="1905"/>
                <a:solidFill>
                  <a:schemeClr val="accent6">
                    <a:lumMod val="75000"/>
                  </a:schemeClr>
                </a:solidFill>
                <a:effectLst>
                  <a:innerShdw blurRad="69850" dist="43180" dir="5400000">
                    <a:srgbClr val="000000">
                      <a:alpha val="65000"/>
                    </a:srgbClr>
                  </a:innerShdw>
                </a:effectLst>
              </a:rPr>
              <a:t>Dining Philosophers Problem</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4" name="Rectangle 3"/>
          <p:cNvSpPr/>
          <p:nvPr/>
        </p:nvSpPr>
        <p:spPr>
          <a:xfrm>
            <a:off x="1752600" y="2971800"/>
            <a:ext cx="6248400" cy="646331"/>
          </a:xfrm>
          <a:prstGeom prst="rect">
            <a:avLst/>
          </a:prstGeom>
        </p:spPr>
        <p:txBody>
          <a:bodyPr wrap="square">
            <a:spAutoFit/>
          </a:bodyPr>
          <a:lstStyle/>
          <a:p>
            <a:r>
              <a:rPr lang="en-US" dirty="0">
                <a:hlinkClick r:id="rId2"/>
              </a:rPr>
              <a:t>https://</a:t>
            </a:r>
            <a:r>
              <a:rPr lang="en-US" dirty="0" smtClean="0">
                <a:hlinkClick r:id="rId2"/>
              </a:rPr>
              <a:t>www.youtube.com/watch?v=syMOLWlGjNg</a:t>
            </a:r>
            <a:endParaRPr lang="en-US" dirty="0" smtClean="0"/>
          </a:p>
          <a:p>
            <a:endParaRPr lang="en-US" dirty="0"/>
          </a:p>
        </p:txBody>
      </p:sp>
    </p:spTree>
    <p:extLst>
      <p:ext uri="{BB962C8B-B14F-4D97-AF65-F5344CB8AC3E}">
        <p14:creationId xmlns:p14="http://schemas.microsoft.com/office/powerpoint/2010/main" val="31767231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b="1" dirty="0" smtClean="0">
                <a:ln w="1905"/>
                <a:solidFill>
                  <a:schemeClr val="accent6">
                    <a:lumMod val="50000"/>
                  </a:schemeClr>
                </a:solidFill>
                <a:effectLst>
                  <a:innerShdw blurRad="69850" dist="43180" dir="5400000">
                    <a:srgbClr val="000000">
                      <a:alpha val="65000"/>
                    </a:srgbClr>
                  </a:innerShdw>
                </a:effectLst>
              </a:rPr>
              <a:t>Resource Competition</a:t>
            </a:r>
            <a:endParaRPr lang="en-US" sz="4800" b="1" dirty="0">
              <a:ln w="1905"/>
              <a:solidFill>
                <a:schemeClr val="accent6">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057400"/>
            <a:ext cx="8382000" cy="1828800"/>
          </a:xfrm>
        </p:spPr>
        <p:txBody>
          <a:bodyPr/>
          <a:lstStyle/>
          <a:p>
            <a:pPr>
              <a:buClr>
                <a:schemeClr val="accent3">
                  <a:lumMod val="50000"/>
                </a:schemeClr>
              </a:buClr>
              <a:buSzPct val="150000"/>
              <a:buFont typeface="Wingdings" charset="2"/>
              <a:buChar char="§"/>
            </a:pPr>
            <a:r>
              <a:rPr lang="en-US" sz="2800" dirty="0" smtClean="0"/>
              <a:t>Concurrent processes come into conflict when they are competing for use of the same resource</a:t>
            </a:r>
          </a:p>
          <a:p>
            <a:pPr lvl="2">
              <a:buClr>
                <a:schemeClr val="accent3">
                  <a:lumMod val="50000"/>
                </a:schemeClr>
              </a:buClr>
              <a:buSzPct val="150000"/>
              <a:buFont typeface="Wingdings" charset="2"/>
              <a:buChar char="§"/>
            </a:pPr>
            <a:r>
              <a:rPr lang="en-US" sz="2200" dirty="0" smtClean="0"/>
              <a:t> For example: I/O devices, memory, processor time, clock</a:t>
            </a:r>
          </a:p>
        </p:txBody>
      </p:sp>
      <p:graphicFrame>
        <p:nvGraphicFramePr>
          <p:cNvPr id="4" name="Diagram 3"/>
          <p:cNvGraphicFramePr/>
          <p:nvPr/>
        </p:nvGraphicFramePr>
        <p:xfrm>
          <a:off x="1295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3" name="Title 1"/>
          <p:cNvSpPr txBox="1">
            <a:spLocks/>
          </p:cNvSpPr>
          <p:nvPr/>
        </p:nvSpPr>
        <p:spPr>
          <a:xfrm>
            <a:off x="658813" y="456252"/>
            <a:ext cx="7824788" cy="1296347"/>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fontAlgn="auto">
              <a:spcAft>
                <a:spcPts val="0"/>
              </a:spcAft>
            </a:pPr>
            <a:r>
              <a:rPr lang="en-NZ" b="1" dirty="0" smtClean="0">
                <a:ln w="1905"/>
                <a:solidFill>
                  <a:schemeClr val="accent6">
                    <a:lumMod val="75000"/>
                  </a:schemeClr>
                </a:solidFill>
                <a:effectLst>
                  <a:innerShdw blurRad="69850" dist="43180" dir="5400000">
                    <a:srgbClr val="000000">
                      <a:alpha val="65000"/>
                    </a:srgbClr>
                  </a:innerShdw>
                </a:effectLst>
              </a:rPr>
              <a:t>Synchronizing threads with Java Monitors</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4" name="TextBox 3"/>
          <p:cNvSpPr txBox="1"/>
          <p:nvPr/>
        </p:nvSpPr>
        <p:spPr>
          <a:xfrm>
            <a:off x="658813" y="2514600"/>
            <a:ext cx="7723187" cy="646331"/>
          </a:xfrm>
          <a:prstGeom prst="rect">
            <a:avLst/>
          </a:prstGeom>
          <a:noFill/>
        </p:spPr>
        <p:txBody>
          <a:bodyPr wrap="square" rtlCol="0">
            <a:spAutoFit/>
          </a:bodyPr>
          <a:lstStyle/>
          <a:p>
            <a:pPr algn="ctr"/>
            <a:r>
              <a:rPr lang="en-US" dirty="0">
                <a:hlinkClick r:id="rId2"/>
              </a:rPr>
              <a:t>http://www.csc.villanova.edu/~</a:t>
            </a:r>
            <a:r>
              <a:rPr lang="en-US" dirty="0" smtClean="0">
                <a:hlinkClick r:id="rId2"/>
              </a:rPr>
              <a:t>mdamian/threads/javamonitors.html</a:t>
            </a:r>
            <a:endParaRPr lang="en-US" dirty="0" smtClean="0"/>
          </a:p>
          <a:p>
            <a:pPr algn="ctr"/>
            <a:endParaRPr lang="en-US" dirty="0"/>
          </a:p>
        </p:txBody>
      </p:sp>
    </p:spTree>
    <p:extLst>
      <p:ext uri="{BB962C8B-B14F-4D97-AF65-F5344CB8AC3E}">
        <p14:creationId xmlns:p14="http://schemas.microsoft.com/office/powerpoint/2010/main" val="198717447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Passing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981200"/>
            <a:ext cx="8229600" cy="5181600"/>
          </a:xfrm>
        </p:spPr>
        <p:txBody>
          <a:bodyPr/>
          <a:lstStyle/>
          <a:p>
            <a:r>
              <a:rPr lang="en-NZ" sz="2800" dirty="0" smtClean="0"/>
              <a:t>When processes interact with one another two fundamental requirements must be satisfied: </a:t>
            </a:r>
          </a:p>
          <a:p>
            <a:endParaRPr lang="en-NZ" sz="2900" dirty="0" smtClean="0"/>
          </a:p>
          <a:p>
            <a:endParaRPr lang="en-NZ" sz="2900" dirty="0" smtClean="0"/>
          </a:p>
          <a:p>
            <a:endParaRPr lang="en-NZ" sz="2900" dirty="0" smtClean="0"/>
          </a:p>
          <a:p>
            <a:pPr>
              <a:spcBef>
                <a:spcPts val="1000"/>
              </a:spcBef>
            </a:pPr>
            <a:r>
              <a:rPr lang="en-NZ" sz="2800" dirty="0" smtClean="0"/>
              <a:t>Message passing is one approach to providing both of these functions</a:t>
            </a:r>
          </a:p>
          <a:p>
            <a:pPr lvl="2">
              <a:spcBef>
                <a:spcPts val="300"/>
              </a:spcBef>
            </a:pPr>
            <a:r>
              <a:rPr lang="en-NZ" dirty="0" smtClean="0"/>
              <a:t>Works with distributed systems </a:t>
            </a:r>
            <a:r>
              <a:rPr lang="en-NZ" i="1" dirty="0" smtClean="0"/>
              <a:t>and</a:t>
            </a:r>
            <a:r>
              <a:rPr lang="en-NZ" dirty="0" smtClean="0"/>
              <a:t> shared memory multiprocessor and uniprocessor systems</a:t>
            </a:r>
            <a:endParaRPr lang="en-NZ" dirty="0"/>
          </a:p>
        </p:txBody>
      </p:sp>
      <p:graphicFrame>
        <p:nvGraphicFramePr>
          <p:cNvPr id="4" name="Diagram 3"/>
          <p:cNvGraphicFramePr/>
          <p:nvPr>
            <p:extLst>
              <p:ext uri="{D42A27DB-BD31-4B8C-83A1-F6EECF244321}">
                <p14:modId xmlns:p14="http://schemas.microsoft.com/office/powerpoint/2010/main" val="274277759"/>
              </p:ext>
            </p:extLst>
          </p:nvPr>
        </p:nvGraphicFramePr>
        <p:xfrm>
          <a:off x="1295400" y="3048000"/>
          <a:ext cx="6477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l"/>
            <a:r>
              <a:rPr lang="en-US" b="1" dirty="0" smtClean="0">
                <a:solidFill>
                  <a:schemeClr val="accent6"/>
                </a:solidFill>
              </a:rPr>
              <a:t>Message Passing</a:t>
            </a:r>
            <a:endParaRPr lang="en-US" b="1" dirty="0">
              <a:solidFill>
                <a:schemeClr val="accent6"/>
              </a:solidFill>
            </a:endParaRPr>
          </a:p>
        </p:txBody>
      </p:sp>
      <p:sp>
        <p:nvSpPr>
          <p:cNvPr id="3" name="Content Placeholder 2"/>
          <p:cNvSpPr>
            <a:spLocks noGrp="1"/>
          </p:cNvSpPr>
          <p:nvPr>
            <p:ph idx="4294967295"/>
          </p:nvPr>
        </p:nvSpPr>
        <p:spPr>
          <a:xfrm>
            <a:off x="304800" y="2057400"/>
            <a:ext cx="8534400" cy="5867400"/>
          </a:xfrm>
        </p:spPr>
        <p:txBody>
          <a:bodyPr/>
          <a:lstStyle/>
          <a:p>
            <a:r>
              <a:rPr lang="en-NZ" sz="2800" dirty="0" smtClean="0"/>
              <a:t>The actual function is normally provided in the form of a pair of primitives:</a:t>
            </a:r>
            <a:endParaRPr lang="en-US" sz="2800" dirty="0" smtClean="0"/>
          </a:p>
          <a:p>
            <a:pPr lvl="4">
              <a:buNone/>
            </a:pPr>
            <a:r>
              <a:rPr lang="en-US" sz="2800" dirty="0" smtClean="0">
                <a:latin typeface="Courier New"/>
                <a:cs typeface="Courier New"/>
              </a:rPr>
              <a:t>send (destination, message)</a:t>
            </a:r>
          </a:p>
          <a:p>
            <a:pPr lvl="4">
              <a:buNone/>
            </a:pPr>
            <a:r>
              <a:rPr lang="en-US" sz="2800" dirty="0" smtClean="0">
                <a:latin typeface="Courier New"/>
                <a:cs typeface="Courier New"/>
              </a:rPr>
              <a:t>receive (source, message)</a:t>
            </a:r>
          </a:p>
          <a:p>
            <a:pPr marL="374904" lvl="4">
              <a:spcBef>
                <a:spcPts val="1200"/>
              </a:spcBef>
            </a:pPr>
            <a:r>
              <a:rPr lang="en-US" sz="2800" dirty="0" smtClean="0"/>
              <a:t>A process sends information in the form of a </a:t>
            </a:r>
            <a:r>
              <a:rPr lang="en-US" sz="2800" i="1" dirty="0" smtClean="0"/>
              <a:t>message</a:t>
            </a:r>
            <a:r>
              <a:rPr lang="en-US" sz="2800" dirty="0" smtClean="0"/>
              <a:t> to another process designated by a </a:t>
            </a:r>
            <a:r>
              <a:rPr lang="en-US" sz="2800" i="1" dirty="0" smtClean="0"/>
              <a:t>destination</a:t>
            </a:r>
          </a:p>
          <a:p>
            <a:pPr marL="374904" lvl="4">
              <a:spcBef>
                <a:spcPts val="1200"/>
              </a:spcBef>
            </a:pPr>
            <a:r>
              <a:rPr lang="en-US" sz="2800" dirty="0" smtClean="0"/>
              <a:t>A process receives information by executing the </a:t>
            </a:r>
            <a:r>
              <a:rPr lang="en-US" sz="2800" dirty="0" smtClean="0">
                <a:latin typeface="Courier New"/>
              </a:rPr>
              <a:t>receive</a:t>
            </a:r>
            <a:r>
              <a:rPr lang="en-US" sz="2800" dirty="0" smtClean="0"/>
              <a:t> primitive, indicating the </a:t>
            </a:r>
            <a:r>
              <a:rPr lang="en-US" sz="2800" i="1" dirty="0" smtClean="0"/>
              <a:t>source</a:t>
            </a:r>
            <a:r>
              <a:rPr lang="en-US" sz="2800" dirty="0" smtClean="0"/>
              <a:t> and the </a:t>
            </a:r>
            <a:r>
              <a:rPr lang="en-US" sz="2800" i="1" dirty="0" smtClean="0"/>
              <a:t>message</a:t>
            </a:r>
            <a:r>
              <a:rPr lang="en-US" sz="2800" dirty="0" smtClean="0"/>
              <a:t> </a:t>
            </a:r>
          </a:p>
          <a:p>
            <a:endParaRPr lang="en-US" dirty="0"/>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914400"/>
            <a:ext cx="8562264" cy="4800600"/>
          </a:xfrm>
          <a:prstGeom prst="rect">
            <a:avLst/>
          </a:prstGeom>
        </p:spPr>
      </p:pic>
      <p:sp>
        <p:nvSpPr>
          <p:cNvPr id="8" name="TextBox 7"/>
          <p:cNvSpPr txBox="1"/>
          <p:nvPr/>
        </p:nvSpPr>
        <p:spPr>
          <a:xfrm>
            <a:off x="381000" y="5638800"/>
            <a:ext cx="8382000" cy="923330"/>
          </a:xfrm>
          <a:prstGeom prst="rect">
            <a:avLst/>
          </a:prstGeom>
          <a:noFill/>
        </p:spPr>
        <p:txBody>
          <a:bodyPr wrap="square" rtlCol="0">
            <a:spAutoFit/>
          </a:bodyPr>
          <a:lstStyle/>
          <a:p>
            <a:pPr algn="ctr"/>
            <a:r>
              <a:rPr lang="en-US" b="1" dirty="0" smtClean="0">
                <a:latin typeface="+mn-lt"/>
              </a:rPr>
              <a:t>Table 5.5  </a:t>
            </a:r>
          </a:p>
          <a:p>
            <a:pPr algn="ctr"/>
            <a:r>
              <a:rPr lang="en-US" b="1" dirty="0" smtClean="0">
                <a:latin typeface="+mn-lt"/>
              </a:rPr>
              <a:t>Design Characteristics of Message Systems for </a:t>
            </a:r>
          </a:p>
          <a:p>
            <a:pPr algn="ctr"/>
            <a:r>
              <a:rPr lang="en-US" b="1" dirty="0" err="1" smtClean="0">
                <a:latin typeface="+mn-lt"/>
              </a:rPr>
              <a:t>Interprocess</a:t>
            </a:r>
            <a:r>
              <a:rPr lang="en-US" b="1" dirty="0" smtClean="0">
                <a:latin typeface="+mn-lt"/>
              </a:rPr>
              <a:t> Communication and Synchronization</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824788" cy="990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Synchronization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304800" y="1600200"/>
          <a:ext cx="8458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Send,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Receive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229600" cy="5562600"/>
          </a:xfrm>
        </p:spPr>
        <p:txBody>
          <a:bodyPr/>
          <a:lstStyle/>
          <a:p>
            <a:r>
              <a:rPr lang="en-US" sz="3200" dirty="0" smtClean="0"/>
              <a:t>Both sender and receiver are blocked until the message is delivered</a:t>
            </a:r>
          </a:p>
          <a:p>
            <a:r>
              <a:rPr lang="en-US" sz="3200" dirty="0" smtClean="0"/>
              <a:t>Sometimes referred to as a </a:t>
            </a:r>
            <a:r>
              <a:rPr lang="en-US" sz="3200" i="1" dirty="0" smtClean="0"/>
              <a:t>rendezvous</a:t>
            </a:r>
          </a:p>
          <a:p>
            <a:r>
              <a:rPr lang="en-NZ" sz="3200" dirty="0" smtClean="0"/>
              <a:t>Allows for tight synchronization between processes</a:t>
            </a:r>
            <a:endParaRPr lang="en-US" sz="3200" dirty="0" smtClean="0"/>
          </a:p>
          <a:p>
            <a:endParaRPr lang="en-NZ" dirty="0"/>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err="1" smtClean="0">
                <a:ln w="1905"/>
                <a:solidFill>
                  <a:schemeClr val="accent6">
                    <a:lumMod val="50000"/>
                  </a:schemeClr>
                </a:solidFill>
                <a:effectLst>
                  <a:innerShdw blurRad="69850" dist="43180" dir="5400000">
                    <a:srgbClr val="000000">
                      <a:alpha val="65000"/>
                    </a:srgbClr>
                  </a:innerShdw>
                </a:effectLst>
              </a:rPr>
              <a:t>Nonblocking</a:t>
            </a:r>
            <a:r>
              <a:rPr lang="en-US" b="1" dirty="0" smtClean="0">
                <a:ln w="1905"/>
                <a:solidFill>
                  <a:schemeClr val="accent6">
                    <a:lumMod val="50000"/>
                  </a:schemeClr>
                </a:solidFill>
                <a:effectLst>
                  <a:innerShdw blurRad="69850" dist="43180" dir="5400000">
                    <a:srgbClr val="000000">
                      <a:alpha val="65000"/>
                    </a:srgbClr>
                  </a:innerShdw>
                </a:effectLst>
              </a:rPr>
              <a:t> Send</a:t>
            </a:r>
            <a:endParaRPr lang="en-US" b="1" dirty="0">
              <a:ln w="1905"/>
              <a:solidFill>
                <a:schemeClr val="accent6">
                  <a:lumMod val="5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533400" y="20574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400" b="1" dirty="0" smtClean="0">
                <a:ln>
                  <a:solidFill>
                    <a:schemeClr val="tx1"/>
                  </a:solidFill>
                </a:ln>
                <a:solidFill>
                  <a:schemeClr val="accent1">
                    <a:lumMod val="50000"/>
                  </a:schemeClr>
                </a:solidFill>
              </a:rPr>
              <a:t>    Addressing</a:t>
            </a:r>
            <a:endParaRPr lang="en-US" sz="5400" b="1" dirty="0">
              <a:ln>
                <a:solidFill>
                  <a:schemeClr val="tx1"/>
                </a:solidFill>
              </a:ln>
              <a:solidFill>
                <a:schemeClr val="accent1">
                  <a:lumMod val="50000"/>
                </a:schemeClr>
              </a:solidFill>
            </a:endParaRPr>
          </a:p>
        </p:txBody>
      </p:sp>
      <p:sp>
        <p:nvSpPr>
          <p:cNvPr id="3" name="Content Placeholder 2"/>
          <p:cNvSpPr>
            <a:spLocks noGrp="1"/>
          </p:cNvSpPr>
          <p:nvPr>
            <p:ph idx="4294967295"/>
          </p:nvPr>
        </p:nvSpPr>
        <p:spPr>
          <a:xfrm>
            <a:off x="228600" y="2286000"/>
            <a:ext cx="8763000" cy="1828800"/>
          </a:xfrm>
        </p:spPr>
        <p:txBody>
          <a:bodyPr>
            <a:normAutofit/>
          </a:bodyPr>
          <a:lstStyle/>
          <a:p>
            <a:pPr lvl="1">
              <a:buSzPct val="145000"/>
              <a:buFont typeface="Wingdings" charset="2"/>
              <a:buChar char="§"/>
            </a:pPr>
            <a:r>
              <a:rPr lang="en-US" sz="3400" dirty="0" smtClean="0"/>
              <a:t> Schemes for specifying processes in </a:t>
            </a:r>
            <a:r>
              <a:rPr lang="en-US" sz="3400" dirty="0" smtClean="0">
                <a:latin typeface="Courier New"/>
              </a:rPr>
              <a:t>send</a:t>
            </a:r>
            <a:r>
              <a:rPr lang="en-US" sz="3400" dirty="0" smtClean="0"/>
              <a:t>       and </a:t>
            </a:r>
            <a:r>
              <a:rPr lang="en-US" sz="3400" dirty="0" smtClean="0">
                <a:latin typeface="Courier New"/>
              </a:rPr>
              <a:t>receive</a:t>
            </a:r>
            <a:r>
              <a:rPr lang="en-US" sz="3400" dirty="0" smtClean="0"/>
              <a:t> primitives fall into two categories:</a:t>
            </a:r>
          </a:p>
        </p:txBody>
      </p:sp>
      <p:graphicFrame>
        <p:nvGraphicFramePr>
          <p:cNvPr id="6" name="Diagram 5"/>
          <p:cNvGraphicFramePr/>
          <p:nvPr>
            <p:extLst>
              <p:ext uri="{D42A27DB-BD31-4B8C-83A1-F6EECF244321}">
                <p14:modId xmlns:p14="http://schemas.microsoft.com/office/powerpoint/2010/main" val="2033767196"/>
              </p:ext>
            </p:extLst>
          </p:nvPr>
        </p:nvGraphicFramePr>
        <p:xfrm>
          <a:off x="457200" y="3810000"/>
          <a:ext cx="80772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6">
                    <a:lumMod val="75000"/>
                  </a:schemeClr>
                </a:solidFill>
                <a:effectLst>
                  <a:innerShdw blurRad="69850" dist="43180" dir="5400000">
                    <a:srgbClr val="000000">
                      <a:alpha val="65000"/>
                    </a:srgbClr>
                  </a:innerShdw>
                </a:effectLst>
              </a:rPr>
              <a:t>Direct Addressing</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28600" y="1981200"/>
            <a:ext cx="8382000" cy="4876800"/>
          </a:xfrm>
        </p:spPr>
        <p:txBody>
          <a:bodyPr>
            <a:normAutofit lnSpcReduction="10000"/>
          </a:bodyPr>
          <a:lstStyle/>
          <a:p>
            <a:pPr marL="627063" lvl="2" indent="-454025">
              <a:spcBef>
                <a:spcPts val="400"/>
              </a:spcBef>
            </a:pPr>
            <a:r>
              <a:rPr lang="en-US" sz="3200" dirty="0" smtClean="0"/>
              <a:t>Send primitive includes a specific identifier of the destination process</a:t>
            </a:r>
          </a:p>
          <a:p>
            <a:pPr marL="627063" lvl="2" indent="-454025">
              <a:spcBef>
                <a:spcPts val="400"/>
              </a:spcBef>
            </a:pPr>
            <a:r>
              <a:rPr lang="en-US" sz="3200" dirty="0" smtClean="0">
                <a:latin typeface="Courier New"/>
                <a:cs typeface="Courier New"/>
              </a:rPr>
              <a:t>Receive</a:t>
            </a:r>
            <a:r>
              <a:rPr lang="en-US" sz="3200" dirty="0" smtClean="0"/>
              <a:t> primitive can be handled in one of two ways:</a:t>
            </a:r>
          </a:p>
          <a:p>
            <a:pPr lvl="3">
              <a:spcBef>
                <a:spcPts val="400"/>
              </a:spcBef>
            </a:pPr>
            <a:r>
              <a:rPr lang="en-US" sz="3200" dirty="0" smtClean="0"/>
              <a:t>Require that the process explicitly designate a sending process</a:t>
            </a:r>
          </a:p>
          <a:p>
            <a:pPr marL="1835150" lvl="3" indent="-236538">
              <a:spcBef>
                <a:spcPts val="400"/>
              </a:spcBef>
            </a:pPr>
            <a:r>
              <a:rPr lang="en-US" sz="2162" dirty="0" smtClean="0"/>
              <a:t>Effective for cooperating concurrent processes</a:t>
            </a:r>
          </a:p>
          <a:p>
            <a:pPr lvl="3">
              <a:spcBef>
                <a:spcPts val="400"/>
              </a:spcBef>
            </a:pPr>
            <a:r>
              <a:rPr lang="en-US" sz="3200" dirty="0" smtClean="0"/>
              <a:t>Implicit addressing</a:t>
            </a:r>
          </a:p>
          <a:p>
            <a:pPr marL="1835150" lvl="3" indent="-236538">
              <a:spcBef>
                <a:spcPts val="400"/>
              </a:spcBef>
            </a:pPr>
            <a:r>
              <a:rPr lang="en-US" sz="2162" dirty="0" smtClean="0"/>
              <a:t>Source parameter of the </a:t>
            </a:r>
            <a:r>
              <a:rPr lang="en-US" sz="2162" dirty="0" smtClean="0">
                <a:latin typeface="Courier New"/>
                <a:cs typeface="Courier New"/>
              </a:rPr>
              <a:t>receive</a:t>
            </a:r>
            <a:r>
              <a:rPr lang="en-US" sz="2162" dirty="0" smtClean="0"/>
              <a:t> primitive possesses a value returned when the receive operation has been performed</a:t>
            </a:r>
          </a:p>
          <a:p>
            <a:pPr lvl="2"/>
            <a:endParaRPr lang="en-US" sz="3200" dirty="0" smtClean="0"/>
          </a:p>
          <a:p>
            <a:pPr lvl="2"/>
            <a:endParaRPr lang="en-US" sz="3000" dirty="0" smtClean="0"/>
          </a:p>
          <a:p>
            <a:endParaRPr lang="en-US" sz="3000" dirty="0" smtClean="0"/>
          </a:p>
        </p:txBody>
      </p:sp>
      <p:sp>
        <p:nvSpPr>
          <p:cNvPr id="5" name="Footer Placeholder 4"/>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824788" cy="1067748"/>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Indirect Addressing</a:t>
            </a:r>
            <a:endParaRPr lang="en-US"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28306211"/>
              </p:ext>
            </p:extLst>
          </p:nvPr>
        </p:nvGraphicFramePr>
        <p:xfrm>
          <a:off x="1219200" y="2438400"/>
          <a:ext cx="67818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pic>
        <p:nvPicPr>
          <p:cNvPr id="5" name="Picture 4"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22730" y="990600"/>
            <a:ext cx="10058401" cy="7772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pic>
        <p:nvPicPr>
          <p:cNvPr id="4" name="Picture 3" descr="f2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677835" cy="6705600"/>
          </a:xfrm>
          <a:prstGeom prst="rect">
            <a:avLst/>
          </a:prstGeom>
        </p:spPr>
      </p:pic>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pic>
        <p:nvPicPr>
          <p:cNvPr id="4" name="Picture 3" descr="f2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294" t="18182" r="24706" b="40909"/>
              <a:stretch>
                <a:fillRect/>
              </a:stretch>
            </p:blipFill>
          </mc:Choice>
          <mc:Fallback>
            <p:blipFill>
              <a:blip r:embed="rId4"/>
              <a:srcRect l="15294" t="18182" r="24706" b="40909"/>
              <a:stretch>
                <a:fillRect/>
              </a:stretch>
            </p:blipFill>
          </mc:Fallback>
        </mc:AlternateContent>
        <p:spPr>
          <a:xfrm>
            <a:off x="914400" y="152400"/>
            <a:ext cx="7599802" cy="67056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067748"/>
          </a:xfrm>
        </p:spPr>
        <p:txBody>
          <a:bodyPr/>
          <a:lstStyle/>
          <a:p>
            <a:pPr algn="ctr"/>
            <a:r>
              <a:rPr lang="en-US" dirty="0" err="1" smtClean="0">
                <a:solidFill>
                  <a:schemeClr val="accent6"/>
                </a:solidFill>
                <a:effectLst>
                  <a:outerShdw blurRad="38100" dist="38100" dir="2700000" algn="tl">
                    <a:srgbClr val="000000">
                      <a:alpha val="43137"/>
                    </a:srgbClr>
                  </a:outerShdw>
                </a:effectLst>
              </a:rPr>
              <a:t>Queueing</a:t>
            </a:r>
            <a:r>
              <a:rPr lang="en-US" dirty="0" smtClean="0">
                <a:solidFill>
                  <a:schemeClr val="accent6"/>
                </a:solidFill>
                <a:effectLst>
                  <a:outerShdw blurRad="38100" dist="38100" dir="2700000" algn="tl">
                    <a:srgbClr val="000000">
                      <a:alpha val="43137"/>
                    </a:srgbClr>
                  </a:outerShdw>
                </a:effectLst>
              </a:rPr>
              <a:t> Discipline</a:t>
            </a:r>
            <a:endParaRPr lang="en-US" dirty="0">
              <a:solidFill>
                <a:schemeClr val="accent6"/>
              </a:solidFill>
              <a:effectLst>
                <a:outerShdw blurRad="38100" dist="38100" dir="2700000" algn="tl">
                  <a:srgbClr val="000000">
                    <a:alpha val="43137"/>
                  </a:srgbClr>
                </a:outerShdw>
              </a:effectLst>
            </a:endParaRPr>
          </a:p>
        </p:txBody>
      </p:sp>
      <p:sp>
        <p:nvSpPr>
          <p:cNvPr id="6" name="Content Placeholder 5"/>
          <p:cNvSpPr>
            <a:spLocks noGrp="1"/>
          </p:cNvSpPr>
          <p:nvPr>
            <p:ph sz="half" idx="1"/>
          </p:nvPr>
        </p:nvSpPr>
        <p:spPr>
          <a:xfrm>
            <a:off x="654050" y="2286000"/>
            <a:ext cx="7848600" cy="4038599"/>
          </a:xfrm>
        </p:spPr>
        <p:txBody>
          <a:bodyPr/>
          <a:lstStyle/>
          <a:p>
            <a:r>
              <a:rPr lang="en-US" sz="2600" dirty="0" smtClean="0"/>
              <a:t>The simplest </a:t>
            </a:r>
            <a:r>
              <a:rPr lang="en-US" sz="2600" dirty="0" err="1" smtClean="0"/>
              <a:t>queueing</a:t>
            </a:r>
            <a:r>
              <a:rPr lang="en-US" sz="2600" dirty="0" smtClean="0"/>
              <a:t> discipline is first-in-first-out</a:t>
            </a:r>
          </a:p>
          <a:p>
            <a:pPr lvl="2"/>
            <a:r>
              <a:rPr lang="en-US" sz="2200" dirty="0" smtClean="0"/>
              <a:t>This may not be sufficient if some message are more urgent than others</a:t>
            </a:r>
          </a:p>
          <a:p>
            <a:r>
              <a:rPr lang="en-US" sz="2600" dirty="0" smtClean="0"/>
              <a:t>Other alternatives are:</a:t>
            </a:r>
          </a:p>
          <a:p>
            <a:pPr lvl="2"/>
            <a:r>
              <a:rPr lang="en-US" sz="2200" dirty="0" smtClean="0"/>
              <a:t>To allow the specifying of message priority, on the basis of message type or by designation by the sender</a:t>
            </a:r>
          </a:p>
          <a:p>
            <a:pPr lvl="2"/>
            <a:r>
              <a:rPr lang="en-US" sz="2200" dirty="0" smtClean="0"/>
              <a:t>To allow the receiver to inspect the message queue and select which message to receive next</a:t>
            </a:r>
          </a:p>
        </p:txBody>
      </p:sp>
      <p:sp>
        <p:nvSpPr>
          <p:cNvPr id="2" name="Footer Placeholder 1"/>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457200" y="5562600"/>
            <a:ext cx="8229600" cy="343609"/>
          </a:xfrm>
          <a:prstGeom prst="rect">
            <a:avLst/>
          </a:prstGeom>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6" name="Picture 5" descr="f2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49091"/>
              <a:stretch>
                <a:fillRect/>
              </a:stretch>
            </p:blipFill>
          </mc:Choice>
          <mc:Fallback>
            <p:blipFill>
              <a:blip r:embed="rId4"/>
              <a:srcRect t="8182" b="49091"/>
              <a:stretch>
                <a:fillRect/>
              </a:stretch>
            </p:blipFill>
          </mc:Fallback>
        </mc:AlternateContent>
        <p:spPr>
          <a:xfrm>
            <a:off x="-381000" y="838200"/>
            <a:ext cx="9886533" cy="5466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34200" y="2286000"/>
            <a:ext cx="1752600" cy="838200"/>
          </a:xfrm>
          <a:prstGeom prst="rect">
            <a:avLst/>
          </a:prstGeom>
          <a:blipFill rotWithShape="1">
            <a:blip r:embed="rId3"/>
            <a:tile tx="0" ty="0" sx="100000" sy="100000" flip="none" algn="tl"/>
          </a:blipFill>
        </p:spPr>
        <p:txBody>
          <a:bodyPr wrap="square" rtlCol="0">
            <a:spAutoFit/>
          </a:bodyPr>
          <a:lstStyle/>
          <a:p>
            <a:endParaRPr lang="en-US" dirty="0"/>
          </a:p>
        </p:txBody>
      </p:sp>
      <p:sp useBgFill="1">
        <p:nvSpPr>
          <p:cNvPr id="10" name="TextBox 9"/>
          <p:cNvSpPr txBox="1"/>
          <p:nvPr/>
        </p:nvSpPr>
        <p:spPr>
          <a:xfrm>
            <a:off x="457200" y="5867400"/>
            <a:ext cx="6512788" cy="277090"/>
          </a:xfrm>
          <a:prstGeom prst="rect">
            <a:avLst/>
          </a:prstGeom>
        </p:spPr>
        <p:txBody>
          <a:bodyPr wrap="square" rtlCol="0">
            <a:spAutoFit/>
          </a:bodyPr>
          <a:lstStyle/>
          <a:p>
            <a:endParaRPr lang="en-US" dirty="0"/>
          </a:p>
        </p:txBody>
      </p:sp>
      <p:sp>
        <p:nvSpPr>
          <p:cNvPr id="6" name="Footer Placeholder 5"/>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pic>
        <p:nvPicPr>
          <p:cNvPr id="8" name="Picture 7" descr="f2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t="8182" b="31818"/>
              <a:stretch>
                <a:fillRect/>
              </a:stretch>
            </p:blipFill>
          </mc:Choice>
          <mc:Fallback>
            <p:blipFill>
              <a:blip r:embed="rId5"/>
              <a:srcRect t="8182" b="31818"/>
              <a:stretch>
                <a:fillRect/>
              </a:stretch>
            </p:blipFill>
          </mc:Fallback>
        </mc:AlternateContent>
        <p:spPr>
          <a:xfrm>
            <a:off x="914400" y="609600"/>
            <a:ext cx="7618921" cy="5915882"/>
          </a:xfrm>
          <a:prstGeom prst="rect">
            <a:avLst/>
          </a:prstGeom>
        </p:spPr>
      </p:pic>
    </p:spTree>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48600" cy="1067748"/>
          </a:xfrm>
        </p:spPr>
        <p:txBody>
          <a:bodyPr/>
          <a:lstStyle/>
          <a:p>
            <a:r>
              <a:rPr lang="en-US" b="1" dirty="0" smtClean="0">
                <a:ln w="1905"/>
                <a:solidFill>
                  <a:schemeClr val="accent6">
                    <a:lumMod val="75000"/>
                  </a:schemeClr>
                </a:solidFill>
                <a:effectLst>
                  <a:innerShdw blurRad="69850" dist="43180" dir="5400000">
                    <a:srgbClr val="000000">
                      <a:alpha val="65000"/>
                    </a:srgbClr>
                  </a:innerShdw>
                </a:effectLst>
              </a:rPr>
              <a:t>Readers/Writers Problem</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362200"/>
            <a:ext cx="8382000" cy="3810000"/>
          </a:xfrm>
        </p:spPr>
        <p:txBody>
          <a:bodyPr>
            <a:normAutofit/>
          </a:bodyPr>
          <a:lstStyle/>
          <a:p>
            <a:r>
              <a:rPr lang="en-US" sz="2800" dirty="0" smtClean="0"/>
              <a:t>A data area is shared among many processes</a:t>
            </a:r>
          </a:p>
          <a:p>
            <a:pPr lvl="2"/>
            <a:r>
              <a:rPr lang="en-US" sz="2400" dirty="0" smtClean="0"/>
              <a:t>Some processes only read the data area, (readers) and some only write to the data area (writers)</a:t>
            </a:r>
          </a:p>
          <a:p>
            <a:r>
              <a:rPr lang="en-US" sz="2800" dirty="0" smtClean="0"/>
              <a:t>Conditions that must be satisfied:</a:t>
            </a:r>
          </a:p>
          <a:p>
            <a:pPr lvl="2"/>
            <a:r>
              <a:rPr lang="en-NZ" sz="2400" dirty="0" smtClean="0"/>
              <a:t>Any number of readers may simultaneously read the file</a:t>
            </a:r>
          </a:p>
          <a:p>
            <a:pPr lvl="2"/>
            <a:r>
              <a:rPr lang="en-NZ" sz="2400" dirty="0" smtClean="0"/>
              <a:t>Only one writer at a time may write to the file</a:t>
            </a:r>
          </a:p>
          <a:p>
            <a:pPr lvl="2"/>
            <a:r>
              <a:rPr lang="en-NZ" sz="2400" dirty="0" smtClean="0"/>
              <a:t>If a writer is writing to the file, no reader may read it</a:t>
            </a:r>
            <a:endParaRPr lang="en-US" sz="2400" dirty="0" smtClean="0"/>
          </a:p>
          <a:p>
            <a:endParaRPr lang="en-US" dirty="0" smtClean="0"/>
          </a:p>
        </p:txBody>
      </p:sp>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457200" y="6248400"/>
            <a:ext cx="7022041" cy="228600"/>
          </a:xfrm>
          <a:prstGeom prst="rect">
            <a:avLst/>
          </a:prstGeom>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 </a:t>
            </a:r>
            <a:endParaRPr lang="en-US" dirty="0"/>
          </a:p>
        </p:txBody>
      </p:sp>
      <p:pic>
        <p:nvPicPr>
          <p:cNvPr id="6" name="Picture 5" descr="f2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27273"/>
              <a:stretch>
                <a:fillRect/>
              </a:stretch>
            </p:blipFill>
          </mc:Choice>
          <mc:Fallback>
            <p:blipFill>
              <a:blip r:embed="rId4"/>
              <a:srcRect t="8182" b="27273"/>
              <a:stretch>
                <a:fillRect/>
              </a:stretch>
            </p:blipFill>
          </mc:Fallback>
        </mc:AlternateContent>
        <p:spPr>
          <a:xfrm>
            <a:off x="990600" y="533400"/>
            <a:ext cx="7264882" cy="6068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pic>
        <p:nvPicPr>
          <p:cNvPr id="5" name="Picture 4" descr="f2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05000" y="0"/>
            <a:ext cx="5687291" cy="7360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l="6038" r="6038"/>
          <a:stretch>
            <a:fillRect/>
          </a:stretch>
        </p:blipFill>
        <p:spPr>
          <a:xfrm>
            <a:off x="999069" y="685799"/>
            <a:ext cx="7001931" cy="5375893"/>
          </a:xfrm>
          <a:prstGeom prst="rect">
            <a:avLst/>
          </a:prstGeom>
        </p:spPr>
      </p:pic>
      <p:sp>
        <p:nvSpPr>
          <p:cNvPr id="7" name="Rectangle 6"/>
          <p:cNvSpPr/>
          <p:nvPr/>
        </p:nvSpPr>
        <p:spPr>
          <a:xfrm>
            <a:off x="1066800" y="5867400"/>
            <a:ext cx="6858000" cy="646331"/>
          </a:xfrm>
          <a:prstGeom prst="rect">
            <a:avLst/>
          </a:prstGeom>
        </p:spPr>
        <p:txBody>
          <a:bodyPr wrap="square">
            <a:spAutoFit/>
          </a:bodyPr>
          <a:lstStyle/>
          <a:p>
            <a:pPr algn="ctr"/>
            <a:r>
              <a:rPr lang="en-US" b="1" dirty="0" smtClean="0">
                <a:latin typeface="+mn-lt"/>
              </a:rPr>
              <a:t>Table 5.6   </a:t>
            </a:r>
          </a:p>
          <a:p>
            <a:pPr algn="ctr"/>
            <a:r>
              <a:rPr lang="en-US" b="1" dirty="0" smtClean="0">
                <a:latin typeface="+mn-lt"/>
              </a:rPr>
              <a:t>State of the Process Queues for Program of Figure 5.26</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8139953" cy="365125"/>
          </a:xfrm>
        </p:spPr>
        <p:txBody>
          <a:bodyPr/>
          <a:lstStyle/>
          <a:p>
            <a:pPr>
              <a:defRPr/>
            </a:pPr>
            <a:r>
              <a:rPr lang="en-US" dirty="0" smtClean="0"/>
              <a:t>© 2017 Pearson Education, Inc., Hoboken, NJ. All rights reserved. </a:t>
            </a:r>
            <a:endParaRPr lang="en-US" dirty="0"/>
          </a:p>
        </p:txBody>
      </p:sp>
      <p:pic>
        <p:nvPicPr>
          <p:cNvPr id="5" name="Picture 4" descr="f2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6364" t="12941" r="6364" b="20000"/>
              <a:stretch>
                <a:fillRect/>
              </a:stretch>
            </p:blipFill>
          </mc:Choice>
          <mc:Fallback>
            <p:blipFill>
              <a:blip r:embed="rId4"/>
              <a:srcRect l="6364" t="12941" r="6364" b="20000"/>
              <a:stretch>
                <a:fillRect/>
              </a:stretch>
            </p:blipFill>
          </mc:Fallback>
        </mc:AlternateContent>
        <p:spPr>
          <a:xfrm>
            <a:off x="381000" y="958107"/>
            <a:ext cx="8524886" cy="50616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xmlns:mv="urn:schemas-microsoft-com:mac:vml">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990000"/>
                </a:solidFill>
              </a:rPr>
              <a:t>Cooperation Among Processes by </a:t>
            </a:r>
            <a:r>
              <a:rPr lang="en-US" dirty="0" smtClean="0">
                <a:solidFill>
                  <a:srgbClr val="FFFF00"/>
                </a:solidFill>
              </a:rPr>
              <a:t>Sharing</a:t>
            </a:r>
            <a:endParaRPr lang="en-US" dirty="0">
              <a:solidFill>
                <a:srgbClr val="FFFF00"/>
              </a:solidFill>
            </a:endParaRPr>
          </a:p>
        </p:txBody>
      </p:sp>
      <p:graphicFrame>
        <p:nvGraphicFramePr>
          <p:cNvPr id="13" name="Content Placeholder 12"/>
          <p:cNvGraphicFramePr>
            <a:graphicFrameLocks noGrp="1"/>
          </p:cNvGraphicFramePr>
          <p:nvPr>
            <p:ph sz="half" idx="1"/>
            <p:extLst>
              <p:ext uri="{D42A27DB-BD31-4B8C-83A1-F6EECF244321}">
                <p14:modId xmlns:p14="http://schemas.microsoft.com/office/powerpoint/2010/main" val="1883087299"/>
              </p:ext>
            </p:extLst>
          </p:nvPr>
        </p:nvGraphicFramePr>
        <p:xfrm>
          <a:off x="654050" y="2286000"/>
          <a:ext cx="78486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09800"/>
            <a:ext cx="3858768" cy="4190999"/>
          </a:xfrm>
        </p:spPr>
        <p:txBody>
          <a:bodyPr>
            <a:normAutofit lnSpcReduction="10000"/>
          </a:bodyPr>
          <a:lstStyle/>
          <a:p>
            <a:r>
              <a:rPr lang="en-US" sz="1600" dirty="0" smtClean="0"/>
              <a:t>Monitors</a:t>
            </a:r>
          </a:p>
          <a:p>
            <a:pPr lvl="1"/>
            <a:r>
              <a:rPr lang="en-US" sz="1600" dirty="0" smtClean="0"/>
              <a:t>Monitor with signal</a:t>
            </a:r>
          </a:p>
          <a:p>
            <a:pPr lvl="1"/>
            <a:r>
              <a:rPr lang="en-US" sz="1600" dirty="0" smtClean="0"/>
              <a:t>Alternate model of monitors with notify and broadcast</a:t>
            </a:r>
          </a:p>
          <a:p>
            <a:r>
              <a:rPr lang="en-US" sz="1600" dirty="0" smtClean="0"/>
              <a:t>Message passing</a:t>
            </a:r>
          </a:p>
          <a:p>
            <a:pPr lvl="1"/>
            <a:r>
              <a:rPr lang="en-US" sz="1600" dirty="0" smtClean="0"/>
              <a:t>Synchronization</a:t>
            </a:r>
          </a:p>
          <a:p>
            <a:pPr lvl="1"/>
            <a:r>
              <a:rPr lang="en-US" sz="1600" dirty="0" smtClean="0"/>
              <a:t>Addressing</a:t>
            </a:r>
          </a:p>
          <a:p>
            <a:pPr lvl="1"/>
            <a:r>
              <a:rPr lang="en-US" sz="1600" dirty="0" smtClean="0"/>
              <a:t>Message format</a:t>
            </a:r>
          </a:p>
          <a:p>
            <a:pPr lvl="1"/>
            <a:r>
              <a:rPr lang="en-US" sz="1600" dirty="0" smtClean="0"/>
              <a:t>Queueing discipline</a:t>
            </a:r>
          </a:p>
          <a:p>
            <a:pPr lvl="1"/>
            <a:r>
              <a:rPr lang="en-US" sz="1600" dirty="0" smtClean="0"/>
              <a:t>Mutual exclusion</a:t>
            </a:r>
          </a:p>
          <a:p>
            <a:r>
              <a:rPr lang="en-US" sz="1600" dirty="0" smtClean="0"/>
              <a:t>Readers/writers problem</a:t>
            </a:r>
          </a:p>
          <a:p>
            <a:pPr lvl="1"/>
            <a:r>
              <a:rPr lang="en-US" sz="1600" dirty="0" smtClean="0"/>
              <a:t>Readers have priority</a:t>
            </a:r>
          </a:p>
          <a:p>
            <a:pPr lvl="1"/>
            <a:r>
              <a:rPr lang="en-US" sz="1600" dirty="0" smtClean="0"/>
              <a:t>Writers have priority</a:t>
            </a:r>
          </a:p>
        </p:txBody>
      </p:sp>
      <p:sp>
        <p:nvSpPr>
          <p:cNvPr id="9" name="Content Placeholder 8"/>
          <p:cNvSpPr>
            <a:spLocks noGrp="1"/>
          </p:cNvSpPr>
          <p:nvPr>
            <p:ph sz="half" idx="14"/>
          </p:nvPr>
        </p:nvSpPr>
        <p:spPr>
          <a:xfrm>
            <a:off x="609600" y="2057400"/>
            <a:ext cx="3836894" cy="4953000"/>
          </a:xfrm>
        </p:spPr>
        <p:txBody>
          <a:bodyPr>
            <a:noAutofit/>
          </a:bodyPr>
          <a:lstStyle/>
          <a:p>
            <a:pPr>
              <a:lnSpc>
                <a:spcPct val="80000"/>
              </a:lnSpc>
              <a:spcBef>
                <a:spcPts val="600"/>
              </a:spcBef>
            </a:pPr>
            <a:r>
              <a:rPr lang="en-US" sz="1600" dirty="0" smtClean="0"/>
              <a:t>Mutual exclusion: software approaches</a:t>
            </a:r>
          </a:p>
          <a:p>
            <a:pPr lvl="1">
              <a:lnSpc>
                <a:spcPct val="80000"/>
              </a:lnSpc>
            </a:pPr>
            <a:r>
              <a:rPr lang="en-US" sz="1600" dirty="0" smtClean="0"/>
              <a:t>Dekker’s algorithm</a:t>
            </a:r>
          </a:p>
          <a:p>
            <a:pPr lvl="1">
              <a:lnSpc>
                <a:spcPct val="80000"/>
              </a:lnSpc>
            </a:pPr>
            <a:r>
              <a:rPr lang="en-US" sz="1600" dirty="0" smtClean="0"/>
              <a:t>Peterson’s algorithm</a:t>
            </a:r>
          </a:p>
          <a:p>
            <a:pPr lvl="1">
              <a:lnSpc>
                <a:spcPct val="80000"/>
              </a:lnSpc>
              <a:buNone/>
            </a:pPr>
            <a:endParaRPr lang="en-US" sz="200" dirty="0" smtClean="0"/>
          </a:p>
          <a:p>
            <a:pPr>
              <a:lnSpc>
                <a:spcPct val="80000"/>
              </a:lnSpc>
              <a:spcBef>
                <a:spcPts val="600"/>
              </a:spcBef>
            </a:pPr>
            <a:r>
              <a:rPr lang="en-US" sz="1600" dirty="0" smtClean="0"/>
              <a:t>Principles of concurrency</a:t>
            </a:r>
            <a:endParaRPr lang="en-US" sz="1600" dirty="0"/>
          </a:p>
          <a:p>
            <a:pPr lvl="1">
              <a:lnSpc>
                <a:spcPct val="80000"/>
              </a:lnSpc>
            </a:pPr>
            <a:r>
              <a:rPr lang="en-US" sz="1600" dirty="0" smtClean="0"/>
              <a:t>Race condition</a:t>
            </a:r>
          </a:p>
          <a:p>
            <a:pPr lvl="1">
              <a:lnSpc>
                <a:spcPct val="80000"/>
              </a:lnSpc>
            </a:pPr>
            <a:r>
              <a:rPr lang="en-US" sz="1600" dirty="0"/>
              <a:t>O</a:t>
            </a:r>
            <a:r>
              <a:rPr lang="en-US" sz="1600" dirty="0" smtClean="0"/>
              <a:t>S concerns</a:t>
            </a:r>
          </a:p>
          <a:p>
            <a:pPr lvl="1">
              <a:lnSpc>
                <a:spcPct val="80000"/>
              </a:lnSpc>
            </a:pPr>
            <a:r>
              <a:rPr lang="en-US" sz="1600" dirty="0" smtClean="0"/>
              <a:t>Process interaction</a:t>
            </a:r>
          </a:p>
          <a:p>
            <a:pPr lvl="1">
              <a:lnSpc>
                <a:spcPct val="80000"/>
              </a:lnSpc>
            </a:pPr>
            <a:r>
              <a:rPr lang="en-US" sz="1600" dirty="0" smtClean="0"/>
              <a:t>Requirements for mutual exclusion</a:t>
            </a:r>
          </a:p>
          <a:p>
            <a:pPr lvl="1">
              <a:lnSpc>
                <a:spcPct val="80000"/>
              </a:lnSpc>
              <a:buNone/>
            </a:pPr>
            <a:endParaRPr lang="en-US" sz="200" dirty="0" smtClean="0"/>
          </a:p>
          <a:p>
            <a:pPr>
              <a:lnSpc>
                <a:spcPct val="80000"/>
              </a:lnSpc>
              <a:spcBef>
                <a:spcPts val="600"/>
              </a:spcBef>
            </a:pPr>
            <a:r>
              <a:rPr lang="en-US" sz="1600" dirty="0" smtClean="0"/>
              <a:t>Mutual exclusion: hardware support</a:t>
            </a:r>
          </a:p>
          <a:p>
            <a:pPr lvl="1">
              <a:lnSpc>
                <a:spcPct val="80000"/>
              </a:lnSpc>
            </a:pPr>
            <a:r>
              <a:rPr lang="en-US" sz="1600" dirty="0" smtClean="0"/>
              <a:t>Interrupt disabling</a:t>
            </a:r>
          </a:p>
          <a:p>
            <a:pPr lvl="1">
              <a:lnSpc>
                <a:spcPct val="80000"/>
              </a:lnSpc>
            </a:pPr>
            <a:r>
              <a:rPr lang="en-US" sz="1600" dirty="0" smtClean="0"/>
              <a:t>Special machine instructions</a:t>
            </a:r>
          </a:p>
          <a:p>
            <a:pPr lvl="1">
              <a:lnSpc>
                <a:spcPct val="80000"/>
              </a:lnSpc>
              <a:buNone/>
            </a:pPr>
            <a:endParaRPr lang="en-US" sz="200" dirty="0" smtClean="0"/>
          </a:p>
          <a:p>
            <a:pPr>
              <a:lnSpc>
                <a:spcPct val="80000"/>
              </a:lnSpc>
              <a:spcBef>
                <a:spcPts val="600"/>
              </a:spcBef>
            </a:pPr>
            <a:r>
              <a:rPr lang="en-US" sz="1600" dirty="0" smtClean="0"/>
              <a:t>Semaphores</a:t>
            </a:r>
          </a:p>
          <a:p>
            <a:pPr lvl="1">
              <a:lnSpc>
                <a:spcPct val="80000"/>
              </a:lnSpc>
            </a:pPr>
            <a:r>
              <a:rPr lang="en-US" sz="1600" dirty="0" smtClean="0"/>
              <a:t>Mutual exclusion</a:t>
            </a:r>
          </a:p>
          <a:p>
            <a:pPr lvl="1">
              <a:lnSpc>
                <a:spcPct val="80000"/>
              </a:lnSpc>
            </a:pPr>
            <a:r>
              <a:rPr lang="en-US" sz="1600" dirty="0" smtClean="0"/>
              <a:t>Producer/consumer problem</a:t>
            </a:r>
          </a:p>
          <a:p>
            <a:pPr lvl="1">
              <a:lnSpc>
                <a:spcPct val="80000"/>
              </a:lnSpc>
            </a:pPr>
            <a:r>
              <a:rPr lang="en-US" sz="1600" dirty="0" smtClean="0"/>
              <a:t>Implementation of semaphores</a:t>
            </a:r>
          </a:p>
        </p:txBody>
      </p:sp>
      <p:sp>
        <p:nvSpPr>
          <p:cNvPr id="5" name="Footer Placeholder 4"/>
          <p:cNvSpPr>
            <a:spLocks noGrp="1"/>
          </p:cNvSpPr>
          <p:nvPr>
            <p:ph type="ftr" sz="quarter" idx="11"/>
          </p:nvPr>
        </p:nvSpPr>
        <p:spPr>
          <a:xfrm>
            <a:off x="318246" y="6492875"/>
            <a:ext cx="7225553" cy="365125"/>
          </a:xfrm>
        </p:spPr>
        <p:txBody>
          <a:bodyPr/>
          <a:lstStyle/>
          <a:p>
            <a:pPr>
              <a:defRPr/>
            </a:pPr>
            <a:r>
              <a:rPr lang="en-US" dirty="0" smtClean="0">
                <a:solidFill>
                  <a:prstClr val="white">
                    <a:lumMod val="65000"/>
                  </a:prstClr>
                </a:solidFill>
              </a:rPr>
              <a:t>© 2017 Pearson Education, Inc., Hoboken, NJ. All rights reserved. </a:t>
            </a:r>
            <a:endParaRPr lang="en-US" dirty="0">
              <a:solidFill>
                <a:prstClr val="white">
                  <a:lumMod val="65000"/>
                </a:prst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990000"/>
                </a:solidFill>
              </a:rPr>
              <a:t>Cooperation Among Processes by </a:t>
            </a:r>
            <a:r>
              <a:rPr lang="en-US" sz="4800" dirty="0" smtClean="0">
                <a:solidFill>
                  <a:srgbClr val="12FF13"/>
                </a:solidFill>
              </a:rPr>
              <a:t>Communication</a:t>
            </a:r>
            <a:endParaRPr lang="en-US" sz="4800" dirty="0">
              <a:solidFill>
                <a:srgbClr val="12FF13"/>
              </a:solidFill>
            </a:endParaRPr>
          </a:p>
        </p:txBody>
      </p:sp>
      <p:sp>
        <p:nvSpPr>
          <p:cNvPr id="3" name="Content Placeholder 2"/>
          <p:cNvSpPr>
            <a:spLocks noGrp="1"/>
          </p:cNvSpPr>
          <p:nvPr>
            <p:ph sz="half" idx="1"/>
          </p:nvPr>
        </p:nvSpPr>
        <p:spPr>
          <a:xfrm>
            <a:off x="654050" y="2286000"/>
            <a:ext cx="7848600" cy="4114799"/>
          </a:xfrm>
        </p:spPr>
        <p:txBody>
          <a:bodyPr/>
          <a:lstStyle/>
          <a:p>
            <a:r>
              <a:rPr lang="en-US" dirty="0" smtClean="0"/>
              <a:t>The various processes participate in a common effort that links all of the processes</a:t>
            </a:r>
          </a:p>
          <a:p>
            <a:r>
              <a:rPr lang="en-US" dirty="0" smtClean="0"/>
              <a:t>The communication provides a way to synchronize, or coordinate, the various activities</a:t>
            </a:r>
          </a:p>
          <a:p>
            <a:r>
              <a:rPr lang="en-US" dirty="0" smtClean="0"/>
              <a:t>Typically, communication can be characterized as consisting of messages of some sort</a:t>
            </a:r>
          </a:p>
          <a:p>
            <a:r>
              <a:rPr lang="en-US" dirty="0" smtClean="0"/>
              <a:t>Primitives for sending and receiving messages may be provided as part of the programming language or provided by the OS kernel</a:t>
            </a:r>
          </a:p>
          <a:p>
            <a:r>
              <a:rPr lang="en-US" b="1" u="sng" dirty="0" smtClean="0"/>
              <a:t>Mutual exclusion is not a control requirement for this sort of cooperation</a:t>
            </a:r>
          </a:p>
          <a:p>
            <a:r>
              <a:rPr lang="en-US" dirty="0" smtClean="0"/>
              <a:t>The problems of </a:t>
            </a:r>
            <a:r>
              <a:rPr lang="en-US" b="1" u="sng" dirty="0" smtClean="0">
                <a:solidFill>
                  <a:srgbClr val="FF0000"/>
                </a:solidFill>
              </a:rPr>
              <a:t>deadlock</a:t>
            </a:r>
            <a:r>
              <a:rPr lang="en-US" dirty="0" smtClean="0"/>
              <a:t> and </a:t>
            </a:r>
            <a:r>
              <a:rPr lang="en-US" b="1" u="sng" dirty="0" smtClean="0">
                <a:solidFill>
                  <a:srgbClr val="FF0000"/>
                </a:solidFill>
              </a:rPr>
              <a:t>starvation</a:t>
            </a:r>
            <a:r>
              <a:rPr lang="en-US" dirty="0" smtClean="0"/>
              <a:t> are still present</a:t>
            </a:r>
          </a:p>
          <a:p>
            <a:endParaRPr lang="en-US" dirty="0"/>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057400"/>
            <a:ext cx="8534400" cy="4800600"/>
          </a:xfrm>
        </p:spPr>
        <p:txBody>
          <a:bodyPr>
            <a:normAutofit fontScale="47500" lnSpcReduction="20000"/>
          </a:bodyPr>
          <a:lstStyle/>
          <a:p>
            <a:r>
              <a:rPr lang="en-US" sz="5895" dirty="0" smtClean="0"/>
              <a:t>Any facility or capability that is to provide support for mutual exclusion should meet the following requirements:</a:t>
            </a:r>
          </a:p>
          <a:p>
            <a:pPr marL="1038225" lvl="1" indent="-742950">
              <a:buFont typeface="+mj-lt"/>
              <a:buAutoNum type="arabicPeriod"/>
            </a:pPr>
            <a:r>
              <a:rPr lang="en-US" sz="3789" dirty="0" smtClean="0">
                <a:solidFill>
                  <a:srgbClr val="00B0F0"/>
                </a:solidFill>
              </a:rPr>
              <a:t>Mutual exclusion must be enforced: only one process at a time is allowed into its critical section, among all processes that have critical sections for the same resource or shared object</a:t>
            </a:r>
          </a:p>
          <a:p>
            <a:pPr marL="1038225" lvl="1" indent="-742950">
              <a:buFont typeface="+mj-lt"/>
              <a:buAutoNum type="arabicPeriod"/>
            </a:pPr>
            <a:r>
              <a:rPr lang="en-US" sz="3789" dirty="0" smtClean="0">
                <a:solidFill>
                  <a:srgbClr val="00B050"/>
                </a:solidFill>
              </a:rPr>
              <a:t>A process that halts must do so without interfering with other processes</a:t>
            </a:r>
          </a:p>
          <a:p>
            <a:pPr marL="1038225" lvl="1" indent="-742950">
              <a:buFont typeface="+mj-lt"/>
              <a:buAutoNum type="arabicPeriod"/>
            </a:pPr>
            <a:r>
              <a:rPr lang="en-US" sz="3789" dirty="0" smtClean="0">
                <a:solidFill>
                  <a:srgbClr val="FF00FF"/>
                </a:solidFill>
              </a:rPr>
              <a:t>It must not be possible for a process requiring access to a critical section to be delayed indefinitely: no deadlock or starvation</a:t>
            </a:r>
          </a:p>
          <a:p>
            <a:pPr marL="1038225" lvl="1" indent="-742950">
              <a:buFont typeface="+mj-lt"/>
              <a:buAutoNum type="arabicPeriod"/>
            </a:pPr>
            <a:r>
              <a:rPr lang="en-US" sz="3789" dirty="0" smtClean="0">
                <a:solidFill>
                  <a:srgbClr val="00B0F0"/>
                </a:solidFill>
              </a:rPr>
              <a:t>When no process is in a critical section, any process that request entry to its critical section must be permitted to enter without delay</a:t>
            </a:r>
          </a:p>
          <a:p>
            <a:pPr marL="1038225" lvl="1" indent="-742950">
              <a:buFont typeface="+mj-lt"/>
              <a:buAutoNum type="arabicPeriod"/>
            </a:pPr>
            <a:r>
              <a:rPr lang="en-US" sz="3789" dirty="0" smtClean="0">
                <a:solidFill>
                  <a:srgbClr val="00B050"/>
                </a:solidFill>
              </a:rPr>
              <a:t>No assumptions are made about relative process speeds or number of processes</a:t>
            </a:r>
          </a:p>
          <a:p>
            <a:pPr marL="1038225" lvl="1" indent="-742950">
              <a:buFont typeface="+mj-lt"/>
              <a:buAutoNum type="arabicPeriod"/>
            </a:pPr>
            <a:r>
              <a:rPr lang="en-US" sz="3789" dirty="0" smtClean="0">
                <a:solidFill>
                  <a:srgbClr val="00B0F0"/>
                </a:solidFill>
              </a:rPr>
              <a:t>A process remains inside its critical section for a finite time only</a:t>
            </a:r>
          </a:p>
          <a:p>
            <a:endParaRPr lang="en-US" sz="2400" dirty="0"/>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13086</Words>
  <Application>Microsoft Office PowerPoint</Application>
  <PresentationFormat>On-screen Show (4:3)</PresentationFormat>
  <Paragraphs>797</Paragraphs>
  <Slides>70</Slides>
  <Notes>58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70</vt:i4>
      </vt:variant>
    </vt:vector>
  </HeadingPairs>
  <TitlesOfParts>
    <vt:vector size="80" baseType="lpstr">
      <vt:lpstr>ＭＳ Ｐゴシック</vt:lpstr>
      <vt:lpstr>Arial</vt:lpstr>
      <vt:lpstr>Calibri</vt:lpstr>
      <vt:lpstr>Calisto MT</vt:lpstr>
      <vt:lpstr>Courier New</vt:lpstr>
      <vt:lpstr>Times New Roman</vt:lpstr>
      <vt:lpstr>Wingdings</vt:lpstr>
      <vt:lpstr>Custom Design</vt:lpstr>
      <vt:lpstr>Codex</vt:lpstr>
      <vt:lpstr>1_Codex</vt:lpstr>
      <vt:lpstr>Chapter 5 Concurrency: Mutual Exclusion and Synchronization</vt:lpstr>
      <vt:lpstr>Race Condition</vt:lpstr>
      <vt:lpstr>Operating System Concerns</vt:lpstr>
      <vt:lpstr>PowerPoint Presentation</vt:lpstr>
      <vt:lpstr>Resource Competition</vt:lpstr>
      <vt:lpstr>PowerPoint Presentation</vt:lpstr>
      <vt:lpstr>Cooperation Among Processes by Sharing</vt:lpstr>
      <vt:lpstr>Cooperation Among Processes by Communication</vt:lpstr>
      <vt:lpstr>Requirements for Mutual Exclusion</vt:lpstr>
      <vt:lpstr>Mutual Exclusion:  Hardware Support</vt:lpstr>
      <vt:lpstr>Interrupt Disabling</vt:lpstr>
      <vt:lpstr>Mutual Exclusion:  Hardware Support</vt:lpstr>
      <vt:lpstr>Compare&amp;Swap Instruction </vt:lpstr>
      <vt:lpstr>PowerPoint Presentation</vt:lpstr>
      <vt:lpstr>PowerPoint Presentation</vt:lpstr>
      <vt:lpstr>Semaphore</vt:lpstr>
      <vt:lpstr>Consequences</vt:lpstr>
      <vt:lpstr>PowerPoint Presentation</vt:lpstr>
      <vt:lpstr>PowerPoint Presentation</vt:lpstr>
      <vt:lpstr>Strong/Weak Semaphores</vt:lpstr>
      <vt:lpstr>PowerPoint Presentation</vt:lpstr>
      <vt:lpstr>PowerPoint Presentation</vt:lpstr>
      <vt:lpstr>PowerPoint Presentation</vt:lpstr>
      <vt:lpstr>Producer/Consumer Problem</vt:lpstr>
      <vt:lpstr>Producer-Consumer Problem</vt:lpstr>
      <vt:lpstr>Producer-Consumer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Semaphores</vt:lpstr>
      <vt:lpstr>PowerPoint Presentation</vt:lpstr>
      <vt:lpstr>Monitors</vt:lpstr>
      <vt:lpstr>Monitor Characteristics</vt:lpstr>
      <vt:lpstr>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Passing</vt:lpstr>
      <vt:lpstr>Message Passing</vt:lpstr>
      <vt:lpstr>PowerPoint Presentation</vt:lpstr>
      <vt:lpstr>Synchronization</vt:lpstr>
      <vt:lpstr>Blocking Send,  Blocking Receive</vt:lpstr>
      <vt:lpstr>Nonblocking Send</vt:lpstr>
      <vt:lpstr>    Addressing</vt:lpstr>
      <vt:lpstr>Direct Addressing</vt:lpstr>
      <vt:lpstr>Indirect Addressing</vt:lpstr>
      <vt:lpstr>PowerPoint Presentation</vt:lpstr>
      <vt:lpstr>PowerPoint Presentation</vt:lpstr>
      <vt:lpstr>Queueing Discipline</vt:lpstr>
      <vt:lpstr>PowerPoint Presentation</vt:lpstr>
      <vt:lpstr>PowerPoint Presentation</vt:lpstr>
      <vt:lpstr>Readers/Writers Problem</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2017-03-14T02:26:12Z</dcterms:created>
  <dcterms:modified xsi:type="dcterms:W3CDTF">2018-04-13T12:42:18Z</dcterms:modified>
</cp:coreProperties>
</file>