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25"/>
  </p:notesMasterIdLst>
  <p:handoutMasterIdLst>
    <p:handoutMasterId r:id="rId26"/>
  </p:handoutMasterIdLst>
  <p:sldIdLst>
    <p:sldId id="256" r:id="rId3"/>
    <p:sldId id="439" r:id="rId4"/>
    <p:sldId id="275" r:id="rId5"/>
    <p:sldId id="276" r:id="rId6"/>
    <p:sldId id="351" r:id="rId7"/>
    <p:sldId id="277" r:id="rId8"/>
    <p:sldId id="278" r:id="rId9"/>
    <p:sldId id="340" r:id="rId10"/>
    <p:sldId id="281" r:id="rId11"/>
    <p:sldId id="282" r:id="rId12"/>
    <p:sldId id="283" r:id="rId13"/>
    <p:sldId id="279" r:id="rId14"/>
    <p:sldId id="285" r:id="rId15"/>
    <p:sldId id="286" r:id="rId16"/>
    <p:sldId id="316" r:id="rId17"/>
    <p:sldId id="288" r:id="rId18"/>
    <p:sldId id="317" r:id="rId19"/>
    <p:sldId id="291" r:id="rId20"/>
    <p:sldId id="334" r:id="rId21"/>
    <p:sldId id="292" r:id="rId22"/>
    <p:sldId id="348" r:id="rId23"/>
    <p:sldId id="335" r:id="rId24"/>
  </p:sldIdLst>
  <p:sldSz cx="9144000" cy="6858000" type="screen4x3"/>
  <p:notesSz cx="9236075" cy="7010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FF37"/>
    <a:srgbClr val="A4740A"/>
    <a:srgbClr val="600000"/>
    <a:srgbClr val="2987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8" autoAdjust="0"/>
    <p:restoredTop sz="95107" autoAdjust="0"/>
  </p:normalViewPr>
  <p:slideViewPr>
    <p:cSldViewPr>
      <p:cViewPr varScale="1">
        <p:scale>
          <a:sx n="103" d="100"/>
          <a:sy n="103" d="100"/>
        </p:scale>
        <p:origin x="264"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568" y="-102"/>
      </p:cViewPr>
      <p:guideLst>
        <p:guide orient="horz" pos="2208"/>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007BB0-3A6D-B942-AE4B-A89E9F6F097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1725039-EDE0-0241-BB1F-68A904D35115}">
      <dgm:prSet/>
      <dgm:spPr/>
      <dgm:t>
        <a:bodyPr/>
        <a:lstStyle/>
        <a:p>
          <a:pPr rtl="0"/>
          <a:r>
            <a:rPr lang="en-NZ" dirty="0" smtClean="0"/>
            <a:t>An interrupt occurs while another interrupt is being processed</a:t>
          </a:r>
          <a:endParaRPr lang="en-NZ" dirty="0"/>
        </a:p>
      </dgm:t>
    </dgm:pt>
    <dgm:pt modelId="{EACA4E9E-5792-7C41-A0BD-E3ACCECF2D7B}" type="parTrans" cxnId="{EC1CFC9B-3971-2D46-8932-AB30BFDD981D}">
      <dgm:prSet/>
      <dgm:spPr/>
      <dgm:t>
        <a:bodyPr/>
        <a:lstStyle/>
        <a:p>
          <a:endParaRPr lang="en-US"/>
        </a:p>
      </dgm:t>
    </dgm:pt>
    <dgm:pt modelId="{DB0AAF0F-30D6-614C-B436-CC42338F5C78}" type="sibTrans" cxnId="{EC1CFC9B-3971-2D46-8932-AB30BFDD981D}">
      <dgm:prSet/>
      <dgm:spPr/>
      <dgm:t>
        <a:bodyPr/>
        <a:lstStyle/>
        <a:p>
          <a:endParaRPr lang="en-US"/>
        </a:p>
      </dgm:t>
    </dgm:pt>
    <dgm:pt modelId="{19EFBAB3-8C73-4B4E-BFD4-390288903C8D}">
      <dgm:prSet custT="1"/>
      <dgm:spPr>
        <a:solidFill>
          <a:schemeClr val="bg1"/>
        </a:solidFill>
        <a:ln>
          <a:solidFill>
            <a:schemeClr val="accent1"/>
          </a:solidFill>
        </a:ln>
      </dgm:spPr>
      <dgm:t>
        <a:bodyPr/>
        <a:lstStyle/>
        <a:p>
          <a:pPr rtl="0"/>
          <a:r>
            <a:rPr lang="en-US" sz="2600" dirty="0" smtClean="0"/>
            <a:t>e.g. receiving data from a communications line and printing results at the same time</a:t>
          </a:r>
          <a:endParaRPr lang="en-US" sz="2600" dirty="0"/>
        </a:p>
      </dgm:t>
    </dgm:pt>
    <dgm:pt modelId="{AB70C653-986A-0A41-BF91-176B6CB57711}" type="parTrans" cxnId="{9ADDE226-1382-3142-A6CB-03D80A59193D}">
      <dgm:prSet/>
      <dgm:spPr/>
      <dgm:t>
        <a:bodyPr/>
        <a:lstStyle/>
        <a:p>
          <a:endParaRPr lang="en-US"/>
        </a:p>
      </dgm:t>
    </dgm:pt>
    <dgm:pt modelId="{21531D86-4A75-834D-B047-A359759A7B04}" type="sibTrans" cxnId="{9ADDE226-1382-3142-A6CB-03D80A59193D}">
      <dgm:prSet/>
      <dgm:spPr/>
      <dgm:t>
        <a:bodyPr/>
        <a:lstStyle/>
        <a:p>
          <a:endParaRPr lang="en-US"/>
        </a:p>
      </dgm:t>
    </dgm:pt>
    <dgm:pt modelId="{C034143B-51AE-A74F-A366-CED5E94A34DC}">
      <dgm:prSet/>
      <dgm:spPr/>
      <dgm:t>
        <a:bodyPr/>
        <a:lstStyle/>
        <a:p>
          <a:pPr rtl="0"/>
          <a:r>
            <a:rPr lang="en-NZ" dirty="0" smtClean="0"/>
            <a:t>Two approaches:</a:t>
          </a:r>
          <a:endParaRPr lang="en-NZ" dirty="0"/>
        </a:p>
      </dgm:t>
    </dgm:pt>
    <dgm:pt modelId="{2C83A6C7-D690-1543-A630-D5F247466812}" type="parTrans" cxnId="{5F3207B6-466B-4248-9808-2EAD00D83004}">
      <dgm:prSet/>
      <dgm:spPr/>
      <dgm:t>
        <a:bodyPr/>
        <a:lstStyle/>
        <a:p>
          <a:endParaRPr lang="en-US"/>
        </a:p>
      </dgm:t>
    </dgm:pt>
    <dgm:pt modelId="{7FACD8FA-F9F3-784A-8D9D-62C74599412A}" type="sibTrans" cxnId="{5F3207B6-466B-4248-9808-2EAD00D83004}">
      <dgm:prSet/>
      <dgm:spPr/>
      <dgm:t>
        <a:bodyPr/>
        <a:lstStyle/>
        <a:p>
          <a:endParaRPr lang="en-US"/>
        </a:p>
      </dgm:t>
    </dgm:pt>
    <dgm:pt modelId="{7B979FB0-5748-5947-87A5-F4D24F0FB489}">
      <dgm:prSet custT="1"/>
      <dgm:spPr>
        <a:solidFill>
          <a:schemeClr val="bg1"/>
        </a:solidFill>
        <a:ln>
          <a:solidFill>
            <a:schemeClr val="accent1"/>
          </a:solidFill>
        </a:ln>
      </dgm:spPr>
      <dgm:t>
        <a:bodyPr/>
        <a:lstStyle/>
        <a:p>
          <a:pPr rtl="0"/>
          <a:r>
            <a:rPr lang="en-NZ" sz="2600" dirty="0" smtClean="0">
              <a:solidFill>
                <a:srgbClr val="FF0000"/>
              </a:solidFill>
            </a:rPr>
            <a:t>Disable interrupts while an interrupt is being processed</a:t>
          </a:r>
          <a:endParaRPr lang="en-NZ" sz="2600" dirty="0">
            <a:solidFill>
              <a:srgbClr val="FF0000"/>
            </a:solidFill>
          </a:endParaRPr>
        </a:p>
      </dgm:t>
    </dgm:pt>
    <dgm:pt modelId="{56AEADFE-06B9-B34E-9098-01E8E588C57E}" type="parTrans" cxnId="{3B8B81F0-858B-884F-9FA3-B544C6E3CA08}">
      <dgm:prSet/>
      <dgm:spPr/>
      <dgm:t>
        <a:bodyPr/>
        <a:lstStyle/>
        <a:p>
          <a:endParaRPr lang="en-US"/>
        </a:p>
      </dgm:t>
    </dgm:pt>
    <dgm:pt modelId="{D2C7F174-6682-9947-AACC-2890FA793CB2}" type="sibTrans" cxnId="{3B8B81F0-858B-884F-9FA3-B544C6E3CA08}">
      <dgm:prSet/>
      <dgm:spPr/>
      <dgm:t>
        <a:bodyPr/>
        <a:lstStyle/>
        <a:p>
          <a:endParaRPr lang="en-US"/>
        </a:p>
      </dgm:t>
    </dgm:pt>
    <dgm:pt modelId="{C8AC9EE9-B6CC-7C46-B15E-2C7B9AEF8A70}">
      <dgm:prSet custT="1"/>
      <dgm:spPr>
        <a:solidFill>
          <a:schemeClr val="bg1"/>
        </a:solidFill>
        <a:ln>
          <a:solidFill>
            <a:schemeClr val="accent1"/>
          </a:solidFill>
        </a:ln>
      </dgm:spPr>
      <dgm:t>
        <a:bodyPr/>
        <a:lstStyle/>
        <a:p>
          <a:pPr rtl="0"/>
          <a:r>
            <a:rPr lang="en-US" sz="2600" dirty="0" smtClean="0">
              <a:solidFill>
                <a:srgbClr val="00B0F0"/>
              </a:solidFill>
            </a:rPr>
            <a:t>Use a priority scheme</a:t>
          </a:r>
          <a:endParaRPr lang="en-US" sz="2600" dirty="0">
            <a:solidFill>
              <a:srgbClr val="00B0F0"/>
            </a:solidFill>
          </a:endParaRPr>
        </a:p>
      </dgm:t>
    </dgm:pt>
    <dgm:pt modelId="{0EEAC409-36B0-2947-BBD4-21BEE30775B9}" type="parTrans" cxnId="{368BF2E9-83B0-2D46-8C5A-D52EDE9812CF}">
      <dgm:prSet/>
      <dgm:spPr/>
      <dgm:t>
        <a:bodyPr/>
        <a:lstStyle/>
        <a:p>
          <a:endParaRPr lang="en-US"/>
        </a:p>
      </dgm:t>
    </dgm:pt>
    <dgm:pt modelId="{548D858A-F6C1-2E42-B8C6-F7CBA0C9A3E3}" type="sibTrans" cxnId="{368BF2E9-83B0-2D46-8C5A-D52EDE9812CF}">
      <dgm:prSet/>
      <dgm:spPr/>
      <dgm:t>
        <a:bodyPr/>
        <a:lstStyle/>
        <a:p>
          <a:endParaRPr lang="en-US"/>
        </a:p>
      </dgm:t>
    </dgm:pt>
    <dgm:pt modelId="{D5A35BEA-5153-D24B-B1DD-2371FF44373E}" type="pres">
      <dgm:prSet presAssocID="{69007BB0-3A6D-B942-AE4B-A89E9F6F0971}" presName="Name0" presStyleCnt="0">
        <dgm:presLayoutVars>
          <dgm:dir/>
          <dgm:animLvl val="lvl"/>
          <dgm:resizeHandles val="exact"/>
        </dgm:presLayoutVars>
      </dgm:prSet>
      <dgm:spPr/>
      <dgm:t>
        <a:bodyPr/>
        <a:lstStyle/>
        <a:p>
          <a:endParaRPr lang="en-US"/>
        </a:p>
      </dgm:t>
    </dgm:pt>
    <dgm:pt modelId="{78A52B61-466F-B14A-AC04-BAA0198028DA}" type="pres">
      <dgm:prSet presAssocID="{61725039-EDE0-0241-BB1F-68A904D35115}" presName="composite" presStyleCnt="0"/>
      <dgm:spPr/>
    </dgm:pt>
    <dgm:pt modelId="{A80F1619-2A2E-4440-879E-1CD49AE3B62E}" type="pres">
      <dgm:prSet presAssocID="{61725039-EDE0-0241-BB1F-68A904D35115}" presName="parTx" presStyleLbl="alignNode1" presStyleIdx="0" presStyleCnt="2">
        <dgm:presLayoutVars>
          <dgm:chMax val="0"/>
          <dgm:chPref val="0"/>
          <dgm:bulletEnabled val="1"/>
        </dgm:presLayoutVars>
      </dgm:prSet>
      <dgm:spPr/>
      <dgm:t>
        <a:bodyPr/>
        <a:lstStyle/>
        <a:p>
          <a:endParaRPr lang="en-US"/>
        </a:p>
      </dgm:t>
    </dgm:pt>
    <dgm:pt modelId="{EAEBF06E-CDBA-5D42-ACA0-CDB013F15D32}" type="pres">
      <dgm:prSet presAssocID="{61725039-EDE0-0241-BB1F-68A904D35115}" presName="desTx" presStyleLbl="alignAccFollowNode1" presStyleIdx="0" presStyleCnt="2">
        <dgm:presLayoutVars>
          <dgm:bulletEnabled val="1"/>
        </dgm:presLayoutVars>
      </dgm:prSet>
      <dgm:spPr/>
      <dgm:t>
        <a:bodyPr/>
        <a:lstStyle/>
        <a:p>
          <a:endParaRPr lang="en-US"/>
        </a:p>
      </dgm:t>
    </dgm:pt>
    <dgm:pt modelId="{1C923A7D-FF3A-FC49-821C-27A212E30EBF}" type="pres">
      <dgm:prSet presAssocID="{DB0AAF0F-30D6-614C-B436-CC42338F5C78}" presName="space" presStyleCnt="0"/>
      <dgm:spPr/>
    </dgm:pt>
    <dgm:pt modelId="{5307D3CF-80ED-384B-BC82-27D638A22E40}" type="pres">
      <dgm:prSet presAssocID="{C034143B-51AE-A74F-A366-CED5E94A34DC}" presName="composite" presStyleCnt="0"/>
      <dgm:spPr/>
    </dgm:pt>
    <dgm:pt modelId="{05EE9C55-7598-D34F-BE05-E40A82C0CF1B}" type="pres">
      <dgm:prSet presAssocID="{C034143B-51AE-A74F-A366-CED5E94A34DC}" presName="parTx" presStyleLbl="alignNode1" presStyleIdx="1" presStyleCnt="2">
        <dgm:presLayoutVars>
          <dgm:chMax val="0"/>
          <dgm:chPref val="0"/>
          <dgm:bulletEnabled val="1"/>
        </dgm:presLayoutVars>
      </dgm:prSet>
      <dgm:spPr/>
      <dgm:t>
        <a:bodyPr/>
        <a:lstStyle/>
        <a:p>
          <a:endParaRPr lang="en-US"/>
        </a:p>
      </dgm:t>
    </dgm:pt>
    <dgm:pt modelId="{2584F76F-3CB1-A44A-BC5D-6B2AE9488314}" type="pres">
      <dgm:prSet presAssocID="{C034143B-51AE-A74F-A366-CED5E94A34DC}" presName="desTx" presStyleLbl="alignAccFollowNode1" presStyleIdx="1" presStyleCnt="2">
        <dgm:presLayoutVars>
          <dgm:bulletEnabled val="1"/>
        </dgm:presLayoutVars>
      </dgm:prSet>
      <dgm:spPr/>
      <dgm:t>
        <a:bodyPr/>
        <a:lstStyle/>
        <a:p>
          <a:endParaRPr lang="en-US"/>
        </a:p>
      </dgm:t>
    </dgm:pt>
  </dgm:ptLst>
  <dgm:cxnLst>
    <dgm:cxn modelId="{90183FEE-9F26-C64E-A4AE-ABE1B1B78026}" type="presOf" srcId="{69007BB0-3A6D-B942-AE4B-A89E9F6F0971}" destId="{D5A35BEA-5153-D24B-B1DD-2371FF44373E}" srcOrd="0" destOrd="0" presId="urn:microsoft.com/office/officeart/2005/8/layout/hList1"/>
    <dgm:cxn modelId="{368BF2E9-83B0-2D46-8C5A-D52EDE9812CF}" srcId="{C034143B-51AE-A74F-A366-CED5E94A34DC}" destId="{C8AC9EE9-B6CC-7C46-B15E-2C7B9AEF8A70}" srcOrd="1" destOrd="0" parTransId="{0EEAC409-36B0-2947-BBD4-21BEE30775B9}" sibTransId="{548D858A-F6C1-2E42-B8C6-F7CBA0C9A3E3}"/>
    <dgm:cxn modelId="{9ADDE226-1382-3142-A6CB-03D80A59193D}" srcId="{61725039-EDE0-0241-BB1F-68A904D35115}" destId="{19EFBAB3-8C73-4B4E-BFD4-390288903C8D}" srcOrd="0" destOrd="0" parTransId="{AB70C653-986A-0A41-BF91-176B6CB57711}" sibTransId="{21531D86-4A75-834D-B047-A359759A7B04}"/>
    <dgm:cxn modelId="{0BD26519-EF88-C84C-BF99-B5664EFC962C}" type="presOf" srcId="{19EFBAB3-8C73-4B4E-BFD4-390288903C8D}" destId="{EAEBF06E-CDBA-5D42-ACA0-CDB013F15D32}" srcOrd="0" destOrd="0" presId="urn:microsoft.com/office/officeart/2005/8/layout/hList1"/>
    <dgm:cxn modelId="{46B6AF9F-5310-7B45-9BFF-3B8CE7BD6BF6}" type="presOf" srcId="{7B979FB0-5748-5947-87A5-F4D24F0FB489}" destId="{2584F76F-3CB1-A44A-BC5D-6B2AE9488314}" srcOrd="0" destOrd="0" presId="urn:microsoft.com/office/officeart/2005/8/layout/hList1"/>
    <dgm:cxn modelId="{F46A0B17-70D3-5341-BB53-E49E221AFA8F}" type="presOf" srcId="{61725039-EDE0-0241-BB1F-68A904D35115}" destId="{A80F1619-2A2E-4440-879E-1CD49AE3B62E}" srcOrd="0" destOrd="0" presId="urn:microsoft.com/office/officeart/2005/8/layout/hList1"/>
    <dgm:cxn modelId="{3B8B81F0-858B-884F-9FA3-B544C6E3CA08}" srcId="{C034143B-51AE-A74F-A366-CED5E94A34DC}" destId="{7B979FB0-5748-5947-87A5-F4D24F0FB489}" srcOrd="0" destOrd="0" parTransId="{56AEADFE-06B9-B34E-9098-01E8E588C57E}" sibTransId="{D2C7F174-6682-9947-AACC-2890FA793CB2}"/>
    <dgm:cxn modelId="{75487FEF-DAAA-084B-BC37-A6646C75B3AE}" type="presOf" srcId="{C8AC9EE9-B6CC-7C46-B15E-2C7B9AEF8A70}" destId="{2584F76F-3CB1-A44A-BC5D-6B2AE9488314}" srcOrd="0" destOrd="1" presId="urn:microsoft.com/office/officeart/2005/8/layout/hList1"/>
    <dgm:cxn modelId="{EC1CFC9B-3971-2D46-8932-AB30BFDD981D}" srcId="{69007BB0-3A6D-B942-AE4B-A89E9F6F0971}" destId="{61725039-EDE0-0241-BB1F-68A904D35115}" srcOrd="0" destOrd="0" parTransId="{EACA4E9E-5792-7C41-A0BD-E3ACCECF2D7B}" sibTransId="{DB0AAF0F-30D6-614C-B436-CC42338F5C78}"/>
    <dgm:cxn modelId="{115B6332-2489-4D4D-9686-EC9CD015E505}" type="presOf" srcId="{C034143B-51AE-A74F-A366-CED5E94A34DC}" destId="{05EE9C55-7598-D34F-BE05-E40A82C0CF1B}" srcOrd="0" destOrd="0" presId="urn:microsoft.com/office/officeart/2005/8/layout/hList1"/>
    <dgm:cxn modelId="{5F3207B6-466B-4248-9808-2EAD00D83004}" srcId="{69007BB0-3A6D-B942-AE4B-A89E9F6F0971}" destId="{C034143B-51AE-A74F-A366-CED5E94A34DC}" srcOrd="1" destOrd="0" parTransId="{2C83A6C7-D690-1543-A630-D5F247466812}" sibTransId="{7FACD8FA-F9F3-784A-8D9D-62C74599412A}"/>
    <dgm:cxn modelId="{627066A3-DE85-E54F-970A-F14696023ADF}" type="presParOf" srcId="{D5A35BEA-5153-D24B-B1DD-2371FF44373E}" destId="{78A52B61-466F-B14A-AC04-BAA0198028DA}" srcOrd="0" destOrd="0" presId="urn:microsoft.com/office/officeart/2005/8/layout/hList1"/>
    <dgm:cxn modelId="{C901B5C2-C561-4440-8416-0EA8F206F6B9}" type="presParOf" srcId="{78A52B61-466F-B14A-AC04-BAA0198028DA}" destId="{A80F1619-2A2E-4440-879E-1CD49AE3B62E}" srcOrd="0" destOrd="0" presId="urn:microsoft.com/office/officeart/2005/8/layout/hList1"/>
    <dgm:cxn modelId="{DF14B50A-DE29-EB40-906F-7D49B071022D}" type="presParOf" srcId="{78A52B61-466F-B14A-AC04-BAA0198028DA}" destId="{EAEBF06E-CDBA-5D42-ACA0-CDB013F15D32}" srcOrd="1" destOrd="0" presId="urn:microsoft.com/office/officeart/2005/8/layout/hList1"/>
    <dgm:cxn modelId="{AC339545-FB53-044D-8795-D835DC34389F}" type="presParOf" srcId="{D5A35BEA-5153-D24B-B1DD-2371FF44373E}" destId="{1C923A7D-FF3A-FC49-821C-27A212E30EBF}" srcOrd="1" destOrd="0" presId="urn:microsoft.com/office/officeart/2005/8/layout/hList1"/>
    <dgm:cxn modelId="{45AFB70F-C938-204B-AD70-C17CE6F3F876}" type="presParOf" srcId="{D5A35BEA-5153-D24B-B1DD-2371FF44373E}" destId="{5307D3CF-80ED-384B-BC82-27D638A22E40}" srcOrd="2" destOrd="0" presId="urn:microsoft.com/office/officeart/2005/8/layout/hList1"/>
    <dgm:cxn modelId="{1A9E3EBF-CF72-134A-8AE1-54864F9A3734}" type="presParOf" srcId="{5307D3CF-80ED-384B-BC82-27D638A22E40}" destId="{05EE9C55-7598-D34F-BE05-E40A82C0CF1B}" srcOrd="0" destOrd="0" presId="urn:microsoft.com/office/officeart/2005/8/layout/hList1"/>
    <dgm:cxn modelId="{E2C09DBC-4567-2F44-9C98-95162702F3DA}" type="presParOf" srcId="{5307D3CF-80ED-384B-BC82-27D638A22E40}" destId="{2584F76F-3CB1-A44A-BC5D-6B2AE948831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75B3B3-68E8-074C-ABF0-337964E7A2D7}"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EE734E43-2709-9741-B02F-D5CE2AA11502}">
      <dgm:prSet/>
      <dgm:spPr/>
      <dgm:t>
        <a:bodyPr/>
        <a:lstStyle/>
        <a:p>
          <a:pPr rtl="0"/>
          <a:r>
            <a:rPr lang="en-US" dirty="0" smtClean="0"/>
            <a:t>Faster access time = </a:t>
          </a:r>
          <a:r>
            <a:rPr lang="en-US" dirty="0" smtClean="0">
              <a:solidFill>
                <a:srgbClr val="36FF37"/>
              </a:solidFill>
            </a:rPr>
            <a:t>greater cost per bit</a:t>
          </a:r>
          <a:endParaRPr lang="en-US" dirty="0">
            <a:solidFill>
              <a:srgbClr val="36FF37"/>
            </a:solidFill>
          </a:endParaRPr>
        </a:p>
      </dgm:t>
    </dgm:pt>
    <dgm:pt modelId="{BD836A13-6061-7447-81DE-5AC13302B04E}" type="parTrans" cxnId="{51E4ADD5-8772-9E46-85EB-62F8130F832B}">
      <dgm:prSet/>
      <dgm:spPr/>
      <dgm:t>
        <a:bodyPr/>
        <a:lstStyle/>
        <a:p>
          <a:endParaRPr lang="en-US"/>
        </a:p>
      </dgm:t>
    </dgm:pt>
    <dgm:pt modelId="{4AF61A00-579E-784C-9987-4FA25037B114}" type="sibTrans" cxnId="{51E4ADD5-8772-9E46-85EB-62F8130F832B}">
      <dgm:prSet/>
      <dgm:spPr>
        <a:solidFill>
          <a:srgbClr val="FF0000"/>
        </a:solidFill>
      </dgm:spPr>
      <dgm:t>
        <a:bodyPr/>
        <a:lstStyle/>
        <a:p>
          <a:endParaRPr lang="en-US" dirty="0"/>
        </a:p>
      </dgm:t>
    </dgm:pt>
    <dgm:pt modelId="{FFA3272C-9CF1-1743-AE10-241542A803C6}">
      <dgm:prSet/>
      <dgm:spPr/>
      <dgm:t>
        <a:bodyPr/>
        <a:lstStyle/>
        <a:p>
          <a:pPr rtl="0"/>
          <a:r>
            <a:rPr lang="en-US" dirty="0" smtClean="0"/>
            <a:t>Greater capacity = </a:t>
          </a:r>
          <a:r>
            <a:rPr lang="en-US" dirty="0" smtClean="0">
              <a:solidFill>
                <a:srgbClr val="36FF37"/>
              </a:solidFill>
            </a:rPr>
            <a:t>smaller cost per bit</a:t>
          </a:r>
          <a:endParaRPr lang="en-US" dirty="0">
            <a:solidFill>
              <a:srgbClr val="36FF37"/>
            </a:solidFill>
          </a:endParaRPr>
        </a:p>
      </dgm:t>
    </dgm:pt>
    <dgm:pt modelId="{F3018DE2-8F42-2043-B43F-8A6A214B7E3D}" type="parTrans" cxnId="{8BBF3BCD-453B-7046-B382-2CB2C37DED70}">
      <dgm:prSet/>
      <dgm:spPr/>
      <dgm:t>
        <a:bodyPr/>
        <a:lstStyle/>
        <a:p>
          <a:endParaRPr lang="en-US"/>
        </a:p>
      </dgm:t>
    </dgm:pt>
    <dgm:pt modelId="{1C15254A-7675-5C4E-A30C-076850EA6603}" type="sibTrans" cxnId="{8BBF3BCD-453B-7046-B382-2CB2C37DED70}">
      <dgm:prSet/>
      <dgm:spPr>
        <a:solidFill>
          <a:srgbClr val="FF0000"/>
        </a:solidFill>
      </dgm:spPr>
      <dgm:t>
        <a:bodyPr/>
        <a:lstStyle/>
        <a:p>
          <a:endParaRPr lang="en-US" dirty="0"/>
        </a:p>
      </dgm:t>
    </dgm:pt>
    <dgm:pt modelId="{67674154-E75E-F942-88B5-DC1BF507A229}">
      <dgm:prSet/>
      <dgm:spPr/>
      <dgm:t>
        <a:bodyPr/>
        <a:lstStyle/>
        <a:p>
          <a:pPr rtl="0"/>
          <a:r>
            <a:rPr lang="en-US" dirty="0" smtClean="0"/>
            <a:t>Greater capacity = </a:t>
          </a:r>
          <a:r>
            <a:rPr lang="en-US" dirty="0" smtClean="0">
              <a:solidFill>
                <a:srgbClr val="36FF37"/>
              </a:solidFill>
            </a:rPr>
            <a:t>slower access speed</a:t>
          </a:r>
          <a:endParaRPr lang="en-US" dirty="0">
            <a:solidFill>
              <a:srgbClr val="36FF37"/>
            </a:solidFill>
          </a:endParaRPr>
        </a:p>
      </dgm:t>
    </dgm:pt>
    <dgm:pt modelId="{45E092C4-CFB8-8F46-A0C4-CAEDBE0A7FC2}" type="parTrans" cxnId="{733FC643-7C5E-464D-A100-9DA14265CD9C}">
      <dgm:prSet/>
      <dgm:spPr/>
      <dgm:t>
        <a:bodyPr/>
        <a:lstStyle/>
        <a:p>
          <a:endParaRPr lang="en-US"/>
        </a:p>
      </dgm:t>
    </dgm:pt>
    <dgm:pt modelId="{BB78AD50-F6DD-E247-83D8-81D58E68FEE0}" type="sibTrans" cxnId="{733FC643-7C5E-464D-A100-9DA14265CD9C}">
      <dgm:prSet/>
      <dgm:spPr/>
      <dgm:t>
        <a:bodyPr/>
        <a:lstStyle/>
        <a:p>
          <a:endParaRPr lang="en-US"/>
        </a:p>
      </dgm:t>
    </dgm:pt>
    <dgm:pt modelId="{9D09E747-9C91-A545-8C6C-387D321A98DE}" type="pres">
      <dgm:prSet presAssocID="{EF75B3B3-68E8-074C-ABF0-337964E7A2D7}" presName="Name0" presStyleCnt="0">
        <dgm:presLayoutVars>
          <dgm:dir/>
          <dgm:animLvl val="lvl"/>
          <dgm:resizeHandles val="exact"/>
        </dgm:presLayoutVars>
      </dgm:prSet>
      <dgm:spPr/>
      <dgm:t>
        <a:bodyPr/>
        <a:lstStyle/>
        <a:p>
          <a:endParaRPr lang="en-US"/>
        </a:p>
      </dgm:t>
    </dgm:pt>
    <dgm:pt modelId="{8FB86F2A-AD6C-BD45-AE0B-7C1E36870D95}" type="pres">
      <dgm:prSet presAssocID="{EF75B3B3-68E8-074C-ABF0-337964E7A2D7}" presName="tSp" presStyleCnt="0"/>
      <dgm:spPr/>
    </dgm:pt>
    <dgm:pt modelId="{BBB1C1DC-3F8C-E744-A146-11995D5F2A04}" type="pres">
      <dgm:prSet presAssocID="{EF75B3B3-68E8-074C-ABF0-337964E7A2D7}" presName="bSp" presStyleCnt="0"/>
      <dgm:spPr/>
    </dgm:pt>
    <dgm:pt modelId="{95589FFC-4FE2-A04E-ADEF-C20320E28348}" type="pres">
      <dgm:prSet presAssocID="{EF75B3B3-68E8-074C-ABF0-337964E7A2D7}" presName="process" presStyleCnt="0"/>
      <dgm:spPr/>
    </dgm:pt>
    <dgm:pt modelId="{1901DA6F-EEBE-6548-A22B-B22212F1848F}" type="pres">
      <dgm:prSet presAssocID="{EE734E43-2709-9741-B02F-D5CE2AA11502}" presName="composite1" presStyleCnt="0"/>
      <dgm:spPr/>
    </dgm:pt>
    <dgm:pt modelId="{5EA74614-4123-254A-9D2E-601CE792C843}" type="pres">
      <dgm:prSet presAssocID="{EE734E43-2709-9741-B02F-D5CE2AA11502}" presName="dummyNode1" presStyleLbl="node1" presStyleIdx="0" presStyleCnt="3"/>
      <dgm:spPr/>
    </dgm:pt>
    <dgm:pt modelId="{64B009AE-7F49-DA49-A8EB-164A761D3040}" type="pres">
      <dgm:prSet presAssocID="{EE734E43-2709-9741-B02F-D5CE2AA11502}" presName="childNode1" presStyleLbl="bgAcc1" presStyleIdx="0" presStyleCnt="3">
        <dgm:presLayoutVars>
          <dgm:bulletEnabled val="1"/>
        </dgm:presLayoutVars>
      </dgm:prSet>
      <dgm:spPr/>
      <dgm:t>
        <a:bodyPr/>
        <a:lstStyle/>
        <a:p>
          <a:endParaRPr lang="en-US"/>
        </a:p>
      </dgm:t>
    </dgm:pt>
    <dgm:pt modelId="{5A466564-A561-4346-B434-EAC319F19458}" type="pres">
      <dgm:prSet presAssocID="{EE734E43-2709-9741-B02F-D5CE2AA11502}" presName="childNode1tx" presStyleLbl="bgAcc1" presStyleIdx="0" presStyleCnt="3">
        <dgm:presLayoutVars>
          <dgm:bulletEnabled val="1"/>
        </dgm:presLayoutVars>
      </dgm:prSet>
      <dgm:spPr/>
    </dgm:pt>
    <dgm:pt modelId="{668D22A7-3D23-E343-9B18-CEB3F7AC4D5C}" type="pres">
      <dgm:prSet presAssocID="{EE734E43-2709-9741-B02F-D5CE2AA11502}" presName="parentNode1" presStyleLbl="node1" presStyleIdx="0" presStyleCnt="3" custScaleX="98514" custScaleY="251879" custLinFactNeighborX="-10171" custLinFactNeighborY="-60986">
        <dgm:presLayoutVars>
          <dgm:chMax val="1"/>
          <dgm:bulletEnabled val="1"/>
        </dgm:presLayoutVars>
      </dgm:prSet>
      <dgm:spPr/>
      <dgm:t>
        <a:bodyPr/>
        <a:lstStyle/>
        <a:p>
          <a:endParaRPr lang="en-US"/>
        </a:p>
      </dgm:t>
    </dgm:pt>
    <dgm:pt modelId="{4C91A121-39C8-2B4A-BBA2-453F542806F6}" type="pres">
      <dgm:prSet presAssocID="{EE734E43-2709-9741-B02F-D5CE2AA11502}" presName="connSite1" presStyleCnt="0"/>
      <dgm:spPr/>
    </dgm:pt>
    <dgm:pt modelId="{A6AE483D-B00D-D84D-9EEC-E6AB4B40590C}" type="pres">
      <dgm:prSet presAssocID="{4AF61A00-579E-784C-9987-4FA25037B114}" presName="Name9" presStyleLbl="sibTrans2D1" presStyleIdx="0" presStyleCnt="2" custLinFactNeighborX="29315" custLinFactNeighborY="-12910"/>
      <dgm:spPr/>
      <dgm:t>
        <a:bodyPr/>
        <a:lstStyle/>
        <a:p>
          <a:endParaRPr lang="en-US"/>
        </a:p>
      </dgm:t>
    </dgm:pt>
    <dgm:pt modelId="{67989503-70A6-4C42-B592-A00C19759A24}" type="pres">
      <dgm:prSet presAssocID="{FFA3272C-9CF1-1743-AE10-241542A803C6}" presName="composite2" presStyleCnt="0"/>
      <dgm:spPr/>
    </dgm:pt>
    <dgm:pt modelId="{EE904DBD-51D3-2545-92D6-8F106EECC7AB}" type="pres">
      <dgm:prSet presAssocID="{FFA3272C-9CF1-1743-AE10-241542A803C6}" presName="dummyNode2" presStyleLbl="node1" presStyleIdx="0" presStyleCnt="3"/>
      <dgm:spPr/>
    </dgm:pt>
    <dgm:pt modelId="{B1C4A6A7-0C4A-7F48-A212-F6E515565B43}" type="pres">
      <dgm:prSet presAssocID="{FFA3272C-9CF1-1743-AE10-241542A803C6}" presName="childNode2" presStyleLbl="bgAcc1" presStyleIdx="1" presStyleCnt="3">
        <dgm:presLayoutVars>
          <dgm:bulletEnabled val="1"/>
        </dgm:presLayoutVars>
      </dgm:prSet>
      <dgm:spPr/>
    </dgm:pt>
    <dgm:pt modelId="{95629FE7-ACCF-8841-8CE8-892C215E32DF}" type="pres">
      <dgm:prSet presAssocID="{FFA3272C-9CF1-1743-AE10-241542A803C6}" presName="childNode2tx" presStyleLbl="bgAcc1" presStyleIdx="1" presStyleCnt="3">
        <dgm:presLayoutVars>
          <dgm:bulletEnabled val="1"/>
        </dgm:presLayoutVars>
      </dgm:prSet>
      <dgm:spPr/>
    </dgm:pt>
    <dgm:pt modelId="{3B6DD367-37DE-6F46-A02B-7B831D8AB759}" type="pres">
      <dgm:prSet presAssocID="{FFA3272C-9CF1-1743-AE10-241542A803C6}" presName="parentNode2" presStyleLbl="node1" presStyleIdx="1" presStyleCnt="3" custScaleX="133514" custScaleY="223598" custLinFactNeighborX="334" custLinFactNeighborY="49982">
        <dgm:presLayoutVars>
          <dgm:chMax val="0"/>
          <dgm:bulletEnabled val="1"/>
        </dgm:presLayoutVars>
      </dgm:prSet>
      <dgm:spPr/>
      <dgm:t>
        <a:bodyPr/>
        <a:lstStyle/>
        <a:p>
          <a:endParaRPr lang="en-US"/>
        </a:p>
      </dgm:t>
    </dgm:pt>
    <dgm:pt modelId="{21D59957-9E6E-1E46-BE22-CC26566F5145}" type="pres">
      <dgm:prSet presAssocID="{FFA3272C-9CF1-1743-AE10-241542A803C6}" presName="connSite2" presStyleCnt="0"/>
      <dgm:spPr/>
    </dgm:pt>
    <dgm:pt modelId="{36ED39BC-97BF-9649-BAD0-0858DA0CB2F8}" type="pres">
      <dgm:prSet presAssocID="{1C15254A-7675-5C4E-A30C-076850EA6603}" presName="Name18" presStyleLbl="sibTrans2D1" presStyleIdx="1" presStyleCnt="2" custLinFactNeighborX="25656" custLinFactNeighborY="15102"/>
      <dgm:spPr/>
      <dgm:t>
        <a:bodyPr/>
        <a:lstStyle/>
        <a:p>
          <a:endParaRPr lang="en-US"/>
        </a:p>
      </dgm:t>
    </dgm:pt>
    <dgm:pt modelId="{16CE3C6C-F6A4-764C-B5F6-0DE384C04B64}" type="pres">
      <dgm:prSet presAssocID="{67674154-E75E-F942-88B5-DC1BF507A229}" presName="composite1" presStyleCnt="0"/>
      <dgm:spPr/>
    </dgm:pt>
    <dgm:pt modelId="{D7ED7A17-806C-8945-9DDA-737D964302BB}" type="pres">
      <dgm:prSet presAssocID="{67674154-E75E-F942-88B5-DC1BF507A229}" presName="dummyNode1" presStyleLbl="node1" presStyleIdx="1" presStyleCnt="3"/>
      <dgm:spPr/>
    </dgm:pt>
    <dgm:pt modelId="{CDC9055E-B16C-434B-8EFE-433257F244D1}" type="pres">
      <dgm:prSet presAssocID="{67674154-E75E-F942-88B5-DC1BF507A229}" presName="childNode1" presStyleLbl="bgAcc1" presStyleIdx="2" presStyleCnt="3">
        <dgm:presLayoutVars>
          <dgm:bulletEnabled val="1"/>
        </dgm:presLayoutVars>
      </dgm:prSet>
      <dgm:spPr/>
    </dgm:pt>
    <dgm:pt modelId="{EAFC476A-F4CE-404A-B914-816A49FF0AB8}" type="pres">
      <dgm:prSet presAssocID="{67674154-E75E-F942-88B5-DC1BF507A229}" presName="childNode1tx" presStyleLbl="bgAcc1" presStyleIdx="2" presStyleCnt="3">
        <dgm:presLayoutVars>
          <dgm:bulletEnabled val="1"/>
        </dgm:presLayoutVars>
      </dgm:prSet>
      <dgm:spPr/>
    </dgm:pt>
    <dgm:pt modelId="{A5CAA5E9-0C84-0F4A-B7F9-9A2FB183C957}" type="pres">
      <dgm:prSet presAssocID="{67674154-E75E-F942-88B5-DC1BF507A229}" presName="parentNode1" presStyleLbl="node1" presStyleIdx="2" presStyleCnt="3" custScaleX="116854" custScaleY="198460" custLinFactNeighborX="-446" custLinFactNeighborY="-2661">
        <dgm:presLayoutVars>
          <dgm:chMax val="1"/>
          <dgm:bulletEnabled val="1"/>
        </dgm:presLayoutVars>
      </dgm:prSet>
      <dgm:spPr/>
      <dgm:t>
        <a:bodyPr/>
        <a:lstStyle/>
        <a:p>
          <a:endParaRPr lang="en-US"/>
        </a:p>
      </dgm:t>
    </dgm:pt>
    <dgm:pt modelId="{71C2D9E6-8F1A-5141-9A1A-DEE2C5D2FAA9}" type="pres">
      <dgm:prSet presAssocID="{67674154-E75E-F942-88B5-DC1BF507A229}" presName="connSite1" presStyleCnt="0"/>
      <dgm:spPr/>
    </dgm:pt>
  </dgm:ptLst>
  <dgm:cxnLst>
    <dgm:cxn modelId="{51E4ADD5-8772-9E46-85EB-62F8130F832B}" srcId="{EF75B3B3-68E8-074C-ABF0-337964E7A2D7}" destId="{EE734E43-2709-9741-B02F-D5CE2AA11502}" srcOrd="0" destOrd="0" parTransId="{BD836A13-6061-7447-81DE-5AC13302B04E}" sibTransId="{4AF61A00-579E-784C-9987-4FA25037B114}"/>
    <dgm:cxn modelId="{5E6DFF8F-22FE-3A48-8A70-D08901BF9153}" type="presOf" srcId="{67674154-E75E-F942-88B5-DC1BF507A229}" destId="{A5CAA5E9-0C84-0F4A-B7F9-9A2FB183C957}" srcOrd="0" destOrd="0" presId="urn:microsoft.com/office/officeart/2005/8/layout/hProcess4"/>
    <dgm:cxn modelId="{754C9FB6-8077-9546-9F41-F3C0F909A1C0}" type="presOf" srcId="{EE734E43-2709-9741-B02F-D5CE2AA11502}" destId="{668D22A7-3D23-E343-9B18-CEB3F7AC4D5C}" srcOrd="0" destOrd="0" presId="urn:microsoft.com/office/officeart/2005/8/layout/hProcess4"/>
    <dgm:cxn modelId="{EB395B29-CE7F-864F-94D4-1F3EF0CE75C2}" type="presOf" srcId="{FFA3272C-9CF1-1743-AE10-241542A803C6}" destId="{3B6DD367-37DE-6F46-A02B-7B831D8AB759}" srcOrd="0" destOrd="0" presId="urn:microsoft.com/office/officeart/2005/8/layout/hProcess4"/>
    <dgm:cxn modelId="{37C7EFB9-6377-8044-BBCF-1165F173BB8A}" type="presOf" srcId="{4AF61A00-579E-784C-9987-4FA25037B114}" destId="{A6AE483D-B00D-D84D-9EEC-E6AB4B40590C}" srcOrd="0" destOrd="0" presId="urn:microsoft.com/office/officeart/2005/8/layout/hProcess4"/>
    <dgm:cxn modelId="{92DA7BB4-CACA-1A4E-8CA5-0EE5FDB78ED0}" type="presOf" srcId="{EF75B3B3-68E8-074C-ABF0-337964E7A2D7}" destId="{9D09E747-9C91-A545-8C6C-387D321A98DE}" srcOrd="0" destOrd="0" presId="urn:microsoft.com/office/officeart/2005/8/layout/hProcess4"/>
    <dgm:cxn modelId="{733FC643-7C5E-464D-A100-9DA14265CD9C}" srcId="{EF75B3B3-68E8-074C-ABF0-337964E7A2D7}" destId="{67674154-E75E-F942-88B5-DC1BF507A229}" srcOrd="2" destOrd="0" parTransId="{45E092C4-CFB8-8F46-A0C4-CAEDBE0A7FC2}" sibTransId="{BB78AD50-F6DD-E247-83D8-81D58E68FEE0}"/>
    <dgm:cxn modelId="{E2F9B763-1F77-F240-86F0-B5B2D1AE727A}" type="presOf" srcId="{1C15254A-7675-5C4E-A30C-076850EA6603}" destId="{36ED39BC-97BF-9649-BAD0-0858DA0CB2F8}" srcOrd="0" destOrd="0" presId="urn:microsoft.com/office/officeart/2005/8/layout/hProcess4"/>
    <dgm:cxn modelId="{8BBF3BCD-453B-7046-B382-2CB2C37DED70}" srcId="{EF75B3B3-68E8-074C-ABF0-337964E7A2D7}" destId="{FFA3272C-9CF1-1743-AE10-241542A803C6}" srcOrd="1" destOrd="0" parTransId="{F3018DE2-8F42-2043-B43F-8A6A214B7E3D}" sibTransId="{1C15254A-7675-5C4E-A30C-076850EA6603}"/>
    <dgm:cxn modelId="{9F39F52C-82C5-C74E-A1AA-C871D78F20BC}" type="presParOf" srcId="{9D09E747-9C91-A545-8C6C-387D321A98DE}" destId="{8FB86F2A-AD6C-BD45-AE0B-7C1E36870D95}" srcOrd="0" destOrd="0" presId="urn:microsoft.com/office/officeart/2005/8/layout/hProcess4"/>
    <dgm:cxn modelId="{DD0A334F-7207-7841-A12F-7D62D6E92C7E}" type="presParOf" srcId="{9D09E747-9C91-A545-8C6C-387D321A98DE}" destId="{BBB1C1DC-3F8C-E744-A146-11995D5F2A04}" srcOrd="1" destOrd="0" presId="urn:microsoft.com/office/officeart/2005/8/layout/hProcess4"/>
    <dgm:cxn modelId="{AD4833AB-5344-4B48-9D07-743E7292DBC4}" type="presParOf" srcId="{9D09E747-9C91-A545-8C6C-387D321A98DE}" destId="{95589FFC-4FE2-A04E-ADEF-C20320E28348}" srcOrd="2" destOrd="0" presId="urn:microsoft.com/office/officeart/2005/8/layout/hProcess4"/>
    <dgm:cxn modelId="{1CA460EA-496A-584E-B2A6-5E1462E180BE}" type="presParOf" srcId="{95589FFC-4FE2-A04E-ADEF-C20320E28348}" destId="{1901DA6F-EEBE-6548-A22B-B22212F1848F}" srcOrd="0" destOrd="0" presId="urn:microsoft.com/office/officeart/2005/8/layout/hProcess4"/>
    <dgm:cxn modelId="{FC3ECB40-A21F-3745-A46A-106D6DBBCD8E}" type="presParOf" srcId="{1901DA6F-EEBE-6548-A22B-B22212F1848F}" destId="{5EA74614-4123-254A-9D2E-601CE792C843}" srcOrd="0" destOrd="0" presId="urn:microsoft.com/office/officeart/2005/8/layout/hProcess4"/>
    <dgm:cxn modelId="{F187DDA8-46DE-9A4C-BE2C-38E7107B512C}" type="presParOf" srcId="{1901DA6F-EEBE-6548-A22B-B22212F1848F}" destId="{64B009AE-7F49-DA49-A8EB-164A761D3040}" srcOrd="1" destOrd="0" presId="urn:microsoft.com/office/officeart/2005/8/layout/hProcess4"/>
    <dgm:cxn modelId="{D3809877-7A56-2B44-89F5-AA9F1DB4ECD6}" type="presParOf" srcId="{1901DA6F-EEBE-6548-A22B-B22212F1848F}" destId="{5A466564-A561-4346-B434-EAC319F19458}" srcOrd="2" destOrd="0" presId="urn:microsoft.com/office/officeart/2005/8/layout/hProcess4"/>
    <dgm:cxn modelId="{2D6D32B7-E6BA-7A4C-B59D-ECC8A1461056}" type="presParOf" srcId="{1901DA6F-EEBE-6548-A22B-B22212F1848F}" destId="{668D22A7-3D23-E343-9B18-CEB3F7AC4D5C}" srcOrd="3" destOrd="0" presId="urn:microsoft.com/office/officeart/2005/8/layout/hProcess4"/>
    <dgm:cxn modelId="{F31C0517-9221-F14F-B1AE-564DD5490DCB}" type="presParOf" srcId="{1901DA6F-EEBE-6548-A22B-B22212F1848F}" destId="{4C91A121-39C8-2B4A-BBA2-453F542806F6}" srcOrd="4" destOrd="0" presId="urn:microsoft.com/office/officeart/2005/8/layout/hProcess4"/>
    <dgm:cxn modelId="{927A5D5E-46CB-BF4B-A301-99F226BE156D}" type="presParOf" srcId="{95589FFC-4FE2-A04E-ADEF-C20320E28348}" destId="{A6AE483D-B00D-D84D-9EEC-E6AB4B40590C}" srcOrd="1" destOrd="0" presId="urn:microsoft.com/office/officeart/2005/8/layout/hProcess4"/>
    <dgm:cxn modelId="{EDF093B3-B6F9-8645-A18E-794B4F5C7B1F}" type="presParOf" srcId="{95589FFC-4FE2-A04E-ADEF-C20320E28348}" destId="{67989503-70A6-4C42-B592-A00C19759A24}" srcOrd="2" destOrd="0" presId="urn:microsoft.com/office/officeart/2005/8/layout/hProcess4"/>
    <dgm:cxn modelId="{C9D9B55F-7A47-274B-BC17-4D882AC6EAAC}" type="presParOf" srcId="{67989503-70A6-4C42-B592-A00C19759A24}" destId="{EE904DBD-51D3-2545-92D6-8F106EECC7AB}" srcOrd="0" destOrd="0" presId="urn:microsoft.com/office/officeart/2005/8/layout/hProcess4"/>
    <dgm:cxn modelId="{4178C245-0B33-7B4B-89F4-95E0B0A65F97}" type="presParOf" srcId="{67989503-70A6-4C42-B592-A00C19759A24}" destId="{B1C4A6A7-0C4A-7F48-A212-F6E515565B43}" srcOrd="1" destOrd="0" presId="urn:microsoft.com/office/officeart/2005/8/layout/hProcess4"/>
    <dgm:cxn modelId="{A2F5C221-A897-934F-9AFB-38749331509C}" type="presParOf" srcId="{67989503-70A6-4C42-B592-A00C19759A24}" destId="{95629FE7-ACCF-8841-8CE8-892C215E32DF}" srcOrd="2" destOrd="0" presId="urn:microsoft.com/office/officeart/2005/8/layout/hProcess4"/>
    <dgm:cxn modelId="{97D9DCFE-4948-C347-B3FF-95E83319E72F}" type="presParOf" srcId="{67989503-70A6-4C42-B592-A00C19759A24}" destId="{3B6DD367-37DE-6F46-A02B-7B831D8AB759}" srcOrd="3" destOrd="0" presId="urn:microsoft.com/office/officeart/2005/8/layout/hProcess4"/>
    <dgm:cxn modelId="{8804FC5F-C65F-5D4C-8D43-4B4B87DD2797}" type="presParOf" srcId="{67989503-70A6-4C42-B592-A00C19759A24}" destId="{21D59957-9E6E-1E46-BE22-CC26566F5145}" srcOrd="4" destOrd="0" presId="urn:microsoft.com/office/officeart/2005/8/layout/hProcess4"/>
    <dgm:cxn modelId="{8965480B-59A3-9044-837A-CD6359E42156}" type="presParOf" srcId="{95589FFC-4FE2-A04E-ADEF-C20320E28348}" destId="{36ED39BC-97BF-9649-BAD0-0858DA0CB2F8}" srcOrd="3" destOrd="0" presId="urn:microsoft.com/office/officeart/2005/8/layout/hProcess4"/>
    <dgm:cxn modelId="{BBE2A99E-3BE2-A44A-B52B-A1773D520B70}" type="presParOf" srcId="{95589FFC-4FE2-A04E-ADEF-C20320E28348}" destId="{16CE3C6C-F6A4-764C-B5F6-0DE384C04B64}" srcOrd="4" destOrd="0" presId="urn:microsoft.com/office/officeart/2005/8/layout/hProcess4"/>
    <dgm:cxn modelId="{7B43F77B-DEA7-F646-8E27-7EE71A2AC2BC}" type="presParOf" srcId="{16CE3C6C-F6A4-764C-B5F6-0DE384C04B64}" destId="{D7ED7A17-806C-8945-9DDA-737D964302BB}" srcOrd="0" destOrd="0" presId="urn:microsoft.com/office/officeart/2005/8/layout/hProcess4"/>
    <dgm:cxn modelId="{77DBEAC3-0B71-3642-9CE6-A98A33A8A6EC}" type="presParOf" srcId="{16CE3C6C-F6A4-764C-B5F6-0DE384C04B64}" destId="{CDC9055E-B16C-434B-8EFE-433257F244D1}" srcOrd="1" destOrd="0" presId="urn:microsoft.com/office/officeart/2005/8/layout/hProcess4"/>
    <dgm:cxn modelId="{1C880CDD-78AA-8C4C-8660-4F5370F95D41}" type="presParOf" srcId="{16CE3C6C-F6A4-764C-B5F6-0DE384C04B64}" destId="{EAFC476A-F4CE-404A-B914-816A49FF0AB8}" srcOrd="2" destOrd="0" presId="urn:microsoft.com/office/officeart/2005/8/layout/hProcess4"/>
    <dgm:cxn modelId="{51421515-A23A-E74A-B17E-BBE04C50E52E}" type="presParOf" srcId="{16CE3C6C-F6A4-764C-B5F6-0DE384C04B64}" destId="{A5CAA5E9-0C84-0F4A-B7F9-9A2FB183C957}" srcOrd="3" destOrd="0" presId="urn:microsoft.com/office/officeart/2005/8/layout/hProcess4"/>
    <dgm:cxn modelId="{66E51874-DDCD-A941-A6FB-978C3DF36F92}" type="presParOf" srcId="{16CE3C6C-F6A4-764C-B5F6-0DE384C04B64}" destId="{71C2D9E6-8F1A-5141-9A1A-DEE2C5D2FAA9}"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F1619-2A2E-4440-879E-1CD49AE3B62E}">
      <dsp:nvSpPr>
        <dsp:cNvPr id="0" name=""/>
        <dsp:cNvSpPr/>
      </dsp:nvSpPr>
      <dsp:spPr>
        <a:xfrm>
          <a:off x="40" y="313672"/>
          <a:ext cx="3881177" cy="1310323"/>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rtl="0">
            <a:lnSpc>
              <a:spcPct val="90000"/>
            </a:lnSpc>
            <a:spcBef>
              <a:spcPct val="0"/>
            </a:spcBef>
            <a:spcAft>
              <a:spcPct val="35000"/>
            </a:spcAft>
          </a:pPr>
          <a:r>
            <a:rPr lang="en-NZ" sz="2700" kern="1200" dirty="0" smtClean="0"/>
            <a:t>An interrupt occurs while another interrupt is being processed</a:t>
          </a:r>
          <a:endParaRPr lang="en-NZ" sz="2700" kern="1200" dirty="0"/>
        </a:p>
      </dsp:txBody>
      <dsp:txXfrm>
        <a:off x="40" y="313672"/>
        <a:ext cx="3881177" cy="1310323"/>
      </dsp:txXfrm>
    </dsp:sp>
    <dsp:sp modelId="{EAEBF06E-CDBA-5D42-ACA0-CDB013F15D32}">
      <dsp:nvSpPr>
        <dsp:cNvPr id="0" name=""/>
        <dsp:cNvSpPr/>
      </dsp:nvSpPr>
      <dsp:spPr>
        <a:xfrm>
          <a:off x="40" y="1623996"/>
          <a:ext cx="3881177" cy="1796130"/>
        </a:xfrm>
        <a:prstGeom prst="rect">
          <a:avLst/>
        </a:prstGeom>
        <a:solidFill>
          <a:schemeClr val="bg1"/>
        </a:solidFill>
        <a:ln w="1587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en-US" sz="2600" kern="1200" dirty="0" smtClean="0"/>
            <a:t>e.g. receiving data from a communications line and printing results at the same time</a:t>
          </a:r>
          <a:endParaRPr lang="en-US" sz="2600" kern="1200" dirty="0"/>
        </a:p>
      </dsp:txBody>
      <dsp:txXfrm>
        <a:off x="40" y="1623996"/>
        <a:ext cx="3881177" cy="1796130"/>
      </dsp:txXfrm>
    </dsp:sp>
    <dsp:sp modelId="{05EE9C55-7598-D34F-BE05-E40A82C0CF1B}">
      <dsp:nvSpPr>
        <dsp:cNvPr id="0" name=""/>
        <dsp:cNvSpPr/>
      </dsp:nvSpPr>
      <dsp:spPr>
        <a:xfrm>
          <a:off x="4424582" y="313672"/>
          <a:ext cx="3881177" cy="1310323"/>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rtl="0">
            <a:lnSpc>
              <a:spcPct val="90000"/>
            </a:lnSpc>
            <a:spcBef>
              <a:spcPct val="0"/>
            </a:spcBef>
            <a:spcAft>
              <a:spcPct val="35000"/>
            </a:spcAft>
          </a:pPr>
          <a:r>
            <a:rPr lang="en-NZ" sz="2700" kern="1200" dirty="0" smtClean="0"/>
            <a:t>Two approaches:</a:t>
          </a:r>
          <a:endParaRPr lang="en-NZ" sz="2700" kern="1200" dirty="0"/>
        </a:p>
      </dsp:txBody>
      <dsp:txXfrm>
        <a:off x="4424582" y="313672"/>
        <a:ext cx="3881177" cy="1310323"/>
      </dsp:txXfrm>
    </dsp:sp>
    <dsp:sp modelId="{2584F76F-3CB1-A44A-BC5D-6B2AE9488314}">
      <dsp:nvSpPr>
        <dsp:cNvPr id="0" name=""/>
        <dsp:cNvSpPr/>
      </dsp:nvSpPr>
      <dsp:spPr>
        <a:xfrm>
          <a:off x="4424582" y="1623996"/>
          <a:ext cx="3881177" cy="1796130"/>
        </a:xfrm>
        <a:prstGeom prst="rect">
          <a:avLst/>
        </a:prstGeom>
        <a:solidFill>
          <a:schemeClr val="bg1"/>
        </a:solidFill>
        <a:ln w="1587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en-NZ" sz="2600" kern="1200" dirty="0" smtClean="0">
              <a:solidFill>
                <a:srgbClr val="FF0000"/>
              </a:solidFill>
            </a:rPr>
            <a:t>Disable interrupts while an interrupt is being processed</a:t>
          </a:r>
          <a:endParaRPr lang="en-NZ" sz="2600" kern="1200" dirty="0">
            <a:solidFill>
              <a:srgbClr val="FF0000"/>
            </a:solidFill>
          </a:endParaRPr>
        </a:p>
        <a:p>
          <a:pPr marL="228600" lvl="1" indent="-228600" algn="l" defTabSz="1155700" rtl="0">
            <a:lnSpc>
              <a:spcPct val="90000"/>
            </a:lnSpc>
            <a:spcBef>
              <a:spcPct val="0"/>
            </a:spcBef>
            <a:spcAft>
              <a:spcPct val="15000"/>
            </a:spcAft>
            <a:buChar char="••"/>
          </a:pPr>
          <a:r>
            <a:rPr lang="en-US" sz="2600" kern="1200" dirty="0" smtClean="0">
              <a:solidFill>
                <a:srgbClr val="00B0F0"/>
              </a:solidFill>
            </a:rPr>
            <a:t>Use a priority scheme</a:t>
          </a:r>
          <a:endParaRPr lang="en-US" sz="2600" kern="1200" dirty="0">
            <a:solidFill>
              <a:srgbClr val="00B0F0"/>
            </a:solidFill>
          </a:endParaRPr>
        </a:p>
      </dsp:txBody>
      <dsp:txXfrm>
        <a:off x="4424582" y="1623996"/>
        <a:ext cx="3881177" cy="17961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B009AE-7F49-DA49-A8EB-164A761D3040}">
      <dsp:nvSpPr>
        <dsp:cNvPr id="0" name=""/>
        <dsp:cNvSpPr/>
      </dsp:nvSpPr>
      <dsp:spPr>
        <a:xfrm>
          <a:off x="1535" y="935984"/>
          <a:ext cx="2190980" cy="18071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6AE483D-B00D-D84D-9EEC-E6AB4B40590C}">
      <dsp:nvSpPr>
        <dsp:cNvPr id="0" name=""/>
        <dsp:cNvSpPr/>
      </dsp:nvSpPr>
      <dsp:spPr>
        <a:xfrm>
          <a:off x="1905012" y="1142991"/>
          <a:ext cx="2699402" cy="2699402"/>
        </a:xfrm>
        <a:prstGeom prst="leftCircularArrow">
          <a:avLst>
            <a:gd name="adj1" fmla="val 2869"/>
            <a:gd name="adj2" fmla="val 350713"/>
            <a:gd name="adj3" fmla="val 2782274"/>
            <a:gd name="adj4" fmla="val 9680539"/>
            <a:gd name="adj5" fmla="val 3347"/>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sp>
    <dsp:sp modelId="{668D22A7-3D23-E343-9B18-CEB3F7AC4D5C}">
      <dsp:nvSpPr>
        <dsp:cNvPr id="0" name=""/>
        <dsp:cNvSpPr/>
      </dsp:nvSpPr>
      <dsp:spPr>
        <a:xfrm>
          <a:off x="304806" y="1295400"/>
          <a:ext cx="1918597" cy="195073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Faster access time = </a:t>
          </a:r>
          <a:r>
            <a:rPr lang="en-US" sz="2500" kern="1200" dirty="0" smtClean="0">
              <a:solidFill>
                <a:srgbClr val="36FF37"/>
              </a:solidFill>
            </a:rPr>
            <a:t>greater cost per bit</a:t>
          </a:r>
          <a:endParaRPr lang="en-US" sz="2500" kern="1200" dirty="0">
            <a:solidFill>
              <a:srgbClr val="36FF37"/>
            </a:solidFill>
          </a:endParaRPr>
        </a:p>
      </dsp:txBody>
      <dsp:txXfrm>
        <a:off x="361000" y="1351594"/>
        <a:ext cx="1806209" cy="1838343"/>
      </dsp:txXfrm>
    </dsp:sp>
    <dsp:sp modelId="{B1C4A6A7-0C4A-7F48-A212-F6E515565B43}">
      <dsp:nvSpPr>
        <dsp:cNvPr id="0" name=""/>
        <dsp:cNvSpPr/>
      </dsp:nvSpPr>
      <dsp:spPr>
        <a:xfrm>
          <a:off x="2804754" y="1469357"/>
          <a:ext cx="2190980" cy="18071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6ED39BC-97BF-9649-BAD0-0858DA0CB2F8}">
      <dsp:nvSpPr>
        <dsp:cNvPr id="0" name=""/>
        <dsp:cNvSpPr/>
      </dsp:nvSpPr>
      <dsp:spPr>
        <a:xfrm>
          <a:off x="4876810" y="457194"/>
          <a:ext cx="3099375" cy="3099375"/>
        </a:xfrm>
        <a:prstGeom prst="circularArrow">
          <a:avLst>
            <a:gd name="adj1" fmla="val 2499"/>
            <a:gd name="adj2" fmla="val 302829"/>
            <a:gd name="adj3" fmla="val 19063922"/>
            <a:gd name="adj4" fmla="val 12117772"/>
            <a:gd name="adj5" fmla="val 2915"/>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sp>
    <dsp:sp modelId="{3B6DD367-37DE-6F46-A02B-7B831D8AB759}">
      <dsp:nvSpPr>
        <dsp:cNvPr id="0" name=""/>
        <dsp:cNvSpPr/>
      </dsp:nvSpPr>
      <dsp:spPr>
        <a:xfrm>
          <a:off x="2971794" y="990602"/>
          <a:ext cx="2600236" cy="173170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Greater capacity = </a:t>
          </a:r>
          <a:r>
            <a:rPr lang="en-US" sz="2400" kern="1200" dirty="0" smtClean="0">
              <a:solidFill>
                <a:srgbClr val="36FF37"/>
              </a:solidFill>
            </a:rPr>
            <a:t>smaller cost per bit</a:t>
          </a:r>
          <a:endParaRPr lang="en-US" sz="2400" kern="1200" dirty="0">
            <a:solidFill>
              <a:srgbClr val="36FF37"/>
            </a:solidFill>
          </a:endParaRPr>
        </a:p>
      </dsp:txBody>
      <dsp:txXfrm>
        <a:off x="3022514" y="1041322"/>
        <a:ext cx="2498796" cy="1630263"/>
      </dsp:txXfrm>
    </dsp:sp>
    <dsp:sp modelId="{CDC9055E-B16C-434B-8EFE-433257F244D1}">
      <dsp:nvSpPr>
        <dsp:cNvPr id="0" name=""/>
        <dsp:cNvSpPr/>
      </dsp:nvSpPr>
      <dsp:spPr>
        <a:xfrm>
          <a:off x="5934322" y="1039413"/>
          <a:ext cx="2190980" cy="18071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5CAA5E9-0C84-0F4A-B7F9-9A2FB183C957}">
      <dsp:nvSpPr>
        <dsp:cNvPr id="0" name=""/>
        <dsp:cNvSpPr/>
      </dsp:nvSpPr>
      <dsp:spPr>
        <a:xfrm>
          <a:off x="6248402" y="2057397"/>
          <a:ext cx="2275776" cy="153701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Greater capacity = </a:t>
          </a:r>
          <a:r>
            <a:rPr lang="en-US" sz="2400" kern="1200" dirty="0" smtClean="0">
              <a:solidFill>
                <a:srgbClr val="36FF37"/>
              </a:solidFill>
            </a:rPr>
            <a:t>slower access speed</a:t>
          </a:r>
          <a:endParaRPr lang="en-US" sz="2400" kern="1200" dirty="0">
            <a:solidFill>
              <a:srgbClr val="36FF37"/>
            </a:solidFill>
          </a:endParaRPr>
        </a:p>
      </dsp:txBody>
      <dsp:txXfrm>
        <a:off x="6293420" y="2102415"/>
        <a:ext cx="2185740" cy="14469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02299" cy="3505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31639" y="0"/>
            <a:ext cx="4002299" cy="350520"/>
          </a:xfrm>
          <a:prstGeom prst="rect">
            <a:avLst/>
          </a:prstGeom>
        </p:spPr>
        <p:txBody>
          <a:bodyPr vert="horz" lIns="91440" tIns="45720" rIns="91440" bIns="45720" rtlCol="0"/>
          <a:lstStyle>
            <a:lvl1pPr algn="r">
              <a:defRPr sz="1200"/>
            </a:lvl1pPr>
          </a:lstStyle>
          <a:p>
            <a:fld id="{9A6A1F84-92E0-B549-BE4F-92E239AA993A}" type="datetime1">
              <a:rPr lang="en-US" smtClean="0"/>
              <a:t>9/5/2017</a:t>
            </a:fld>
            <a:endParaRPr lang="en-US"/>
          </a:p>
        </p:txBody>
      </p:sp>
      <p:sp>
        <p:nvSpPr>
          <p:cNvPr id="4" name="Footer Placeholder 3"/>
          <p:cNvSpPr>
            <a:spLocks noGrp="1"/>
          </p:cNvSpPr>
          <p:nvPr>
            <p:ph type="ftr" sz="quarter" idx="2"/>
          </p:nvPr>
        </p:nvSpPr>
        <p:spPr>
          <a:xfrm>
            <a:off x="1" y="6658664"/>
            <a:ext cx="4002299" cy="350520"/>
          </a:xfrm>
          <a:prstGeom prst="rect">
            <a:avLst/>
          </a:prstGeom>
        </p:spPr>
        <p:txBody>
          <a:bodyPr vert="horz" lIns="91440" tIns="45720" rIns="91440" bIns="45720" rtlCol="0" anchor="b"/>
          <a:lstStyle>
            <a:lvl1pPr algn="l">
              <a:defRPr sz="1200"/>
            </a:lvl1pPr>
          </a:lstStyle>
          <a:p>
            <a:r>
              <a:rPr lang="en-US" smtClean="0"/>
              <a:t>© 2017 Pearson Education, Inc., Hoboken, NJ. All rights reserved.</a:t>
            </a:r>
            <a:endParaRPr lang="en-US"/>
          </a:p>
        </p:txBody>
      </p:sp>
      <p:sp>
        <p:nvSpPr>
          <p:cNvPr id="5" name="Slide Number Placeholder 4"/>
          <p:cNvSpPr>
            <a:spLocks noGrp="1"/>
          </p:cNvSpPr>
          <p:nvPr>
            <p:ph type="sldNum" sz="quarter" idx="3"/>
          </p:nvPr>
        </p:nvSpPr>
        <p:spPr>
          <a:xfrm>
            <a:off x="5231639" y="6658664"/>
            <a:ext cx="4002299" cy="350520"/>
          </a:xfrm>
          <a:prstGeom prst="rect">
            <a:avLst/>
          </a:prstGeom>
        </p:spPr>
        <p:txBody>
          <a:bodyPr vert="horz" lIns="91440" tIns="45720" rIns="91440" bIns="45720" rtlCol="0" anchor="b"/>
          <a:lstStyle>
            <a:lvl1pPr algn="r">
              <a:defRPr sz="1200"/>
            </a:lvl1pPr>
          </a:lstStyle>
          <a:p>
            <a:fld id="{2EB02766-913B-814E-B3C1-678F4BDB34D5}" type="slidenum">
              <a:rPr lang="en-US" smtClean="0"/>
              <a:t>‹#›</a:t>
            </a:fld>
            <a:endParaRPr lang="en-US"/>
          </a:p>
        </p:txBody>
      </p:sp>
    </p:spTree>
    <p:extLst>
      <p:ext uri="{BB962C8B-B14F-4D97-AF65-F5344CB8AC3E}">
        <p14:creationId xmlns:p14="http://schemas.microsoft.com/office/powerpoint/2010/main" val="168485564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02299" cy="35052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5231639" y="0"/>
            <a:ext cx="4002299" cy="35052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44D5EFE-478A-AB44-AF91-783C7E33BFEB}" type="datetime1">
              <a:rPr lang="en-US" smtClean="0"/>
              <a:t>9/5/2017</a:t>
            </a:fld>
            <a:endParaRPr lang="en-US" dirty="0"/>
          </a:p>
        </p:txBody>
      </p:sp>
      <p:sp>
        <p:nvSpPr>
          <p:cNvPr id="4" name="Slide Image Placeholder 3"/>
          <p:cNvSpPr>
            <a:spLocks noGrp="1" noRot="1" noChangeAspect="1"/>
          </p:cNvSpPr>
          <p:nvPr>
            <p:ph type="sldImg" idx="2"/>
          </p:nvPr>
        </p:nvSpPr>
        <p:spPr>
          <a:xfrm>
            <a:off x="2865438" y="525463"/>
            <a:ext cx="3505200" cy="26289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923608" y="3329940"/>
            <a:ext cx="7388860" cy="315468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1" y="6658664"/>
            <a:ext cx="4002299" cy="35052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5"/>
          </p:nvPr>
        </p:nvSpPr>
        <p:spPr>
          <a:xfrm>
            <a:off x="5231639" y="6658664"/>
            <a:ext cx="4002299" cy="35052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250561173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9/e, by William Stallings, Chapter 1 “</a:t>
            </a:r>
            <a:r>
              <a:rPr kumimoji="1" lang="en-GB" dirty="0" smtClean="0">
                <a:latin typeface="Times New Roman" pitchFamily="-106" charset="0"/>
                <a:ea typeface="ＭＳ Ｐゴシック" pitchFamily="-106" charset="-128"/>
                <a:cs typeface="ＭＳ Ｐゴシック" pitchFamily="-106" charset="-128"/>
              </a:rPr>
              <a:t>Computer</a:t>
            </a:r>
            <a:r>
              <a:rPr kumimoji="1" lang="en-GB" baseline="0" dirty="0" smtClean="0">
                <a:latin typeface="Times New Roman" pitchFamily="-106" charset="0"/>
                <a:ea typeface="ＭＳ Ｐゴシック" pitchFamily="-106" charset="-128"/>
                <a:cs typeface="ＭＳ Ｐゴシック" pitchFamily="-106" charset="-128"/>
              </a:rPr>
              <a:t> System Overview</a:t>
            </a:r>
            <a:r>
              <a:rPr lang="en-US" dirty="0" smtClean="0">
                <a:latin typeface="Times New Roman" pitchFamily="-106" charset="0"/>
                <a:ea typeface="ＭＳ Ｐゴシック" pitchFamily="-106" charset="-128"/>
                <a:cs typeface="ＭＳ Ｐゴシック" pitchFamily="-106" charset="-128"/>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pitchFamily="-106" charset="0"/>
              <a:ea typeface="ＭＳ Ｐゴシック" pitchFamily="-106" charset="-128"/>
              <a:cs typeface="ＭＳ Ｐゴシック" pitchFamily="-106" charset="-128"/>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4132262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accommodate interrupts, an </a:t>
            </a:r>
            <a:r>
              <a:rPr lang="en-US" sz="1200" i="1" kern="1200" baseline="0" dirty="0" smtClean="0">
                <a:solidFill>
                  <a:schemeClr val="tx1"/>
                </a:solidFill>
                <a:latin typeface="+mn-lt"/>
                <a:ea typeface="+mn-ea"/>
                <a:cs typeface="+mn-cs"/>
              </a:rPr>
              <a:t>interrupt stage is added to the instruction cycle, </a:t>
            </a:r>
            <a:r>
              <a:rPr lang="en-US" sz="1200" kern="1200" baseline="0" dirty="0" smtClean="0">
                <a:solidFill>
                  <a:schemeClr val="tx1"/>
                </a:solidFill>
                <a:latin typeface="+mn-lt"/>
                <a:ea typeface="+mn-ea"/>
                <a:cs typeface="+mn-cs"/>
              </a:rPr>
              <a:t>as shown in Figure 1.7 (compare Figure 1.2 ). In the interrupt stage, the processor checks to see if any interrupts have occurred, indicated by the presence of an interrupt signal. If no interrupts are pending, the processor proceeds to the fetch stage and fetches the next instruction of the current program. If an interrupt is pending, the processor suspends execution of the current program and executes an </a:t>
            </a:r>
            <a:r>
              <a:rPr lang="en-US" sz="1200" i="1" kern="1200" baseline="0" dirty="0" smtClean="0">
                <a:solidFill>
                  <a:schemeClr val="tx1"/>
                </a:solidFill>
                <a:latin typeface="+mn-lt"/>
                <a:ea typeface="+mn-ea"/>
                <a:cs typeface="+mn-cs"/>
              </a:rPr>
              <a:t>interrupt handler </a:t>
            </a:r>
            <a:r>
              <a:rPr lang="en-US" sz="1200" kern="1200" baseline="0" dirty="0" smtClean="0">
                <a:solidFill>
                  <a:schemeClr val="tx1"/>
                </a:solidFill>
                <a:latin typeface="+mn-lt"/>
                <a:ea typeface="+mn-ea"/>
                <a:cs typeface="+mn-cs"/>
              </a:rPr>
              <a:t>routine. The interrupt-handler routine is generally part of the OS. Typically, this routine determines the nature of the interrupt and performs whatever actions are needed. In the example we have been using, the handler determines which I/O module generated the interrupt and may branch to a program that will write more data out to that I/O module. When the interrupt-handler routine is completed, the processor can resume execution of the user program at the point of interruption.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clear that there is some overhead involved in this process. Extra instructions must be executed (in the interrupt handler) to determine the nature of the interrupt and to decide on the appropriate action. Nevertheless, because of the relatively large amount of time that would be wasted by simply waiting on an I/O operation, the processor can be employed much more efficiently with the use of interrupts.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763018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appreciate the gain in efficiency, consider Figure 1.8 , which is a timing diagram based on the flow of control in Figures 1.5a and 1.5b . Figures 1.5b and 1.8 assume that the time required for the I/O operation is relatively short: less than the time to complete the execution of instructions between write operations in the user program. The more typical case, especially for a slow device such as a printer, is that the I/O operation will take much more time than executing a sequence of user instructions. Figure 1.5c indicates this state of affairs. In this case, the user program reaches the second WRITE call before the I/O operation spawned by the first call is complete. The result is that the user program is hung up at that point.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487121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the preceding I/O operation is completed, this new WRITE call may be processed, and a new I/O operation may be started. Figure 1.9 shows the timing for this situation with and without the use of interrupts. We can see that there is still a gain in efficiency because part of the time during which the I/O operation is underway overlaps with the execution of user instructions.</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936772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An interrupt triggers a number of events, both in the processor hardware and in software. Figure 1.10 shows a typical sequence. When an I/O device completes an I/O operation, the following sequence of hardware events occurs:</a:t>
            </a:r>
          </a:p>
          <a:p>
            <a:endParaRPr lang="en-US" sz="1200" kern="1200" baseline="0" dirty="0" smtClean="0">
              <a:solidFill>
                <a:schemeClr val="tx1"/>
              </a:solidFill>
              <a:latin typeface="+mn-lt"/>
              <a:ea typeface="+mn-ea"/>
              <a:cs typeface="+mn-cs"/>
            </a:endParaRPr>
          </a:p>
          <a:p>
            <a:pPr marL="228600" indent="-228600">
              <a:buAutoNum type="arabicPeriod"/>
            </a:pPr>
            <a:r>
              <a:rPr lang="en-US" sz="1200" b="0" kern="1200" baseline="0" dirty="0" smtClean="0">
                <a:solidFill>
                  <a:schemeClr val="tx1"/>
                </a:solidFill>
                <a:latin typeface="+mn-lt"/>
                <a:ea typeface="+mn-ea"/>
                <a:cs typeface="+mn-cs"/>
              </a:rPr>
              <a:t>The device issues an interrupt signal to the processor.</a:t>
            </a:r>
          </a:p>
          <a:p>
            <a:pPr marL="228600" indent="-228600">
              <a:buAutoNum type="arabicPeriod"/>
            </a:pPr>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processor finishes execution of the current instruction before responding </a:t>
            </a:r>
            <a:r>
              <a:rPr lang="en-US" sz="1200" kern="1200" baseline="0" dirty="0" smtClean="0">
                <a:solidFill>
                  <a:schemeClr val="tx1"/>
                </a:solidFill>
                <a:latin typeface="+mn-lt"/>
                <a:ea typeface="+mn-ea"/>
                <a:cs typeface="+mn-cs"/>
              </a:rPr>
              <a:t>to the interrupt, as indicated in Figure 1.7 .</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The processor tests for a pending interrupt request, determines that there is </a:t>
            </a:r>
            <a:r>
              <a:rPr lang="en-US" sz="1200" kern="1200" baseline="0" dirty="0" smtClean="0">
                <a:solidFill>
                  <a:schemeClr val="tx1"/>
                </a:solidFill>
                <a:latin typeface="+mn-lt"/>
                <a:ea typeface="+mn-ea"/>
                <a:cs typeface="+mn-cs"/>
              </a:rPr>
              <a:t>one, and sends an acknowledgment signal to the device that issued the interrupt. The acknowledgment allows the device to remove its interrupt signal.</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4. The processor next needs to prepare to transfer control to the interrupt routine. </a:t>
            </a:r>
            <a:r>
              <a:rPr lang="en-US" sz="1200" kern="1200" baseline="0" dirty="0" smtClean="0">
                <a:solidFill>
                  <a:schemeClr val="tx1"/>
                </a:solidFill>
                <a:latin typeface="+mn-lt"/>
                <a:ea typeface="+mn-ea"/>
                <a:cs typeface="+mn-cs"/>
              </a:rPr>
              <a:t>To begin, it saves information needed to resume the current program at the point of interrupt. The minimum information required is the program status word (PSW) and the location of the next instruction to be executed, which is contained in the program counter (PC). These can be pushed onto a control stack (see Appendix 1B).</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5. The processor then loads the program counter with the entry location of the </a:t>
            </a:r>
            <a:r>
              <a:rPr lang="en-US" sz="1200" kern="1200" baseline="0" dirty="0" smtClean="0">
                <a:solidFill>
                  <a:schemeClr val="tx1"/>
                </a:solidFill>
                <a:latin typeface="+mn-lt"/>
                <a:ea typeface="+mn-ea"/>
                <a:cs typeface="+mn-cs"/>
              </a:rPr>
              <a:t>interrupt-handling routine that will respond to this interrupt. Depending on the computer architecture and OS design, there may be a single program, one for each type of interrupt, or one for each device and each type of interrupt. If there is more than one interrupt-handling routine, the processor must determine which one to invoke. This information may have been included in the original interrupt signal, or the processor may have to issue a request to the device that issued the interrupt to get a response that contains the needed information.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265935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Once the program counter has been loaded, the processor proceeds to the next instruction cycle, which begins with an instruction fetch. Because the instruction fetch is determined by the contents of the program counter, control is transferred to the interrupt-handler program. The execution of this program results in the following operations:</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6. At this point, the program counter and PSW relating to the interrupted </a:t>
            </a:r>
            <a:r>
              <a:rPr lang="en-US" sz="1200" kern="1200" baseline="0" dirty="0" smtClean="0">
                <a:solidFill>
                  <a:schemeClr val="tx1"/>
                </a:solidFill>
                <a:latin typeface="+mn-lt"/>
                <a:ea typeface="+mn-ea"/>
                <a:cs typeface="+mn-cs"/>
              </a:rPr>
              <a:t>program have been saved on the control stack. However, there is other information that is considered part of the state of the executing program. In particular, the contents of the processor registers need to be saved, because these registers may be used by the interrupt handler. So all of these values, plus any other state information, need to be saved. Typically, the interrupt handler will begin by saving the contents of all registers on the stack. Other state information that must be saved is discussed in Chapter 3 . Figure 1.11a shows a simple example. In this case, a user program is interrupted after the instruction at location </a:t>
            </a:r>
            <a:r>
              <a:rPr lang="en-US" sz="1200" i="1" kern="1200" baseline="0" dirty="0" smtClean="0">
                <a:solidFill>
                  <a:schemeClr val="tx1"/>
                </a:solidFill>
                <a:latin typeface="+mn-lt"/>
                <a:ea typeface="+mn-ea"/>
                <a:cs typeface="+mn-cs"/>
              </a:rPr>
              <a:t>N. The contents of all of the registers plus the address </a:t>
            </a:r>
            <a:r>
              <a:rPr lang="en-US" sz="1200" kern="1200" baseline="0" dirty="0" smtClean="0">
                <a:solidFill>
                  <a:schemeClr val="tx1"/>
                </a:solidFill>
                <a:latin typeface="+mn-lt"/>
                <a:ea typeface="+mn-ea"/>
                <a:cs typeface="+mn-cs"/>
              </a:rPr>
              <a:t>of the next instruction (</a:t>
            </a:r>
            <a:r>
              <a:rPr lang="en-US" sz="1200" i="1" kern="1200" baseline="0" dirty="0" smtClean="0">
                <a:solidFill>
                  <a:schemeClr val="tx1"/>
                </a:solidFill>
                <a:latin typeface="+mn-lt"/>
                <a:ea typeface="+mn-ea"/>
                <a:cs typeface="+mn-cs"/>
              </a:rPr>
              <a:t>N +1) , a total of M words, are pushed onto the control </a:t>
            </a:r>
            <a:r>
              <a:rPr lang="en-US" sz="1200" kern="1200" baseline="0" dirty="0" smtClean="0">
                <a:solidFill>
                  <a:schemeClr val="tx1"/>
                </a:solidFill>
                <a:latin typeface="+mn-lt"/>
                <a:ea typeface="+mn-ea"/>
                <a:cs typeface="+mn-cs"/>
              </a:rPr>
              <a:t>stack. The stack pointer is updated to point to the new top of stack, and the program counter is updated to point to the beginning of the interrupt service routine.</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7. The interrupt handler may now proceed to process the interrupt. This includes </a:t>
            </a:r>
            <a:r>
              <a:rPr lang="en-US" sz="1200" kern="1200" baseline="0" dirty="0" smtClean="0">
                <a:solidFill>
                  <a:schemeClr val="tx1"/>
                </a:solidFill>
                <a:latin typeface="+mn-lt"/>
                <a:ea typeface="+mn-ea"/>
                <a:cs typeface="+mn-cs"/>
              </a:rPr>
              <a:t>an examination of status information relating to the I/O operation or other event that caused an interrupt. It may also involve sending additional commands or acknowledgments to the I/O device.</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8. When interrupt processing is complete, the saved register values are retrieved </a:t>
            </a:r>
            <a:r>
              <a:rPr lang="en-US" sz="1200" kern="1200" baseline="0" dirty="0" smtClean="0">
                <a:solidFill>
                  <a:schemeClr val="tx1"/>
                </a:solidFill>
                <a:latin typeface="+mn-lt"/>
                <a:ea typeface="+mn-ea"/>
                <a:cs typeface="+mn-cs"/>
              </a:rPr>
              <a:t>from the stack and restored to the registers (e.g., see Figure 1.11b ).</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9. The final act is to restore the PSW and program counter values from the stack. </a:t>
            </a:r>
            <a:r>
              <a:rPr lang="en-US" sz="1200" kern="1200" baseline="0" dirty="0" smtClean="0">
                <a:solidFill>
                  <a:schemeClr val="tx1"/>
                </a:solidFill>
                <a:latin typeface="+mn-lt"/>
                <a:ea typeface="+mn-ea"/>
                <a:cs typeface="+mn-cs"/>
              </a:rPr>
              <a:t>As a result, the next instruction to be executed will be from the previously</a:t>
            </a:r>
          </a:p>
          <a:p>
            <a:r>
              <a:rPr lang="en-US" sz="1200" kern="1200" baseline="0" dirty="0" smtClean="0">
                <a:solidFill>
                  <a:schemeClr val="tx1"/>
                </a:solidFill>
                <a:latin typeface="+mn-lt"/>
                <a:ea typeface="+mn-ea"/>
                <a:cs typeface="+mn-cs"/>
              </a:rPr>
              <a:t>interrupted program.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important to save all of the state information about the interrupted program for later resumption. This is because the interrupt is not a routine called from the program. Rather, the interrupt can occur at any time and therefore at any point in the execution of a user program. Its occurrence is unpredictable.</a:t>
            </a:r>
            <a:r>
              <a:rPr lang="en-NZ" dirty="0" smtClean="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385555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So far, we have discussed the occurrence of a single interrupt. Suppose, however, that one or more interrupts can occur while an interrupt is being processed. For example, a program may be receiving data from a communications line and printing results at the same time. The printer will generate an interrupt every time that it completes a print operation. The communication line controller will generate an interrupt every time a unit of data arrives. The unit could either be a single character or a block, depending on the nature of the communications discipline. In any case, it is possible for a communications interrupt to occur while a printer interrupt is being processed.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736461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Two approaches can be taken to dealing with multiple interrupts. The first is to disable interrupts while an interrupt is being processed. A </a:t>
            </a:r>
            <a:r>
              <a:rPr lang="en-US" sz="1200" i="1" kern="1200" baseline="0" dirty="0" smtClean="0">
                <a:solidFill>
                  <a:schemeClr val="tx1"/>
                </a:solidFill>
                <a:latin typeface="+mn-lt"/>
                <a:ea typeface="+mn-ea"/>
                <a:cs typeface="+mn-cs"/>
              </a:rPr>
              <a:t>disabled interrupt </a:t>
            </a:r>
            <a:r>
              <a:rPr lang="en-US" sz="1200" kern="1200" baseline="0" dirty="0" smtClean="0">
                <a:solidFill>
                  <a:schemeClr val="tx1"/>
                </a:solidFill>
                <a:latin typeface="+mn-lt"/>
                <a:ea typeface="+mn-ea"/>
                <a:cs typeface="+mn-cs"/>
              </a:rPr>
              <a:t>simply means that the processor ignores any new interrupt request signal. If an interrupt occurs during this time, it generally remains pending and will be checked by the processor after the processor has reenabled interrupts. Thus, if an interrupt occurs when a user program is executing, then interrupts are disabled immediately. After the interrupt-handler routine completes, interrupts are reenabled before resuming the user program, and the processor checks to see if additional interrupts have occurred. This approach is simple, as interrupts are handled in strict sequential</a:t>
            </a:r>
          </a:p>
          <a:p>
            <a:r>
              <a:rPr lang="en-US" sz="1200" kern="1200" baseline="0" dirty="0" smtClean="0">
                <a:solidFill>
                  <a:schemeClr val="tx1"/>
                </a:solidFill>
                <a:latin typeface="+mn-lt"/>
                <a:ea typeface="+mn-ea"/>
                <a:cs typeface="+mn-cs"/>
              </a:rPr>
              <a:t>order ( Figure 1.12a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drawback to the preceding approach is that it does not take into account relative priority or time-critical needs. For example, when input arrives from the communications line, it may need to be absorbed rapidly to make room for more input. If the first batch of input has not been processed before the second batch arrives, data may be lost because the buffer on the I/O device may fill and overflow.</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second approach is to define priorities for interrupts and to allow an interrupt of higher priority to cause a lower–priority interrupt handler to be interrupted ( Figure 1.12b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50897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an example of this second approach, consider a system with three I/O devices: a printer, a disk, and a communications line, with increasing priorities of 2, 4, and 5, respectively. Figure 1.13 , based on an example in [TANE06], illustrates a possible sequence. A user program begins at </a:t>
            </a:r>
            <a:r>
              <a:rPr lang="en-US" sz="1200" i="1" kern="1200" baseline="0" dirty="0" err="1" smtClean="0">
                <a:solidFill>
                  <a:schemeClr val="tx1"/>
                </a:solidFill>
                <a:latin typeface="+mn-lt"/>
                <a:ea typeface="+mn-ea"/>
                <a:cs typeface="+mn-cs"/>
              </a:rPr>
              <a:t>t</a:t>
            </a:r>
            <a:r>
              <a:rPr lang="en-US" sz="1200" i="1" kern="1200" baseline="0" dirty="0" smtClean="0">
                <a:solidFill>
                  <a:schemeClr val="tx1"/>
                </a:solidFill>
                <a:latin typeface="+mn-lt"/>
                <a:ea typeface="+mn-ea"/>
                <a:cs typeface="+mn-cs"/>
              </a:rPr>
              <a:t> =0 . At </a:t>
            </a:r>
            <a:r>
              <a:rPr lang="en-US" sz="1200" i="1" kern="1200" baseline="0" dirty="0" err="1" smtClean="0">
                <a:solidFill>
                  <a:schemeClr val="tx1"/>
                </a:solidFill>
                <a:latin typeface="+mn-lt"/>
                <a:ea typeface="+mn-ea"/>
                <a:cs typeface="+mn-cs"/>
              </a:rPr>
              <a:t>t</a:t>
            </a:r>
            <a:r>
              <a:rPr lang="en-US" sz="1200" i="1" kern="1200" baseline="0" dirty="0" smtClean="0">
                <a:solidFill>
                  <a:schemeClr val="tx1"/>
                </a:solidFill>
                <a:latin typeface="+mn-lt"/>
                <a:ea typeface="+mn-ea"/>
                <a:cs typeface="+mn-cs"/>
              </a:rPr>
              <a:t> =10 , a printer interrupt </a:t>
            </a:r>
            <a:r>
              <a:rPr lang="en-US" sz="1200" kern="1200" baseline="0" dirty="0" smtClean="0">
                <a:solidFill>
                  <a:schemeClr val="tx1"/>
                </a:solidFill>
                <a:latin typeface="+mn-lt"/>
                <a:ea typeface="+mn-ea"/>
                <a:cs typeface="+mn-cs"/>
              </a:rPr>
              <a:t>occurs; user information is placed on the control stack and execution continues at the printer interrupt service routine (ISR). While this routine is still executing, at </a:t>
            </a:r>
            <a:r>
              <a:rPr lang="en-US" sz="1200" i="1" kern="1200" baseline="0" dirty="0" err="1" smtClean="0">
                <a:solidFill>
                  <a:schemeClr val="tx1"/>
                </a:solidFill>
                <a:latin typeface="+mn-lt"/>
                <a:ea typeface="+mn-ea"/>
                <a:cs typeface="+mn-cs"/>
              </a:rPr>
              <a:t>t</a:t>
            </a:r>
            <a:r>
              <a:rPr lang="en-US" sz="1200" i="1" kern="1200" baseline="0" dirty="0" smtClean="0">
                <a:solidFill>
                  <a:schemeClr val="tx1"/>
                </a:solidFill>
                <a:latin typeface="+mn-lt"/>
                <a:ea typeface="+mn-ea"/>
                <a:cs typeface="+mn-cs"/>
              </a:rPr>
              <a:t> =15 a communications interrupt occurs. Because the communications line has </a:t>
            </a:r>
            <a:r>
              <a:rPr lang="en-US" sz="1200" kern="1200" baseline="0" dirty="0" smtClean="0">
                <a:solidFill>
                  <a:schemeClr val="tx1"/>
                </a:solidFill>
                <a:latin typeface="+mn-lt"/>
                <a:ea typeface="+mn-ea"/>
                <a:cs typeface="+mn-cs"/>
              </a:rPr>
              <a:t>higher priority than the printer, the interrupt request is honored. The printer ISR is interrupted, its state is pushed onto the stack, and execution continues at the communications ISR. While this routine is executing, a disk interrupt occurs (</a:t>
            </a:r>
            <a:r>
              <a:rPr lang="en-US" sz="1200" i="1" kern="1200" baseline="0" dirty="0" smtClean="0">
                <a:solidFill>
                  <a:schemeClr val="tx1"/>
                </a:solidFill>
                <a:latin typeface="+mn-lt"/>
                <a:ea typeface="+mn-ea"/>
                <a:cs typeface="+mn-cs"/>
              </a:rPr>
              <a:t>t  20) . </a:t>
            </a:r>
            <a:r>
              <a:rPr lang="en-US" sz="1200" kern="1200" baseline="0" dirty="0" smtClean="0">
                <a:solidFill>
                  <a:schemeClr val="tx1"/>
                </a:solidFill>
                <a:latin typeface="+mn-lt"/>
                <a:ea typeface="+mn-ea"/>
                <a:cs typeface="+mn-cs"/>
              </a:rPr>
              <a:t>Because this interrupt is of lower priority, it is simply held, and the communications ISR runs to completion.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the communications ISR is complete (</a:t>
            </a:r>
            <a:r>
              <a:rPr lang="en-US" sz="1200" i="1" kern="1200" baseline="0" dirty="0" err="1" smtClean="0">
                <a:solidFill>
                  <a:schemeClr val="tx1"/>
                </a:solidFill>
                <a:latin typeface="+mn-lt"/>
                <a:ea typeface="+mn-ea"/>
                <a:cs typeface="+mn-cs"/>
              </a:rPr>
              <a:t>t</a:t>
            </a:r>
            <a:r>
              <a:rPr lang="en-US" sz="1200" i="1" kern="1200" baseline="0" dirty="0" smtClean="0">
                <a:solidFill>
                  <a:schemeClr val="tx1"/>
                </a:solidFill>
                <a:latin typeface="+mn-lt"/>
                <a:ea typeface="+mn-ea"/>
                <a:cs typeface="+mn-cs"/>
              </a:rPr>
              <a:t> = 25) , the previous processor </a:t>
            </a:r>
            <a:r>
              <a:rPr lang="en-US" sz="1200" kern="1200" baseline="0" dirty="0" smtClean="0">
                <a:solidFill>
                  <a:schemeClr val="tx1"/>
                </a:solidFill>
                <a:latin typeface="+mn-lt"/>
                <a:ea typeface="+mn-ea"/>
                <a:cs typeface="+mn-cs"/>
              </a:rPr>
              <a:t>state is restored, which is the execution of the printer ISR. However, before even a single instruction in that routine can be executed, the processor honors the higherpriority disk interrupt and transfers control to the disk ISR. Only when that routine is complete (</a:t>
            </a:r>
            <a:r>
              <a:rPr lang="en-US" sz="1200" i="1" kern="1200" baseline="0" dirty="0" err="1" smtClean="0">
                <a:solidFill>
                  <a:schemeClr val="tx1"/>
                </a:solidFill>
                <a:latin typeface="+mn-lt"/>
                <a:ea typeface="+mn-ea"/>
                <a:cs typeface="+mn-cs"/>
              </a:rPr>
              <a:t>t</a:t>
            </a:r>
            <a:r>
              <a:rPr lang="en-US" sz="1200" i="1" kern="1200" baseline="0" dirty="0" smtClean="0">
                <a:solidFill>
                  <a:schemeClr val="tx1"/>
                </a:solidFill>
                <a:latin typeface="+mn-lt"/>
                <a:ea typeface="+mn-ea"/>
                <a:cs typeface="+mn-cs"/>
              </a:rPr>
              <a:t> = 35) is the printer ISR resumed. When that routine completes </a:t>
            </a:r>
            <a:r>
              <a:rPr lang="en-US" sz="1200" kern="1200" baseline="0" dirty="0" smtClean="0">
                <a:solidFill>
                  <a:schemeClr val="tx1"/>
                </a:solidFill>
                <a:latin typeface="+mn-lt"/>
                <a:ea typeface="+mn-ea"/>
                <a:cs typeface="+mn-cs"/>
              </a:rPr>
              <a:t>(</a:t>
            </a:r>
            <a:r>
              <a:rPr lang="en-US" sz="1200" i="1" kern="1200" baseline="0" dirty="0" err="1" smtClean="0">
                <a:solidFill>
                  <a:schemeClr val="tx1"/>
                </a:solidFill>
                <a:latin typeface="+mn-lt"/>
                <a:ea typeface="+mn-ea"/>
                <a:cs typeface="+mn-cs"/>
              </a:rPr>
              <a:t>t</a:t>
            </a:r>
            <a:r>
              <a:rPr lang="en-US" sz="1200" i="1" kern="1200" baseline="0" dirty="0" smtClean="0">
                <a:solidFill>
                  <a:schemeClr val="tx1"/>
                </a:solidFill>
                <a:latin typeface="+mn-lt"/>
                <a:ea typeface="+mn-ea"/>
                <a:cs typeface="+mn-cs"/>
              </a:rPr>
              <a:t> = 40) , control finally returns to the user program.</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814864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design constraints on a computer’s memory can be summed up by three questions: How much? How fast? How expensive?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question of how much is somewhat open ended. If the capacity is there, applications will likely be developed to use it. The question of how fast is, in a sense, easier to answer. To achieve greatest performance, the memory must be able to keep up with the processor. That is, as the processor is executing instructions, we would not want it to have to pause waiting for instructions or operands. The final question must also be considered. For a practical system, the cost of memory must be reasonable in relationship to other components.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853228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might be expected, there is a trade-off among the three key characteristics of memory: namely, capacity, access time, and cost. A variety of technologies are used to implement memory systems, and across this spectrum of technologies, the following relationships hold: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Faster access time, greater cost per bit</a:t>
            </a:r>
          </a:p>
          <a:p>
            <a:r>
              <a:rPr lang="en-US" sz="1200" kern="1200" baseline="0" dirty="0" smtClean="0">
                <a:solidFill>
                  <a:schemeClr val="tx1"/>
                </a:solidFill>
                <a:latin typeface="+mn-lt"/>
                <a:ea typeface="+mn-ea"/>
                <a:cs typeface="+mn-cs"/>
              </a:rPr>
              <a:t>• Greater capacity, smaller cost per bit</a:t>
            </a:r>
          </a:p>
          <a:p>
            <a:r>
              <a:rPr lang="en-US" sz="1200" kern="1200" baseline="0" dirty="0" smtClean="0">
                <a:solidFill>
                  <a:schemeClr val="tx1"/>
                </a:solidFill>
                <a:latin typeface="+mn-lt"/>
                <a:ea typeface="+mn-ea"/>
                <a:cs typeface="+mn-cs"/>
              </a:rPr>
              <a:t>• Greater capacity, slower access speed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dilemma facing the designer is clear. The designer would like to use memory technologies that provide for large-capacity memory, both because the capacity is needed and because the cost per bit is low. However, to meet performance requirements, the designer needs to use expensive, relatively lower-capacity memories with fast access times.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3712484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dirty="0" smtClean="0"/>
              <a:t>Table 1.1 lists the most common classes of interrupts.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711828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The way out of this dilemma is to not rely on a single memory component or technology, but to employ a </a:t>
            </a:r>
            <a:r>
              <a:rPr lang="en-US" sz="1200" b="1" kern="1200" baseline="0" dirty="0" smtClean="0">
                <a:solidFill>
                  <a:schemeClr val="tx1"/>
                </a:solidFill>
                <a:latin typeface="+mn-lt"/>
                <a:ea typeface="+mn-ea"/>
                <a:cs typeface="+mn-cs"/>
              </a:rPr>
              <a:t>memory hierarchy</a:t>
            </a:r>
            <a:r>
              <a:rPr lang="en-US" sz="1200" b="0" kern="1200" baseline="0" dirty="0" smtClean="0">
                <a:solidFill>
                  <a:schemeClr val="tx1"/>
                </a:solidFill>
                <a:latin typeface="+mn-lt"/>
                <a:ea typeface="+mn-ea"/>
                <a:cs typeface="+mn-cs"/>
              </a:rPr>
              <a:t> . A typical hierarchy is illustrated in</a:t>
            </a:r>
          </a:p>
          <a:p>
            <a:r>
              <a:rPr lang="en-US" sz="1200" kern="1200" baseline="0" dirty="0" smtClean="0">
                <a:solidFill>
                  <a:schemeClr val="tx1"/>
                </a:solidFill>
                <a:latin typeface="+mn-lt"/>
                <a:ea typeface="+mn-ea"/>
                <a:cs typeface="+mn-cs"/>
              </a:rPr>
              <a:t>Figure 1.14 . As one goes down the hierarchy, the following occur:</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Decreasing cost per bit</a:t>
            </a:r>
          </a:p>
          <a:p>
            <a:r>
              <a:rPr lang="en-US" sz="1200" b="1" kern="1200" baseline="0" dirty="0" smtClean="0">
                <a:solidFill>
                  <a:schemeClr val="tx1"/>
                </a:solidFill>
                <a:latin typeface="+mn-lt"/>
                <a:ea typeface="+mn-ea"/>
                <a:cs typeface="+mn-cs"/>
              </a:rPr>
              <a:t>b. Increasing capacity</a:t>
            </a:r>
          </a:p>
          <a:p>
            <a:r>
              <a:rPr lang="en-US" sz="1200" b="1" kern="1200" baseline="0" dirty="0" smtClean="0">
                <a:solidFill>
                  <a:schemeClr val="tx1"/>
                </a:solidFill>
                <a:latin typeface="+mn-lt"/>
                <a:ea typeface="+mn-ea"/>
                <a:cs typeface="+mn-cs"/>
              </a:rPr>
              <a:t>c. Increasing access time</a:t>
            </a:r>
          </a:p>
          <a:p>
            <a:r>
              <a:rPr lang="en-US" sz="1200" b="1" kern="1200" baseline="0" dirty="0" smtClean="0">
                <a:solidFill>
                  <a:schemeClr val="tx1"/>
                </a:solidFill>
                <a:latin typeface="+mn-lt"/>
                <a:ea typeface="+mn-ea"/>
                <a:cs typeface="+mn-cs"/>
              </a:rPr>
              <a:t>d. Decreasing frequency of access to the memory by the processor</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smaller, more expensive, faster memories are supplemented by larger, cheaper, slower memories. The key to the success of this organization is the decreasing</a:t>
            </a:r>
          </a:p>
          <a:p>
            <a:r>
              <a:rPr lang="en-US" sz="1200" kern="1200" baseline="0" dirty="0" smtClean="0">
                <a:solidFill>
                  <a:schemeClr val="tx1"/>
                </a:solidFill>
                <a:latin typeface="+mn-lt"/>
                <a:ea typeface="+mn-ea"/>
                <a:cs typeface="+mn-cs"/>
              </a:rPr>
              <a:t>frequency of access at lower levels. We will examine this concept in greater detail later in this chapter, when we discuss the cache, and when we discuss virtual</a:t>
            </a:r>
          </a:p>
          <a:p>
            <a:r>
              <a:rPr lang="en-US" sz="1200" kern="1200" baseline="0" dirty="0" smtClean="0">
                <a:solidFill>
                  <a:schemeClr val="tx1"/>
                </a:solidFill>
                <a:latin typeface="+mn-lt"/>
                <a:ea typeface="+mn-ea"/>
                <a:cs typeface="+mn-cs"/>
              </a:rPr>
              <a:t>memory later in this book. A brief explanation is provided at this point.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Suppose that the processor has access to two levels of memory. Level 1 contains 1,000 bytes and has an access time of 0.1 μs; level 2 contains 100,000 bytes and has an access time of 1 μs. Assume that if a byte to be accessed is in level 1, then the processor accesses it directly. If it is in level 2, then the byte is first transferred to level 1 and then accessed by the processor. For simplicity, we ignore the time required for the processor to determine whether the byte is in level 1 or level 2.</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026421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Suppose that the processor has access to two levels of memory. Level 1 contains 1,000 bytes and has an access time of 0.1 μs; level 2 contains 100,000 bytes and has an access time of 1 μs. Assume that if a byte to be accessed is in level 1, then the processor accesses it directly. If it is in level 2, then the byte is first transferred to level 1 and then accessed by the processor. For simplicity, we ignore the time required for the processor to determine whether the byte is in level 1 or level 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Figure 1.15 shows the general shape of the curve that models this situation. The figure shows the average access time to a two-level memory as a function of </a:t>
            </a:r>
            <a:r>
              <a:rPr lang="en-US" sz="1200" b="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hit ratio </a:t>
            </a:r>
            <a:r>
              <a:rPr lang="en-US" sz="1200" b="0" i="1" kern="1200" baseline="0" dirty="0" smtClean="0">
                <a:solidFill>
                  <a:schemeClr val="tx1"/>
                </a:solidFill>
                <a:latin typeface="+mn-lt"/>
                <a:ea typeface="+mn-ea"/>
                <a:cs typeface="+mn-cs"/>
              </a:rPr>
              <a:t>H , where H is defined as the fraction of all memory accesses that are found </a:t>
            </a:r>
            <a:r>
              <a:rPr lang="en-US" sz="1200" kern="1200" baseline="0" dirty="0" smtClean="0">
                <a:solidFill>
                  <a:schemeClr val="tx1"/>
                </a:solidFill>
                <a:latin typeface="+mn-lt"/>
                <a:ea typeface="+mn-ea"/>
                <a:cs typeface="+mn-cs"/>
              </a:rPr>
              <a:t>in the faster memory (e.g., the cache), </a:t>
            </a:r>
            <a:r>
              <a:rPr lang="en-US" sz="1200" i="1" kern="1200" baseline="0" dirty="0" smtClean="0">
                <a:solidFill>
                  <a:schemeClr val="tx1"/>
                </a:solidFill>
                <a:latin typeface="+mn-lt"/>
                <a:ea typeface="+mn-ea"/>
                <a:cs typeface="+mn-cs"/>
              </a:rPr>
              <a:t>T</a:t>
            </a:r>
            <a:r>
              <a:rPr lang="en-US" sz="1200" i="1" kern="1200" baseline="-25000" dirty="0" smtClean="0">
                <a:solidFill>
                  <a:schemeClr val="tx1"/>
                </a:solidFill>
                <a:latin typeface="+mn-lt"/>
                <a:ea typeface="+mn-ea"/>
                <a:cs typeface="+mn-cs"/>
              </a:rPr>
              <a:t>1</a:t>
            </a:r>
            <a:r>
              <a:rPr lang="en-US" sz="1200" i="1" kern="1200" baseline="0" dirty="0" smtClean="0">
                <a:solidFill>
                  <a:schemeClr val="tx1"/>
                </a:solidFill>
                <a:latin typeface="+mn-lt"/>
                <a:ea typeface="+mn-ea"/>
                <a:cs typeface="+mn-cs"/>
              </a:rPr>
              <a:t> is the access time to level 1, and T</a:t>
            </a:r>
            <a:r>
              <a:rPr lang="en-US" sz="1200" i="1" kern="1200" baseline="-25000" dirty="0" smtClean="0">
                <a:solidFill>
                  <a:schemeClr val="tx1"/>
                </a:solidFill>
                <a:latin typeface="+mn-lt"/>
                <a:ea typeface="+mn-ea"/>
                <a:cs typeface="+mn-cs"/>
              </a:rPr>
              <a:t>2 </a:t>
            </a:r>
            <a:r>
              <a:rPr lang="en-US" sz="1200" i="1" kern="1200" baseline="0" dirty="0" smtClean="0">
                <a:solidFill>
                  <a:schemeClr val="tx1"/>
                </a:solidFill>
                <a:latin typeface="+mn-lt"/>
                <a:ea typeface="+mn-ea"/>
                <a:cs typeface="+mn-cs"/>
              </a:rPr>
              <a:t> is the </a:t>
            </a:r>
            <a:r>
              <a:rPr lang="en-US" sz="1200" kern="1200" baseline="0" dirty="0" smtClean="0">
                <a:solidFill>
                  <a:schemeClr val="tx1"/>
                </a:solidFill>
                <a:latin typeface="+mn-lt"/>
                <a:ea typeface="+mn-ea"/>
                <a:cs typeface="+mn-cs"/>
              </a:rPr>
              <a:t>access time to level 2. As can be seen, for high percentages of level 1 access, the average total access time is much closer to that of level 1 than that of level 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our example, suppose 95% of the memory accesses are found in the cache (H = 0.95) . Then the average time to access a byte can be expressed as</a:t>
            </a:r>
          </a:p>
          <a:p>
            <a:r>
              <a:rPr lang="en-US" sz="1200" kern="1200" baseline="0" dirty="0" smtClean="0">
                <a:solidFill>
                  <a:schemeClr val="tx1"/>
                </a:solidFill>
                <a:latin typeface="+mn-lt"/>
                <a:ea typeface="+mn-ea"/>
                <a:cs typeface="+mn-cs"/>
              </a:rPr>
              <a:t>(0.95) (0.1 s) + (0.05) (0.1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+ 1 s) =  0.095 + 0.055 =  0.15 us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result is close to the access time of the faster memory. So the strategy of using two memory levels works in principle, but only if conditions (a) through (d) in the preceding list apply. By employing a variety of technologies, a spectrum of memory systems exists that satisfies conditions (a) through (c). Fortunately, condition (d) is also generally valid.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811759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Virtually all computers provide a mechanism by which other modules (I/O, memory) may interrupt the normal sequencing of the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Interrupts are provided primarily as a way to improve processor utilization. For example, most I/O devices are much slower than the processor. Suppose that the processor is transferring data to a printer using the instruction cycle scheme of Figure 1.2 . After each write operation, the processor must pause and remain idle until the printer catches up. The length of this pause may be on the order of many thousands or even millions of instruction cycles. Clearly, this is a very wasteful use of the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599387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dirty="0" smtClean="0"/>
              <a:t>Table 1.1 lists the most common classes of interrupts.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907444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dirty="0" smtClean="0"/>
              <a:t>Table 1.1 lists the most common classes of interrupts.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329300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To give a specific example, consider a PC that operates at 1 GHz, which would allow roughly 10</a:t>
            </a:r>
            <a:r>
              <a:rPr lang="en-US" sz="1200" kern="1200" baseline="30000" dirty="0" smtClean="0">
                <a:solidFill>
                  <a:schemeClr val="tx1"/>
                </a:solidFill>
                <a:latin typeface="+mn-lt"/>
                <a:ea typeface="+mn-ea"/>
                <a:cs typeface="+mn-cs"/>
              </a:rPr>
              <a:t>9</a:t>
            </a:r>
            <a:r>
              <a:rPr lang="en-US" sz="1200" kern="1200" baseline="0" dirty="0" smtClean="0">
                <a:solidFill>
                  <a:schemeClr val="tx1"/>
                </a:solidFill>
                <a:latin typeface="+mn-lt"/>
                <a:ea typeface="+mn-ea"/>
                <a:cs typeface="+mn-cs"/>
              </a:rPr>
              <a:t> instructions per second. A typical hard disk has a rotational speed of 7200 revolutions per minute for a half-track rotation time of 4 ms, which is 4 million times slower than the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1.5a illustrates this state of affairs. The user program performs a series of WRITE calls interleaved with processing. The solid vertical lines represent segments of code in a program. Code segments 1, 2, and 3 refer to sequences of instructions that do not involve I/O. The WRITE calls are to an I/O routine that is a system utility and that will perform the actual I/O operation. The I/O program consists of three sections: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sequence of instructions, labeled 4 in the figure, to prepare for the actual I/O operation. This may include copying the data to be output into a special buffer and preparing the parameters for a device command.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actual I/O command. Without the use of interrupts, once this command is issued, the program must wait for the I/O device to perform the requested function (or periodically check the status, or poll, the I/O device). The program might wait by simply repeatedly performing a test operation to determine if the I/O operation is done.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sequence of instructions, labeled 5 in the figure, to complete the operation. This may include setting a flag indicating the success or failure of the operation.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dashed line represents the path of execution followed by the processor; that is, this line shows the sequence in which instructions are executed. Thus, after the first WRITE instruction is encountered, the user program is interrupted and execution continues with the I/O program. After the I/O program execution is complete, execution resumes in the user program immediately following the WRITE Instruction.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the I/O operation may take a relatively long time to complete, the I/O program is hung up waiting for the operation to complete; hence, the user program is stopped at the point of the WRITE call for some considerable period of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213071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interrupts, the processor can be engaged in executing other instructions while an I/O operation is in progress. Consider the flow of control in Figure 1.5b . As before, the user program reaches a point at which it makes a system call in the form of a WRITE call. The I/O program that is invoked in this case consists only of the preparation code and the actual I/O command. After these few instructions have been executed, control returns to the user program. Meanwhile, the external device is busy accepting data from computer memory and printing it. This I/O operation is conducted concurrently with the execution of instructions in the user program.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the external device becomes ready to be serviced, that is, when it is ready to accept more data from the processor, the I/O module for that external device sends an </a:t>
            </a:r>
            <a:r>
              <a:rPr lang="en-US" sz="1200" i="1" kern="1200" baseline="0" dirty="0" smtClean="0">
                <a:solidFill>
                  <a:schemeClr val="tx1"/>
                </a:solidFill>
                <a:latin typeface="+mn-lt"/>
                <a:ea typeface="+mn-ea"/>
                <a:cs typeface="+mn-cs"/>
              </a:rPr>
              <a:t>interrupt request signal to the processor. The processor responds by </a:t>
            </a:r>
            <a:r>
              <a:rPr lang="en-US" sz="1200" kern="1200" baseline="0" dirty="0" smtClean="0">
                <a:solidFill>
                  <a:schemeClr val="tx1"/>
                </a:solidFill>
                <a:latin typeface="+mn-lt"/>
                <a:ea typeface="+mn-ea"/>
                <a:cs typeface="+mn-cs"/>
              </a:rPr>
              <a:t>suspending operation of the current program; branching off to a routine to service that particular I/O device, known as an interrupt handler; and resuming the original execution after the device is serviced. The points at which such interrupts occur are indicated by </a:t>
            </a:r>
            <a:r>
              <a:rPr lang="en-US" sz="1200" b="1" kern="1200" baseline="0" dirty="0" smtClean="0">
                <a:solidFill>
                  <a:schemeClr val="tx1"/>
                </a:solidFill>
                <a:latin typeface="+mn-lt"/>
                <a:ea typeface="+mn-ea"/>
                <a:cs typeface="+mn-cs"/>
              </a:rPr>
              <a:t>X</a:t>
            </a:r>
            <a:r>
              <a:rPr lang="en-US" sz="1200" kern="1200" baseline="0" dirty="0" smtClean="0">
                <a:solidFill>
                  <a:schemeClr val="tx1"/>
                </a:solidFill>
                <a:latin typeface="+mn-lt"/>
                <a:ea typeface="+mn-ea"/>
                <a:cs typeface="+mn-cs"/>
              </a:rPr>
              <a:t> in Figure 1.5b . Note that an interrupt can occur at any point in the main program, not just at one specific instruction.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145269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a:t>
            </a:r>
            <a:r>
              <a:rPr lang="en-NZ" baseline="0" dirty="0" smtClean="0"/>
              <a:t> 1.5c Long I/O Wait.</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198886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the user program, an interrupt suspends the normal sequence of execution. When the interrupt processing is completed, execution resumes ( Figure 1.6 ). Thus, the user program does not have to contain any special code to accommodate interrupts; the processor and the OS are responsible for suspending the user program and then resuming it at the same point.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796047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D5A7D98-C2AC-0A4F-8BE4-C2C08A68F727}" type="datetime1">
              <a:rPr lang="en-US" smtClean="0"/>
              <a:t>9/5/2017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DAB671-8647-2D4E-A11A-F2B9AA2D5262}" type="datetime1">
              <a:rPr lang="en-US" smtClean="0"/>
              <a:t>9/5/2017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589F0E8-2646-DB46-AE52-FBF2BC0E81BD}" type="datetime1">
              <a:rPr lang="en-US" smtClean="0"/>
              <a:t>9/5/2017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31F29CBB-934E-8A4D-ACEC-B1AEF630B8F9}" type="datetime1">
              <a:rPr lang="en-US" smtClean="0"/>
              <a:t>9/5/2017</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a:t>
            </a: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49DF87B-F54B-5745-9105-D5C899A5E35B}" type="datetime1">
              <a:rPr lang="en-US" smtClean="0"/>
              <a:t>9/5/2017</a:t>
            </a:fld>
            <a:endParaRPr/>
          </a:p>
        </p:txBody>
      </p:sp>
      <p:sp>
        <p:nvSpPr>
          <p:cNvPr id="5" name="Footer Placeholder 4"/>
          <p:cNvSpPr>
            <a:spLocks noGrp="1"/>
          </p:cNvSpPr>
          <p:nvPr>
            <p:ph type="ftr" sz="quarter" idx="11"/>
          </p:nvPr>
        </p:nvSpPr>
        <p:spPr/>
        <p:txBody>
          <a:bodyPr/>
          <a:lstStyle/>
          <a:p>
            <a:r>
              <a:rPr lang="en-US" smtClean="0"/>
              <a:t>© 2017 Pearson Education, Inc., Hoboken, NJ. All rights reserved.</a:t>
            </a:r>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1501CDA1-A27D-2741-900B-20980F399C51}" type="datetime1">
              <a:rPr lang="en-US" smtClean="0"/>
              <a:t>9/5/2017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427A4C20-A107-1B41-AAFF-9B604AA56E90}" type="datetime1">
              <a:rPr lang="en-US" smtClean="0"/>
              <a:t>9/5/2017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2A94630D-5B1A-FF49-A214-9E59E34EB944}" type="datetime1">
              <a:rPr lang="en-US" smtClean="0"/>
              <a:t>9/5/2017</a:t>
            </a:fld>
            <a:endParaRPr lang="en-US" dirty="0"/>
          </a:p>
        </p:txBody>
      </p:sp>
      <p:sp>
        <p:nvSpPr>
          <p:cNvPr id="8" name="Footer Placeholder 7"/>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FBDD2842-0C4A-8B47-A023-7500EC2DA67B}" type="datetime1">
              <a:rPr lang="en-US" smtClean="0"/>
              <a:t>9/5/2017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A6DA13B5-EE61-504E-8367-80EAA8021421}" type="datetime1">
              <a:rPr lang="en-US" smtClean="0"/>
              <a:t>9/5/2017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66274D1D-8365-CD42-88FD-49AFE29ABA63}" type="datetime1">
              <a:rPr lang="en-US" smtClean="0"/>
              <a:t>9/5/2017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A4F42C9-5216-BC4F-B135-0E45E939A63C}" type="datetime1">
              <a:rPr lang="en-US" smtClean="0"/>
              <a:t>9/5/2017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9C2DE2B6-93BC-1C4F-B028-18B4723E4A08}" type="datetime1">
              <a:rPr lang="en-US" smtClean="0"/>
              <a:t>9/5/2017</a:t>
            </a:fld>
            <a:endParaRPr lang="en-US" dirty="0"/>
          </a:p>
        </p:txBody>
      </p:sp>
      <p:sp>
        <p:nvSpPr>
          <p:cNvPr id="4" name="Footer Placeholder 3"/>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F1AACA07-3FF2-B44D-952E-061E810D13E8}" type="datetime1">
              <a:rPr lang="en-US" smtClean="0"/>
              <a:t>9/5/2017</a:t>
            </a:fld>
            <a:endParaRPr lang="en-US"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E538F15-4A89-6D44-9443-76BD2F419F22}" type="datetime1">
              <a:rPr lang="en-US" smtClean="0"/>
              <a:t>9/5/2017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BEC5BB2-954B-5D42-81B0-549C7AEA5FD5}" type="datetime1">
              <a:rPr lang="en-US" smtClean="0"/>
              <a:t>9/5/2017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68120F9A-12AA-1E49-BDA2-2D464F283A94}" type="datetime1">
              <a:rPr lang="en-US" smtClean="0"/>
              <a:t>9/5/2017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BDA810D-5D7E-D241-A273-5D446A81CCB6}" type="datetime1">
              <a:rPr lang="en-US" smtClean="0"/>
              <a:t>9/5/2017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6BEEBBA-E4EF-7B49-80A8-5B82A96E582E}" type="datetime1">
              <a:rPr lang="en-US" smtClean="0"/>
              <a:t>9/5/2017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417EC2B-D58B-B448-905D-ED9C2BB7D1D5}" type="datetime1">
              <a:rPr lang="en-US" smtClean="0"/>
              <a:t>9/5/2017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D1BAF18-148D-B34A-BE49-913C989DE659}" type="datetime1">
              <a:rPr lang="en-US" smtClean="0"/>
              <a:t>9/5/2017</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4EB8FE8-E38D-734C-B24B-36A35D483D35}" type="datetime1">
              <a:rPr lang="en-US" smtClean="0"/>
              <a:t>9/5/2017</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F554CA3-5BAF-324F-A7F1-BF84A4C05597}" type="datetime1">
              <a:rPr lang="en-US" smtClean="0"/>
              <a:t>9/5/2017</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BA8AD44-9DF2-A449-AD81-CD1DA4B74DB0}" type="datetime1">
              <a:rPr lang="en-US" smtClean="0"/>
              <a:t>9/5/2017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AE503AA-EFDF-D042-B1C8-E0A84E02F7A9}" type="datetime1">
              <a:rPr lang="en-US" smtClean="0"/>
              <a:t>9/5/2017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9355619-333C-B245-8B55-A2EFC8A06CA1}" type="datetime1">
              <a:rPr lang="en-US" smtClean="0"/>
              <a:t>9/5/2017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FC759A86-CF41-BB4C-9BC0-5B5D5F32F31A}" type="datetime1">
              <a:rPr lang="en-US" smtClean="0"/>
              <a:t>9/5/2017</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ransition/>
  <p:hf sldNum="0"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Chapter 1</a:t>
            </a:r>
            <a:br>
              <a:rPr lang="en-US" dirty="0" smtClean="0"/>
            </a:br>
            <a:r>
              <a:rPr lang="en-US" dirty="0" smtClean="0"/>
              <a:t>Computer System Overview</a:t>
            </a:r>
          </a:p>
        </p:txBody>
      </p:sp>
      <p:sp>
        <p:nvSpPr>
          <p:cNvPr id="6" name="Subtitle 5"/>
          <p:cNvSpPr>
            <a:spLocks noGrp="1"/>
          </p:cNvSpPr>
          <p:nvPr>
            <p:ph type="body" idx="1"/>
          </p:nvPr>
        </p:nvSpPr>
        <p:spPr/>
        <p:txBody>
          <a:bodyPr/>
          <a:lstStyle/>
          <a:p>
            <a:r>
              <a:rPr lang="en-US" dirty="0" smtClean="0"/>
              <a:t>Ninth  Edition</a:t>
            </a:r>
          </a:p>
          <a:p>
            <a:r>
              <a:rPr lang="en-US" dirty="0" smtClean="0"/>
              <a:t>By William Stallings</a:t>
            </a:r>
            <a:endParaRPr lang="en-US" dirty="0"/>
          </a:p>
        </p:txBody>
      </p:sp>
      <p:sp>
        <p:nvSpPr>
          <p:cNvPr id="7" name="Subtitle 2"/>
          <p:cNvSpPr txBox="1">
            <a:spLocks/>
          </p:cNvSpPr>
          <p:nvPr/>
        </p:nvSpPr>
        <p:spPr bwMode="auto">
          <a:xfrm>
            <a:off x="533400" y="1905000"/>
            <a:ext cx="2057400" cy="3048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bg2">
                    <a:lumMod val="25000"/>
                  </a:schemeClr>
                </a:solidFill>
                <a:effectLst/>
                <a:uLnTx/>
                <a:uFillTx/>
                <a:latin typeface="+mn-lt"/>
                <a:ea typeface="+mn-ea"/>
                <a:cs typeface="+mn-cs"/>
              </a:rPr>
              <a:t>Operating Systems:</a:t>
            </a:r>
            <a:br>
              <a:rPr kumimoji="0" lang="en-US" sz="3200" b="0" i="1" u="none" strike="noStrike" kern="1200" cap="none" spc="0" normalizeH="0" baseline="0" noProof="0" dirty="0" smtClean="0">
                <a:ln>
                  <a:noFill/>
                </a:ln>
                <a:solidFill>
                  <a:schemeClr val="bg2">
                    <a:lumMod val="25000"/>
                  </a:schemeClr>
                </a:solidFill>
                <a:effectLst/>
                <a:uLnTx/>
                <a:uFillTx/>
                <a:latin typeface="+mn-lt"/>
                <a:ea typeface="+mn-ea"/>
                <a:cs typeface="+mn-cs"/>
              </a:rPr>
            </a:br>
            <a:r>
              <a:rPr kumimoji="0" lang="en-US" sz="3200" b="0" i="1" u="none" strike="noStrike" kern="1200" cap="none" spc="0" normalizeH="0" baseline="0" noProof="0" dirty="0" smtClean="0">
                <a:ln>
                  <a:noFill/>
                </a:ln>
                <a:solidFill>
                  <a:schemeClr val="bg2">
                    <a:lumMod val="25000"/>
                  </a:schemeClr>
                </a:solidFill>
                <a:effectLst/>
                <a:uLnTx/>
                <a:uFillTx/>
                <a:latin typeface="+mn-lt"/>
                <a:ea typeface="+mn-ea"/>
                <a:cs typeface="+mn-cs"/>
              </a:rPr>
              <a:t>Internals and Design Principles</a:t>
            </a:r>
          </a:p>
        </p:txBody>
      </p:sp>
      <p:sp>
        <p:nvSpPr>
          <p:cNvPr id="9" name="Footer Placeholder 8"/>
          <p:cNvSpPr>
            <a:spLocks noGrp="1"/>
          </p:cNvSpPr>
          <p:nvPr>
            <p:ph type="ftr" sz="quarter" idx="11"/>
          </p:nvPr>
        </p:nvSpPr>
        <p:spPr>
          <a:xfrm>
            <a:off x="318246" y="6492875"/>
            <a:ext cx="4253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7.pdf"/>
          <p:cNvPicPr>
            <a:picLocks noChangeAspect="1"/>
          </p:cNvPicPr>
          <p:nvPr/>
        </p:nvPicPr>
        <p:blipFill>
          <a:blip r:embed="rId3"/>
          <a:srcRect l="8182" t="21176" r="6364" b="20000"/>
          <a:stretch>
            <a:fillRect/>
          </a:stretch>
        </p:blipFill>
        <p:spPr>
          <a:xfrm>
            <a:off x="318246" y="1066800"/>
            <a:ext cx="8636173" cy="4593812"/>
          </a:xfrm>
          <a:prstGeom prst="rect">
            <a:avLst/>
          </a:prstGeom>
        </p:spPr>
      </p:pic>
      <p:sp>
        <p:nvSpPr>
          <p:cNvPr id="3" name="Footer Placeholder 2"/>
          <p:cNvSpPr>
            <a:spLocks noGrp="1"/>
          </p:cNvSpPr>
          <p:nvPr>
            <p:ph type="ftr" sz="quarter" idx="11"/>
          </p:nvPr>
        </p:nvSpPr>
        <p:spPr>
          <a:xfrm>
            <a:off x="318246" y="6492875"/>
            <a:ext cx="5168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8.pdf"/>
          <p:cNvPicPr>
            <a:picLocks noChangeAspect="1"/>
          </p:cNvPicPr>
          <p:nvPr/>
        </p:nvPicPr>
        <p:blipFill>
          <a:blip r:embed="rId3"/>
          <a:srcRect l="4706" t="7273" b="10909"/>
          <a:stretch>
            <a:fillRect/>
          </a:stretch>
        </p:blipFill>
        <p:spPr>
          <a:xfrm>
            <a:off x="2034538" y="761999"/>
            <a:ext cx="5243176" cy="5825807"/>
          </a:xfrm>
          <a:prstGeom prst="rect">
            <a:avLst/>
          </a:prstGeom>
        </p:spPr>
      </p:pic>
      <p:sp>
        <p:nvSpPr>
          <p:cNvPr id="3" name="TextBox 2"/>
          <p:cNvSpPr txBox="1"/>
          <p:nvPr/>
        </p:nvSpPr>
        <p:spPr>
          <a:xfrm>
            <a:off x="1306286" y="2080381"/>
            <a:ext cx="184666" cy="369332"/>
          </a:xfrm>
          <a:prstGeom prst="rect">
            <a:avLst/>
          </a:prstGeom>
          <a:noFill/>
        </p:spPr>
        <p:txBody>
          <a:bodyPr wrap="none" rtlCol="0">
            <a:spAutoFit/>
          </a:bodyPr>
          <a:lstStyle/>
          <a:p>
            <a:endParaRPr lang="en-US" dirty="0"/>
          </a:p>
        </p:txBody>
      </p:sp>
      <p:sp>
        <p:nvSpPr>
          <p:cNvPr id="4" name="Footer Placeholder 3"/>
          <p:cNvSpPr>
            <a:spLocks noGrp="1"/>
          </p:cNvSpPr>
          <p:nvPr>
            <p:ph type="ftr" sz="quarter" idx="11"/>
          </p:nvPr>
        </p:nvSpPr>
        <p:spPr>
          <a:xfrm>
            <a:off x="318246" y="6492875"/>
            <a:ext cx="4863353" cy="365125"/>
          </a:xfrm>
        </p:spPr>
        <p:txBody>
          <a:bodyPr/>
          <a:lstStyle/>
          <a:p>
            <a:pPr>
              <a:defRPr/>
            </a:pPr>
            <a:r>
              <a:rPr lang="en-US" dirty="0" smtClean="0"/>
              <a:t>© 2017 Pearson Education, Inc., Hoboken, NJ. All rights reserved.</a:t>
            </a:r>
            <a:endParaRPr lang="en-US" dirty="0"/>
          </a:p>
        </p:txBody>
      </p:sp>
      <p:sp>
        <p:nvSpPr>
          <p:cNvPr id="2" name="TextBox 1"/>
          <p:cNvSpPr txBox="1"/>
          <p:nvPr/>
        </p:nvSpPr>
        <p:spPr>
          <a:xfrm>
            <a:off x="7391400" y="2413946"/>
            <a:ext cx="1371600" cy="2031325"/>
          </a:xfrm>
          <a:prstGeom prst="rect">
            <a:avLst/>
          </a:prstGeom>
          <a:noFill/>
        </p:spPr>
        <p:txBody>
          <a:bodyPr wrap="square" rtlCol="0">
            <a:spAutoFit/>
          </a:bodyPr>
          <a:lstStyle/>
          <a:p>
            <a:r>
              <a:rPr lang="en-US" dirty="0" smtClean="0">
                <a:solidFill>
                  <a:srgbClr val="FF0000"/>
                </a:solidFill>
              </a:rPr>
              <a:t>This is correct. Your book has it wrong. Analysis is important</a:t>
            </a:r>
            <a:endParaRPr lang="en-US" dirty="0">
              <a:solidFill>
                <a:srgbClr val="FF0000"/>
              </a:solidFill>
            </a:endParaRPr>
          </a:p>
        </p:txBody>
      </p:sp>
      <p:cxnSp>
        <p:nvCxnSpPr>
          <p:cNvPr id="6" name="Straight Arrow Connector 5"/>
          <p:cNvCxnSpPr/>
          <p:nvPr/>
        </p:nvCxnSpPr>
        <p:spPr>
          <a:xfrm flipH="1">
            <a:off x="6781800" y="2971800"/>
            <a:ext cx="609600" cy="5334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xmlns:mv="urn:schemas-microsoft-com:mac:vml">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9.pdf"/>
          <p:cNvPicPr>
            <a:picLocks noChangeAspect="1"/>
          </p:cNvPicPr>
          <p:nvPr/>
        </p:nvPicPr>
        <p:blipFill>
          <a:blip r:embed="rId3"/>
          <a:srcRect t="5455" b="7273"/>
          <a:stretch>
            <a:fillRect/>
          </a:stretch>
        </p:blipFill>
        <p:spPr>
          <a:xfrm>
            <a:off x="2133600" y="705519"/>
            <a:ext cx="5146964" cy="5812928"/>
          </a:xfrm>
          <a:prstGeom prst="rect">
            <a:avLst/>
          </a:prstGeom>
        </p:spPr>
      </p:pic>
      <p:sp>
        <p:nvSpPr>
          <p:cNvPr id="3" name="Footer Placeholder 2"/>
          <p:cNvSpPr>
            <a:spLocks noGrp="1"/>
          </p:cNvSpPr>
          <p:nvPr>
            <p:ph type="ftr" sz="quarter" idx="11"/>
          </p:nvPr>
        </p:nvSpPr>
        <p:spPr>
          <a:xfrm>
            <a:off x="318246" y="6492875"/>
            <a:ext cx="4710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0.pdf"/>
          <p:cNvPicPr>
            <a:picLocks noChangeAspect="1"/>
          </p:cNvPicPr>
          <p:nvPr/>
        </p:nvPicPr>
        <p:blipFill>
          <a:blip r:embed="rId3"/>
          <a:srcRect t="10909" b="10909"/>
          <a:stretch>
            <a:fillRect/>
          </a:stretch>
        </p:blipFill>
        <p:spPr>
          <a:xfrm>
            <a:off x="1752600" y="609600"/>
            <a:ext cx="5963485" cy="6033664"/>
          </a:xfrm>
          <a:prstGeom prst="rect">
            <a:avLst/>
          </a:prstGeom>
        </p:spPr>
      </p:pic>
      <p:sp>
        <p:nvSpPr>
          <p:cNvPr id="3" name="Footer Placeholder 2"/>
          <p:cNvSpPr>
            <a:spLocks noGrp="1"/>
          </p:cNvSpPr>
          <p:nvPr>
            <p:ph type="ftr" sz="quarter" idx="11"/>
          </p:nvPr>
        </p:nvSpPr>
        <p:spPr>
          <a:xfrm>
            <a:off x="318246" y="6492875"/>
            <a:ext cx="5472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xmlns:mv="urn:schemas-microsoft-com:mac:vml">
      <p:transition spd="slow">
        <p:checke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1.pdf"/>
          <p:cNvPicPr>
            <a:picLocks noChangeAspect="1"/>
          </p:cNvPicPr>
          <p:nvPr/>
        </p:nvPicPr>
        <p:blipFill>
          <a:blip r:embed="rId3"/>
          <a:srcRect b="12727"/>
          <a:stretch>
            <a:fillRect/>
          </a:stretch>
        </p:blipFill>
        <p:spPr>
          <a:xfrm>
            <a:off x="1524000" y="0"/>
            <a:ext cx="5802320" cy="6553200"/>
          </a:xfrm>
          <a:prstGeom prst="rect">
            <a:avLst/>
          </a:prstGeom>
        </p:spPr>
      </p:pic>
      <p:sp>
        <p:nvSpPr>
          <p:cNvPr id="3" name="Footer Placeholder 2"/>
          <p:cNvSpPr>
            <a:spLocks noGrp="1"/>
          </p:cNvSpPr>
          <p:nvPr>
            <p:ph type="ftr" sz="quarter" idx="11"/>
          </p:nvPr>
        </p:nvSpPr>
        <p:spPr>
          <a:xfrm>
            <a:off x="318246" y="6492875"/>
            <a:ext cx="4863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dirty="0" smtClean="0">
                <a:solidFill>
                  <a:schemeClr val="accent1">
                    <a:lumMod val="75000"/>
                  </a:schemeClr>
                </a:solidFill>
              </a:rPr>
              <a:t>Multiple Interrupts</a:t>
            </a:r>
            <a:endParaRPr lang="en-NZ" dirty="0">
              <a:solidFill>
                <a:schemeClr val="accent1">
                  <a:lumMod val="75000"/>
                </a:schemeClr>
              </a:solidFill>
            </a:endParaRPr>
          </a:p>
        </p:txBody>
      </p:sp>
      <p:graphicFrame>
        <p:nvGraphicFramePr>
          <p:cNvPr id="4" name="Content Placeholder 3"/>
          <p:cNvGraphicFramePr>
            <a:graphicFrameLocks noGrp="1"/>
          </p:cNvGraphicFramePr>
          <p:nvPr>
            <p:ph sz="half" idx="4294967295"/>
            <p:extLst>
              <p:ext uri="{D42A27DB-BD31-4B8C-83A1-F6EECF244321}">
                <p14:modId xmlns:p14="http://schemas.microsoft.com/office/powerpoint/2010/main" val="314340924"/>
              </p:ext>
            </p:extLst>
          </p:nvPr>
        </p:nvGraphicFramePr>
        <p:xfrm>
          <a:off x="434474" y="2362200"/>
          <a:ext cx="8305800"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1185333" y="1826381"/>
            <a:ext cx="184666" cy="369332"/>
          </a:xfrm>
          <a:prstGeom prst="rect">
            <a:avLst/>
          </a:prstGeom>
          <a:noFill/>
        </p:spPr>
        <p:txBody>
          <a:bodyPr wrap="none" rtlCol="0">
            <a:spAutoFit/>
          </a:bodyPr>
          <a:lstStyle/>
          <a:p>
            <a:r>
              <a:rPr lang="en-US" dirty="0" smtClean="0"/>
              <a:t>        </a:t>
            </a:r>
            <a:endParaRPr lang="en-US" dirty="0"/>
          </a:p>
        </p:txBody>
      </p:sp>
      <p:sp>
        <p:nvSpPr>
          <p:cNvPr id="6" name="Footer Placeholder 5"/>
          <p:cNvSpPr>
            <a:spLocks noGrp="1"/>
          </p:cNvSpPr>
          <p:nvPr>
            <p:ph type="ftr" sz="quarter" idx="11"/>
          </p:nvPr>
        </p:nvSpPr>
        <p:spPr>
          <a:xfrm>
            <a:off x="318246" y="6492875"/>
            <a:ext cx="5168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2.pdf"/>
          <p:cNvPicPr>
            <a:picLocks noChangeAspect="1"/>
          </p:cNvPicPr>
          <p:nvPr/>
        </p:nvPicPr>
        <p:blipFill>
          <a:blip r:embed="rId3"/>
          <a:srcRect b="2727"/>
          <a:stretch>
            <a:fillRect/>
          </a:stretch>
        </p:blipFill>
        <p:spPr>
          <a:xfrm>
            <a:off x="2057400" y="372036"/>
            <a:ext cx="5011882" cy="6309058"/>
          </a:xfrm>
          <a:prstGeom prst="rect">
            <a:avLst/>
          </a:prstGeom>
        </p:spPr>
      </p:pic>
      <p:sp>
        <p:nvSpPr>
          <p:cNvPr id="3" name="Footer Placeholder 2"/>
          <p:cNvSpPr>
            <a:spLocks noGrp="1"/>
          </p:cNvSpPr>
          <p:nvPr>
            <p:ph type="ftr" sz="quarter" idx="11"/>
          </p:nvPr>
        </p:nvSpPr>
        <p:spPr>
          <a:xfrm>
            <a:off x="318246" y="6492875"/>
            <a:ext cx="4710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3.pdf"/>
          <p:cNvPicPr>
            <a:picLocks noChangeAspect="1"/>
          </p:cNvPicPr>
          <p:nvPr/>
        </p:nvPicPr>
        <p:blipFill>
          <a:blip r:embed="rId3"/>
          <a:srcRect l="12727" t="12941" r="12727" b="14118"/>
          <a:stretch>
            <a:fillRect/>
          </a:stretch>
        </p:blipFill>
        <p:spPr>
          <a:xfrm>
            <a:off x="990600" y="724061"/>
            <a:ext cx="7861023" cy="5943600"/>
          </a:xfrm>
          <a:prstGeom prst="rect">
            <a:avLst/>
          </a:prstGeom>
        </p:spPr>
      </p:pic>
      <p:sp>
        <p:nvSpPr>
          <p:cNvPr id="3" name="Footer Placeholder 2"/>
          <p:cNvSpPr>
            <a:spLocks noGrp="1"/>
          </p:cNvSpPr>
          <p:nvPr>
            <p:ph type="ftr" sz="quarter" idx="11"/>
          </p:nvPr>
        </p:nvSpPr>
        <p:spPr>
          <a:xfrm>
            <a:off x="318246" y="6492875"/>
            <a:ext cx="4710953" cy="365125"/>
          </a:xfrm>
        </p:spPr>
        <p:txBody>
          <a:bodyPr/>
          <a:lstStyle/>
          <a:p>
            <a:pPr>
              <a:defRPr/>
            </a:pPr>
            <a:r>
              <a:rPr lang="en-US" dirty="0" smtClean="0"/>
              <a:t>© 2017 Pearson Education, Inc., Hoboken, NJ. All rights reserved.</a:t>
            </a:r>
            <a:endParaRPr lang="en-US" dirty="0"/>
          </a:p>
        </p:txBody>
      </p:sp>
      <p:sp>
        <p:nvSpPr>
          <p:cNvPr id="2" name="TextBox 1"/>
          <p:cNvSpPr txBox="1"/>
          <p:nvPr/>
        </p:nvSpPr>
        <p:spPr>
          <a:xfrm>
            <a:off x="3352800" y="3810000"/>
            <a:ext cx="685800" cy="369332"/>
          </a:xfrm>
          <a:prstGeom prst="rect">
            <a:avLst/>
          </a:prstGeom>
          <a:noFill/>
        </p:spPr>
        <p:txBody>
          <a:bodyPr wrap="square" rtlCol="0">
            <a:spAutoFit/>
          </a:bodyPr>
          <a:lstStyle/>
          <a:p>
            <a:r>
              <a:rPr lang="en-US" dirty="0" smtClean="0">
                <a:solidFill>
                  <a:srgbClr val="FF0000"/>
                </a:solidFill>
              </a:rPr>
              <a:t>Pr. 2</a:t>
            </a:r>
            <a:endParaRPr lang="en-US" dirty="0">
              <a:solidFill>
                <a:srgbClr val="FF0000"/>
              </a:solidFill>
            </a:endParaRPr>
          </a:p>
        </p:txBody>
      </p:sp>
      <p:sp>
        <p:nvSpPr>
          <p:cNvPr id="7" name="TextBox 6"/>
          <p:cNvSpPr txBox="1"/>
          <p:nvPr/>
        </p:nvSpPr>
        <p:spPr>
          <a:xfrm>
            <a:off x="6019800" y="2743200"/>
            <a:ext cx="685800" cy="369332"/>
          </a:xfrm>
          <a:prstGeom prst="rect">
            <a:avLst/>
          </a:prstGeom>
          <a:noFill/>
        </p:spPr>
        <p:txBody>
          <a:bodyPr wrap="square" rtlCol="0">
            <a:spAutoFit/>
          </a:bodyPr>
          <a:lstStyle/>
          <a:p>
            <a:r>
              <a:rPr lang="en-US" dirty="0" smtClean="0">
                <a:solidFill>
                  <a:srgbClr val="FF0000"/>
                </a:solidFill>
              </a:rPr>
              <a:t>Pr. 5</a:t>
            </a:r>
            <a:endParaRPr lang="en-US" dirty="0">
              <a:solidFill>
                <a:srgbClr val="FF0000"/>
              </a:solidFill>
            </a:endParaRPr>
          </a:p>
        </p:txBody>
      </p:sp>
      <p:sp>
        <p:nvSpPr>
          <p:cNvPr id="8" name="TextBox 7"/>
          <p:cNvSpPr txBox="1"/>
          <p:nvPr/>
        </p:nvSpPr>
        <p:spPr>
          <a:xfrm>
            <a:off x="7239000" y="5257800"/>
            <a:ext cx="685800" cy="369332"/>
          </a:xfrm>
          <a:prstGeom prst="rect">
            <a:avLst/>
          </a:prstGeom>
          <a:noFill/>
        </p:spPr>
        <p:txBody>
          <a:bodyPr wrap="square" rtlCol="0">
            <a:spAutoFit/>
          </a:bodyPr>
          <a:lstStyle/>
          <a:p>
            <a:r>
              <a:rPr lang="en-US" dirty="0" smtClean="0">
                <a:solidFill>
                  <a:srgbClr val="FF0000"/>
                </a:solidFill>
              </a:rPr>
              <a:t>Pr. 4</a:t>
            </a:r>
            <a:endParaRPr 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58813" y="456253"/>
            <a:ext cx="7824788" cy="1067748"/>
          </a:xfrm>
        </p:spPr>
        <p:txBody>
          <a:bodyPr/>
          <a:lstStyle/>
          <a:p>
            <a:pPr algn="ctr"/>
            <a:r>
              <a:rPr lang="en-US" sz="4800" dirty="0" smtClean="0">
                <a:solidFill>
                  <a:schemeClr val="accent1">
                    <a:lumMod val="75000"/>
                  </a:schemeClr>
                </a:solidFill>
              </a:rPr>
              <a:t>Memory Hierarchy</a:t>
            </a:r>
          </a:p>
        </p:txBody>
      </p:sp>
      <p:sp>
        <p:nvSpPr>
          <p:cNvPr id="39939" name="Content Placeholder 2"/>
          <p:cNvSpPr>
            <a:spLocks noGrp="1"/>
          </p:cNvSpPr>
          <p:nvPr>
            <p:ph sz="half" idx="4294967295"/>
          </p:nvPr>
        </p:nvSpPr>
        <p:spPr>
          <a:xfrm>
            <a:off x="457200" y="2362200"/>
            <a:ext cx="8534400" cy="4267200"/>
          </a:xfrm>
        </p:spPr>
        <p:txBody>
          <a:bodyPr>
            <a:normAutofit fontScale="92500" lnSpcReduction="10000"/>
          </a:bodyPr>
          <a:lstStyle/>
          <a:p>
            <a:r>
              <a:rPr lang="en-US" sz="2800" dirty="0" smtClean="0"/>
              <a:t>Design constraints on a computer’s memory</a:t>
            </a:r>
          </a:p>
          <a:p>
            <a:pPr lvl="2">
              <a:buSzPct val="140000"/>
              <a:buFont typeface="Wingdings" charset="2"/>
              <a:buChar char="§"/>
            </a:pPr>
            <a:r>
              <a:rPr lang="en-US" sz="2400" dirty="0" smtClean="0"/>
              <a:t>How much?</a:t>
            </a:r>
          </a:p>
          <a:p>
            <a:pPr lvl="2">
              <a:buSzPct val="140000"/>
              <a:buFont typeface="Wingdings" charset="2"/>
              <a:buChar char="§"/>
            </a:pPr>
            <a:r>
              <a:rPr lang="en-US" sz="2400" dirty="0" smtClean="0"/>
              <a:t>How fast?</a:t>
            </a:r>
          </a:p>
          <a:p>
            <a:pPr lvl="2">
              <a:buSzPct val="140000"/>
              <a:buFont typeface="Wingdings" charset="2"/>
              <a:buChar char="§"/>
            </a:pPr>
            <a:r>
              <a:rPr lang="en-US" sz="2400" dirty="0" smtClean="0"/>
              <a:t>How expensive?</a:t>
            </a:r>
          </a:p>
          <a:p>
            <a:r>
              <a:rPr lang="en-US" sz="2800" dirty="0" smtClean="0"/>
              <a:t>If the capacity is there, applications will likely be developed to use it</a:t>
            </a:r>
          </a:p>
          <a:p>
            <a:r>
              <a:rPr lang="en-US" sz="2800" dirty="0" smtClean="0"/>
              <a:t>Memory must be able to keep up with the processor</a:t>
            </a:r>
          </a:p>
          <a:p>
            <a:r>
              <a:rPr lang="en-US" sz="2800" dirty="0" smtClean="0"/>
              <a:t>Cost of memory must be reasonable in relationship        to the other components</a:t>
            </a:r>
          </a:p>
        </p:txBody>
      </p:sp>
      <p:sp>
        <p:nvSpPr>
          <p:cNvPr id="5" name="Footer Placeholder 4"/>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7"/>
          </a:xfrm>
        </p:spPr>
        <p:txBody>
          <a:bodyPr/>
          <a:lstStyle/>
          <a:p>
            <a:pPr algn="ctr"/>
            <a:r>
              <a:rPr lang="en-US" dirty="0" smtClean="0">
                <a:solidFill>
                  <a:schemeClr val="accent1">
                    <a:lumMod val="75000"/>
                  </a:schemeClr>
                </a:solidFill>
              </a:rPr>
              <a:t>Memory Relationships</a:t>
            </a:r>
            <a:endParaRPr lang="en-US" dirty="0">
              <a:solidFill>
                <a:schemeClr val="accent1">
                  <a:lumMod val="75000"/>
                </a:schemeClr>
              </a:solidFill>
            </a:endParaRPr>
          </a:p>
        </p:txBody>
      </p:sp>
      <p:graphicFrame>
        <p:nvGraphicFramePr>
          <p:cNvPr id="4" name="Content Placeholder 3"/>
          <p:cNvGraphicFramePr>
            <a:graphicFrameLocks noGrp="1"/>
          </p:cNvGraphicFramePr>
          <p:nvPr>
            <p:ph sz="half" idx="4294967295"/>
            <p:extLst>
              <p:ext uri="{D42A27DB-BD31-4B8C-83A1-F6EECF244321}">
                <p14:modId xmlns:p14="http://schemas.microsoft.com/office/powerpoint/2010/main" val="3289035099"/>
              </p:ext>
            </p:extLst>
          </p:nvPr>
        </p:nvGraphicFramePr>
        <p:xfrm>
          <a:off x="304800" y="2286000"/>
          <a:ext cx="85344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244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33400" y="914400"/>
            <a:ext cx="7924800" cy="3908762"/>
          </a:xfrm>
          <a:prstGeom prst="rect">
            <a:avLst/>
          </a:prstGeom>
        </p:spPr>
        <p:txBody>
          <a:bodyPr wrap="square">
            <a:spAutoFit/>
          </a:bodyPr>
          <a:lstStyle/>
          <a:p>
            <a:pPr algn="ctr"/>
            <a:r>
              <a:rPr lang="en-US" sz="3200" b="1" dirty="0" smtClean="0">
                <a:solidFill>
                  <a:schemeClr val="accent1">
                    <a:lumMod val="75000"/>
                  </a:schemeClr>
                </a:solidFill>
                <a:latin typeface="+mn-lt"/>
              </a:rPr>
              <a:t>Objectives</a:t>
            </a:r>
          </a:p>
          <a:p>
            <a:pPr algn="ctr"/>
            <a:endParaRPr lang="en-US" dirty="0">
              <a:latin typeface="+mn-lt"/>
            </a:endParaRPr>
          </a:p>
          <a:p>
            <a:r>
              <a:rPr lang="en-US" b="1" dirty="0">
                <a:latin typeface="+mn-lt"/>
              </a:rPr>
              <a:t> </a:t>
            </a:r>
            <a:endParaRPr lang="en-US" dirty="0">
              <a:latin typeface="+mn-lt"/>
            </a:endParaRPr>
          </a:p>
          <a:p>
            <a:pPr marL="342900" indent="-342900">
              <a:buAutoNum type="arabicPeriod"/>
            </a:pPr>
            <a:r>
              <a:rPr lang="en-US" dirty="0" smtClean="0">
                <a:latin typeface="+mn-lt"/>
              </a:rPr>
              <a:t>To understand and study interrupt, their pros and cons.</a:t>
            </a:r>
          </a:p>
          <a:p>
            <a:pPr marL="342900" indent="-342900">
              <a:buAutoNum type="arabicPeriod"/>
            </a:pPr>
            <a:r>
              <a:rPr lang="en-US" dirty="0" smtClean="0">
                <a:latin typeface="+mn-lt"/>
              </a:rPr>
              <a:t>Understand what an interrupt handler means</a:t>
            </a:r>
          </a:p>
          <a:p>
            <a:pPr marL="342900" indent="-342900">
              <a:buAutoNum type="arabicPeriod"/>
            </a:pPr>
            <a:r>
              <a:rPr lang="en-US" dirty="0" smtClean="0">
                <a:latin typeface="+mn-lt"/>
              </a:rPr>
              <a:t>Introduction to memory hierarchy</a:t>
            </a:r>
          </a:p>
          <a:p>
            <a:pPr marL="800100" lvl="1" indent="-342900">
              <a:buFont typeface="Arial" panose="020B0604020202020204" pitchFamily="34" charset="0"/>
              <a:buChar char="•"/>
            </a:pPr>
            <a:r>
              <a:rPr lang="en-US" dirty="0" smtClean="0">
                <a:latin typeface="+mn-lt"/>
              </a:rPr>
              <a:t>Why we use it?</a:t>
            </a:r>
          </a:p>
          <a:p>
            <a:pPr marL="800100" lvl="1" indent="-342900">
              <a:buFont typeface="Arial" panose="020B0604020202020204" pitchFamily="34" charset="0"/>
              <a:buChar char="•"/>
            </a:pPr>
            <a:r>
              <a:rPr lang="en-US" dirty="0" smtClean="0">
                <a:latin typeface="+mn-lt"/>
              </a:rPr>
              <a:t>Advantages</a:t>
            </a:r>
          </a:p>
          <a:p>
            <a:pPr marL="342900" indent="-342900">
              <a:buAutoNum type="arabicPeriod"/>
            </a:pPr>
            <a:r>
              <a:rPr lang="en-US" dirty="0" smtClean="0">
                <a:latin typeface="+mn-lt"/>
              </a:rPr>
              <a:t>Cache memory</a:t>
            </a:r>
          </a:p>
          <a:p>
            <a:pPr marL="800100" lvl="1" indent="-342900">
              <a:buFont typeface="Arial" panose="020B0604020202020204" pitchFamily="34" charset="0"/>
              <a:buChar char="•"/>
            </a:pPr>
            <a:r>
              <a:rPr lang="en-US" dirty="0" smtClean="0">
                <a:latin typeface="+mn-lt"/>
              </a:rPr>
              <a:t>Concepts, terminology</a:t>
            </a:r>
          </a:p>
          <a:p>
            <a:pPr marL="342900" indent="-342900">
              <a:buFont typeface="+mj-lt"/>
              <a:buAutoNum type="arabicPeriod"/>
            </a:pPr>
            <a:r>
              <a:rPr lang="en-US" dirty="0" smtClean="0">
                <a:latin typeface="+mn-lt"/>
              </a:rPr>
              <a:t>Mapping</a:t>
            </a:r>
          </a:p>
          <a:p>
            <a:pPr marL="342900" indent="-342900">
              <a:buAutoNum type="arabicPeriod"/>
            </a:pPr>
            <a:endParaRPr lang="en-US" b="1" dirty="0" smtClean="0">
              <a:solidFill>
                <a:srgbClr val="7030A0"/>
              </a:solidFill>
              <a:latin typeface="+mn-lt"/>
            </a:endParaRPr>
          </a:p>
          <a:p>
            <a:pPr marL="342900" indent="-342900">
              <a:buAutoNum type="arabicPeriod"/>
            </a:pPr>
            <a:endParaRPr lang="en-US" dirty="0">
              <a:solidFill>
                <a:srgbClr val="00B050"/>
              </a:solidFill>
              <a:latin typeface="+mn-lt"/>
            </a:endParaRPr>
          </a:p>
        </p:txBody>
      </p:sp>
      <p:sp>
        <p:nvSpPr>
          <p:cNvPr id="3" name="Footer Placeholder 2"/>
          <p:cNvSpPr>
            <a:spLocks noGrp="1"/>
          </p:cNvSpPr>
          <p:nvPr>
            <p:ph type="ftr" sz="quarter" idx="11"/>
          </p:nvPr>
        </p:nvSpPr>
        <p:spPr>
          <a:xfrm>
            <a:off x="318246" y="6492875"/>
            <a:ext cx="47109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1960928276"/>
      </p:ext>
    </p:extLst>
  </p:cSld>
  <p:clrMapOvr>
    <a:masterClrMapping/>
  </p:clrMapOvr>
  <p:transition spd="slow">
    <p:wheel spokes="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58813" y="456253"/>
            <a:ext cx="7824788" cy="991548"/>
          </a:xfrm>
        </p:spPr>
        <p:txBody>
          <a:bodyPr/>
          <a:lstStyle/>
          <a:p>
            <a:pPr algn="ctr"/>
            <a:r>
              <a:rPr lang="en-US" dirty="0" smtClean="0">
                <a:solidFill>
                  <a:schemeClr val="accent1">
                    <a:lumMod val="75000"/>
                  </a:schemeClr>
                </a:solidFill>
              </a:rPr>
              <a:t>The Memory Hierarchy</a:t>
            </a:r>
          </a:p>
        </p:txBody>
      </p:sp>
      <p:sp>
        <p:nvSpPr>
          <p:cNvPr id="4" name="Content Placeholder 3"/>
          <p:cNvSpPr>
            <a:spLocks noGrp="1"/>
          </p:cNvSpPr>
          <p:nvPr>
            <p:ph sz="half" idx="4294967295"/>
          </p:nvPr>
        </p:nvSpPr>
        <p:spPr>
          <a:xfrm>
            <a:off x="304800" y="1600200"/>
            <a:ext cx="4495800" cy="5257800"/>
          </a:xfrm>
        </p:spPr>
        <p:txBody>
          <a:bodyPr>
            <a:normAutofit/>
          </a:bodyPr>
          <a:lstStyle/>
          <a:p>
            <a:endParaRPr lang="en-NZ" dirty="0" smtClean="0"/>
          </a:p>
          <a:p>
            <a:pPr>
              <a:buSzPct val="109000"/>
              <a:buFont typeface="Wingdings" charset="2"/>
              <a:buChar char="§"/>
            </a:pPr>
            <a:r>
              <a:rPr lang="en-NZ" sz="3200" dirty="0" smtClean="0"/>
              <a:t>Going down the hierarchy:</a:t>
            </a:r>
            <a:endParaRPr lang="en-NZ" sz="1400" dirty="0" smtClean="0"/>
          </a:p>
          <a:p>
            <a:endParaRPr lang="en-NZ" sz="800" dirty="0" smtClean="0"/>
          </a:p>
          <a:p>
            <a:pPr lvl="1">
              <a:buFont typeface="Wingdings" charset="2"/>
              <a:buChar char="Ø"/>
            </a:pPr>
            <a:r>
              <a:rPr lang="en-NZ" sz="2595" dirty="0" smtClean="0"/>
              <a:t>Decreasing cost per bit</a:t>
            </a:r>
          </a:p>
          <a:p>
            <a:pPr lvl="1">
              <a:buFont typeface="Wingdings" charset="2"/>
              <a:buChar char="Ø"/>
            </a:pPr>
            <a:r>
              <a:rPr lang="en-NZ" sz="2595" dirty="0" smtClean="0"/>
              <a:t>Increasing capacity</a:t>
            </a:r>
          </a:p>
          <a:p>
            <a:pPr lvl="1">
              <a:buFont typeface="Wingdings" charset="2"/>
              <a:buChar char="Ø"/>
            </a:pPr>
            <a:r>
              <a:rPr lang="en-NZ" sz="2595" dirty="0" smtClean="0"/>
              <a:t>Increasing access time</a:t>
            </a:r>
          </a:p>
          <a:p>
            <a:pPr lvl="1">
              <a:buFont typeface="Wingdings" charset="2"/>
              <a:buChar char="Ø"/>
            </a:pPr>
            <a:r>
              <a:rPr lang="en-NZ" sz="2595" dirty="0" smtClean="0"/>
              <a:t>Decreasing frequency of access to the memory by the processor</a:t>
            </a:r>
          </a:p>
          <a:p>
            <a:pPr lvl="1"/>
            <a:endParaRPr lang="en-NZ" dirty="0"/>
          </a:p>
        </p:txBody>
      </p:sp>
      <p:pic>
        <p:nvPicPr>
          <p:cNvPr id="6" name="Picture 5" descr="f14.pdf"/>
          <p:cNvPicPr>
            <a:picLocks noChangeAspect="1"/>
          </p:cNvPicPr>
          <p:nvPr/>
        </p:nvPicPr>
        <p:blipFill>
          <a:blip r:embed="rId3"/>
          <a:srcRect l="7059" t="14545" r="7059" b="10909"/>
          <a:stretch>
            <a:fillRect/>
          </a:stretch>
        </p:blipFill>
        <p:spPr>
          <a:xfrm>
            <a:off x="4572000" y="1828800"/>
            <a:ext cx="4210364" cy="4729523"/>
          </a:xfrm>
          <a:prstGeom prst="rect">
            <a:avLst/>
          </a:prstGeom>
        </p:spPr>
      </p:pic>
      <p:sp>
        <p:nvSpPr>
          <p:cNvPr id="5" name="Footer Placeholder 4"/>
          <p:cNvSpPr>
            <a:spLocks noGrp="1"/>
          </p:cNvSpPr>
          <p:nvPr>
            <p:ph type="ftr" sz="quarter" idx="11"/>
          </p:nvPr>
        </p:nvSpPr>
        <p:spPr>
          <a:xfrm>
            <a:off x="318246" y="6492875"/>
            <a:ext cx="5396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400" dirty="0" smtClean="0"/>
              <a:t>Example: Effects of  Memory Hierarchy</a:t>
            </a:r>
            <a:endParaRPr lang="en-US" sz="4400"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a:t>
            </a:r>
            <a:endParaRPr lang="en-US" dirty="0"/>
          </a:p>
        </p:txBody>
      </p:sp>
      <p:pic>
        <p:nvPicPr>
          <p:cNvPr id="4" name="Picture 3"/>
          <p:cNvPicPr>
            <a:picLocks noChangeAspect="1"/>
          </p:cNvPicPr>
          <p:nvPr/>
        </p:nvPicPr>
        <p:blipFill>
          <a:blip r:embed="rId2"/>
          <a:stretch>
            <a:fillRect/>
          </a:stretch>
        </p:blipFill>
        <p:spPr>
          <a:xfrm>
            <a:off x="599282" y="2181386"/>
            <a:ext cx="7943850" cy="4486275"/>
          </a:xfrm>
          <a:prstGeom prst="rect">
            <a:avLst/>
          </a:prstGeom>
        </p:spPr>
      </p:pic>
    </p:spTree>
    <p:extLst>
      <p:ext uri="{BB962C8B-B14F-4D97-AF65-F5344CB8AC3E}">
        <p14:creationId xmlns:p14="http://schemas.microsoft.com/office/powerpoint/2010/main" val="383119546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5.pdf"/>
          <p:cNvPicPr>
            <a:picLocks noChangeAspect="1"/>
          </p:cNvPicPr>
          <p:nvPr/>
        </p:nvPicPr>
        <p:blipFill>
          <a:blip r:embed="rId3"/>
          <a:srcRect t="19091" b="31818"/>
          <a:stretch>
            <a:fillRect/>
          </a:stretch>
        </p:blipFill>
        <p:spPr>
          <a:xfrm>
            <a:off x="0" y="685800"/>
            <a:ext cx="9213864" cy="5853556"/>
          </a:xfrm>
          <a:prstGeom prst="rect">
            <a:avLst/>
          </a:prstGeom>
        </p:spPr>
      </p:pic>
      <p:sp>
        <p:nvSpPr>
          <p:cNvPr id="3" name="Footer Placeholder 2"/>
          <p:cNvSpPr>
            <a:spLocks noGrp="1"/>
          </p:cNvSpPr>
          <p:nvPr>
            <p:ph type="ftr" sz="quarter" idx="11"/>
          </p:nvPr>
        </p:nvSpPr>
        <p:spPr>
          <a:xfrm>
            <a:off x="318246" y="6492875"/>
            <a:ext cx="5853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solidFill>
                  <a:schemeClr val="accent1">
                    <a:lumMod val="75000"/>
                  </a:schemeClr>
                </a:solidFill>
              </a:rPr>
              <a:t>Interrupts</a:t>
            </a:r>
          </a:p>
        </p:txBody>
      </p:sp>
      <p:sp>
        <p:nvSpPr>
          <p:cNvPr id="23555" name="Content Placeholder 2"/>
          <p:cNvSpPr>
            <a:spLocks noGrp="1"/>
          </p:cNvSpPr>
          <p:nvPr>
            <p:ph sz="half" idx="4294967295"/>
          </p:nvPr>
        </p:nvSpPr>
        <p:spPr>
          <a:xfrm>
            <a:off x="381000" y="2209800"/>
            <a:ext cx="8534400" cy="4191000"/>
          </a:xfrm>
        </p:spPr>
        <p:txBody>
          <a:bodyPr>
            <a:normAutofit/>
          </a:bodyPr>
          <a:lstStyle/>
          <a:p>
            <a:r>
              <a:rPr lang="en-US" sz="3200" dirty="0" smtClean="0"/>
              <a:t>Mechanism by which other modules may interrupt the normal sequencing of the processor</a:t>
            </a:r>
          </a:p>
          <a:p>
            <a:r>
              <a:rPr lang="en-US" sz="3200" dirty="0" smtClean="0"/>
              <a:t>Provided to improve processor utilization</a:t>
            </a:r>
          </a:p>
          <a:p>
            <a:pPr lvl="2"/>
            <a:r>
              <a:rPr lang="en-US" sz="2400" dirty="0" smtClean="0"/>
              <a:t>Most </a:t>
            </a:r>
            <a:r>
              <a:rPr lang="en-US" sz="2400" dirty="0" smtClean="0">
                <a:solidFill>
                  <a:srgbClr val="00B050"/>
                </a:solidFill>
              </a:rPr>
              <a:t>I/O devices are </a:t>
            </a:r>
            <a:r>
              <a:rPr lang="en-US" sz="2400" u="sng" dirty="0" smtClean="0">
                <a:solidFill>
                  <a:srgbClr val="FF0000"/>
                </a:solidFill>
              </a:rPr>
              <a:t>slower </a:t>
            </a:r>
            <a:r>
              <a:rPr lang="en-US" sz="2400" dirty="0" smtClean="0">
                <a:solidFill>
                  <a:srgbClr val="00B0F0"/>
                </a:solidFill>
              </a:rPr>
              <a:t>than the processor</a:t>
            </a:r>
          </a:p>
          <a:p>
            <a:pPr lvl="2"/>
            <a:r>
              <a:rPr lang="en-US" sz="2400" dirty="0" smtClean="0">
                <a:solidFill>
                  <a:srgbClr val="00B0F0"/>
                </a:solidFill>
              </a:rPr>
              <a:t>Processor</a:t>
            </a:r>
            <a:r>
              <a:rPr lang="en-US" sz="2400" dirty="0" smtClean="0"/>
              <a:t> must pause to wait </a:t>
            </a:r>
            <a:r>
              <a:rPr lang="en-US" sz="2400" dirty="0" smtClean="0">
                <a:solidFill>
                  <a:schemeClr val="tx1"/>
                </a:solidFill>
              </a:rPr>
              <a:t>for</a:t>
            </a:r>
            <a:r>
              <a:rPr lang="en-US" sz="2400" dirty="0" smtClean="0">
                <a:solidFill>
                  <a:srgbClr val="00B050"/>
                </a:solidFill>
              </a:rPr>
              <a:t> device</a:t>
            </a:r>
          </a:p>
          <a:p>
            <a:pPr lvl="2"/>
            <a:r>
              <a:rPr lang="en-US" sz="2400" dirty="0" smtClean="0"/>
              <a:t>Wasteful use of </a:t>
            </a:r>
            <a:r>
              <a:rPr lang="en-US" sz="2400" dirty="0" smtClean="0">
                <a:solidFill>
                  <a:srgbClr val="00B0F0"/>
                </a:solidFill>
              </a:rPr>
              <a:t>the processor</a:t>
            </a:r>
          </a:p>
        </p:txBody>
      </p:sp>
      <p:sp>
        <p:nvSpPr>
          <p:cNvPr id="5" name="Footer Placeholder 4"/>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33400" y="914400"/>
            <a:ext cx="7924800" cy="5293758"/>
          </a:xfrm>
          <a:prstGeom prst="rect">
            <a:avLst/>
          </a:prstGeom>
        </p:spPr>
        <p:txBody>
          <a:bodyPr wrap="square">
            <a:spAutoFit/>
          </a:bodyPr>
          <a:lstStyle/>
          <a:p>
            <a:pPr algn="ctr"/>
            <a:r>
              <a:rPr lang="en-US" sz="3200" b="1" dirty="0">
                <a:solidFill>
                  <a:schemeClr val="accent1">
                    <a:lumMod val="75000"/>
                  </a:schemeClr>
                </a:solidFill>
                <a:latin typeface="+mn-lt"/>
              </a:rPr>
              <a:t>Table 1.1     Classes of </a:t>
            </a:r>
            <a:r>
              <a:rPr lang="en-US" sz="3200" b="1" dirty="0" smtClean="0">
                <a:solidFill>
                  <a:schemeClr val="accent1">
                    <a:lumMod val="75000"/>
                  </a:schemeClr>
                </a:solidFill>
                <a:latin typeface="+mn-lt"/>
              </a:rPr>
              <a:t>Interrupts</a:t>
            </a:r>
          </a:p>
          <a:p>
            <a:pPr algn="ctr"/>
            <a:endParaRPr lang="en-US" dirty="0">
              <a:latin typeface="+mn-lt"/>
            </a:endParaRPr>
          </a:p>
          <a:p>
            <a:r>
              <a:rPr lang="en-US" b="1" dirty="0">
                <a:latin typeface="+mn-lt"/>
              </a:rPr>
              <a:t> </a:t>
            </a:r>
            <a:endParaRPr lang="en-US" dirty="0">
              <a:latin typeface="+mn-lt"/>
            </a:endParaRPr>
          </a:p>
          <a:p>
            <a:r>
              <a:rPr lang="en-US" b="1" dirty="0">
                <a:solidFill>
                  <a:srgbClr val="7030A0"/>
                </a:solidFill>
                <a:latin typeface="+mn-lt"/>
              </a:rPr>
              <a:t>Program</a:t>
            </a:r>
            <a:r>
              <a:rPr lang="en-US" dirty="0" smtClean="0">
                <a:solidFill>
                  <a:srgbClr val="7030A0"/>
                </a:solidFill>
                <a:latin typeface="+mn-lt"/>
              </a:rPr>
              <a:t>		Generated </a:t>
            </a:r>
            <a:r>
              <a:rPr lang="en-US" dirty="0">
                <a:solidFill>
                  <a:srgbClr val="7030A0"/>
                </a:solidFill>
                <a:latin typeface="+mn-lt"/>
              </a:rPr>
              <a:t>by some condition that occurs as a result of an </a:t>
            </a:r>
            <a:r>
              <a:rPr lang="en-US" dirty="0" smtClean="0">
                <a:solidFill>
                  <a:srgbClr val="7030A0"/>
                </a:solidFill>
                <a:latin typeface="+mn-lt"/>
              </a:rPr>
              <a:t>		instruction </a:t>
            </a:r>
            <a:r>
              <a:rPr lang="en-US" dirty="0">
                <a:solidFill>
                  <a:srgbClr val="7030A0"/>
                </a:solidFill>
                <a:latin typeface="+mn-lt"/>
              </a:rPr>
              <a:t>execution, such as arithmetic overflow, division </a:t>
            </a:r>
            <a:r>
              <a:rPr lang="en-US" dirty="0" smtClean="0">
                <a:solidFill>
                  <a:srgbClr val="7030A0"/>
                </a:solidFill>
                <a:latin typeface="+mn-lt"/>
              </a:rPr>
              <a:t>		by </a:t>
            </a:r>
            <a:r>
              <a:rPr lang="en-US" dirty="0">
                <a:solidFill>
                  <a:srgbClr val="7030A0"/>
                </a:solidFill>
                <a:latin typeface="+mn-lt"/>
              </a:rPr>
              <a:t>zero, attempt to execute an illegal machine instruction, </a:t>
            </a:r>
            <a:r>
              <a:rPr lang="en-US" dirty="0" smtClean="0">
                <a:solidFill>
                  <a:srgbClr val="7030A0"/>
                </a:solidFill>
                <a:latin typeface="+mn-lt"/>
              </a:rPr>
              <a:t>		and </a:t>
            </a:r>
            <a:r>
              <a:rPr lang="en-US" dirty="0">
                <a:solidFill>
                  <a:srgbClr val="7030A0"/>
                </a:solidFill>
                <a:latin typeface="+mn-lt"/>
              </a:rPr>
              <a:t>reference outside a user's allowed memory space.</a:t>
            </a:r>
          </a:p>
          <a:p>
            <a:r>
              <a:rPr lang="en-US" dirty="0">
                <a:latin typeface="+mn-lt"/>
              </a:rPr>
              <a:t> </a:t>
            </a:r>
          </a:p>
          <a:p>
            <a:r>
              <a:rPr lang="en-US" b="1" dirty="0">
                <a:solidFill>
                  <a:srgbClr val="00B050"/>
                </a:solidFill>
                <a:latin typeface="+mn-lt"/>
              </a:rPr>
              <a:t>Timer</a:t>
            </a:r>
            <a:r>
              <a:rPr lang="en-US" dirty="0">
                <a:solidFill>
                  <a:srgbClr val="00B050"/>
                </a:solidFill>
                <a:latin typeface="+mn-lt"/>
              </a:rPr>
              <a:t>	</a:t>
            </a:r>
            <a:r>
              <a:rPr lang="en-US" dirty="0" smtClean="0">
                <a:solidFill>
                  <a:srgbClr val="00B050"/>
                </a:solidFill>
                <a:latin typeface="+mn-lt"/>
              </a:rPr>
              <a:t>	Generated </a:t>
            </a:r>
            <a:r>
              <a:rPr lang="en-US" dirty="0">
                <a:solidFill>
                  <a:srgbClr val="00B050"/>
                </a:solidFill>
                <a:latin typeface="+mn-lt"/>
              </a:rPr>
              <a:t>by a timer within the processor. This allows the </a:t>
            </a:r>
            <a:r>
              <a:rPr lang="en-US" dirty="0" smtClean="0">
                <a:solidFill>
                  <a:srgbClr val="00B050"/>
                </a:solidFill>
                <a:latin typeface="+mn-lt"/>
              </a:rPr>
              <a:t>		operating </a:t>
            </a:r>
            <a:r>
              <a:rPr lang="en-US" dirty="0">
                <a:solidFill>
                  <a:srgbClr val="00B050"/>
                </a:solidFill>
                <a:latin typeface="+mn-lt"/>
              </a:rPr>
              <a:t>system to perform certain functions on a regular </a:t>
            </a:r>
            <a:r>
              <a:rPr lang="en-US" dirty="0" smtClean="0">
                <a:solidFill>
                  <a:srgbClr val="00B050"/>
                </a:solidFill>
                <a:latin typeface="+mn-lt"/>
              </a:rPr>
              <a:t>		basis</a:t>
            </a:r>
            <a:r>
              <a:rPr lang="en-US" dirty="0">
                <a:solidFill>
                  <a:srgbClr val="00B050"/>
                </a:solidFill>
                <a:latin typeface="+mn-lt"/>
              </a:rPr>
              <a:t>.</a:t>
            </a:r>
          </a:p>
          <a:p>
            <a:r>
              <a:rPr lang="en-US" dirty="0">
                <a:latin typeface="+mn-lt"/>
              </a:rPr>
              <a:t> </a:t>
            </a:r>
          </a:p>
          <a:p>
            <a:r>
              <a:rPr lang="en-US" b="1" dirty="0">
                <a:solidFill>
                  <a:srgbClr val="7030A0"/>
                </a:solidFill>
                <a:latin typeface="+mn-lt"/>
              </a:rPr>
              <a:t>I/O</a:t>
            </a:r>
            <a:r>
              <a:rPr lang="en-US" dirty="0">
                <a:solidFill>
                  <a:srgbClr val="7030A0"/>
                </a:solidFill>
                <a:latin typeface="+mn-lt"/>
              </a:rPr>
              <a:t>	</a:t>
            </a:r>
            <a:r>
              <a:rPr lang="en-US" dirty="0" smtClean="0">
                <a:solidFill>
                  <a:srgbClr val="7030A0"/>
                </a:solidFill>
                <a:latin typeface="+mn-lt"/>
              </a:rPr>
              <a:t>	Generated </a:t>
            </a:r>
            <a:r>
              <a:rPr lang="en-US" dirty="0">
                <a:solidFill>
                  <a:srgbClr val="7030A0"/>
                </a:solidFill>
                <a:latin typeface="+mn-lt"/>
              </a:rPr>
              <a:t>by an I/O controller, to signal normal </a:t>
            </a:r>
            <a:r>
              <a:rPr lang="en-US" dirty="0" smtClean="0">
                <a:solidFill>
                  <a:srgbClr val="7030A0"/>
                </a:solidFill>
                <a:latin typeface="+mn-lt"/>
              </a:rPr>
              <a:t>			completion </a:t>
            </a:r>
            <a:r>
              <a:rPr lang="en-US" dirty="0">
                <a:solidFill>
                  <a:srgbClr val="7030A0"/>
                </a:solidFill>
                <a:latin typeface="+mn-lt"/>
              </a:rPr>
              <a:t>of an operation or to signal a variety of error </a:t>
            </a:r>
            <a:r>
              <a:rPr lang="en-US" dirty="0" smtClean="0">
                <a:solidFill>
                  <a:srgbClr val="7030A0"/>
                </a:solidFill>
                <a:latin typeface="+mn-lt"/>
              </a:rPr>
              <a:t>		conditions</a:t>
            </a:r>
            <a:r>
              <a:rPr lang="en-US" dirty="0">
                <a:solidFill>
                  <a:srgbClr val="7030A0"/>
                </a:solidFill>
                <a:latin typeface="+mn-lt"/>
              </a:rPr>
              <a:t>.</a:t>
            </a:r>
          </a:p>
          <a:p>
            <a:r>
              <a:rPr lang="en-US" dirty="0">
                <a:latin typeface="+mn-lt"/>
              </a:rPr>
              <a:t> </a:t>
            </a:r>
          </a:p>
          <a:p>
            <a:r>
              <a:rPr lang="en-US" b="1" dirty="0">
                <a:solidFill>
                  <a:srgbClr val="00B050"/>
                </a:solidFill>
                <a:latin typeface="+mn-lt"/>
              </a:rPr>
              <a:t>Hardware </a:t>
            </a:r>
            <a:r>
              <a:rPr lang="en-US" b="1" dirty="0" smtClean="0">
                <a:solidFill>
                  <a:srgbClr val="00B050"/>
                </a:solidFill>
                <a:latin typeface="+mn-lt"/>
              </a:rPr>
              <a:t>	</a:t>
            </a:r>
            <a:r>
              <a:rPr lang="en-US" dirty="0" smtClean="0">
                <a:solidFill>
                  <a:srgbClr val="00B050"/>
                </a:solidFill>
                <a:latin typeface="+mn-lt"/>
              </a:rPr>
              <a:t>Generated </a:t>
            </a:r>
            <a:r>
              <a:rPr lang="en-US" dirty="0">
                <a:solidFill>
                  <a:srgbClr val="00B050"/>
                </a:solidFill>
                <a:latin typeface="+mn-lt"/>
              </a:rPr>
              <a:t>by a failure, such as power failure or memory </a:t>
            </a:r>
            <a:endParaRPr lang="en-US" b="1" dirty="0" smtClean="0">
              <a:solidFill>
                <a:srgbClr val="00B050"/>
              </a:solidFill>
              <a:latin typeface="+mn-lt"/>
            </a:endParaRPr>
          </a:p>
          <a:p>
            <a:r>
              <a:rPr lang="en-US" b="1" dirty="0" smtClean="0">
                <a:solidFill>
                  <a:srgbClr val="00B050"/>
                </a:solidFill>
                <a:latin typeface="+mn-lt"/>
              </a:rPr>
              <a:t>failure</a:t>
            </a:r>
            <a:r>
              <a:rPr lang="en-US" dirty="0">
                <a:solidFill>
                  <a:srgbClr val="00B050"/>
                </a:solidFill>
                <a:latin typeface="+mn-lt"/>
              </a:rPr>
              <a:t>	</a:t>
            </a:r>
            <a:r>
              <a:rPr lang="en-US" dirty="0" smtClean="0">
                <a:solidFill>
                  <a:srgbClr val="00B050"/>
                </a:solidFill>
                <a:latin typeface="+mn-lt"/>
              </a:rPr>
              <a:t>	parity </a:t>
            </a:r>
            <a:r>
              <a:rPr lang="en-US" dirty="0">
                <a:solidFill>
                  <a:srgbClr val="00B050"/>
                </a:solidFill>
                <a:latin typeface="+mn-lt"/>
              </a:rPr>
              <a:t>error.</a:t>
            </a:r>
          </a:p>
        </p:txBody>
      </p:sp>
      <p:sp>
        <p:nvSpPr>
          <p:cNvPr id="3" name="Footer Placeholder 2"/>
          <p:cNvSpPr>
            <a:spLocks noGrp="1"/>
          </p:cNvSpPr>
          <p:nvPr>
            <p:ph type="ftr" sz="quarter" idx="11"/>
          </p:nvPr>
        </p:nvSpPr>
        <p:spPr>
          <a:xfrm>
            <a:off x="318246" y="6492875"/>
            <a:ext cx="4710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spd="slow">
    <p:wheel spokes="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18246" y="533400"/>
            <a:ext cx="8520954" cy="6401753"/>
          </a:xfrm>
          <a:prstGeom prst="rect">
            <a:avLst/>
          </a:prstGeom>
        </p:spPr>
        <p:txBody>
          <a:bodyPr wrap="square">
            <a:spAutoFit/>
          </a:bodyPr>
          <a:lstStyle/>
          <a:p>
            <a:pPr algn="ctr"/>
            <a:r>
              <a:rPr lang="en-US" sz="3200" b="1" dirty="0" smtClean="0">
                <a:solidFill>
                  <a:schemeClr val="accent1">
                    <a:lumMod val="75000"/>
                  </a:schemeClr>
                </a:solidFill>
                <a:latin typeface="+mj-lt"/>
              </a:rPr>
              <a:t>Processor –Printer Example</a:t>
            </a:r>
          </a:p>
          <a:p>
            <a:r>
              <a:rPr lang="en-US" b="1" dirty="0" smtClean="0">
                <a:latin typeface="+mj-lt"/>
              </a:rPr>
              <a:t>Analogy: </a:t>
            </a:r>
            <a:r>
              <a:rPr lang="en-US" b="1" dirty="0" smtClean="0">
                <a:solidFill>
                  <a:srgbClr val="FF0000"/>
                </a:solidFill>
                <a:latin typeface="+mj-lt"/>
              </a:rPr>
              <a:t>Processor ~ Flash </a:t>
            </a:r>
            <a:r>
              <a:rPr lang="en-US" b="1" dirty="0" smtClean="0">
                <a:latin typeface="+mj-lt"/>
              </a:rPr>
              <a:t>and </a:t>
            </a:r>
            <a:r>
              <a:rPr lang="en-US" b="1" dirty="0" smtClean="0">
                <a:solidFill>
                  <a:srgbClr val="00B0F0"/>
                </a:solidFill>
                <a:latin typeface="+mj-lt"/>
              </a:rPr>
              <a:t>Printer ~ Sloth </a:t>
            </a:r>
          </a:p>
          <a:p>
            <a:r>
              <a:rPr lang="en-US" dirty="0" smtClean="0">
                <a:latin typeface="+mj-lt"/>
              </a:rPr>
              <a:t>Consider a PC that operates at a 1GHz, which would allow roughly 1x10^9 instructions per second. A typical hard disk has a rotational speed of 7200 rpm (revolutions per minute) for a half track rotation time of 4 </a:t>
            </a:r>
            <a:r>
              <a:rPr lang="en-US" dirty="0" err="1" smtClean="0">
                <a:latin typeface="+mj-lt"/>
              </a:rPr>
              <a:t>ms.</a:t>
            </a:r>
            <a:r>
              <a:rPr lang="en-US" dirty="0" smtClean="0">
                <a:latin typeface="+mj-lt"/>
              </a:rPr>
              <a:t> </a:t>
            </a:r>
          </a:p>
          <a:p>
            <a:r>
              <a:rPr lang="en-US" dirty="0" smtClean="0">
                <a:latin typeface="+mj-lt"/>
              </a:rPr>
              <a:t>Let’s go deeper into this:</a:t>
            </a:r>
          </a:p>
          <a:p>
            <a:r>
              <a:rPr lang="en-US" dirty="0" smtClean="0">
                <a:latin typeface="+mj-lt"/>
              </a:rPr>
              <a:t>---------------------------------------------------------------------------------------------------------------</a:t>
            </a:r>
          </a:p>
          <a:p>
            <a:r>
              <a:rPr lang="en-US" b="1" u="sng" dirty="0" smtClean="0">
                <a:solidFill>
                  <a:srgbClr val="FF0000"/>
                </a:solidFill>
                <a:latin typeface="+mj-lt"/>
              </a:rPr>
              <a:t>Hard Disk:  </a:t>
            </a:r>
          </a:p>
          <a:p>
            <a:r>
              <a:rPr lang="en-US" dirty="0" smtClean="0">
                <a:latin typeface="+mj-lt"/>
              </a:rPr>
              <a:t>7200 </a:t>
            </a:r>
            <a:r>
              <a:rPr lang="en-US" dirty="0" err="1" smtClean="0">
                <a:latin typeface="+mj-lt"/>
              </a:rPr>
              <a:t>rmp</a:t>
            </a:r>
            <a:r>
              <a:rPr lang="en-US" dirty="0" smtClean="0">
                <a:latin typeface="+mj-lt"/>
              </a:rPr>
              <a:t> means :	</a:t>
            </a:r>
            <a:r>
              <a:rPr lang="en-US" dirty="0" smtClean="0">
                <a:latin typeface="+mj-lt"/>
                <a:sym typeface="Wingdings" panose="05000000000000000000" pitchFamily="2" charset="2"/>
              </a:rPr>
              <a:t>7200 rev ----------------- 60 sec</a:t>
            </a:r>
          </a:p>
          <a:p>
            <a:r>
              <a:rPr lang="en-US" dirty="0">
                <a:latin typeface="+mj-lt"/>
                <a:sym typeface="Wingdings" panose="05000000000000000000" pitchFamily="2" charset="2"/>
              </a:rPr>
              <a:t>	</a:t>
            </a:r>
            <a:r>
              <a:rPr lang="en-US" dirty="0" smtClean="0">
                <a:latin typeface="+mj-lt"/>
                <a:sym typeface="Wingdings" panose="05000000000000000000" pitchFamily="2" charset="2"/>
              </a:rPr>
              <a:t>	1 rev	----------------- x (?)   </a:t>
            </a:r>
            <a:r>
              <a:rPr lang="en-US" dirty="0" smtClean="0">
                <a:solidFill>
                  <a:srgbClr val="FF0000"/>
                </a:solidFill>
                <a:latin typeface="+mj-lt"/>
                <a:sym typeface="Wingdings" panose="05000000000000000000" pitchFamily="2" charset="2"/>
              </a:rPr>
              <a:t>solving for x:</a:t>
            </a:r>
            <a:endParaRPr lang="en-US" dirty="0">
              <a:solidFill>
                <a:srgbClr val="FF0000"/>
              </a:solidFill>
              <a:latin typeface="+mj-lt"/>
              <a:sym typeface="Wingdings" panose="05000000000000000000" pitchFamily="2" charset="2"/>
            </a:endParaRPr>
          </a:p>
          <a:p>
            <a:r>
              <a:rPr lang="en-US" dirty="0" smtClean="0">
                <a:latin typeface="+mj-lt"/>
                <a:sym typeface="Wingdings" panose="05000000000000000000" pitchFamily="2" charset="2"/>
              </a:rPr>
              <a:t>		x = (60*1)/7200 = 8.333x10^(-3)  [</a:t>
            </a:r>
            <a:r>
              <a:rPr lang="en-US" dirty="0" smtClean="0">
                <a:solidFill>
                  <a:srgbClr val="00B050"/>
                </a:solidFill>
                <a:latin typeface="+mj-lt"/>
                <a:sym typeface="Wingdings" panose="05000000000000000000" pitchFamily="2" charset="2"/>
              </a:rPr>
              <a:t>careful with the UNITS</a:t>
            </a:r>
            <a:r>
              <a:rPr lang="en-US" dirty="0" smtClean="0">
                <a:latin typeface="+mj-lt"/>
                <a:sym typeface="Wingdings" panose="05000000000000000000" pitchFamily="2" charset="2"/>
              </a:rPr>
              <a:t>]</a:t>
            </a:r>
          </a:p>
          <a:p>
            <a:r>
              <a:rPr lang="en-US" dirty="0">
                <a:latin typeface="+mj-lt"/>
                <a:sym typeface="Wingdings" panose="05000000000000000000" pitchFamily="2" charset="2"/>
              </a:rPr>
              <a:t>	</a:t>
            </a:r>
            <a:r>
              <a:rPr lang="en-US" dirty="0" smtClean="0">
                <a:latin typeface="+mj-lt"/>
                <a:sym typeface="Wingdings" panose="05000000000000000000" pitchFamily="2" charset="2"/>
              </a:rPr>
              <a:t>	(x/2) = 4.16667x10(-3) = ~ 4ms (Half track rotation time)</a:t>
            </a:r>
          </a:p>
          <a:p>
            <a:r>
              <a:rPr lang="en-US" dirty="0" smtClean="0">
                <a:latin typeface="+mj-lt"/>
              </a:rPr>
              <a:t>--------------------------------------------------------------------------------------------------</a:t>
            </a:r>
            <a:endParaRPr lang="en-US" dirty="0">
              <a:latin typeface="+mj-lt"/>
            </a:endParaRPr>
          </a:p>
          <a:p>
            <a:r>
              <a:rPr lang="en-US" b="1" u="sng" dirty="0" smtClean="0">
                <a:solidFill>
                  <a:srgbClr val="FF0000"/>
                </a:solidFill>
                <a:latin typeface="+mj-lt"/>
              </a:rPr>
              <a:t>Processor:</a:t>
            </a:r>
          </a:p>
          <a:p>
            <a:r>
              <a:rPr lang="en-US" dirty="0">
                <a:latin typeface="+mj-lt"/>
              </a:rPr>
              <a:t>	</a:t>
            </a:r>
            <a:r>
              <a:rPr lang="en-US" dirty="0" smtClean="0">
                <a:latin typeface="+mj-lt"/>
              </a:rPr>
              <a:t>	1x10^9 instructions -------- 1 sec</a:t>
            </a:r>
          </a:p>
          <a:p>
            <a:r>
              <a:rPr lang="en-US" dirty="0" smtClean="0">
                <a:latin typeface="+mj-lt"/>
              </a:rPr>
              <a:t>		1 instruction 	----------  x (?) </a:t>
            </a:r>
            <a:r>
              <a:rPr lang="en-US" dirty="0" smtClean="0">
                <a:latin typeface="+mj-lt"/>
                <a:sym typeface="Wingdings" panose="05000000000000000000" pitchFamily="2" charset="2"/>
              </a:rPr>
              <a:t> solving for x:</a:t>
            </a:r>
          </a:p>
          <a:p>
            <a:r>
              <a:rPr lang="en-US" dirty="0">
                <a:latin typeface="+mj-lt"/>
                <a:sym typeface="Wingdings" panose="05000000000000000000" pitchFamily="2" charset="2"/>
              </a:rPr>
              <a:t>	</a:t>
            </a:r>
            <a:r>
              <a:rPr lang="en-US" dirty="0" smtClean="0">
                <a:latin typeface="+mj-lt"/>
                <a:sym typeface="Wingdings" panose="05000000000000000000" pitchFamily="2" charset="2"/>
              </a:rPr>
              <a:t>	x = 1/ </a:t>
            </a:r>
            <a:r>
              <a:rPr lang="en-US" dirty="0" smtClean="0">
                <a:latin typeface="+mj-lt"/>
              </a:rPr>
              <a:t>1x10^9 = </a:t>
            </a:r>
            <a:r>
              <a:rPr lang="en-US" dirty="0">
                <a:latin typeface="+mj-lt"/>
              </a:rPr>
              <a:t>1x10</a:t>
            </a:r>
            <a:r>
              <a:rPr lang="en-US" dirty="0" smtClean="0">
                <a:latin typeface="+mj-lt"/>
              </a:rPr>
              <a:t>^ -9 = 1 ns. </a:t>
            </a:r>
            <a:r>
              <a:rPr lang="en-US" dirty="0">
                <a:latin typeface="+mj-lt"/>
                <a:sym typeface="Wingdings" panose="05000000000000000000" pitchFamily="2" charset="2"/>
              </a:rPr>
              <a:t>[</a:t>
            </a:r>
            <a:r>
              <a:rPr lang="en-US" dirty="0">
                <a:solidFill>
                  <a:srgbClr val="00B050"/>
                </a:solidFill>
                <a:latin typeface="+mj-lt"/>
                <a:sym typeface="Wingdings" panose="05000000000000000000" pitchFamily="2" charset="2"/>
              </a:rPr>
              <a:t>careful with the UNITS</a:t>
            </a:r>
            <a:r>
              <a:rPr lang="en-US" dirty="0" smtClean="0">
                <a:latin typeface="+mj-lt"/>
                <a:sym typeface="Wingdings" panose="05000000000000000000" pitchFamily="2" charset="2"/>
              </a:rPr>
              <a:t>]</a:t>
            </a:r>
          </a:p>
          <a:p>
            <a:r>
              <a:rPr lang="en-US" dirty="0" smtClean="0">
                <a:latin typeface="+mj-lt"/>
                <a:sym typeface="Wingdings" panose="05000000000000000000" pitchFamily="2" charset="2"/>
              </a:rPr>
              <a:t>--------------------------------------------------------------------------------------</a:t>
            </a:r>
          </a:p>
          <a:p>
            <a:r>
              <a:rPr lang="en-US" b="1" u="sng" dirty="0" smtClean="0">
                <a:solidFill>
                  <a:srgbClr val="FF0000"/>
                </a:solidFill>
                <a:latin typeface="+mj-lt"/>
                <a:sym typeface="Wingdings" panose="05000000000000000000" pitchFamily="2" charset="2"/>
              </a:rPr>
              <a:t>Ratio</a:t>
            </a:r>
            <a:r>
              <a:rPr lang="en-US" b="1" dirty="0" smtClean="0">
                <a:latin typeface="+mj-lt"/>
                <a:sym typeface="Wingdings" panose="05000000000000000000" pitchFamily="2" charset="2"/>
              </a:rPr>
              <a:t>:   </a:t>
            </a:r>
            <a:r>
              <a:rPr lang="en-US" dirty="0" smtClean="0">
                <a:latin typeface="+mj-lt"/>
                <a:sym typeface="Wingdings" panose="05000000000000000000" pitchFamily="2" charset="2"/>
              </a:rPr>
              <a:t>Hard Disk / Processor   4ms/1ns = 4x10^6 = 4 Millions</a:t>
            </a:r>
            <a:endParaRPr lang="en-US" dirty="0">
              <a:latin typeface="+mj-lt"/>
              <a:sym typeface="Wingdings" panose="05000000000000000000" pitchFamily="2" charset="2"/>
            </a:endParaRPr>
          </a:p>
          <a:p>
            <a:endParaRPr lang="en-US" dirty="0" smtClean="0">
              <a:latin typeface="+mj-lt"/>
            </a:endParaRPr>
          </a:p>
          <a:p>
            <a:endParaRPr lang="en-US" dirty="0" smtClean="0">
              <a:latin typeface="+mj-lt"/>
            </a:endParaRPr>
          </a:p>
          <a:p>
            <a:endParaRPr lang="en-US" dirty="0" smtClean="0">
              <a:latin typeface="+mj-lt"/>
            </a:endParaRPr>
          </a:p>
        </p:txBody>
      </p:sp>
      <p:sp>
        <p:nvSpPr>
          <p:cNvPr id="3" name="Footer Placeholder 2"/>
          <p:cNvSpPr>
            <a:spLocks noGrp="1"/>
          </p:cNvSpPr>
          <p:nvPr>
            <p:ph type="ftr" sz="quarter" idx="11"/>
          </p:nvPr>
        </p:nvSpPr>
        <p:spPr>
          <a:xfrm>
            <a:off x="318246" y="6492875"/>
            <a:ext cx="47109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448494634"/>
      </p:ext>
    </p:extLst>
  </p:cSld>
  <p:clrMapOvr>
    <a:masterClrMapping/>
  </p:clrMapOvr>
  <p:transition spd="slow">
    <p:wheel spokes="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762000" y="1447800"/>
            <a:ext cx="3657600" cy="1098332"/>
          </a:xfrm>
        </p:spPr>
        <p:txBody>
          <a:bodyPr/>
          <a:lstStyle/>
          <a:p>
            <a:pPr algn="ctr"/>
            <a:r>
              <a:rPr lang="en-US" sz="2800" dirty="0" smtClean="0"/>
              <a:t>Figure 1.5a</a:t>
            </a:r>
            <a:r>
              <a:rPr lang="en-US" sz="1100" dirty="0" smtClean="0"/>
              <a:t/>
            </a:r>
            <a:br>
              <a:rPr lang="en-US" sz="1100" dirty="0" smtClean="0"/>
            </a:br>
            <a:r>
              <a:rPr lang="en-US" sz="2800" dirty="0" smtClean="0"/>
              <a:t>Flow of Control </a:t>
            </a:r>
            <a:br>
              <a:rPr lang="en-US" sz="2800" dirty="0" smtClean="0"/>
            </a:br>
            <a:r>
              <a:rPr lang="en-US" sz="2800" dirty="0" smtClean="0"/>
              <a:t>Without Interrupts</a:t>
            </a:r>
          </a:p>
        </p:txBody>
      </p:sp>
      <p:pic>
        <p:nvPicPr>
          <p:cNvPr id="3" name="Picture 2" descr="f5.pdf"/>
          <p:cNvPicPr>
            <a:picLocks noChangeAspect="1"/>
          </p:cNvPicPr>
          <p:nvPr/>
        </p:nvPicPr>
        <p:blipFill>
          <a:blip r:embed="rId3">
            <a:extLst>
              <a:ext uri="{28A0092B-C50C-407E-A947-70E740481C1C}">
                <a14:useLocalDpi xmlns:a14="http://schemas.microsoft.com/office/drawing/2010/main" val="0"/>
              </a:ext>
            </a:extLst>
          </a:blip>
          <a:srcRect l="4706" t="20909" r="64706" b="33636"/>
          <a:stretch>
            <a:fillRect/>
          </a:stretch>
        </p:blipFill>
        <p:spPr>
          <a:xfrm>
            <a:off x="5029200" y="539258"/>
            <a:ext cx="3124200" cy="6008202"/>
          </a:xfrm>
          <a:prstGeom prst="rect">
            <a:avLst/>
          </a:prstGeom>
        </p:spPr>
      </p:pic>
      <p:sp>
        <p:nvSpPr>
          <p:cNvPr id="4" name="Footer Placeholder 3"/>
          <p:cNvSpPr>
            <a:spLocks noGrp="1"/>
          </p:cNvSpPr>
          <p:nvPr>
            <p:ph type="ftr" sz="quarter" idx="11"/>
          </p:nvPr>
        </p:nvSpPr>
        <p:spPr>
          <a:xfrm>
            <a:off x="318246" y="6492875"/>
            <a:ext cx="5168153" cy="365125"/>
          </a:xfrm>
        </p:spPr>
        <p:txBody>
          <a:bodyPr/>
          <a:lstStyle/>
          <a:p>
            <a:pPr>
              <a:defRPr/>
            </a:pPr>
            <a:r>
              <a:rPr lang="en-US" dirty="0" smtClean="0"/>
              <a:t>© 2017 Pearson Education, Inc., Hoboken, NJ. All rights reserved.</a:t>
            </a:r>
            <a:endParaRPr lang="en-US" dirty="0"/>
          </a:p>
        </p:txBody>
      </p:sp>
      <p:sp>
        <p:nvSpPr>
          <p:cNvPr id="2" name="TextBox 1"/>
          <p:cNvSpPr txBox="1"/>
          <p:nvPr/>
        </p:nvSpPr>
        <p:spPr>
          <a:xfrm>
            <a:off x="457200" y="2819400"/>
            <a:ext cx="4419600" cy="2585323"/>
          </a:xfrm>
          <a:prstGeom prst="rect">
            <a:avLst/>
          </a:prstGeom>
          <a:noFill/>
        </p:spPr>
        <p:txBody>
          <a:bodyPr wrap="square" rtlCol="0">
            <a:spAutoFit/>
          </a:bodyPr>
          <a:lstStyle/>
          <a:p>
            <a:r>
              <a:rPr lang="en-US" dirty="0" smtClean="0"/>
              <a:t>Once the I/O command is issued, the Processor:</a:t>
            </a:r>
          </a:p>
          <a:p>
            <a:endParaRPr lang="en-US" dirty="0" smtClean="0"/>
          </a:p>
          <a:p>
            <a:pPr marL="342900" indent="-342900">
              <a:buAutoNum type="arabicPeriod"/>
            </a:pPr>
            <a:r>
              <a:rPr lang="en-US" dirty="0" smtClean="0"/>
              <a:t>Will Wait </a:t>
            </a:r>
          </a:p>
          <a:p>
            <a:pPr marL="342900" indent="-342900">
              <a:buAutoNum type="arabicPeriod"/>
            </a:pPr>
            <a:endParaRPr lang="en-US" dirty="0" smtClean="0"/>
          </a:p>
          <a:p>
            <a:r>
              <a:rPr lang="en-US" dirty="0" smtClean="0"/>
              <a:t>OR</a:t>
            </a:r>
          </a:p>
          <a:p>
            <a:endParaRPr lang="en-US" dirty="0" smtClean="0"/>
          </a:p>
          <a:p>
            <a:r>
              <a:rPr lang="en-US" dirty="0" smtClean="0"/>
              <a:t>2. Periodically will check the status (poll) of the I/O Device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95800" y="6248400"/>
            <a:ext cx="3352800" cy="445532"/>
          </a:xfrm>
          <a:prstGeom prst="rect">
            <a:avLst/>
          </a:prstGeom>
          <a:noFill/>
        </p:spPr>
        <p:txBody>
          <a:bodyPr wrap="square" rtlCol="0">
            <a:spAutoFit/>
          </a:bodyPr>
          <a:lstStyle/>
          <a:p>
            <a:endParaRPr lang="en-US" dirty="0"/>
          </a:p>
        </p:txBody>
      </p:sp>
      <p:sp>
        <p:nvSpPr>
          <p:cNvPr id="6" name="Title 1"/>
          <p:cNvSpPr txBox="1">
            <a:spLocks/>
          </p:cNvSpPr>
          <p:nvPr/>
        </p:nvSpPr>
        <p:spPr>
          <a:xfrm>
            <a:off x="762000" y="685800"/>
            <a:ext cx="3657600" cy="1219200"/>
          </a:xfrm>
          <a:prstGeom prst="rect">
            <a:avLst/>
          </a:prstGeom>
          <a:effectLst/>
        </p:spPr>
        <p:txBody>
          <a:bodyPr vert="horz" lIns="91440" tIns="0" rIns="91440" bIns="0" rtlCol="0" anchor="b" anchorCtr="0">
            <a:noAutofit/>
          </a:bodyPr>
          <a:lstStyle/>
          <a:p>
            <a:pPr marL="0" marR="0" lvl="0" indent="0" algn="ctr" defTabSz="914400" rtl="0" eaLnBrk="1" fontAlgn="auto" latinLnBrk="0" hangingPunct="1">
              <a:lnSpc>
                <a:spcPts val="54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accent1"/>
                </a:solidFill>
                <a:effectLst/>
                <a:uLnTx/>
                <a:uFillTx/>
                <a:latin typeface="+mj-lt"/>
                <a:ea typeface="+mj-ea"/>
                <a:cs typeface="+mj-cs"/>
              </a:rPr>
              <a:t>Figure 1.5b</a:t>
            </a:r>
          </a:p>
          <a:p>
            <a:pPr marL="0" marR="0" lvl="0" indent="0" algn="ctr" defTabSz="914400" rtl="0" eaLnBrk="1" fontAlgn="auto" latinLnBrk="0" hangingPunct="1">
              <a:lnSpc>
                <a:spcPts val="54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accent1"/>
                </a:solidFill>
                <a:effectLst/>
                <a:uLnTx/>
                <a:uFillTx/>
                <a:latin typeface="+mj-lt"/>
                <a:ea typeface="+mj-ea"/>
                <a:cs typeface="+mj-cs"/>
              </a:rPr>
              <a:t>Short</a:t>
            </a:r>
            <a:r>
              <a:rPr kumimoji="0" lang="en-US" sz="3200" b="0" i="0" u="none" strike="noStrike" kern="1200" cap="none" spc="0" normalizeH="0" noProof="0" dirty="0" smtClean="0">
                <a:ln>
                  <a:noFill/>
                </a:ln>
                <a:solidFill>
                  <a:schemeClr val="accent1"/>
                </a:solidFill>
                <a:effectLst/>
                <a:uLnTx/>
                <a:uFillTx/>
                <a:latin typeface="+mj-lt"/>
                <a:ea typeface="+mj-ea"/>
                <a:cs typeface="+mj-cs"/>
              </a:rPr>
              <a:t> I/O Wait</a:t>
            </a:r>
            <a:endParaRPr kumimoji="0" lang="en-US" sz="3200" b="0" i="0" u="none" strike="noStrike" kern="1200" cap="none" spc="0" normalizeH="0" baseline="0" noProof="0" dirty="0" smtClean="0">
              <a:ln>
                <a:noFill/>
              </a:ln>
              <a:solidFill>
                <a:schemeClr val="accent1"/>
              </a:solidFill>
              <a:effectLst/>
              <a:uLnTx/>
              <a:uFillTx/>
              <a:latin typeface="+mj-lt"/>
              <a:ea typeface="+mj-ea"/>
              <a:cs typeface="+mj-cs"/>
            </a:endParaRPr>
          </a:p>
        </p:txBody>
      </p:sp>
      <p:pic>
        <p:nvPicPr>
          <p:cNvPr id="8" name="Picture 7" descr="f5.pdf"/>
          <p:cNvPicPr>
            <a:picLocks noChangeAspect="1"/>
          </p:cNvPicPr>
          <p:nvPr/>
        </p:nvPicPr>
        <p:blipFill>
          <a:blip r:embed="rId3"/>
          <a:srcRect l="35294" t="22727" r="35294" b="34545"/>
          <a:stretch>
            <a:fillRect/>
          </a:stretch>
        </p:blipFill>
        <p:spPr>
          <a:xfrm>
            <a:off x="5105400" y="685800"/>
            <a:ext cx="3104514" cy="5836469"/>
          </a:xfrm>
          <a:prstGeom prst="rect">
            <a:avLst/>
          </a:prstGeom>
          <a:ln w="22225">
            <a:solidFill>
              <a:schemeClr val="tx1"/>
            </a:solidFill>
          </a:ln>
        </p:spPr>
      </p:pic>
      <p:sp>
        <p:nvSpPr>
          <p:cNvPr id="7" name="TextBox 6"/>
          <p:cNvSpPr txBox="1"/>
          <p:nvPr/>
        </p:nvSpPr>
        <p:spPr>
          <a:xfrm>
            <a:off x="609600" y="5943600"/>
            <a:ext cx="3352800" cy="430887"/>
          </a:xfrm>
          <a:prstGeom prst="rect">
            <a:avLst/>
          </a:prstGeom>
          <a:noFill/>
        </p:spPr>
        <p:txBody>
          <a:bodyPr wrap="square" rtlCol="0">
            <a:spAutoFit/>
          </a:bodyPr>
          <a:lstStyle/>
          <a:p>
            <a:r>
              <a:rPr lang="en-US" sz="1100" b="1" dirty="0" smtClean="0"/>
              <a:t>X </a:t>
            </a:r>
            <a:r>
              <a:rPr lang="en-US" sz="1100" dirty="0" smtClean="0"/>
              <a:t>= interrupt occurs during course of execution of user program</a:t>
            </a:r>
            <a:endParaRPr lang="en-US" sz="1100" b="1" dirty="0"/>
          </a:p>
        </p:txBody>
      </p:sp>
      <p:sp>
        <p:nvSpPr>
          <p:cNvPr id="9" name="Footer Placeholder 8"/>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
        <p:nvSpPr>
          <p:cNvPr id="2" name="TextBox 1"/>
          <p:cNvSpPr txBox="1"/>
          <p:nvPr/>
        </p:nvSpPr>
        <p:spPr>
          <a:xfrm>
            <a:off x="318246" y="2071596"/>
            <a:ext cx="4634754"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With Interrupts the processor can be engaged in executing other instructions while the I/O is in progress.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solidFill>
                  <a:srgbClr val="FF0000"/>
                </a:solidFill>
              </a:rPr>
              <a:t>Interrupt Handler:</a:t>
            </a:r>
          </a:p>
          <a:p>
            <a:pPr marL="742950" lvl="1" indent="-285750">
              <a:buFont typeface="Arial" panose="020B0604020202020204" pitchFamily="34" charset="0"/>
              <a:buChar char="•"/>
            </a:pPr>
            <a:r>
              <a:rPr lang="en-US" dirty="0" smtClean="0"/>
              <a:t>A routine that will service a particular I/O device.</a:t>
            </a:r>
          </a:p>
          <a:p>
            <a:pPr marL="742950" lvl="1" indent="-285750">
              <a:buFont typeface="Arial" panose="020B0604020202020204" pitchFamily="34" charset="0"/>
              <a:buChar char="•"/>
            </a:pPr>
            <a:r>
              <a:rPr lang="en-US" dirty="0" smtClean="0"/>
              <a:t>Generally part of the OS.</a:t>
            </a:r>
          </a:p>
          <a:p>
            <a:pPr marL="742950" lvl="1" indent="-285750">
              <a:buFont typeface="Arial" panose="020B0604020202020204" pitchFamily="34" charset="0"/>
              <a:buChar char="•"/>
            </a:pPr>
            <a:r>
              <a:rPr lang="en-US" dirty="0" smtClean="0"/>
              <a:t>Typically determines the nature of the interrupt and performs whatever actions are needed. </a:t>
            </a:r>
          </a:p>
          <a:p>
            <a:pPr marL="742950" lvl="1" indent="-285750">
              <a:buFont typeface="Arial" panose="020B0604020202020204" pitchFamily="34" charset="0"/>
              <a:buChar char="•"/>
            </a:pPr>
            <a:r>
              <a:rPr lang="en-US" dirty="0" smtClean="0"/>
              <a:t>(</a:t>
            </a:r>
            <a:r>
              <a:rPr lang="en-US" dirty="0" smtClean="0">
                <a:solidFill>
                  <a:srgbClr val="FF0000"/>
                </a:solidFill>
              </a:rPr>
              <a:t>more in page 11, read it</a:t>
            </a:r>
            <a:r>
              <a:rPr lang="en-US" dirty="0" smtClean="0"/>
              <a:t>)</a:t>
            </a:r>
          </a:p>
        </p:txBody>
      </p:sp>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95800" y="6248400"/>
            <a:ext cx="3352800" cy="445532"/>
          </a:xfrm>
          <a:prstGeom prst="rect">
            <a:avLst/>
          </a:prstGeom>
          <a:noFill/>
        </p:spPr>
        <p:txBody>
          <a:bodyPr wrap="square" rtlCol="0">
            <a:spAutoFit/>
          </a:bodyPr>
          <a:lstStyle/>
          <a:p>
            <a:endParaRPr lang="en-US" dirty="0"/>
          </a:p>
        </p:txBody>
      </p:sp>
      <p:sp>
        <p:nvSpPr>
          <p:cNvPr id="6" name="Title 1"/>
          <p:cNvSpPr txBox="1">
            <a:spLocks/>
          </p:cNvSpPr>
          <p:nvPr/>
        </p:nvSpPr>
        <p:spPr>
          <a:xfrm>
            <a:off x="609600" y="1676400"/>
            <a:ext cx="3657600" cy="2895600"/>
          </a:xfrm>
          <a:prstGeom prst="rect">
            <a:avLst/>
          </a:prstGeom>
          <a:effectLst/>
        </p:spPr>
        <p:txBody>
          <a:bodyPr vert="horz" lIns="91440" tIns="0" rIns="91440" bIns="0" rtlCol="0" anchor="b" anchorCtr="0">
            <a:noAutofit/>
          </a:bodyPr>
          <a:lstStyle/>
          <a:p>
            <a:pPr marL="0" marR="0" lvl="0" indent="0" algn="ctr" defTabSz="914400" rtl="0" eaLnBrk="1" fontAlgn="auto" latinLnBrk="0" hangingPunct="1">
              <a:lnSpc>
                <a:spcPts val="54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accent1"/>
                </a:solidFill>
                <a:effectLst/>
                <a:uLnTx/>
                <a:uFillTx/>
                <a:latin typeface="+mj-lt"/>
                <a:ea typeface="+mj-ea"/>
                <a:cs typeface="+mj-cs"/>
              </a:rPr>
              <a:t>Figure 1.5c</a:t>
            </a:r>
            <a:r>
              <a:rPr kumimoji="0" lang="en-US" sz="1400" b="0" i="0" u="none" strike="noStrike" kern="1200" cap="none" spc="0" normalizeH="0" baseline="0" noProof="0" dirty="0" smtClean="0">
                <a:ln>
                  <a:noFill/>
                </a:ln>
                <a:solidFill>
                  <a:schemeClr val="accent1"/>
                </a:solidFill>
                <a:effectLst/>
                <a:uLnTx/>
                <a:uFillTx/>
                <a:latin typeface="+mj-lt"/>
                <a:ea typeface="+mj-ea"/>
                <a:cs typeface="+mj-cs"/>
              </a:rPr>
              <a:t/>
            </a:r>
            <a:br>
              <a:rPr kumimoji="0" lang="en-US" sz="1400" b="0" i="0" u="none" strike="noStrike" kern="1200" cap="none" spc="0" normalizeH="0" baseline="0" noProof="0" dirty="0" smtClean="0">
                <a:ln>
                  <a:noFill/>
                </a:ln>
                <a:solidFill>
                  <a:schemeClr val="accent1"/>
                </a:solidFill>
                <a:effectLst/>
                <a:uLnTx/>
                <a:uFillTx/>
                <a:latin typeface="+mj-lt"/>
                <a:ea typeface="+mj-ea"/>
                <a:cs typeface="+mj-cs"/>
              </a:rPr>
            </a:br>
            <a:endParaRPr lang="en-US" sz="3600" dirty="0" smtClean="0">
              <a:solidFill>
                <a:schemeClr val="accent1"/>
              </a:solidFill>
              <a:latin typeface="+mj-lt"/>
              <a:ea typeface="+mj-ea"/>
              <a:cs typeface="+mj-cs"/>
            </a:endParaRPr>
          </a:p>
          <a:p>
            <a:pPr marL="0" marR="0" lvl="0" indent="0" algn="ctr" defTabSz="914400" rtl="0" eaLnBrk="1" fontAlgn="auto" latinLnBrk="0" hangingPunct="1">
              <a:lnSpc>
                <a:spcPts val="5400"/>
              </a:lnSpc>
              <a:spcBef>
                <a:spcPct val="0"/>
              </a:spcBef>
              <a:spcAft>
                <a:spcPts val="0"/>
              </a:spcAft>
              <a:buClrTx/>
              <a:buSzTx/>
              <a:buFontTx/>
              <a:buNone/>
              <a:tabLst/>
              <a:defRPr/>
            </a:pPr>
            <a:r>
              <a:rPr lang="en-US" sz="3600" dirty="0" smtClean="0">
                <a:solidFill>
                  <a:schemeClr val="accent1"/>
                </a:solidFill>
                <a:latin typeface="+mj-lt"/>
                <a:ea typeface="+mj-ea"/>
                <a:cs typeface="+mj-cs"/>
              </a:rPr>
              <a:t>Long</a:t>
            </a:r>
            <a:r>
              <a:rPr kumimoji="0" lang="en-US" sz="3600" b="0" i="0" u="none" strike="noStrike" kern="1200" cap="none" spc="0" normalizeH="0" noProof="0" dirty="0" smtClean="0">
                <a:ln>
                  <a:noFill/>
                </a:ln>
                <a:solidFill>
                  <a:schemeClr val="accent1"/>
                </a:solidFill>
                <a:effectLst/>
                <a:uLnTx/>
                <a:uFillTx/>
                <a:latin typeface="+mj-lt"/>
                <a:ea typeface="+mj-ea"/>
                <a:cs typeface="+mj-cs"/>
              </a:rPr>
              <a:t> I/O Wait</a:t>
            </a:r>
            <a:endParaRPr kumimoji="0" lang="en-US" sz="3600" b="0" i="0" u="none" strike="noStrike" kern="1200" cap="none" spc="0" normalizeH="0" baseline="0" noProof="0" dirty="0" smtClean="0">
              <a:ln>
                <a:noFill/>
              </a:ln>
              <a:solidFill>
                <a:schemeClr val="accent1"/>
              </a:solidFill>
              <a:effectLst/>
              <a:uLnTx/>
              <a:uFillTx/>
              <a:latin typeface="+mj-lt"/>
              <a:ea typeface="+mj-ea"/>
              <a:cs typeface="+mj-cs"/>
            </a:endParaRPr>
          </a:p>
        </p:txBody>
      </p:sp>
      <p:pic>
        <p:nvPicPr>
          <p:cNvPr id="7" name="Picture 6" descr="f5.pdf"/>
          <p:cNvPicPr>
            <a:picLocks noChangeAspect="1"/>
          </p:cNvPicPr>
          <p:nvPr/>
        </p:nvPicPr>
        <p:blipFill>
          <a:blip r:embed="rId3"/>
          <a:srcRect l="64706" t="20909" r="4706" b="33636"/>
          <a:stretch>
            <a:fillRect/>
          </a:stretch>
        </p:blipFill>
        <p:spPr>
          <a:xfrm>
            <a:off x="5029200" y="533400"/>
            <a:ext cx="3190806" cy="6136377"/>
          </a:xfrm>
          <a:prstGeom prst="rect">
            <a:avLst/>
          </a:prstGeom>
        </p:spPr>
      </p:pic>
      <p:sp>
        <p:nvSpPr>
          <p:cNvPr id="8" name="Footer Placeholder 7"/>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xmlns:mv="urn:schemas-microsoft-com:mac:vml">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6.pdf"/>
          <p:cNvPicPr>
            <a:picLocks noChangeAspect="1"/>
          </p:cNvPicPr>
          <p:nvPr/>
        </p:nvPicPr>
        <p:blipFill>
          <a:blip r:embed="rId3"/>
          <a:srcRect l="12727" t="10588" r="24545" b="24706"/>
          <a:stretch>
            <a:fillRect/>
          </a:stretch>
        </p:blipFill>
        <p:spPr>
          <a:xfrm>
            <a:off x="609600" y="685800"/>
            <a:ext cx="7371876" cy="5876087"/>
          </a:xfrm>
          <a:prstGeom prst="rect">
            <a:avLst/>
          </a:prstGeom>
        </p:spPr>
      </p:pic>
      <p:sp>
        <p:nvSpPr>
          <p:cNvPr id="3" name="Footer Placeholder 2"/>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4656</Words>
  <Application>Microsoft Office PowerPoint</Application>
  <PresentationFormat>On-screen Show (4:3)</PresentationFormat>
  <Paragraphs>260</Paragraphs>
  <Slides>22</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ＭＳ Ｐゴシック</vt:lpstr>
      <vt:lpstr>Arial</vt:lpstr>
      <vt:lpstr>Calibri</vt:lpstr>
      <vt:lpstr>Calisto MT</vt:lpstr>
      <vt:lpstr>Times New Roman</vt:lpstr>
      <vt:lpstr>Wingdings</vt:lpstr>
      <vt:lpstr>Custom Design</vt:lpstr>
      <vt:lpstr>Codex</vt:lpstr>
      <vt:lpstr>    Chapter 1 Computer System Overview</vt:lpstr>
      <vt:lpstr>PowerPoint Presentation</vt:lpstr>
      <vt:lpstr>Interrupts</vt:lpstr>
      <vt:lpstr>PowerPoint Presentation</vt:lpstr>
      <vt:lpstr>PowerPoint Presentation</vt:lpstr>
      <vt:lpstr>Figure 1.5a Flow of Control  Without Interrupts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Multiple Interrupts</vt:lpstr>
      <vt:lpstr>PowerPoint Presentation</vt:lpstr>
      <vt:lpstr>PowerPoint Presentation</vt:lpstr>
      <vt:lpstr>Memory Hierarchy</vt:lpstr>
      <vt:lpstr>Memory Relationships</vt:lpstr>
      <vt:lpstr>The Memory Hierarchy</vt:lpstr>
      <vt:lpstr>Example: Effects of  Memory Hierarchy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2017-02-23T04:34:30Z</dcterms:created>
  <dcterms:modified xsi:type="dcterms:W3CDTF">2017-09-05T17:55:57Z</dcterms:modified>
</cp:coreProperties>
</file>