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18"/>
  </p:notesMasterIdLst>
  <p:handoutMasterIdLst>
    <p:handoutMasterId r:id="rId119"/>
  </p:handoutMasterIdLst>
  <p:sldIdLst>
    <p:sldId id="256" r:id="rId3"/>
    <p:sldId id="439" r:id="rId4"/>
    <p:sldId id="440" r:id="rId5"/>
    <p:sldId id="441" r:id="rId6"/>
    <p:sldId id="320" r:id="rId7"/>
    <p:sldId id="350" r:id="rId8"/>
    <p:sldId id="294" r:id="rId9"/>
    <p:sldId id="295" r:id="rId10"/>
    <p:sldId id="349" r:id="rId11"/>
    <p:sldId id="298" r:id="rId12"/>
    <p:sldId id="299" r:id="rId13"/>
    <p:sldId id="352" r:id="rId14"/>
    <p:sldId id="353" r:id="rId15"/>
    <p:sldId id="354" r:id="rId16"/>
    <p:sldId id="355" r:id="rId17"/>
    <p:sldId id="357" r:id="rId18"/>
    <p:sldId id="358" r:id="rId19"/>
    <p:sldId id="321" r:id="rId20"/>
    <p:sldId id="300" r:id="rId21"/>
    <p:sldId id="301" r:id="rId22"/>
    <p:sldId id="322" r:id="rId23"/>
    <p:sldId id="302"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437" r:id="rId103"/>
    <p:sldId id="438" r:id="rId104"/>
    <p:sldId id="324" r:id="rId105"/>
    <p:sldId id="325" r:id="rId106"/>
    <p:sldId id="326" r:id="rId107"/>
    <p:sldId id="304" r:id="rId108"/>
    <p:sldId id="328" r:id="rId109"/>
    <p:sldId id="305" r:id="rId110"/>
    <p:sldId id="313" r:id="rId111"/>
    <p:sldId id="267" r:id="rId112"/>
    <p:sldId id="268" r:id="rId113"/>
    <p:sldId id="442" r:id="rId114"/>
    <p:sldId id="290" r:id="rId115"/>
    <p:sldId id="339" r:id="rId116"/>
    <p:sldId id="338" r:id="rId117"/>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FF37"/>
    <a:srgbClr val="A4740A"/>
    <a:srgbClr val="600000"/>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8" autoAdjust="0"/>
    <p:restoredTop sz="95107" autoAdjust="0"/>
  </p:normalViewPr>
  <p:slideViewPr>
    <p:cSldViewPr>
      <p:cViewPr varScale="1">
        <p:scale>
          <a:sx n="100" d="100"/>
          <a:sy n="100" d="100"/>
        </p:scale>
        <p:origin x="3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93839" custLinFactX="-8049" custLinFactY="12260" custLinFactNeighborX="-100000" custLinFactNeighborY="100000">
        <dgm:presLayoutVars>
          <dgm:bulletEnabled val="1"/>
        </dgm:presLayoutVars>
      </dgm:prSet>
      <dgm:spPr/>
      <dgm:t>
        <a:bodyPr/>
        <a:lstStyle/>
        <a:p>
          <a:endParaRPr lang="en-US"/>
        </a:p>
      </dgm:t>
    </dgm:pt>
  </dgm:ptLst>
  <dgm:cxnLst>
    <dgm:cxn modelId="{C48A06AB-ABD4-E74D-AC31-A8353A980372}" srcId="{54892FE1-425C-544B-BC60-F285FB536EA1}" destId="{BF181567-7121-4542-A101-01B592EB901F}" srcOrd="2" destOrd="0" parTransId="{20FEDE42-B839-AF47-B50D-6D25ADD594DB}" sibTransId="{4C37D257-8050-F34F-B393-493A8DF9C3C6}"/>
    <dgm:cxn modelId="{0F2616E1-C618-5641-B03D-3D0727383C37}" srcId="{89C0B980-160C-CD47-9E1D-9D9734FBA703}" destId="{175B0D45-A947-2B48-8402-F380B0D27260}" srcOrd="0" destOrd="0" parTransId="{AB5B8FAE-28D1-3E4B-87B6-159E83F52300}" sibTransId="{DCCC82D3-F28C-EF45-AF62-02CC708720FC}"/>
    <dgm:cxn modelId="{D9902C3E-9DB1-A743-AFDD-2CB082C7328B}" srcId="{54892FE1-425C-544B-BC60-F285FB536EA1}" destId="{0BCDDA9E-BCBA-A547-B425-05BBDFA55B70}" srcOrd="0" destOrd="0" parTransId="{95E09E98-5716-834F-A8A8-22B0095F04AB}" sibTransId="{4C91F34A-33D9-E843-A930-A51B24EF2C6D}"/>
    <dgm:cxn modelId="{14E0A106-3A8E-074E-9355-FD7D34C2D993}" type="presOf" srcId="{0BCDDA9E-BCBA-A547-B425-05BBDFA55B70}" destId="{F74A3067-0BE3-F34A-964B-C151F7DE1B35}" srcOrd="0" destOrd="1" presId="urn:microsoft.com/office/officeart/2005/8/layout/lProcess3"/>
    <dgm:cxn modelId="{C3DE36C5-569C-B942-8022-E59FA18F893B}" type="presOf" srcId="{F967E9AC-D9D9-344C-B086-D9FCB33D0AFF}" destId="{F74A3067-0BE3-F34A-964B-C151F7DE1B35}" srcOrd="0" destOrd="2"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01E6586D-F8DA-F243-81B9-4B15BC35AE43}" type="presOf" srcId="{54892FE1-425C-544B-BC60-F285FB536EA1}" destId="{F74A3067-0BE3-F34A-964B-C151F7DE1B35}" srcOrd="0" destOrd="0"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58E890AF-4B3A-B04B-9B99-594754178B97}" type="presOf" srcId="{175B0D45-A947-2B48-8402-F380B0D27260}" destId="{6840D052-5EFA-D046-A639-AD21F883913E}" srcOrd="0" destOrd="0" presId="urn:microsoft.com/office/officeart/2005/8/layout/lProcess3"/>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dirty="0" smtClean="0">
              <a:solidFill>
                <a:schemeClr val="tx1"/>
              </a:solidFill>
            </a:rPr>
            <a:t>Main categories are:</a:t>
          </a:r>
          <a:endParaRPr lang="en-US" dirty="0">
            <a:solidFill>
              <a:schemeClr val="tx1"/>
            </a:solidFill>
          </a:endParaRPr>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Cache size</a:t>
          </a:r>
        </a:p>
      </dgm:t>
    </dgm:pt>
    <dgm:pt modelId="{7958A09B-5EEE-DC46-8C36-9B68BE9ED5D0}" type="parTrans" cxnId="{25200577-C5CE-1D41-B819-D085362B608E}">
      <dgm:prSet/>
      <dgm:spPr>
        <a:solidFill>
          <a:schemeClr val="tx1">
            <a:lumMod val="85000"/>
            <a:lumOff val="15000"/>
            <a:alpha val="90000"/>
          </a:schemeClr>
        </a:solidFill>
        <a:ln>
          <a:noFill/>
        </a:ln>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Block size</a:t>
          </a:r>
        </a:p>
      </dgm:t>
    </dgm:pt>
    <dgm:pt modelId="{831C031B-1632-5047-9EF0-E9A260FEEA5E}" type="parTrans" cxnId="{7D4AC27D-FAFB-8642-99FD-9DCDB568C5FE}">
      <dgm:prSet/>
      <dgm:spPr>
        <a:solidFill>
          <a:schemeClr val="tx1">
            <a:lumMod val="85000"/>
            <a:lumOff val="15000"/>
            <a:alpha val="90000"/>
          </a:schemeClr>
        </a:solidFill>
        <a:ln>
          <a:noFill/>
        </a:ln>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Mapping function</a:t>
          </a:r>
        </a:p>
      </dgm:t>
    </dgm:pt>
    <dgm:pt modelId="{CAC393E0-2B35-074D-97A7-114F50E1E562}" type="parTrans" cxnId="{30149AEA-B13E-BD42-9C22-658464C522D3}">
      <dgm:prSet/>
      <dgm:spPr>
        <a:solidFill>
          <a:schemeClr val="tx1">
            <a:lumMod val="85000"/>
            <a:lumOff val="15000"/>
            <a:alpha val="90000"/>
          </a:schemeClr>
        </a:solidFill>
        <a:ln>
          <a:noFill/>
        </a:ln>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Write policy</a:t>
          </a:r>
        </a:p>
      </dgm:t>
    </dgm:pt>
    <dgm:pt modelId="{2242F9F8-DD62-F949-9905-D5E5314B0D8C}" type="parTrans" cxnId="{01D23C76-8F09-2A4F-A9A3-1A2BB9E5B42F}">
      <dgm:prSet/>
      <dgm:spPr>
        <a:solidFill>
          <a:schemeClr val="tx1">
            <a:lumMod val="85000"/>
            <a:lumOff val="15000"/>
            <a:alpha val="90000"/>
          </a:schemeClr>
        </a:solidFill>
        <a:ln>
          <a:noFill/>
        </a:ln>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Number of cache levels</a:t>
          </a:r>
        </a:p>
      </dgm:t>
    </dgm:pt>
    <dgm:pt modelId="{7FC038B7-9BC1-554B-A8E9-E3B01C1E8AE7}" type="parTrans" cxnId="{804C3C44-0CF8-144C-A063-3F4D714C9B4C}">
      <dgm:prSet/>
      <dgm:spPr>
        <a:solidFill>
          <a:schemeClr val="tx1">
            <a:lumMod val="85000"/>
            <a:lumOff val="15000"/>
            <a:alpha val="90000"/>
          </a:schemeClr>
        </a:solidFill>
        <a:ln>
          <a:noFill/>
        </a:ln>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600" dirty="0" smtClean="0">
              <a:solidFill>
                <a:schemeClr val="tx1"/>
              </a:solidFill>
            </a:rPr>
            <a:t>Replacement algorithm</a:t>
          </a:r>
        </a:p>
      </dgm:t>
    </dgm:pt>
    <dgm:pt modelId="{DEAE0287-2433-FB49-9465-F186181BCEDD}" type="parTrans" cxnId="{FCA42294-4E9A-054C-BE3F-1DA02F2F19EA}">
      <dgm:prSet/>
      <dgm:spPr>
        <a:solidFill>
          <a:schemeClr val="tx1">
            <a:lumMod val="85000"/>
            <a:lumOff val="15000"/>
            <a:alpha val="90000"/>
          </a:schemeClr>
        </a:solidFill>
        <a:ln>
          <a:noFill/>
        </a:ln>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custScaleX="112131">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a:ln>
          <a:solidFill>
            <a:schemeClr val="tx2"/>
          </a:solidFill>
        </a:ln>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a:ln>
          <a:solidFill>
            <a:schemeClr val="tx2"/>
          </a:solidFill>
        </a:ln>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866CEBAC-0BFA-F943-821E-821E80408C2D}" type="presOf" srcId="{F695C496-F298-864F-AA7D-AAB64918DCAB}" destId="{D070C3BB-810D-554B-B104-8B133CA4EB92}"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53123D3C-839F-3E45-A029-D3995D208582}" type="presOf" srcId="{6C2857FE-EFF8-BF44-A9F2-5439460E18D0}" destId="{C9A4275E-18EC-1D40-84DA-D9D21F791036}" srcOrd="1" destOrd="0" presId="urn:microsoft.com/office/officeart/2005/8/layout/hierarchy5"/>
    <dgm:cxn modelId="{44869BB5-0DAF-874E-BCD1-241AC58309A2}" type="presOf" srcId="{C79B61D1-5860-D245-8845-786950607B0C}" destId="{6C1A5724-EEC5-5047-B6F3-8A3992529503}"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1E66C75F-D01B-6B48-9E63-FF46A35C5022}" type="presOf" srcId="{4F3E1CD5-B305-1A44-B8E9-901F9BA0DD72}" destId="{533F3058-1B00-BE4A-94CB-A60E74871AEF}"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600" dirty="0" smtClean="0"/>
            <a:t>Dictates when the memory write operation takes place</a:t>
          </a:r>
          <a:endParaRPr lang="en-US" sz="26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custT="1"/>
      <dgm:spPr/>
      <dgm:t>
        <a:bodyPr/>
        <a:lstStyle/>
        <a:p>
          <a:pPr rtl="0"/>
          <a:r>
            <a:rPr lang="en-US" sz="2400" dirty="0" smtClean="0">
              <a:solidFill>
                <a:srgbClr val="FF0000"/>
              </a:solidFill>
            </a:rPr>
            <a:t>Option 1: Can occur every time the block is updated</a:t>
          </a:r>
          <a:endParaRPr lang="en-US" sz="2400" dirty="0">
            <a:solidFill>
              <a:srgbClr val="FF0000"/>
            </a:solidFill>
          </a:endParaRPr>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custT="1"/>
      <dgm:spPr/>
      <dgm:t>
        <a:bodyPr/>
        <a:lstStyle/>
        <a:p>
          <a:pPr rtl="0"/>
          <a:r>
            <a:rPr lang="en-US" sz="2400" dirty="0" smtClean="0">
              <a:solidFill>
                <a:srgbClr val="00B0F0"/>
              </a:solidFill>
            </a:rPr>
            <a:t>Option 2: Can occur when the block is replaced</a:t>
          </a:r>
          <a:endParaRPr lang="en-US" sz="2400" dirty="0">
            <a:solidFill>
              <a:srgbClr val="00B0F0"/>
            </a:solidFill>
          </a:endParaRPr>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200" dirty="0" smtClean="0">
              <a:solidFill>
                <a:srgbClr val="00B0F0"/>
              </a:solidFill>
            </a:rPr>
            <a:t>Minimizes write operations</a:t>
          </a:r>
          <a:endParaRPr lang="en-US" sz="2200" dirty="0">
            <a:solidFill>
              <a:srgbClr val="00B0F0"/>
            </a:solidFill>
          </a:endParaRPr>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200" dirty="0" smtClean="0">
              <a:solidFill>
                <a:srgbClr val="00B0F0"/>
              </a:solidFill>
            </a:rPr>
            <a:t>Leaves main memory in an obsolete state</a:t>
          </a:r>
          <a:endParaRPr lang="en-US" sz="2200" dirty="0">
            <a:solidFill>
              <a:srgbClr val="00B0F0"/>
            </a:solidFill>
          </a:endParaRPr>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ScaleY="116989" custLinFactNeighborY="27797">
        <dgm:presLayoutVars>
          <dgm:bulletEnabled val="1"/>
        </dgm:presLayoutVars>
      </dgm:prSet>
      <dgm:spPr/>
      <dgm:t>
        <a:bodyPr/>
        <a:lstStyle/>
        <a:p>
          <a:endParaRPr lang="en-US"/>
        </a:p>
      </dgm:t>
    </dgm:pt>
  </dgm:ptLst>
  <dgm:cxnLst>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0E4CE569-0EE8-9D4A-BAF5-5E6EE431C5B9}" type="presOf" srcId="{14073E36-94D4-314D-8626-48819447B1C5}" destId="{C71F34C1-BA88-5143-BFD8-6E7F4313E38D}" srcOrd="0" destOrd="0" presId="urn:microsoft.com/office/officeart/2005/8/layout/list1"/>
    <dgm:cxn modelId="{75F6A09A-5826-F84A-8E51-3BA6E2C2E63E}" type="presOf" srcId="{01627466-1AB6-B94E-9C59-3353B397FC5A}" destId="{DBC8F292-4D92-F545-BA96-E42A364CA857}"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2800" dirty="0" smtClean="0"/>
            <a:t>Three techniques are possible for I/O operations:</a:t>
          </a:r>
          <a:endParaRPr lang="en-US" sz="28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a:solidFill>
          <a:schemeClr val="bg1"/>
        </a:solidFill>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a:solidFill>
          <a:schemeClr val="bg1"/>
        </a:solidFill>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a:solidFill>
          <a:schemeClr val="bg1"/>
        </a:solidFill>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a:ln>
          <a:solidFill>
            <a:schemeClr val="accent1"/>
          </a:solidFill>
        </a:ln>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a:ln>
          <a:solidFill>
            <a:schemeClr val="accent1"/>
          </a:solidFill>
        </a:ln>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a:ln>
          <a:solidFill>
            <a:schemeClr val="accent1"/>
          </a:solidFill>
        </a:ln>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a:ln>
          <a:solidFill>
            <a:schemeClr val="accent1"/>
          </a:solidFill>
        </a:ln>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a:ln>
          <a:solidFill>
            <a:schemeClr val="accent1"/>
          </a:solidFill>
        </a:ln>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smtClean="0"/>
            <a:t>Performance</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solidFill>
          <a:schemeClr val="bg1"/>
        </a:solidFill>
        <a:ln>
          <a:solidFill>
            <a:schemeClr val="accent1">
              <a:alpha val="90000"/>
            </a:schemeClr>
          </a:solidFill>
        </a:ln>
      </dgm:spPr>
      <dgm:t>
        <a:bodyPr/>
        <a:lstStyle/>
        <a:p>
          <a:endParaRPr lang="en-US" dirty="0"/>
        </a:p>
      </dgm:t>
    </dgm:pt>
    <dgm:pt modelId="{F0719869-0A70-DA4E-BC78-A1998FAFE565}">
      <dgm:prSet/>
      <dgm:spPr/>
      <dgm:t>
        <a:bodyPr/>
        <a:lstStyle/>
        <a:p>
          <a:pPr rtl="0"/>
          <a:r>
            <a:rPr lang="en-US" dirty="0" smtClean="0"/>
            <a:t>A system with multiple processors will yield greater performance if work can be done in parallel</a:t>
          </a:r>
          <a:endParaRPr lang="en-US" dirty="0"/>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smtClean="0"/>
            <a:t>Availability</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solidFill>
          <a:schemeClr val="bg1"/>
        </a:solidFill>
        <a:ln>
          <a:solidFill>
            <a:schemeClr val="accent1">
              <a:alpha val="90000"/>
            </a:schemeClr>
          </a:solidFill>
        </a:ln>
      </dgm:spPr>
      <dgm:t>
        <a:bodyPr/>
        <a:lstStyle/>
        <a:p>
          <a:endParaRPr lang="en-US" dirty="0"/>
        </a:p>
      </dgm:t>
    </dgm:pt>
    <dgm:pt modelId="{26B170FE-9DB6-FB42-B483-C27D33F9331D}">
      <dgm:prSet/>
      <dgm:spPr/>
      <dgm:t>
        <a:bodyPr/>
        <a:lstStyle/>
        <a:p>
          <a:pPr rtl="0"/>
          <a:r>
            <a:rPr lang="en-US" dirty="0" smtClean="0"/>
            <a:t>The failure of a single processor does not halt the machine</a:t>
          </a:r>
          <a:endParaRPr lang="en-US" dirty="0"/>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smtClean="0"/>
            <a:t>Incremental Growth</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solidFill>
          <a:schemeClr val="bg1"/>
        </a:solidFill>
        <a:ln>
          <a:solidFill>
            <a:schemeClr val="accent1">
              <a:alpha val="90000"/>
            </a:schemeClr>
          </a:solidFill>
        </a:ln>
      </dgm:spPr>
      <dgm:t>
        <a:bodyPr/>
        <a:lstStyle/>
        <a:p>
          <a:endParaRPr lang="en-US" dirty="0"/>
        </a:p>
      </dgm:t>
    </dgm:pt>
    <dgm:pt modelId="{7252DDE6-22C7-8940-8BA3-3C77E766407E}">
      <dgm:prSet/>
      <dgm:spPr/>
      <dgm:t>
        <a:bodyPr/>
        <a:lstStyle/>
        <a:p>
          <a:pPr rtl="0"/>
          <a:r>
            <a:rPr lang="en-US" dirty="0" smtClean="0"/>
            <a:t>An additional processor can be added to enhance performance</a:t>
          </a:r>
          <a:endParaRPr lang="en-US" dirty="0"/>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smtClean="0"/>
            <a:t>Scaling</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smtClean="0"/>
            <a:t>Vendors can offer a range of products with different price and performance characteristics</a:t>
          </a:r>
          <a:endParaRPr lang="en-US" dirty="0"/>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8853887D-E2A1-0540-B2DC-EC34C0DCBC29}" srcId="{45B86229-4C7C-8149-B0CA-E1DC43B6BD32}" destId="{7252DDE6-22C7-8940-8BA3-3C77E766407E}" srcOrd="0" destOrd="0" parTransId="{0E5C20E0-AE3D-CD4F-ADE5-225362F62DEE}" sibTransId="{4B838EFE-2BCD-014E-B40F-D4D787228DF5}"/>
    <dgm:cxn modelId="{03B6513D-C2B4-5542-805F-D187036740BE}" type="presOf" srcId="{B69DF90F-044A-1148-8BFA-115632C71C7C}" destId="{90AC56CC-20EA-BC4D-9739-42C5F93BB9B9}"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4E2E7C05-60BF-3B43-8712-C0573D671890}" type="presOf" srcId="{F0719869-0A70-DA4E-BC78-A1998FAFE565}" destId="{4F0A6739-89F1-9D49-9BCE-093F07891350}" srcOrd="0" destOrd="1"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4E9BEB37-44AB-E941-9468-95BB5D4BE64E}" srcId="{3FF9C8E6-CA62-A24F-BA0D-84451CDF4A22}" destId="{26B170FE-9DB6-FB42-B483-C27D33F9331D}" srcOrd="0" destOrd="0" parTransId="{97AA75CD-DBBC-4D42-8CD8-71E632A2C1B8}" sibTransId="{CABBE03D-D385-8542-8D65-98E8EBD1822E}"/>
    <dgm:cxn modelId="{DCB1506E-419E-B24C-B06A-25EC09BA680F}" type="presOf" srcId="{0F5B62A0-CE3B-5F4A-A1BA-04553DDB54DB}" destId="{33DB8B0C-8469-E043-9272-1BC16C98E1CF}"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A2613EE9-0E81-0243-82AB-6928C39C13BC}" type="presOf" srcId="{4515DE4F-954E-A74C-A52D-B54823E7E787}" destId="{90AC56CC-20EA-BC4D-9739-42C5F93BB9B9}"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575FE698-7E52-7740-8973-5F255F6411EB}" type="presOf" srcId="{7252DDE6-22C7-8940-8BA3-3C77E766407E}" destId="{9EEA4761-437E-2447-AEF1-80F6AEAAE1CD}" srcOrd="0" destOrd="1" presId="urn:microsoft.com/office/officeart/2005/8/layout/bProcess4"/>
    <dgm:cxn modelId="{1064AC8B-8275-CA4B-829D-0D877E2016BE}" type="presOf" srcId="{26B170FE-9DB6-FB42-B483-C27D33F9331D}" destId="{E085D1BB-EE4A-EF41-8C95-AA24FBC9B667}" srcOrd="0" destOrd="1"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49FED08F-8A59-8C41-AA98-9FC3F74CD4F9}" type="presOf" srcId="{EDCF6AC3-3D70-7C4B-9F81-801EE614353A}" destId="{57156A5F-5C81-8041-AF06-2D774109E205}"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2B78E48A-59BC-E145-B585-8667B0902828}" srcId="{E7C1FB02-03C4-434A-8A56-BF7B60B0B679}" destId="{F0719869-0A70-DA4E-BC78-A1998FAFE565}" srcOrd="0" destOrd="0" parTransId="{936C5351-23AA-E846-B110-6D31984AB1F9}" sibTransId="{368F2C33-4E02-0943-ADED-B2BE5EBA032C}"/>
    <dgm:cxn modelId="{E647CAE8-B716-BE42-9366-0709332144ED}" srcId="{0F5B62A0-CE3B-5F4A-A1BA-04553DDB54DB}" destId="{45B86229-4C7C-8149-B0CA-E1DC43B6BD32}" srcOrd="2" destOrd="0" parTransId="{BAA5497B-150F-AE44-876C-8DB3BA34E4D9}" sibTransId="{4AD618F7-A81B-544D-B639-85D36E287274}"/>
    <dgm:cxn modelId="{1DE2BFB5-DA80-8540-BAE8-4372F7B22333}" type="presOf" srcId="{7541F988-1FFC-F24D-BA9C-19D301A8E7DD}" destId="{2BE430A8-E5F4-514B-9379-D42B6BB62557}"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Secondary Memory</a:t>
          </a:r>
          <a:endParaRPr lang="en-US" sz="3200" kern="1200" dirty="0">
            <a:solidFill>
              <a:schemeClr val="bg1"/>
            </a:solidFill>
          </a:endParaRPr>
        </a:p>
      </dsp:txBody>
      <dsp:txXfrm>
        <a:off x="1070343" y="558743"/>
        <a:ext cx="1905002" cy="1845594"/>
      </dsp:txXfrm>
    </dsp:sp>
    <dsp:sp modelId="{F74A3067-0BE3-F34A-964B-C151F7DE1B35}">
      <dsp:nvSpPr>
        <dsp:cNvPr id="0" name=""/>
        <dsp:cNvSpPr/>
      </dsp:nvSpPr>
      <dsp:spPr>
        <a:xfrm>
          <a:off x="2670214" y="2666998"/>
          <a:ext cx="5058455" cy="3230083"/>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0" bIns="17145" numCol="1" spcCol="1270" anchor="t" anchorCtr="0">
          <a:noAutofit/>
        </a:bodyPr>
        <a:lstStyle/>
        <a:p>
          <a:pPr lvl="0" algn="l" defTabSz="1200150">
            <a:lnSpc>
              <a:spcPct val="90000"/>
            </a:lnSpc>
            <a:spcBef>
              <a:spcPct val="0"/>
            </a:spcBef>
            <a:spcAft>
              <a:spcPct val="35000"/>
            </a:spcAft>
          </a:pPr>
          <a:r>
            <a:rPr lang="en-US" sz="2700" b="1" i="0" kern="1200" dirty="0" smtClean="0">
              <a:solidFill>
                <a:schemeClr val="accent1">
                  <a:lumMod val="75000"/>
                </a:schemeClr>
              </a:solidFill>
            </a:rPr>
            <a:t>Also referred to as auxiliary memory</a:t>
          </a:r>
          <a:endParaRPr lang="en-US" sz="2700" b="1" i="0" kern="1200" dirty="0">
            <a:solidFill>
              <a:schemeClr val="accent1">
                <a:lumMod val="75000"/>
              </a:schemeClr>
            </a:solidFill>
          </a:endParaRP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External</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Nonvolatile</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Used to store program and data files</a:t>
          </a:r>
        </a:p>
      </dsp:txBody>
      <dsp:txXfrm>
        <a:off x="4285256" y="2666998"/>
        <a:ext cx="1828372" cy="3230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726627" y="2307527"/>
          <a:ext cx="1328544" cy="1328544"/>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Main categories are:</a:t>
          </a:r>
          <a:endParaRPr lang="en-US" sz="1600" kern="1200" dirty="0">
            <a:solidFill>
              <a:schemeClr val="tx1"/>
            </a:solidFill>
          </a:endParaRPr>
        </a:p>
      </dsp:txBody>
      <dsp:txXfrm>
        <a:off x="2921188" y="2502088"/>
        <a:ext cx="939422" cy="939422"/>
      </dsp:txXfrm>
    </dsp:sp>
    <dsp:sp modelId="{0CE9912B-CB3D-474A-8CC6-7D0D15FCC68A}">
      <dsp:nvSpPr>
        <dsp:cNvPr id="0" name=""/>
        <dsp:cNvSpPr/>
      </dsp:nvSpPr>
      <dsp:spPr>
        <a:xfrm rot="16200000">
          <a:off x="3194234" y="168188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1847167"/>
        <a:ext cx="275331" cy="318851"/>
      </dsp:txXfrm>
    </dsp:sp>
    <dsp:sp modelId="{BD27A3AF-D2CF-A047-B6F7-04098E8CD5CB}">
      <dsp:nvSpPr>
        <dsp:cNvPr id="0" name=""/>
        <dsp:cNvSpPr/>
      </dsp:nvSpPr>
      <dsp:spPr>
        <a:xfrm>
          <a:off x="2609403" y="2401"/>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Cache size</a:t>
          </a:r>
        </a:p>
      </dsp:txBody>
      <dsp:txXfrm>
        <a:off x="2838298" y="231296"/>
        <a:ext cx="1105202" cy="1105202"/>
      </dsp:txXfrm>
    </dsp:sp>
    <dsp:sp modelId="{47B684DF-B714-1E42-B923-713D0524893F}">
      <dsp:nvSpPr>
        <dsp:cNvPr id="0" name=""/>
        <dsp:cNvSpPr/>
      </dsp:nvSpPr>
      <dsp:spPr>
        <a:xfrm rot="19800000">
          <a:off x="4081223"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2329770"/>
        <a:ext cx="275331" cy="318851"/>
      </dsp:txXfrm>
    </dsp:sp>
    <dsp:sp modelId="{4B2B8829-71AB-AF43-83AA-885F4124C847}">
      <dsp:nvSpPr>
        <dsp:cNvPr id="0" name=""/>
        <dsp:cNvSpPr/>
      </dsp:nvSpPr>
      <dsp:spPr>
        <a:xfrm>
          <a:off x="4504181"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Block size</a:t>
          </a:r>
        </a:p>
      </dsp:txBody>
      <dsp:txXfrm>
        <a:off x="4733076" y="1325247"/>
        <a:ext cx="1105202" cy="1105202"/>
      </dsp:txXfrm>
    </dsp:sp>
    <dsp:sp modelId="{289654D2-F4F8-B54C-BB11-89463C432F13}">
      <dsp:nvSpPr>
        <dsp:cNvPr id="0" name=""/>
        <dsp:cNvSpPr/>
      </dsp:nvSpPr>
      <dsp:spPr>
        <a:xfrm rot="1800000">
          <a:off x="4081223"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3294977"/>
        <a:ext cx="275331" cy="318851"/>
      </dsp:txXfrm>
    </dsp:sp>
    <dsp:sp modelId="{B9FC0CC6-5794-8D44-9D5C-EF8A2B28FD16}">
      <dsp:nvSpPr>
        <dsp:cNvPr id="0" name=""/>
        <dsp:cNvSpPr/>
      </dsp:nvSpPr>
      <dsp:spPr>
        <a:xfrm>
          <a:off x="4504181"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Mapping function</a:t>
          </a:r>
        </a:p>
      </dsp:txBody>
      <dsp:txXfrm>
        <a:off x="4733076" y="3513149"/>
        <a:ext cx="1105202" cy="1105202"/>
      </dsp:txXfrm>
    </dsp:sp>
    <dsp:sp modelId="{EECDA9A7-212F-1046-9A38-3512EA3050BC}">
      <dsp:nvSpPr>
        <dsp:cNvPr id="0" name=""/>
        <dsp:cNvSpPr/>
      </dsp:nvSpPr>
      <dsp:spPr>
        <a:xfrm rot="5400000">
          <a:off x="3194234" y="373029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3777581"/>
        <a:ext cx="275331" cy="318851"/>
      </dsp:txXfrm>
    </dsp:sp>
    <dsp:sp modelId="{BCB8DC9A-CEC1-7E4E-9C78-9534F2EC03C1}">
      <dsp:nvSpPr>
        <dsp:cNvPr id="0" name=""/>
        <dsp:cNvSpPr/>
      </dsp:nvSpPr>
      <dsp:spPr>
        <a:xfrm>
          <a:off x="2514600" y="4378205"/>
          <a:ext cx="1752599"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Replacement algorithm</a:t>
          </a:r>
        </a:p>
      </dsp:txBody>
      <dsp:txXfrm>
        <a:off x="2771262" y="4607100"/>
        <a:ext cx="1239275" cy="1105202"/>
      </dsp:txXfrm>
    </dsp:sp>
    <dsp:sp modelId="{99D146F3-C688-5848-9F3C-93A81D825FF9}">
      <dsp:nvSpPr>
        <dsp:cNvPr id="0" name=""/>
        <dsp:cNvSpPr/>
      </dsp:nvSpPr>
      <dsp:spPr>
        <a:xfrm rot="9000000">
          <a:off x="2307245"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3294977"/>
        <a:ext cx="275331" cy="318851"/>
      </dsp:txXfrm>
    </dsp:sp>
    <dsp:sp modelId="{E2DB8AD2-B770-244C-848D-9975C9B2F8B3}">
      <dsp:nvSpPr>
        <dsp:cNvPr id="0" name=""/>
        <dsp:cNvSpPr/>
      </dsp:nvSpPr>
      <dsp:spPr>
        <a:xfrm>
          <a:off x="714625"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Write policy</a:t>
          </a:r>
        </a:p>
      </dsp:txBody>
      <dsp:txXfrm>
        <a:off x="943520" y="3513149"/>
        <a:ext cx="1105202" cy="1105202"/>
      </dsp:txXfrm>
    </dsp:sp>
    <dsp:sp modelId="{1E9B6624-6511-B947-8BEE-05DEAFFDBF83}">
      <dsp:nvSpPr>
        <dsp:cNvPr id="0" name=""/>
        <dsp:cNvSpPr/>
      </dsp:nvSpPr>
      <dsp:spPr>
        <a:xfrm rot="12600000">
          <a:off x="2307245"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2329770"/>
        <a:ext cx="275331" cy="318851"/>
      </dsp:txXfrm>
    </dsp:sp>
    <dsp:sp modelId="{0BE5F01D-D17C-D44A-A17A-17F1E6D7771F}">
      <dsp:nvSpPr>
        <dsp:cNvPr id="0" name=""/>
        <dsp:cNvSpPr/>
      </dsp:nvSpPr>
      <dsp:spPr>
        <a:xfrm>
          <a:off x="714625"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Number of cache levels</a:t>
          </a:r>
        </a:p>
      </dsp:txBody>
      <dsp:txXfrm>
        <a:off x="943520" y="1325247"/>
        <a:ext cx="1105202" cy="1105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441505" y="85915"/>
        <a:ext cx="3507043" cy="1491642"/>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166593" y="2268903"/>
        <a:ext cx="3173156" cy="1938002"/>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rtl="0">
            <a:lnSpc>
              <a:spcPct val="90000"/>
            </a:lnSpc>
            <a:spcBef>
              <a:spcPct val="0"/>
            </a:spcBef>
            <a:spcAft>
              <a:spcPct val="35000"/>
            </a:spcAft>
          </a:pPr>
          <a:r>
            <a:rPr lang="en-US" sz="5400" kern="1200" dirty="0" smtClean="0"/>
            <a:t>Block Size</a:t>
          </a:r>
          <a:endParaRPr lang="en-US" sz="5400" kern="1200" dirty="0"/>
        </a:p>
      </dsp:txBody>
      <dsp:txXfrm>
        <a:off x="4679546" y="52525"/>
        <a:ext cx="2949042" cy="1588910"/>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299988" y="2265810"/>
        <a:ext cx="3173156" cy="193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Two constraints affect design:</a:t>
          </a:r>
          <a:endParaRPr lang="en-US" sz="2400" kern="1200" dirty="0"/>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When one block is read in, another may have to be replaced</a:t>
          </a:r>
          <a:endParaRPr lang="en-US" sz="2400" kern="1200" dirty="0"/>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The more flexible the mapping function, the more complex is the circuitry required to search the cache </a:t>
          </a:r>
          <a:endParaRPr lang="en-US" sz="2400" kern="1200" dirty="0"/>
        </a:p>
      </dsp:txBody>
      <dsp:txXfrm>
        <a:off x="5029730" y="2280744"/>
        <a:ext cx="3448477" cy="1672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022546"/>
          <a:ext cx="8382000" cy="341337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solidFill>
                <a:srgbClr val="FF0000"/>
              </a:solidFill>
            </a:rPr>
            <a:t>Option 1: Can occur every time the block is updated</a:t>
          </a:r>
          <a:endParaRPr lang="en-US" sz="2400" kern="1200" dirty="0">
            <a:solidFill>
              <a:srgbClr val="FF0000"/>
            </a:solidFill>
          </a:endParaRPr>
        </a:p>
        <a:p>
          <a:pPr marL="228600" lvl="1" indent="-228600" algn="l" defTabSz="1066800" rtl="0">
            <a:lnSpc>
              <a:spcPct val="90000"/>
            </a:lnSpc>
            <a:spcBef>
              <a:spcPct val="0"/>
            </a:spcBef>
            <a:spcAft>
              <a:spcPct val="15000"/>
            </a:spcAft>
            <a:buChar char="••"/>
          </a:pPr>
          <a:r>
            <a:rPr lang="en-US" sz="2400" kern="1200" dirty="0" smtClean="0">
              <a:solidFill>
                <a:srgbClr val="00B0F0"/>
              </a:solidFill>
            </a:rPr>
            <a:t>Option 2: Can occur when the block is replaced</a:t>
          </a:r>
          <a:endParaRPr lang="en-US" sz="2400" kern="1200" dirty="0">
            <a:solidFill>
              <a:srgbClr val="00B0F0"/>
            </a:solidFill>
          </a:endParaRPr>
        </a:p>
        <a:p>
          <a:pPr marL="457200" lvl="2" indent="-228600" algn="l" defTabSz="977900" rtl="0">
            <a:lnSpc>
              <a:spcPct val="90000"/>
            </a:lnSpc>
            <a:spcBef>
              <a:spcPct val="0"/>
            </a:spcBef>
            <a:spcAft>
              <a:spcPct val="15000"/>
            </a:spcAft>
            <a:buChar char="••"/>
          </a:pPr>
          <a:r>
            <a:rPr lang="en-US" sz="2200" kern="1200" dirty="0" smtClean="0">
              <a:solidFill>
                <a:srgbClr val="00B0F0"/>
              </a:solidFill>
            </a:rPr>
            <a:t>Minimizes write operations</a:t>
          </a:r>
          <a:endParaRPr lang="en-US" sz="2200" kern="1200" dirty="0">
            <a:solidFill>
              <a:srgbClr val="00B0F0"/>
            </a:solidFill>
          </a:endParaRPr>
        </a:p>
        <a:p>
          <a:pPr marL="457200" lvl="2" indent="-228600" algn="l" defTabSz="977900" rtl="0">
            <a:lnSpc>
              <a:spcPct val="90000"/>
            </a:lnSpc>
            <a:spcBef>
              <a:spcPct val="0"/>
            </a:spcBef>
            <a:spcAft>
              <a:spcPct val="15000"/>
            </a:spcAft>
            <a:buChar char="••"/>
          </a:pPr>
          <a:r>
            <a:rPr lang="en-US" sz="2200" kern="1200" dirty="0" smtClean="0">
              <a:solidFill>
                <a:srgbClr val="00B0F0"/>
              </a:solidFill>
            </a:rPr>
            <a:t>Leaves main memory in an obsolete state</a:t>
          </a:r>
          <a:endParaRPr lang="en-US" sz="2200" kern="1200" dirty="0">
            <a:solidFill>
              <a:srgbClr val="00B0F0"/>
            </a:solidFill>
          </a:endParaRPr>
        </a:p>
      </dsp:txBody>
      <dsp:txXfrm>
        <a:off x="0" y="1022546"/>
        <a:ext cx="8382000" cy="3413373"/>
      </dsp:txXfrm>
    </dsp:sp>
    <dsp:sp modelId="{0EE621EE-7ADD-E344-84F4-86EEE9B48B86}">
      <dsp:nvSpPr>
        <dsp:cNvPr id="0" name=""/>
        <dsp:cNvSpPr/>
      </dsp:nvSpPr>
      <dsp:spPr>
        <a:xfrm>
          <a:off x="228598" y="793950"/>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155700" rtl="0">
            <a:lnSpc>
              <a:spcPct val="90000"/>
            </a:lnSpc>
            <a:spcBef>
              <a:spcPct val="0"/>
            </a:spcBef>
            <a:spcAft>
              <a:spcPct val="35000"/>
            </a:spcAft>
          </a:pPr>
          <a:r>
            <a:rPr lang="en-US" sz="2600" kern="1200" dirty="0" smtClean="0"/>
            <a:t>Dictates when the memory write operation takes place</a:t>
          </a:r>
          <a:endParaRPr lang="en-US" sz="2600" kern="1200" dirty="0"/>
        </a:p>
      </dsp:txBody>
      <dsp:txXfrm>
        <a:off x="292669" y="858021"/>
        <a:ext cx="7103193" cy="118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848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787631" numCol="1" spcCol="1270" anchor="t" anchorCtr="0">
          <a:noAutofit/>
        </a:bodyPr>
        <a:lstStyle/>
        <a:p>
          <a:pPr lvl="0" algn="l" defTabSz="1244600" rtl="0">
            <a:lnSpc>
              <a:spcPct val="90000"/>
            </a:lnSpc>
            <a:spcBef>
              <a:spcPct val="0"/>
            </a:spcBef>
            <a:spcAft>
              <a:spcPct val="35000"/>
            </a:spcAft>
          </a:pPr>
          <a:r>
            <a:rPr lang="en-US" sz="2800" kern="1200" dirty="0" smtClean="0"/>
            <a:t>Three techniques are possible for I/O operations:</a:t>
          </a:r>
          <a:endParaRPr lang="en-US" sz="2800" kern="1200" dirty="0"/>
        </a:p>
      </dsp:txBody>
      <dsp:txXfrm>
        <a:off x="72088" y="72088"/>
        <a:ext cx="7704424" cy="2751424"/>
      </dsp:txXfrm>
    </dsp:sp>
    <dsp:sp modelId="{32606DC8-654F-EF46-B4B5-5C3B0D266A42}">
      <dsp:nvSpPr>
        <dsp:cNvPr id="0" name=""/>
        <dsp:cNvSpPr/>
      </dsp:nvSpPr>
      <dsp:spPr>
        <a:xfrm>
          <a:off x="196215" y="1219203"/>
          <a:ext cx="2263105"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41443" y="1264431"/>
        <a:ext cx="2172649" cy="1380197"/>
      </dsp:txXfrm>
    </dsp:sp>
    <dsp:sp modelId="{33A2B240-3BDD-4F42-B776-19B257CDA092}">
      <dsp:nvSpPr>
        <dsp:cNvPr id="0" name=""/>
        <dsp:cNvSpPr/>
      </dsp:nvSpPr>
      <dsp:spPr>
        <a:xfrm>
          <a:off x="2500652" y="1219203"/>
          <a:ext cx="2431133"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545880" y="1264431"/>
        <a:ext cx="2340677" cy="1380197"/>
      </dsp:txXfrm>
    </dsp:sp>
    <dsp:sp modelId="{0466B519-BD67-E64C-A017-BFF8956BF7B9}">
      <dsp:nvSpPr>
        <dsp:cNvPr id="0" name=""/>
        <dsp:cNvSpPr/>
      </dsp:nvSpPr>
      <dsp:spPr>
        <a:xfrm>
          <a:off x="4973117" y="1219203"/>
          <a:ext cx="2673791"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018345" y="1264431"/>
        <a:ext cx="2583335" cy="13801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8729"/>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When the processor wishes to read or write data it issues a command to the DMA module containing:</a:t>
          </a:r>
          <a:endParaRPr lang="en-US" sz="2600" kern="1200" dirty="0"/>
        </a:p>
      </dsp:txBody>
      <dsp:txXfrm>
        <a:off x="0" y="8729"/>
        <a:ext cx="8077200" cy="903929"/>
      </dsp:txXfrm>
    </dsp:sp>
    <dsp:sp modelId="{755BED14-B317-D644-AE61-61E59E10D292}">
      <dsp:nvSpPr>
        <dsp:cNvPr id="0" name=""/>
        <dsp:cNvSpPr/>
      </dsp:nvSpPr>
      <dsp:spPr>
        <a:xfrm>
          <a:off x="0" y="912659"/>
          <a:ext cx="8077200" cy="2355210"/>
        </a:xfrm>
        <a:prstGeom prst="rect">
          <a:avLst/>
        </a:prstGeom>
        <a:solidFill>
          <a:schemeClr val="bg1">
            <a:lumMod val="95000"/>
          </a:schemeClr>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Whether a read or write is requested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address of the I/O device involved</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starting location in memory to read/write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number of words to be read/written</a:t>
          </a:r>
          <a:endParaRPr lang="en-US" sz="2600" kern="1200" dirty="0"/>
        </a:p>
        <a:p>
          <a:pPr marL="228600" lvl="1" indent="-228600" algn="l" defTabSz="1155700" rtl="0">
            <a:lnSpc>
              <a:spcPct val="90000"/>
            </a:lnSpc>
            <a:spcBef>
              <a:spcPct val="0"/>
            </a:spcBef>
            <a:spcAft>
              <a:spcPct val="15000"/>
            </a:spcAft>
            <a:buChar char="••"/>
          </a:pPr>
          <a:endParaRPr lang="en-NZ" sz="2600" kern="1200" dirty="0"/>
        </a:p>
      </dsp:txBody>
      <dsp:txXfrm>
        <a:off x="0" y="912659"/>
        <a:ext cx="8077200" cy="23552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Performance</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 system with multiple processors will yield greater performance if work can be done in parallel</a:t>
          </a:r>
          <a:endParaRPr lang="en-US" sz="1700" kern="1200" dirty="0"/>
        </a:p>
      </dsp:txBody>
      <dsp:txXfrm>
        <a:off x="709732" y="57222"/>
        <a:ext cx="2991419" cy="1751264"/>
      </dsp:txXfrm>
    </dsp:sp>
    <dsp:sp modelId="{2BE430A8-E5F4-514B-9379-D42B6BB62557}">
      <dsp:nvSpPr>
        <dsp:cNvPr id="0" name=""/>
        <dsp:cNvSpPr/>
      </dsp:nvSpPr>
      <dsp:spPr>
        <a:xfrm>
          <a:off x="1288404" y="2644606"/>
          <a:ext cx="4110437"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Availability</a:t>
          </a:r>
          <a:endParaRPr lang="en-US" sz="2200" kern="1200" dirty="0"/>
        </a:p>
        <a:p>
          <a:pPr marL="171450" lvl="1" indent="-171450" algn="l" defTabSz="755650" rtl="0">
            <a:lnSpc>
              <a:spcPct val="90000"/>
            </a:lnSpc>
            <a:spcBef>
              <a:spcPct val="0"/>
            </a:spcBef>
            <a:spcAft>
              <a:spcPct val="15000"/>
            </a:spcAft>
            <a:buChar char="••"/>
          </a:pPr>
          <a:r>
            <a:rPr lang="en-US" sz="1700" kern="1200" dirty="0" smtClean="0"/>
            <a:t>The failure of a single processor does not halt the machine</a:t>
          </a:r>
          <a:endParaRPr lang="en-US" sz="1700" kern="1200" dirty="0"/>
        </a:p>
      </dsp:txBody>
      <dsp:txXfrm>
        <a:off x="709732" y="2382513"/>
        <a:ext cx="2991419" cy="1751264"/>
      </dsp:txXfrm>
    </dsp:sp>
    <dsp:sp modelId="{E21EC75D-96AD-7C4A-8699-BE859CB688BE}">
      <dsp:nvSpPr>
        <dsp:cNvPr id="0" name=""/>
        <dsp:cNvSpPr/>
      </dsp:nvSpPr>
      <dsp:spPr>
        <a:xfrm rot="16200000">
          <a:off x="4249274"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Incremental Growth</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An additional processor can be added to enhance performance</a:t>
          </a:r>
          <a:endParaRPr lang="en-US" sz="1700" kern="1200" dirty="0"/>
        </a:p>
      </dsp:txBody>
      <dsp:txXfrm>
        <a:off x="4833247" y="2382513"/>
        <a:ext cx="2991419" cy="1751264"/>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Scaling</a:t>
          </a:r>
          <a:endParaRPr lang="en-US" sz="2200" kern="1200" dirty="0"/>
        </a:p>
        <a:p>
          <a:pPr marL="171450" lvl="1" indent="-171450" algn="l" defTabSz="755650" rtl="0">
            <a:lnSpc>
              <a:spcPct val="90000"/>
            </a:lnSpc>
            <a:spcBef>
              <a:spcPct val="0"/>
            </a:spcBef>
            <a:spcAft>
              <a:spcPct val="15000"/>
            </a:spcAft>
            <a:buChar char="••"/>
          </a:pPr>
          <a:r>
            <a:rPr lang="en-US" sz="1700" kern="1200" dirty="0" smtClean="0"/>
            <a:t>Vendors can offer a range of products with different price and performance characteristics</a:t>
          </a:r>
          <a:endParaRPr lang="en-US" sz="1700" kern="1200" dirty="0"/>
        </a:p>
      </dsp:txBody>
      <dsp:txXfrm>
        <a:off x="4833247" y="57222"/>
        <a:ext cx="2991419" cy="175126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9A6A1F84-92E0-B549-BE4F-92E239AA993A}" type="datetime1">
              <a:rPr lang="en-US" smtClean="0"/>
              <a:t>1/28/2018</a:t>
            </a:fld>
            <a:endParaRPr lang="en-US"/>
          </a:p>
        </p:txBody>
      </p:sp>
      <p:sp>
        <p:nvSpPr>
          <p:cNvPr id="4" name="Footer Placeholder 3"/>
          <p:cNvSpPr>
            <a:spLocks noGrp="1"/>
          </p:cNvSpPr>
          <p:nvPr>
            <p:ph type="ftr" sz="quarter" idx="2"/>
          </p:nvPr>
        </p:nvSpPr>
        <p:spPr>
          <a:xfrm>
            <a:off x="1" y="6658664"/>
            <a:ext cx="4002299" cy="350520"/>
          </a:xfrm>
          <a:prstGeom prst="rect">
            <a:avLst/>
          </a:prstGeom>
        </p:spPr>
        <p:txBody>
          <a:bodyPr vert="horz" lIns="91440" tIns="45720" rIns="91440" bIns="45720" rtlCol="0" anchor="b"/>
          <a:lstStyle>
            <a:lvl1pPr algn="l">
              <a:defRPr sz="1200"/>
            </a:lvl1pPr>
          </a:lstStyle>
          <a:p>
            <a:r>
              <a:rPr lang="en-US" smtClean="0"/>
              <a:t>© 2017 Pearson Education, Inc., Hoboken, NJ. All rights reserved.</a:t>
            </a:r>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2EB02766-913B-814E-B3C1-678F4BDB34D5}" type="slidenum">
              <a:rPr lang="en-US" smtClean="0"/>
              <a:t>‹#›</a:t>
            </a:fld>
            <a:endParaRPr lang="en-US"/>
          </a:p>
        </p:txBody>
      </p:sp>
    </p:spTree>
    <p:extLst>
      <p:ext uri="{BB962C8B-B14F-4D97-AF65-F5344CB8AC3E}">
        <p14:creationId xmlns:p14="http://schemas.microsoft.com/office/powerpoint/2010/main" val="1684855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5052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4D5EFE-478A-AB44-AF91-783C7E33BFEB}" type="datetime1">
              <a:rPr lang="en-US" smtClean="0"/>
              <a:t>1/28/2018</a:t>
            </a:fld>
            <a:endParaRPr lang="en-US" dirty="0"/>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6658664"/>
            <a:ext cx="4002299" cy="35052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13226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extLst>
      <p:ext uri="{BB962C8B-B14F-4D97-AF65-F5344CB8AC3E}">
        <p14:creationId xmlns:p14="http://schemas.microsoft.com/office/powerpoint/2010/main" val="347362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97325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299545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C8EB7-64A6-2345-BE9F-FA0A456F7B44}" type="slidenum">
              <a:rPr lang="en-US"/>
              <a:pPr/>
              <a:t>16</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4.5 shows these last two</a:t>
            </a:r>
          </a:p>
          <a:p>
            <a:r>
              <a:rPr kumimoji="1" lang="en-US" sz="1200" kern="1200" baseline="0" dirty="0" smtClean="0">
                <a:solidFill>
                  <a:schemeClr val="tx1"/>
                </a:solidFill>
                <a:latin typeface="Times New Roman" pitchFamily="33" charset="0"/>
                <a:ea typeface="+mn-ea"/>
                <a:cs typeface="+mn-cs"/>
              </a:rPr>
              <a:t>operations occurring in parallel and reflects the organization shown in Figure 4.6,</a:t>
            </a:r>
          </a:p>
          <a:p>
            <a:r>
              <a:rPr kumimoji="1" lang="en-US" sz="1200" kern="1200" baseline="0" dirty="0" smtClean="0">
                <a:solidFill>
                  <a:schemeClr val="tx1"/>
                </a:solidFill>
                <a:latin typeface="Times New Roman" pitchFamily="33" charset="0"/>
                <a:ea typeface="+mn-ea"/>
                <a:cs typeface="+mn-cs"/>
              </a:rPr>
              <a:t>which is typical of contemporary cache organizations. In this organization, the cache</a:t>
            </a:r>
          </a:p>
          <a:p>
            <a:r>
              <a:rPr kumimoji="1" lang="en-US" sz="1200" kern="1200" baseline="0" dirty="0" smtClean="0">
                <a:solidFill>
                  <a:schemeClr val="tx1"/>
                </a:solidFill>
                <a:latin typeface="Times New Roman" pitchFamily="33" charset="0"/>
                <a:ea typeface="+mn-ea"/>
                <a:cs typeface="+mn-cs"/>
              </a:rPr>
              <a:t>connects to the processor via data, control, and address lines. The data and address</a:t>
            </a:r>
          </a:p>
          <a:p>
            <a:r>
              <a:rPr kumimoji="1" lang="en-US" sz="1200" kern="1200" baseline="0" dirty="0" smtClean="0">
                <a:solidFill>
                  <a:schemeClr val="tx1"/>
                </a:solidFill>
                <a:latin typeface="Times New Roman" pitchFamily="33" charset="0"/>
                <a:ea typeface="+mn-ea"/>
                <a:cs typeface="+mn-cs"/>
              </a:rPr>
              <a:t>lines also attach to data and address buffers, which attach to a system bus from</a:t>
            </a:r>
          </a:p>
          <a:p>
            <a:r>
              <a:rPr kumimoji="1" lang="en-US" sz="1200" kern="1200" baseline="0" dirty="0" smtClean="0">
                <a:solidFill>
                  <a:schemeClr val="tx1"/>
                </a:solidFill>
                <a:latin typeface="Times New Roman" pitchFamily="33" charset="0"/>
                <a:ea typeface="+mn-ea"/>
                <a:cs typeface="+mn-cs"/>
              </a:rPr>
              <a:t>which main memory is reached. When a cache hit occurs, the data and address buffers</a:t>
            </a:r>
          </a:p>
          <a:p>
            <a:r>
              <a:rPr kumimoji="1" lang="en-US" sz="1200" kern="1200" baseline="0" dirty="0" smtClean="0">
                <a:solidFill>
                  <a:schemeClr val="tx1"/>
                </a:solidFill>
                <a:latin typeface="Times New Roman" pitchFamily="33" charset="0"/>
                <a:ea typeface="+mn-ea"/>
                <a:cs typeface="+mn-cs"/>
              </a:rPr>
              <a:t>are disabled and communication is only between processor and cache, with no</a:t>
            </a:r>
          </a:p>
          <a:p>
            <a:r>
              <a:rPr kumimoji="1" lang="en-US" sz="1200" kern="1200" baseline="0" dirty="0" smtClean="0">
                <a:solidFill>
                  <a:schemeClr val="tx1"/>
                </a:solidFill>
                <a:latin typeface="Times New Roman" pitchFamily="33" charset="0"/>
                <a:ea typeface="+mn-ea"/>
                <a:cs typeface="+mn-cs"/>
              </a:rPr>
              <a:t>system bus traffic. When a cache miss occurs, the desired address is loaded onto the</a:t>
            </a:r>
          </a:p>
          <a:p>
            <a:r>
              <a:rPr kumimoji="1" lang="en-US" sz="1200" kern="1200" baseline="0" dirty="0" smtClean="0">
                <a:solidFill>
                  <a:schemeClr val="tx1"/>
                </a:solidFill>
                <a:latin typeface="Times New Roman" pitchFamily="33" charset="0"/>
                <a:ea typeface="+mn-ea"/>
                <a:cs typeface="+mn-cs"/>
              </a:rPr>
              <a:t>system bus and the data are returned through the data buffer to both the cache and</a:t>
            </a:r>
          </a:p>
          <a:p>
            <a:r>
              <a:rPr kumimoji="1" lang="en-US" sz="1200" kern="1200" baseline="0" dirty="0" smtClean="0">
                <a:solidFill>
                  <a:schemeClr val="tx1"/>
                </a:solidFill>
                <a:latin typeface="Times New Roman" pitchFamily="33" charset="0"/>
                <a:ea typeface="+mn-ea"/>
                <a:cs typeface="+mn-cs"/>
              </a:rPr>
              <a:t>the processor. In other organizations, the cache is physically interposed between</a:t>
            </a:r>
          </a:p>
          <a:p>
            <a:r>
              <a:rPr kumimoji="1" lang="en-US" sz="1200" kern="1200" baseline="0" dirty="0" smtClean="0">
                <a:solidFill>
                  <a:schemeClr val="tx1"/>
                </a:solidFill>
                <a:latin typeface="Times New Roman" pitchFamily="33" charset="0"/>
                <a:ea typeface="+mn-ea"/>
                <a:cs typeface="+mn-cs"/>
              </a:rPr>
              <a:t>the processor and the main memory for all data, address, and control lines. In this</a:t>
            </a:r>
          </a:p>
          <a:p>
            <a:r>
              <a:rPr kumimoji="1" lang="en-US" sz="1200" kern="1200" baseline="0" dirty="0" smtClean="0">
                <a:solidFill>
                  <a:schemeClr val="tx1"/>
                </a:solidFill>
                <a:latin typeface="Times New Roman" pitchFamily="33" charset="0"/>
                <a:ea typeface="+mn-ea"/>
                <a:cs typeface="+mn-cs"/>
              </a:rPr>
              <a:t>latter case, for a cache miss, the desired word is first read into the cache and then</a:t>
            </a:r>
          </a:p>
          <a:p>
            <a:r>
              <a:rPr kumimoji="1" lang="en-US" sz="1200" kern="1200" baseline="0" dirty="0" smtClean="0">
                <a:solidFill>
                  <a:schemeClr val="tx1"/>
                </a:solidFill>
                <a:latin typeface="Times New Roman" pitchFamily="33" charset="0"/>
                <a:ea typeface="+mn-ea"/>
                <a:cs typeface="+mn-cs"/>
              </a:rPr>
              <a:t>transferred from cache to processor.</a:t>
            </a:r>
            <a:endParaRPr lang="en-GB" dirty="0"/>
          </a:p>
        </p:txBody>
      </p:sp>
    </p:spTree>
    <p:extLst>
      <p:ext uri="{BB962C8B-B14F-4D97-AF65-F5344CB8AC3E}">
        <p14:creationId xmlns:p14="http://schemas.microsoft.com/office/powerpoint/2010/main" val="1971991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395382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78278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895455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7774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93910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Finally, it is now commonplace to have multiple levels of cache, labeled L1</a:t>
            </a:r>
          </a:p>
          <a:p>
            <a:r>
              <a:rPr lang="en-US" sz="1200" kern="1200" baseline="0" dirty="0" smtClean="0">
                <a:solidFill>
                  <a:schemeClr val="tx1"/>
                </a:solidFill>
                <a:latin typeface="+mn-lt"/>
                <a:ea typeface="+mn-ea"/>
                <a:cs typeface="+mn-cs"/>
              </a:rPr>
              <a:t>(cache closest to the processor), L2, and in many cases a third level L3. A discussion</a:t>
            </a:r>
          </a:p>
          <a:p>
            <a:r>
              <a:rPr lang="en-US" sz="1200" kern="1200" baseline="0" dirty="0" smtClean="0">
                <a:solidFill>
                  <a:schemeClr val="tx1"/>
                </a:solidFill>
                <a:latin typeface="+mn-lt"/>
                <a:ea typeface="+mn-ea"/>
                <a:cs typeface="+mn-cs"/>
              </a:rPr>
              <a:t>of the performance benefits of multiple cache levels is beyond our scope; see</a:t>
            </a:r>
          </a:p>
          <a:p>
            <a:r>
              <a:rPr lang="en-US" sz="1200" kern="1200" baseline="0" dirty="0" smtClean="0">
                <a:solidFill>
                  <a:schemeClr val="tx1"/>
                </a:solidFill>
                <a:latin typeface="+mn-lt"/>
                <a:ea typeface="+mn-ea"/>
                <a:cs typeface="+mn-cs"/>
              </a:rPr>
              <a:t>[STAL16]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0957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711828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normAutofit fontScale="92500" lnSpcReduction="10000"/>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extLst>
      <p:ext uri="{BB962C8B-B14F-4D97-AF65-F5344CB8AC3E}">
        <p14:creationId xmlns:p14="http://schemas.microsoft.com/office/powerpoint/2010/main" val="49564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4240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736474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72588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289190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3060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62495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54166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39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83181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8431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a:t>
            </a:r>
            <a:r>
              <a:rPr lang="en-US" sz="1200" i="1"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is the access time to level 1, and T</a:t>
            </a:r>
            <a:r>
              <a:rPr lang="en-US" sz="1200" i="1" kern="1200" baseline="-25000" dirty="0" smtClean="0">
                <a:solidFill>
                  <a:schemeClr val="tx1"/>
                </a:solidFill>
                <a:latin typeface="+mn-lt"/>
                <a:ea typeface="+mn-ea"/>
                <a:cs typeface="+mn-cs"/>
              </a:rPr>
              <a:t>2 </a:t>
            </a:r>
            <a:r>
              <a:rPr lang="en-US" sz="1200" i="1" kern="1200" baseline="0" dirty="0" smtClean="0">
                <a:solidFill>
                  <a:schemeClr val="tx1"/>
                </a:solidFill>
                <a:latin typeface="+mn-lt"/>
                <a:ea typeface="+mn-ea"/>
                <a:cs typeface="+mn-cs"/>
              </a:rPr>
              <a:t> is the </a:t>
            </a:r>
            <a:r>
              <a:rPr lang="en-US" sz="12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smtClean="0">
                <a:solidFill>
                  <a:schemeClr val="tx1"/>
                </a:solidFill>
                <a:latin typeface="+mn-lt"/>
                <a:ea typeface="+mn-ea"/>
                <a:cs typeface="+mn-cs"/>
              </a:rPr>
              <a:t>(0.95) (0.1 s) + (0.05) (0.1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+ 1 s) =  0.095 + 0.055 =  0.15 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433227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584739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05595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15366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415659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25826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12574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57211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226643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49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6975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53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basis for the validity of condition (d) is a principle known as </a:t>
            </a:r>
            <a:r>
              <a:rPr lang="en-US" sz="1200" b="1" kern="1200" baseline="0" dirty="0" smtClean="0">
                <a:solidFill>
                  <a:schemeClr val="tx1"/>
                </a:solidFill>
                <a:latin typeface="+mn-lt"/>
                <a:ea typeface="+mn-ea"/>
                <a:cs typeface="+mn-cs"/>
              </a:rPr>
              <a:t>locality of reference </a:t>
            </a:r>
            <a:r>
              <a:rPr lang="en-US" sz="1200" b="0" kern="1200" baseline="0" dirty="0" smtClean="0">
                <a:solidFill>
                  <a:schemeClr val="tx1"/>
                </a:solidFill>
                <a:latin typeface="+mn-lt"/>
                <a:ea typeface="+mn-ea"/>
                <a:cs typeface="+mn-cs"/>
              </a:rPr>
              <a:t>[DENN68]. During the course of execution of a program, memory references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principle can be applied across more than two levels of memory. The fastest, smallest, and most expensive type of memory consists of the registers internal to the processor. Typically, a processor will contain a few dozen such registers, 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458570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013296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884168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83654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0829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698961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73519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59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138046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311475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17901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6854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smtClean="0">
                <a:solidFill>
                  <a:schemeClr val="tx1"/>
                </a:solidFill>
                <a:latin typeface="+mn-lt"/>
                <a:ea typeface="+mn-ea"/>
                <a:cs typeface="+mn-cs"/>
              </a:rPr>
              <a:t>secondary memory or auxiliary memory . </a:t>
            </a:r>
            <a:r>
              <a:rPr lang="en-US" sz="1200" b="0" kern="1200" baseline="0" dirty="0" smtClean="0">
                <a:solidFill>
                  <a:schemeClr val="tx1"/>
                </a:solidFill>
                <a:latin typeface="+mn-lt"/>
                <a:ea typeface="+mn-ea"/>
                <a:cs typeface="+mn-cs"/>
              </a:rPr>
              <a:t>These are used to store program and data files, and are usually </a:t>
            </a:r>
            <a:r>
              <a:rPr lang="en-US" sz="1200" kern="1200" baseline="0" dirty="0" smtClean="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315762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3134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342333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057794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817913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989448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89253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69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5417470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557387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429778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80620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357159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72001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458683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7674616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0470960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77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798657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9972415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113618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6080585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203127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493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30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 2</a:t>
            </a:r>
            <a:r>
              <a:rPr lang="en-US" sz="1200" i="1" kern="1200" baseline="30000" dirty="0" smtClean="0">
                <a:solidFill>
                  <a:schemeClr val="tx1"/>
                </a:solidFill>
                <a:latin typeface="+mn-lt"/>
                <a:ea typeface="+mn-ea"/>
                <a:cs typeface="+mn-cs"/>
              </a:rPr>
              <a:t>n</a:t>
            </a:r>
            <a:r>
              <a:rPr lang="en-US" sz="1200" b="0" i="1" kern="1200" baseline="0" dirty="0" smtClean="0">
                <a:solidFill>
                  <a:schemeClr val="tx1"/>
                </a:solidFill>
                <a:latin typeface="+mn-lt"/>
                <a:ea typeface="+mn-ea"/>
                <a:cs typeface="+mn-cs"/>
              </a:rPr>
              <a:t>/K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C&lt;&lt;M) .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086073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99117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661179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433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935412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89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4111874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826990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858848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92</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9952177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93</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5786126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94</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09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8457621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95</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1856149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96</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0378499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97</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057733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98</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697893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99</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947940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100</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0028301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3217" indent="-282007">
              <a:spcBef>
                <a:spcPct val="30000"/>
              </a:spcBef>
              <a:defRPr sz="1200">
                <a:solidFill>
                  <a:schemeClr val="tx1"/>
                </a:solidFill>
                <a:latin typeface="Times New Roman" panose="02020603050405020304" pitchFamily="18" charset="0"/>
              </a:defRPr>
            </a:lvl2pPr>
            <a:lvl3pPr marL="1128027" indent="-225605">
              <a:spcBef>
                <a:spcPct val="30000"/>
              </a:spcBef>
              <a:defRPr sz="1200">
                <a:solidFill>
                  <a:schemeClr val="tx1"/>
                </a:solidFill>
                <a:latin typeface="Times New Roman" panose="02020603050405020304" pitchFamily="18" charset="0"/>
              </a:defRPr>
            </a:lvl3pPr>
            <a:lvl4pPr marL="1579237" indent="-225605">
              <a:spcBef>
                <a:spcPct val="30000"/>
              </a:spcBef>
              <a:defRPr sz="1200">
                <a:solidFill>
                  <a:schemeClr val="tx1"/>
                </a:solidFill>
                <a:latin typeface="Times New Roman" panose="02020603050405020304" pitchFamily="18" charset="0"/>
              </a:defRPr>
            </a:lvl4pPr>
            <a:lvl5pPr marL="2030448" indent="-225605">
              <a:spcBef>
                <a:spcPct val="30000"/>
              </a:spcBef>
              <a:defRPr sz="1200">
                <a:solidFill>
                  <a:schemeClr val="tx1"/>
                </a:solidFill>
                <a:latin typeface="Times New Roman" panose="02020603050405020304" pitchFamily="18" charset="0"/>
              </a:defRPr>
            </a:lvl5pPr>
            <a:lvl6pPr marL="2481659" indent="-225605" eaLnBrk="0" fontAlgn="base" hangingPunct="0">
              <a:spcBef>
                <a:spcPct val="30000"/>
              </a:spcBef>
              <a:spcAft>
                <a:spcPct val="0"/>
              </a:spcAft>
              <a:defRPr sz="1200">
                <a:solidFill>
                  <a:schemeClr val="tx1"/>
                </a:solidFill>
                <a:latin typeface="Times New Roman" panose="02020603050405020304" pitchFamily="18" charset="0"/>
              </a:defRPr>
            </a:lvl6pPr>
            <a:lvl7pPr marL="2932869" indent="-225605" eaLnBrk="0" fontAlgn="base" hangingPunct="0">
              <a:spcBef>
                <a:spcPct val="30000"/>
              </a:spcBef>
              <a:spcAft>
                <a:spcPct val="0"/>
              </a:spcAft>
              <a:defRPr sz="1200">
                <a:solidFill>
                  <a:schemeClr val="tx1"/>
                </a:solidFill>
                <a:latin typeface="Times New Roman" panose="02020603050405020304" pitchFamily="18" charset="0"/>
              </a:defRPr>
            </a:lvl7pPr>
            <a:lvl8pPr marL="3384080" indent="-225605" eaLnBrk="0" fontAlgn="base" hangingPunct="0">
              <a:spcBef>
                <a:spcPct val="30000"/>
              </a:spcBef>
              <a:spcAft>
                <a:spcPct val="0"/>
              </a:spcAft>
              <a:defRPr sz="1200">
                <a:solidFill>
                  <a:schemeClr val="tx1"/>
                </a:solidFill>
                <a:latin typeface="Times New Roman" panose="02020603050405020304" pitchFamily="18" charset="0"/>
              </a:defRPr>
            </a:lvl8pPr>
            <a:lvl9pPr marL="3835291" indent="-22560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B56FA1-1416-45D7-B650-C26430BB213D}" type="slidenum">
              <a:rPr lang="en-US" altLang="en-US" smtClean="0"/>
              <a:pPr>
                <a:spcBef>
                  <a:spcPct val="0"/>
                </a:spcBef>
              </a:pPr>
              <a:t>101</a:t>
            </a:fld>
            <a:endParaRPr lang="en-US" altLang="en-US" dirty="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7831554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431397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5963512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2538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5320461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361066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4660089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034951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1" kern="1200" baseline="0" dirty="0" smtClean="0">
                <a:solidFill>
                  <a:schemeClr val="tx1"/>
                </a:solidFill>
                <a:latin typeface="+mn-lt"/>
                <a:ea typeface="+mn-ea"/>
                <a:cs typeface="+mn-cs"/>
              </a:rPr>
              <a:t>An SMP can be defined as a stand-alone computer system with the </a:t>
            </a:r>
            <a:r>
              <a:rPr lang="en-US" sz="1200" b="1" kern="1200" baseline="0" dirty="0" smtClean="0">
                <a:solidFill>
                  <a:schemeClr val="tx1"/>
                </a:solidFill>
                <a:latin typeface="+mn-lt"/>
                <a:ea typeface="+mn-ea"/>
                <a:cs typeface="+mn-cs"/>
              </a:rPr>
              <a:t>following characteristics:</a:t>
            </a:r>
          </a:p>
          <a:p>
            <a:r>
              <a:rPr lang="en-US" sz="1200" b="0" kern="1200" baseline="0" dirty="0" smtClean="0">
                <a:solidFill>
                  <a:schemeClr val="tx1"/>
                </a:solidFill>
                <a:latin typeface="+mn-lt"/>
                <a:ea typeface="+mn-ea"/>
                <a:cs typeface="+mn-cs"/>
              </a:rPr>
              <a:t>1. There are two or more similar processors of comparable capability.</a:t>
            </a:r>
          </a:p>
          <a:p>
            <a:r>
              <a:rPr lang="en-US" sz="1200" b="0" kern="1200" baseline="0" dirty="0" smtClean="0">
                <a:solidFill>
                  <a:schemeClr val="tx1"/>
                </a:solidFill>
                <a:latin typeface="+mn-lt"/>
                <a:ea typeface="+mn-ea"/>
                <a:cs typeface="+mn-cs"/>
              </a:rPr>
              <a:t>2. These processors share the same main memory and I/O facilities and are interconnected </a:t>
            </a:r>
            <a:r>
              <a:rPr lang="en-US" sz="1200" kern="1200" baseline="0" dirty="0" smtClean="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smtClean="0">
                <a:solidFill>
                  <a:schemeClr val="tx1"/>
                </a:solidFill>
                <a:latin typeface="+mn-lt"/>
                <a:ea typeface="+mn-ea"/>
                <a:cs typeface="+mn-cs"/>
              </a:rPr>
              <a:t>3. All processors share access to I/O devices, either through the same channels </a:t>
            </a:r>
            <a:r>
              <a:rPr lang="en-US" sz="1200" kern="1200" baseline="0" dirty="0" smtClean="0">
                <a:solidFill>
                  <a:schemeClr val="tx1"/>
                </a:solidFill>
                <a:latin typeface="+mn-lt"/>
                <a:ea typeface="+mn-ea"/>
                <a:cs typeface="+mn-cs"/>
              </a:rPr>
              <a:t>or through different channels that provide paths to the same device.</a:t>
            </a:r>
          </a:p>
          <a:p>
            <a:r>
              <a:rPr lang="en-US" sz="1200" b="0" kern="1200" baseline="0" dirty="0" smtClean="0">
                <a:solidFill>
                  <a:schemeClr val="tx1"/>
                </a:solidFill>
                <a:latin typeface="+mn-lt"/>
                <a:ea typeface="+mn-ea"/>
                <a:cs typeface="+mn-cs"/>
              </a:rPr>
              <a:t>4. All processors can perform the same functions (hence the term </a:t>
            </a:r>
            <a:r>
              <a:rPr lang="en-US" sz="1200" b="0" i="1" kern="1200" baseline="0" dirty="0" smtClean="0">
                <a:solidFill>
                  <a:schemeClr val="tx1"/>
                </a:solidFill>
                <a:latin typeface="+mn-lt"/>
                <a:ea typeface="+mn-ea"/>
                <a:cs typeface="+mn-cs"/>
              </a:rPr>
              <a:t>symmetric ).</a:t>
            </a:r>
          </a:p>
          <a:p>
            <a:r>
              <a:rPr lang="en-US" sz="1200" b="0" kern="1200" baseline="0" dirty="0" smtClean="0">
                <a:solidFill>
                  <a:schemeClr val="tx1"/>
                </a:solidFill>
                <a:latin typeface="+mn-lt"/>
                <a:ea typeface="+mn-ea"/>
                <a:cs typeface="+mn-cs"/>
              </a:rPr>
              <a:t>5. The system is controlled by an integrated operating system that provides </a:t>
            </a:r>
            <a:r>
              <a:rPr lang="en-US" sz="1200" kern="1200" baseline="0" dirty="0" smtClean="0">
                <a:solidFill>
                  <a:schemeClr val="tx1"/>
                </a:solidFill>
                <a:latin typeface="+mn-lt"/>
                <a:ea typeface="+mn-ea"/>
                <a:cs typeface="+mn-cs"/>
              </a:rPr>
              <a:t>interaction between processors and their programs at the job, task, file, and</a:t>
            </a:r>
          </a:p>
          <a:p>
            <a:r>
              <a:rPr lang="en-US" sz="1200" kern="1200" baseline="0" dirty="0" smtClean="0">
                <a:solidFill>
                  <a:schemeClr val="tx1"/>
                </a:solidFill>
                <a:latin typeface="+mn-lt"/>
                <a:ea typeface="+mn-ea"/>
                <a:cs typeface="+mn-cs"/>
              </a:rPr>
              <a:t>data element levels.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326223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a:t>
            </a:r>
            <a:r>
              <a:rPr lang="en-US" sz="1200" b="0" kern="1200" baseline="0" dirty="0" smtClean="0">
                <a:solidFill>
                  <a:schemeClr val="tx1"/>
                </a:solidFill>
                <a:latin typeface="+mn-lt"/>
                <a:ea typeface="+mn-ea"/>
                <a:cs typeface="+mn-cs"/>
              </a:rPr>
              <a:t>If the work to be done by a computer can be organized so that </a:t>
            </a:r>
            <a:r>
              <a:rPr lang="en-US" sz="1200" kern="1200" baseline="0" dirty="0" smtClean="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In a symmetric multiprocessor, because all processors can perform the</a:t>
            </a:r>
            <a:r>
              <a:rPr lang="en-US" sz="1200" kern="1200" baseline="0" dirty="0" smtClean="0">
                <a:solidFill>
                  <a:schemeClr val="tx1"/>
                </a:solidFill>
                <a:latin typeface="+mn-lt"/>
                <a:ea typeface="+mn-ea"/>
                <a:cs typeface="+mn-cs"/>
              </a:rPr>
              <a:t> same functions, the failure of a single processor does not halt the machine.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t>
            </a:r>
            <a:r>
              <a:rPr lang="en-US" sz="1200" b="0" kern="1200" baseline="0" dirty="0" smtClean="0">
                <a:solidFill>
                  <a:schemeClr val="tx1"/>
                </a:solidFill>
                <a:latin typeface="+mn-lt"/>
                <a:ea typeface="+mn-ea"/>
                <a:cs typeface="+mn-cs"/>
              </a:rPr>
              <a:t>A user can enhance the performance of a system by </a:t>
            </a:r>
            <a:r>
              <a:rPr lang="en-US" sz="1200" kern="1200" baseline="0" dirty="0" smtClean="0">
                <a:solidFill>
                  <a:schemeClr val="tx1"/>
                </a:solidFill>
                <a:latin typeface="+mn-lt"/>
                <a:ea typeface="+mn-ea"/>
                <a:cs typeface="+mn-cs"/>
              </a:rPr>
              <a:t>adding 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a:t>
            </a:r>
            <a:r>
              <a:rPr lang="en-US" sz="1200" b="0" kern="1200" baseline="0" dirty="0" smtClean="0">
                <a:solidFill>
                  <a:schemeClr val="tx1"/>
                </a:solidFill>
                <a:latin typeface="+mn-lt"/>
                <a:ea typeface="+mn-ea"/>
                <a:cs typeface="+mn-cs"/>
              </a:rPr>
              <a:t>Vendors can offer a range of products with different price and </a:t>
            </a:r>
            <a:r>
              <a:rPr lang="en-US" sz="1200" kern="1200" baseline="0" dirty="0" smtClean="0">
                <a:solidFill>
                  <a:schemeClr val="tx1"/>
                </a:solidFill>
                <a:latin typeface="+mn-lt"/>
                <a:ea typeface="+mn-ea"/>
                <a:cs typeface="+mn-cs"/>
              </a:rPr>
              <a:t>performance characteristics based on the number of processors configured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830010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Figure 1.19 illustrates the general organization of an SMP. </a:t>
            </a:r>
          </a:p>
          <a:p>
            <a:r>
              <a:rPr lang="en-US" sz="1200" b="0" i="1" kern="1200" baseline="0" dirty="0" smtClean="0">
                <a:solidFill>
                  <a:schemeClr val="tx1"/>
                </a:solidFill>
                <a:latin typeface="+mn-lt"/>
                <a:ea typeface="+mn-ea"/>
                <a:cs typeface="+mn-cs"/>
              </a:rPr>
              <a:t>There </a:t>
            </a:r>
            <a:r>
              <a:rPr lang="en-US" sz="1200" kern="1200" baseline="0" dirty="0" smtClean="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9177420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smtClean="0"/>
          </a:p>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multicore computer, also known as a chip multiprocessor , combines two or more </a:t>
            </a:r>
            <a:r>
              <a:rPr lang="en-US" sz="1200" kern="1200" baseline="0" dirty="0" smtClean="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 that the best way to improve performance to take advantage of advances in hardware is to put multiple processors and a substantial amount of cache memory on a single chip. A detailed discussion of the rationale for this trend is beyond our scope, but is summarized in Appendix C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0680377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An example of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 is the Intel Core i7-5960X, which includes</a:t>
            </a:r>
          </a:p>
          <a:p>
            <a:r>
              <a:rPr lang="en-US" sz="1200" kern="1200" baseline="0" dirty="0" smtClean="0">
                <a:solidFill>
                  <a:schemeClr val="tx1"/>
                </a:solidFill>
                <a:latin typeface="+mn-lt"/>
                <a:ea typeface="+mn-ea"/>
                <a:cs typeface="+mn-cs"/>
              </a:rPr>
              <a:t>six x86 processors, each with a dedicated L2 cache, and with a shared L3 cache</a:t>
            </a:r>
          </a:p>
          <a:p>
            <a:r>
              <a:rPr lang="en-US" sz="1200" kern="1200" baseline="0" dirty="0" smtClean="0">
                <a:solidFill>
                  <a:schemeClr val="tx1"/>
                </a:solidFill>
                <a:latin typeface="+mn-lt"/>
                <a:ea typeface="+mn-ea"/>
                <a:cs typeface="+mn-cs"/>
              </a:rPr>
              <a:t>(Figure 1.20a). One mechanism Intel uses to make its caches more effective is</a:t>
            </a:r>
          </a:p>
          <a:p>
            <a:r>
              <a:rPr lang="en-US" sz="1200" kern="1200" baseline="0" dirty="0" err="1" smtClean="0">
                <a:solidFill>
                  <a:schemeClr val="tx1"/>
                </a:solidFill>
                <a:latin typeface="+mn-lt"/>
                <a:ea typeface="+mn-ea"/>
                <a:cs typeface="+mn-cs"/>
              </a:rPr>
              <a:t>prefetching</a:t>
            </a:r>
            <a:r>
              <a:rPr lang="en-US" sz="1200" kern="1200" baseline="0" dirty="0" smtClean="0">
                <a:solidFill>
                  <a:schemeClr val="tx1"/>
                </a:solidFill>
                <a:latin typeface="+mn-lt"/>
                <a:ea typeface="+mn-ea"/>
                <a:cs typeface="+mn-cs"/>
              </a:rPr>
              <a:t>, in which the hardware examines memory access patterns and attempts to</a:t>
            </a:r>
          </a:p>
          <a:p>
            <a:r>
              <a:rPr lang="en-US" sz="1200" kern="1200" baseline="0" dirty="0" smtClean="0">
                <a:solidFill>
                  <a:schemeClr val="tx1"/>
                </a:solidFill>
                <a:latin typeface="+mn-lt"/>
                <a:ea typeface="+mn-ea"/>
                <a:cs typeface="+mn-cs"/>
              </a:rPr>
              <a:t>fill the caches speculatively with data that’s likely to be requested soon. Figure 1.20b</a:t>
            </a:r>
          </a:p>
          <a:p>
            <a:r>
              <a:rPr lang="en-US" sz="1200" kern="1200" baseline="0" dirty="0" smtClean="0">
                <a:solidFill>
                  <a:schemeClr val="tx1"/>
                </a:solidFill>
                <a:latin typeface="+mn-lt"/>
                <a:ea typeface="+mn-ea"/>
                <a:cs typeface="+mn-cs"/>
              </a:rPr>
              <a:t>shows the physical layout of the 5960X in its chip.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Core i7-5960X chip supports two forms of external communications to</a:t>
            </a:r>
          </a:p>
          <a:p>
            <a:r>
              <a:rPr lang="en-US" sz="1200" kern="1200" baseline="0" dirty="0" smtClean="0">
                <a:solidFill>
                  <a:schemeClr val="tx1"/>
                </a:solidFill>
                <a:latin typeface="+mn-lt"/>
                <a:ea typeface="+mn-ea"/>
                <a:cs typeface="+mn-cs"/>
              </a:rPr>
              <a:t>other chips. The DDR4 memory controller  brings the memory controller for the</a:t>
            </a:r>
          </a:p>
          <a:p>
            <a:r>
              <a:rPr lang="en-US" sz="1200" kern="1200" baseline="0" dirty="0" smtClean="0">
                <a:solidFill>
                  <a:schemeClr val="tx1"/>
                </a:solidFill>
                <a:latin typeface="+mn-lt"/>
                <a:ea typeface="+mn-ea"/>
                <a:cs typeface="+mn-cs"/>
              </a:rPr>
              <a:t>DDR (double data rate) main memory onto the chip. The interface supports four</a:t>
            </a:r>
          </a:p>
          <a:p>
            <a:r>
              <a:rPr lang="en-US" sz="1200" kern="1200" baseline="0" dirty="0" smtClean="0">
                <a:solidFill>
                  <a:schemeClr val="tx1"/>
                </a:solidFill>
                <a:latin typeface="+mn-lt"/>
                <a:ea typeface="+mn-ea"/>
                <a:cs typeface="+mn-cs"/>
              </a:rPr>
              <a:t>channels that are 8 bytes wide for a total bus width of 256 bits, for an aggregate data</a:t>
            </a:r>
          </a:p>
          <a:p>
            <a:r>
              <a:rPr lang="en-US" sz="1200" kern="1200" baseline="0" dirty="0" smtClean="0">
                <a:solidFill>
                  <a:schemeClr val="tx1"/>
                </a:solidFill>
                <a:latin typeface="+mn-lt"/>
                <a:ea typeface="+mn-ea"/>
                <a:cs typeface="+mn-cs"/>
              </a:rPr>
              <a:t>rate of up to 64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With the memory controller on the chip, the Front Side Bus is</a:t>
            </a:r>
          </a:p>
          <a:p>
            <a:r>
              <a:rPr lang="en-US" sz="1200" kern="1200" baseline="0" dirty="0" smtClean="0">
                <a:solidFill>
                  <a:schemeClr val="tx1"/>
                </a:solidFill>
                <a:latin typeface="+mn-lt"/>
                <a:ea typeface="+mn-ea"/>
                <a:cs typeface="+mn-cs"/>
              </a:rPr>
              <a:t>eliminated. The PCI Express  is a peripheral bus. It enables high-speed communications</a:t>
            </a:r>
          </a:p>
          <a:p>
            <a:r>
              <a:rPr lang="en-US" sz="1200" kern="1200" baseline="0" dirty="0" smtClean="0">
                <a:solidFill>
                  <a:schemeClr val="tx1"/>
                </a:solidFill>
                <a:latin typeface="+mn-lt"/>
                <a:ea typeface="+mn-ea"/>
                <a:cs typeface="+mn-cs"/>
              </a:rPr>
              <a:t>among connected processor chips. The PCI Express link operates at 8 GT/</a:t>
            </a:r>
            <a:r>
              <a:rPr lang="en-US" sz="1200" kern="1200" baseline="0" dirty="0" err="1" smtClean="0">
                <a:solidFill>
                  <a:schemeClr val="tx1"/>
                </a:solidFill>
                <a:latin typeface="+mn-lt"/>
                <a:ea typeface="+mn-ea"/>
                <a:cs typeface="+mn-cs"/>
              </a:rPr>
              <a:t>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(transfers per second). At 40 bits per transfer, that adds up to 40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0761460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3133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D5A7D98-C2AC-0A4F-8BE4-C2C08A68F727}" type="datetime1">
              <a:rPr lang="en-US" smtClean="0"/>
              <a:t>1/28/2018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DAB671-8647-2D4E-A11A-F2B9AA2D5262}" type="datetime1">
              <a:rPr lang="en-US" smtClean="0"/>
              <a:t>1/28/2018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89F0E8-2646-DB46-AE52-FBF2BC0E81BD}" type="datetime1">
              <a:rPr lang="en-US" smtClean="0"/>
              <a:t>1/28/2018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31F29CBB-934E-8A4D-ACEC-B1AEF630B8F9}" type="datetime1">
              <a:rPr lang="en-US" smtClean="0"/>
              <a:t>1/28/2018</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9DF87B-F54B-5745-9105-D5C899A5E35B}" type="datetime1">
              <a:rPr lang="en-US" smtClean="0"/>
              <a:t>1/28/2018</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501CDA1-A27D-2741-900B-20980F399C51}" type="datetime1">
              <a:rPr lang="en-US" smtClean="0"/>
              <a:t>1/28/2018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27A4C20-A107-1B41-AAFF-9B604AA56E90}"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2A94630D-5B1A-FF49-A214-9E59E34EB944}" type="datetime1">
              <a:rPr lang="en-US" smtClean="0"/>
              <a:t>1/28/2018</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DD2842-0C4A-8B47-A023-7500EC2DA67B}"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6DA13B5-EE61-504E-8367-80EAA8021421}"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6274D1D-8365-CD42-88FD-49AFE29ABA63}"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4F42C9-5216-BC4F-B135-0E45E939A63C}" type="datetime1">
              <a:rPr lang="en-US" smtClean="0"/>
              <a:t>1/28/2018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9C2DE2B6-93BC-1C4F-B028-18B4723E4A08}" type="datetime1">
              <a:rPr lang="en-US" smtClean="0"/>
              <a:t>1/28/2018</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F1AACA07-3FF2-B44D-952E-061E810D13E8}" type="datetime1">
              <a:rPr lang="en-US" smtClean="0"/>
              <a:t>1/28/2018</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538F15-4A89-6D44-9443-76BD2F419F22}"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BEC5BB2-954B-5D42-81B0-549C7AEA5FD5}" type="datetime1">
              <a:rPr lang="en-US" smtClean="0"/>
              <a:t>1/28/2018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8120F9A-12AA-1E49-BDA2-2D464F283A94}" type="datetime1">
              <a:rPr lang="en-US" smtClean="0"/>
              <a:t>1/28/2018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BDA810D-5D7E-D241-A273-5D446A81CCB6}" type="datetime1">
              <a:rPr lang="en-US" smtClean="0"/>
              <a:t>1/28/2018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1/28/2018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55632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BEEBBA-E4EF-7B49-80A8-5B82A96E582E}" type="datetime1">
              <a:rPr lang="en-US" smtClean="0"/>
              <a:t>1/28/2018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7EC2B-D58B-B448-905D-ED9C2BB7D1D5}" type="datetime1">
              <a:rPr lang="en-US" smtClean="0"/>
              <a:t>1/28/2018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1BAF18-148D-B34A-BE49-913C989DE659}" type="datetime1">
              <a:rPr lang="en-US" smtClean="0"/>
              <a:t>1/28/2018</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EB8FE8-E38D-734C-B24B-36A35D483D35}" type="datetime1">
              <a:rPr lang="en-US" smtClean="0"/>
              <a:t>1/28/2018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554CA3-5BAF-324F-A7F1-BF84A4C05597}" type="datetime1">
              <a:rPr lang="en-US" smtClean="0"/>
              <a:t>1/28/2018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A8AD44-9DF2-A449-AD81-CD1DA4B74DB0}" type="datetime1">
              <a:rPr lang="en-US" smtClean="0"/>
              <a:t>1/28/2018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E503AA-EFDF-D042-B1C8-E0A84E02F7A9}" type="datetime1">
              <a:rPr lang="en-US" smtClean="0"/>
              <a:t>1/28/2018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355619-333C-B245-8B55-A2EFC8A06CA1}" type="datetime1">
              <a:rPr lang="en-US" smtClean="0"/>
              <a:t>1/28/2018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8"/>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FC759A86-CF41-BB4C-9BC0-5B5D5F32F31A}" type="datetime1">
              <a:rPr lang="en-US" smtClean="0"/>
              <a:t>1/28/2018</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vmlDrawing" Target="../drawings/vmlDrawing65.vml"/><Relationship Id="rId5" Type="http://schemas.openxmlformats.org/officeDocument/2006/relationships/image" Target="../media/image90.emf"/><Relationship Id="rId4" Type="http://schemas.openxmlformats.org/officeDocument/2006/relationships/package" Target="../embeddings/Microsoft_Excel_Worksheet65.xlsx"/></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vmlDrawing" Target="../drawings/vmlDrawing66.vml"/><Relationship Id="rId5" Type="http://schemas.openxmlformats.org/officeDocument/2006/relationships/image" Target="../media/image91.emf"/><Relationship Id="rId4" Type="http://schemas.openxmlformats.org/officeDocument/2006/relationships/package" Target="../embeddings/Microsoft_Excel_Worksheet66.xlsx"/></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7.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1.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4.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1.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95.xml"/><Relationship Id="rId1" Type="http://schemas.openxmlformats.org/officeDocument/2006/relationships/slideLayout" Target="../slideLayouts/slideLayout2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97.xml"/><Relationship Id="rId1" Type="http://schemas.openxmlformats.org/officeDocument/2006/relationships/slideLayout" Target="../slideLayouts/slideLayout21.xml"/><Relationship Id="rId4" Type="http://schemas.openxmlformats.org/officeDocument/2006/relationships/image" Target="../media/image93.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package" Target="../embeddings/Microsoft_Excel_Worksheet1.xls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package" Target="../embeddings/Microsoft_Excel_Worksheet2.xls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package" Target="../embeddings/Microsoft_Excel_Worksheet3.xls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package" Target="../embeddings/Microsoft_Excel_Worksheet4.xls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9.emf"/><Relationship Id="rId4" Type="http://schemas.openxmlformats.org/officeDocument/2006/relationships/package" Target="../embeddings/Microsoft_Excel_Worksheet5.xlsx"/></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0.emf"/><Relationship Id="rId4" Type="http://schemas.openxmlformats.org/officeDocument/2006/relationships/package" Target="../embeddings/Microsoft_Excel_Worksheet6.xlsx"/></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1.emf"/><Relationship Id="rId4" Type="http://schemas.openxmlformats.org/officeDocument/2006/relationships/package" Target="../embeddings/Microsoft_Excel_Worksheet7.xlsx"/></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2.emf"/><Relationship Id="rId4" Type="http://schemas.openxmlformats.org/officeDocument/2006/relationships/package" Target="../embeddings/Microsoft_Excel_Worksheet8.xlsx"/></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3.emf"/><Relationship Id="rId4" Type="http://schemas.openxmlformats.org/officeDocument/2006/relationships/package" Target="../embeddings/Microsoft_Excel_Worksheet9.xlsx"/></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34.emf"/><Relationship Id="rId4" Type="http://schemas.openxmlformats.org/officeDocument/2006/relationships/package" Target="../embeddings/Microsoft_Excel_Worksheet10.xlsx"/></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35.emf"/><Relationship Id="rId4" Type="http://schemas.openxmlformats.org/officeDocument/2006/relationships/package" Target="../embeddings/Microsoft_Excel_Worksheet11.xlsx"/></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package" Target="../embeddings/Microsoft_Excel_Worksheet12.xls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7.emf"/><Relationship Id="rId4" Type="http://schemas.openxmlformats.org/officeDocument/2006/relationships/package" Target="../embeddings/Microsoft_Excel_Worksheet13.xls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package" Target="../embeddings/Microsoft_Excel_Worksheet14.xlsx"/></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39.emf"/><Relationship Id="rId4" Type="http://schemas.openxmlformats.org/officeDocument/2006/relationships/package" Target="../embeddings/Microsoft_Excel_Worksheet15.xlsx"/></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40.emf"/><Relationship Id="rId4" Type="http://schemas.openxmlformats.org/officeDocument/2006/relationships/package" Target="../embeddings/Microsoft_Excel_Worksheet16.xlsx"/></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41.emf"/><Relationship Id="rId4" Type="http://schemas.openxmlformats.org/officeDocument/2006/relationships/package" Target="../embeddings/Microsoft_Excel_Worksheet17.xlsx"/></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42.emf"/><Relationship Id="rId4" Type="http://schemas.openxmlformats.org/officeDocument/2006/relationships/package" Target="../embeddings/Microsoft_Excel_Worksheet18.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image" Target="../media/image43.emf"/><Relationship Id="rId4" Type="http://schemas.openxmlformats.org/officeDocument/2006/relationships/package" Target="../embeddings/Microsoft_Excel_Worksheet19.xlsx"/></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44.emf"/><Relationship Id="rId4" Type="http://schemas.openxmlformats.org/officeDocument/2006/relationships/package" Target="../embeddings/Microsoft_Excel_Worksheet20.xlsx"/></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45.emf"/><Relationship Id="rId4" Type="http://schemas.openxmlformats.org/officeDocument/2006/relationships/package" Target="../embeddings/Microsoft_Excel_Worksheet21.xlsx"/></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46.emf"/><Relationship Id="rId4" Type="http://schemas.openxmlformats.org/officeDocument/2006/relationships/package" Target="../embeddings/Microsoft_Excel_Worksheet22.xlsx"/></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image" Target="../media/image47.emf"/><Relationship Id="rId4" Type="http://schemas.openxmlformats.org/officeDocument/2006/relationships/package" Target="../embeddings/Microsoft_Excel_Worksheet23.xlsx"/></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image" Target="../media/image48.emf"/><Relationship Id="rId4" Type="http://schemas.openxmlformats.org/officeDocument/2006/relationships/package" Target="../embeddings/Microsoft_Excel_Worksheet24.xlsx"/></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49.emf"/><Relationship Id="rId4" Type="http://schemas.openxmlformats.org/officeDocument/2006/relationships/package" Target="../embeddings/Microsoft_Excel_Worksheet25.xlsx"/></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50.emf"/><Relationship Id="rId4" Type="http://schemas.openxmlformats.org/officeDocument/2006/relationships/package" Target="../embeddings/Microsoft_Excel_Worksheet26.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51.emf"/><Relationship Id="rId4" Type="http://schemas.openxmlformats.org/officeDocument/2006/relationships/package" Target="../embeddings/Microsoft_Excel_Worksheet27.xlsx"/></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image" Target="../media/image52.emf"/><Relationship Id="rId4" Type="http://schemas.openxmlformats.org/officeDocument/2006/relationships/package" Target="../embeddings/Microsoft_Excel_Worksheet28.xlsx"/></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53.emf"/><Relationship Id="rId4" Type="http://schemas.openxmlformats.org/officeDocument/2006/relationships/package" Target="../embeddings/Microsoft_Excel_Worksheet29.xlsx"/></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image" Target="../media/image54.emf"/><Relationship Id="rId4" Type="http://schemas.openxmlformats.org/officeDocument/2006/relationships/package" Target="../embeddings/Microsoft_Excel_Worksheet30.xlsx"/></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vmlDrawing" Target="../drawings/vmlDrawing31.vml"/><Relationship Id="rId5" Type="http://schemas.openxmlformats.org/officeDocument/2006/relationships/image" Target="../media/image55.emf"/><Relationship Id="rId4" Type="http://schemas.openxmlformats.org/officeDocument/2006/relationships/package" Target="../embeddings/Microsoft_Excel_Worksheet31.xlsx"/></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vmlDrawing" Target="../drawings/vmlDrawing32.vml"/><Relationship Id="rId5" Type="http://schemas.openxmlformats.org/officeDocument/2006/relationships/image" Target="../media/image56.emf"/><Relationship Id="rId4" Type="http://schemas.openxmlformats.org/officeDocument/2006/relationships/package" Target="../embeddings/Microsoft_Excel_Worksheet32.xlsx"/></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image" Target="../media/image57.emf"/><Relationship Id="rId4" Type="http://schemas.openxmlformats.org/officeDocument/2006/relationships/package" Target="../embeddings/Microsoft_Excel_Worksheet33.xlsx"/></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image" Target="../media/image58.emf"/><Relationship Id="rId4" Type="http://schemas.openxmlformats.org/officeDocument/2006/relationships/package" Target="../embeddings/Microsoft_Excel_Worksheet34.xlsx"/></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vmlDrawing" Target="../drawings/vmlDrawing35.vml"/><Relationship Id="rId5" Type="http://schemas.openxmlformats.org/officeDocument/2006/relationships/image" Target="../media/image59.emf"/><Relationship Id="rId4" Type="http://schemas.openxmlformats.org/officeDocument/2006/relationships/package" Target="../embeddings/Microsoft_Excel_Worksheet35.xlsx"/></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image" Target="../media/image60.emf"/><Relationship Id="rId4" Type="http://schemas.openxmlformats.org/officeDocument/2006/relationships/package" Target="../embeddings/Microsoft_Excel_Worksheet36.xlsx"/></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image" Target="../media/image61.emf"/><Relationship Id="rId4" Type="http://schemas.openxmlformats.org/officeDocument/2006/relationships/package" Target="../embeddings/Microsoft_Excel_Worksheet37.xlsx"/></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image" Target="../media/image62.emf"/><Relationship Id="rId4" Type="http://schemas.openxmlformats.org/officeDocument/2006/relationships/package" Target="../embeddings/Microsoft_Excel_Worksheet38.xlsx"/></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63.emf"/><Relationship Id="rId4" Type="http://schemas.openxmlformats.org/officeDocument/2006/relationships/package" Target="../embeddings/Microsoft_Excel_Worksheet39.xlsx"/></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vmlDrawing" Target="../drawings/vmlDrawing40.vml"/><Relationship Id="rId5" Type="http://schemas.openxmlformats.org/officeDocument/2006/relationships/image" Target="../media/image64.emf"/><Relationship Id="rId4" Type="http://schemas.openxmlformats.org/officeDocument/2006/relationships/package" Target="../embeddings/Microsoft_Excel_Worksheet40.xlsx"/></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image" Target="../media/image65.emf"/><Relationship Id="rId4" Type="http://schemas.openxmlformats.org/officeDocument/2006/relationships/package" Target="../embeddings/Microsoft_Excel_Worksheet41.xlsx"/></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42.vml"/><Relationship Id="rId5" Type="http://schemas.openxmlformats.org/officeDocument/2006/relationships/image" Target="../media/image66.emf"/><Relationship Id="rId4" Type="http://schemas.openxmlformats.org/officeDocument/2006/relationships/package" Target="../embeddings/Microsoft_Excel_Worksheet42.xlsx"/></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43.vml"/><Relationship Id="rId5" Type="http://schemas.openxmlformats.org/officeDocument/2006/relationships/image" Target="../media/image67.emf"/><Relationship Id="rId4" Type="http://schemas.openxmlformats.org/officeDocument/2006/relationships/package" Target="../embeddings/Microsoft_Excel_Worksheet43.xlsx"/></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44.vml"/><Relationship Id="rId5" Type="http://schemas.openxmlformats.org/officeDocument/2006/relationships/image" Target="../media/image68.emf"/><Relationship Id="rId4" Type="http://schemas.openxmlformats.org/officeDocument/2006/relationships/package" Target="../embeddings/Microsoft_Excel_Worksheet44.xlsx"/></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vmlDrawing" Target="../drawings/vmlDrawing45.vml"/><Relationship Id="rId5" Type="http://schemas.openxmlformats.org/officeDocument/2006/relationships/image" Target="../media/image70.emf"/><Relationship Id="rId4" Type="http://schemas.openxmlformats.org/officeDocument/2006/relationships/package" Target="../embeddings/Microsoft_Excel_Worksheet45.xlsx"/></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vmlDrawing" Target="../drawings/vmlDrawing46.vml"/><Relationship Id="rId5" Type="http://schemas.openxmlformats.org/officeDocument/2006/relationships/image" Target="../media/image71.emf"/><Relationship Id="rId4" Type="http://schemas.openxmlformats.org/officeDocument/2006/relationships/package" Target="../embeddings/Microsoft_Excel_Worksheet46.xlsx"/></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vmlDrawing" Target="../drawings/vmlDrawing47.vml"/><Relationship Id="rId5" Type="http://schemas.openxmlformats.org/officeDocument/2006/relationships/image" Target="../media/image72.emf"/><Relationship Id="rId4" Type="http://schemas.openxmlformats.org/officeDocument/2006/relationships/package" Target="../embeddings/Microsoft_Excel_Worksheet47.xlsx"/></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vmlDrawing" Target="../drawings/vmlDrawing48.vml"/><Relationship Id="rId5" Type="http://schemas.openxmlformats.org/officeDocument/2006/relationships/image" Target="../media/image73.emf"/><Relationship Id="rId4" Type="http://schemas.openxmlformats.org/officeDocument/2006/relationships/package" Target="../embeddings/Microsoft_Excel_Worksheet48.xlsx"/></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vmlDrawing" Target="../drawings/vmlDrawing49.vml"/><Relationship Id="rId5" Type="http://schemas.openxmlformats.org/officeDocument/2006/relationships/image" Target="../media/image74.emf"/><Relationship Id="rId4" Type="http://schemas.openxmlformats.org/officeDocument/2006/relationships/package" Target="../embeddings/Microsoft_Excel_Worksheet49.xlsx"/></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50.vml"/><Relationship Id="rId5" Type="http://schemas.openxmlformats.org/officeDocument/2006/relationships/image" Target="../media/image75.emf"/><Relationship Id="rId4" Type="http://schemas.openxmlformats.org/officeDocument/2006/relationships/package" Target="../embeddings/Microsoft_Excel_Worksheet50.xlsx"/></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vmlDrawing" Target="../drawings/vmlDrawing51.vml"/><Relationship Id="rId5" Type="http://schemas.openxmlformats.org/officeDocument/2006/relationships/image" Target="../media/image76.emf"/><Relationship Id="rId4" Type="http://schemas.openxmlformats.org/officeDocument/2006/relationships/package" Target="../embeddings/Microsoft_Excel_Worksheet51.xlsx"/></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vmlDrawing" Target="../drawings/vmlDrawing52.vml"/><Relationship Id="rId5" Type="http://schemas.openxmlformats.org/officeDocument/2006/relationships/image" Target="../media/image77.emf"/><Relationship Id="rId4" Type="http://schemas.openxmlformats.org/officeDocument/2006/relationships/package" Target="../embeddings/Microsoft_Excel_Worksheet52.xlsx"/></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vmlDrawing" Target="../drawings/vmlDrawing53.vml"/><Relationship Id="rId5" Type="http://schemas.openxmlformats.org/officeDocument/2006/relationships/image" Target="../media/image78.emf"/><Relationship Id="rId4" Type="http://schemas.openxmlformats.org/officeDocument/2006/relationships/package" Target="../embeddings/Microsoft_Excel_Worksheet53.xlsx"/></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vmlDrawing" Target="../drawings/vmlDrawing54.vml"/><Relationship Id="rId5" Type="http://schemas.openxmlformats.org/officeDocument/2006/relationships/image" Target="../media/image79.emf"/><Relationship Id="rId4" Type="http://schemas.openxmlformats.org/officeDocument/2006/relationships/package" Target="../embeddings/Microsoft_Excel_Worksheet54.xlsx"/></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vmlDrawing" Target="../drawings/vmlDrawing55.vml"/><Relationship Id="rId5" Type="http://schemas.openxmlformats.org/officeDocument/2006/relationships/image" Target="../media/image80.emf"/><Relationship Id="rId4" Type="http://schemas.openxmlformats.org/officeDocument/2006/relationships/package" Target="../embeddings/Microsoft_Excel_Worksheet55.xlsx"/></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image" Target="../media/image81.emf"/><Relationship Id="rId4" Type="http://schemas.openxmlformats.org/officeDocument/2006/relationships/package" Target="../embeddings/Microsoft_Excel_Worksheet56.xlsx"/></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vmlDrawing" Target="../drawings/vmlDrawing57.vml"/><Relationship Id="rId5" Type="http://schemas.openxmlformats.org/officeDocument/2006/relationships/image" Target="../media/image82.emf"/><Relationship Id="rId4" Type="http://schemas.openxmlformats.org/officeDocument/2006/relationships/package" Target="../embeddings/Microsoft_Excel_Worksheet57.xlsx"/></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vmlDrawing" Target="../drawings/vmlDrawing58.vml"/><Relationship Id="rId5" Type="http://schemas.openxmlformats.org/officeDocument/2006/relationships/image" Target="../media/image83.emf"/><Relationship Id="rId4" Type="http://schemas.openxmlformats.org/officeDocument/2006/relationships/package" Target="../embeddings/Microsoft_Excel_Worksheet58.xlsx"/></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vmlDrawing" Target="../drawings/vmlDrawing59.vml"/><Relationship Id="rId5" Type="http://schemas.openxmlformats.org/officeDocument/2006/relationships/image" Target="../media/image84.emf"/><Relationship Id="rId4" Type="http://schemas.openxmlformats.org/officeDocument/2006/relationships/package" Target="../embeddings/Microsoft_Excel_Worksheet59.xlsx"/></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vmlDrawing" Target="../drawings/vmlDrawing60.vml"/><Relationship Id="rId5" Type="http://schemas.openxmlformats.org/officeDocument/2006/relationships/image" Target="../media/image85.emf"/><Relationship Id="rId4" Type="http://schemas.openxmlformats.org/officeDocument/2006/relationships/package" Target="../embeddings/Microsoft_Excel_Worksheet60.xlsx"/></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vmlDrawing" Target="../drawings/vmlDrawing61.vml"/><Relationship Id="rId5" Type="http://schemas.openxmlformats.org/officeDocument/2006/relationships/image" Target="../media/image86.emf"/><Relationship Id="rId4" Type="http://schemas.openxmlformats.org/officeDocument/2006/relationships/package" Target="../embeddings/Microsoft_Excel_Worksheet61.xlsx"/></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vmlDrawing" Target="../drawings/vmlDrawing62.vml"/><Relationship Id="rId5" Type="http://schemas.openxmlformats.org/officeDocument/2006/relationships/image" Target="../media/image87.emf"/><Relationship Id="rId4" Type="http://schemas.openxmlformats.org/officeDocument/2006/relationships/package" Target="../embeddings/Microsoft_Excel_Worksheet62.xlsx"/></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63.vml"/><Relationship Id="rId5" Type="http://schemas.openxmlformats.org/officeDocument/2006/relationships/image" Target="../media/image88.emf"/><Relationship Id="rId4" Type="http://schemas.openxmlformats.org/officeDocument/2006/relationships/package" Target="../embeddings/Microsoft_Excel_Worksheet63.xlsx"/></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vmlDrawing" Target="../drawings/vmlDrawing64.vml"/><Relationship Id="rId5" Type="http://schemas.openxmlformats.org/officeDocument/2006/relationships/image" Target="../media/image89.emf"/><Relationship Id="rId4" Type="http://schemas.openxmlformats.org/officeDocument/2006/relationships/package" Target="../embeddings/Microsoft_Excel_Worksheet64.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Ninth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9" name="Footer Placeholder 8"/>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6364" t="7059" r="9091" b="8235"/>
          <a:stretch>
            <a:fillRect/>
          </a:stretch>
        </p:blipFill>
        <p:spPr>
          <a:xfrm>
            <a:off x="762000" y="685800"/>
            <a:ext cx="7503391" cy="5809017"/>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xmlns:mv="urn:schemas-microsoft-com:mac:vml">
      <p:transition>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657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258752042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67600"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601477619"/>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Associative</a:t>
            </a:r>
            <a:r>
              <a:rPr lang="en-US" altLang="en-US" dirty="0"/>
              <a:t> Mapping</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Hits: </a:t>
            </a:r>
            <a:r>
              <a:rPr lang="en-US" dirty="0" smtClean="0"/>
              <a:t>Four (4)</a:t>
            </a:r>
          </a:p>
          <a:p>
            <a:pPr marL="0" indent="0">
              <a:buNone/>
            </a:pPr>
            <a:r>
              <a:rPr lang="en-US" dirty="0" smtClean="0">
                <a:solidFill>
                  <a:srgbClr val="FF0000"/>
                </a:solidFill>
              </a:rPr>
              <a:t>Cache: </a:t>
            </a:r>
            <a:r>
              <a:rPr lang="en-US" dirty="0" smtClean="0"/>
              <a:t>better use of space compared to </a:t>
            </a:r>
            <a:r>
              <a:rPr lang="en-US" u="sng" dirty="0" smtClean="0"/>
              <a:t>direct mapping</a:t>
            </a:r>
            <a:r>
              <a:rPr lang="en-US" dirty="0" smtClean="0"/>
              <a:t>, but not as good as </a:t>
            </a:r>
            <a:r>
              <a:rPr lang="en-US" u="sng" dirty="0" smtClean="0"/>
              <a:t>Associative mapping</a:t>
            </a:r>
          </a:p>
          <a:p>
            <a:pPr marL="0" indent="0">
              <a:buNone/>
            </a:pPr>
            <a:r>
              <a:rPr lang="en-US" dirty="0" smtClean="0"/>
              <a:t>            </a:t>
            </a:r>
            <a:endParaRPr lang="en-US" dirty="0"/>
          </a:p>
        </p:txBody>
      </p:sp>
    </p:spTree>
    <p:extLst>
      <p:ext uri="{BB962C8B-B14F-4D97-AF65-F5344CB8AC3E}">
        <p14:creationId xmlns:p14="http://schemas.microsoft.com/office/powerpoint/2010/main" val="296882249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00115138"/>
              </p:ext>
            </p:extLst>
          </p:nvPr>
        </p:nvGraphicFramePr>
        <p:xfrm>
          <a:off x="609600" y="3505200"/>
          <a:ext cx="7848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Clr>
                <a:schemeClr val="accent1"/>
              </a:buClr>
              <a:buSzPct val="150000"/>
              <a:buFont typeface="Wingdings" charset="2"/>
              <a:buChar char="§"/>
            </a:pPr>
            <a:r>
              <a:rPr lang="en-US" sz="2400" dirty="0" smtClean="0">
                <a:solidFill>
                  <a:schemeClr val="tx1"/>
                </a:solidFill>
              </a:rPr>
              <a:t>  </a:t>
            </a: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sp>
        <p:nvSpPr>
          <p:cNvPr id="5" name="Footer Placeholder 4"/>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66524012"/>
              </p:ext>
            </p:extLst>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Clr>
                <a:schemeClr val="accent1"/>
              </a:buClr>
              <a:buSzPct val="150000"/>
              <a:buFont typeface="Wingdings" charset="2"/>
              <a:buChar char="§"/>
            </a:pPr>
            <a:r>
              <a:rPr lang="en-NZ" sz="2400" dirty="0" smtClean="0">
                <a:latin typeface="+mn-lt"/>
              </a:rPr>
              <a:t> Performed by a separate module on the system bus or incorporated into an I/O module</a:t>
            </a:r>
          </a:p>
        </p:txBody>
      </p:sp>
      <p:sp>
        <p:nvSpPr>
          <p:cNvPr id="7" name="Footer Placeholder 6"/>
          <p:cNvSpPr>
            <a:spLocks noGrp="1"/>
          </p:cNvSpPr>
          <p:nvPr>
            <p:ph type="ftr" sz="quarter" idx="11"/>
          </p:nvPr>
        </p:nvSpPr>
        <p:spPr>
          <a:xfrm>
            <a:off x="318246" y="6492875"/>
            <a:ext cx="51681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smtClean="0">
                <a:solidFill>
                  <a:schemeClr val="accent1">
                    <a:lumMod val="75000"/>
                  </a:schemeClr>
                </a:solidFill>
              </a:rPr>
              <a:t>Symmetric Multiprocessors </a:t>
            </a:r>
            <a:br>
              <a:rPr lang="en-NZ" sz="4400" dirty="0" smtClean="0">
                <a:solidFill>
                  <a:schemeClr val="accent1">
                    <a:lumMod val="75000"/>
                  </a:schemeClr>
                </a:solidFill>
              </a:rPr>
            </a:br>
            <a:r>
              <a:rPr lang="en-NZ" sz="4400" dirty="0" smtClean="0">
                <a:solidFill>
                  <a:schemeClr val="accent1">
                    <a:lumMod val="75000"/>
                  </a:schemeClr>
                </a:solidFill>
              </a:rPr>
              <a:t>(SMP)</a:t>
            </a:r>
            <a:endParaRPr lang="en-NZ" sz="4400" dirty="0">
              <a:solidFill>
                <a:schemeClr val="accent1">
                  <a:lumMod val="75000"/>
                </a:schemeClr>
              </a:solidFill>
            </a:endParaRP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smtClean="0"/>
              <a:t> A stand-alone computer system with the following characteristics:</a:t>
            </a:r>
            <a:endParaRPr lang="en-US" sz="3692" dirty="0" smtClean="0"/>
          </a:p>
          <a:p>
            <a:pPr lvl="1"/>
            <a:r>
              <a:rPr lang="en-US" sz="2600" dirty="0" smtClean="0"/>
              <a:t>Two or more similar processors of comparable capability</a:t>
            </a:r>
          </a:p>
          <a:p>
            <a:pPr lvl="1"/>
            <a:r>
              <a:rPr lang="en-US" sz="2600" dirty="0" smtClean="0"/>
              <a:t>Processors share the same main memory and are interconnected by a bus or other internal connection scheme</a:t>
            </a:r>
          </a:p>
          <a:p>
            <a:pPr lvl="1"/>
            <a:r>
              <a:rPr lang="en-US" sz="2600" dirty="0" smtClean="0"/>
              <a:t>Processors share access to I/O devices</a:t>
            </a:r>
          </a:p>
          <a:p>
            <a:pPr lvl="1"/>
            <a:r>
              <a:rPr lang="en-US" sz="2600" dirty="0" smtClean="0"/>
              <a:t>All processors can perform the same functions</a:t>
            </a:r>
          </a:p>
          <a:p>
            <a:pPr lvl="1"/>
            <a:r>
              <a:rPr lang="en-NZ" sz="2600" dirty="0" smtClean="0"/>
              <a:t>The system is controlled by an integrated operating system that provides interaction between processors and their programs at the job, task, file, and data element levels</a:t>
            </a:r>
          </a:p>
          <a:p>
            <a:endParaRPr lang="en-US" dirty="0"/>
          </a:p>
        </p:txBody>
      </p:sp>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8.pdf"/>
          <p:cNvPicPr>
            <a:picLocks noChangeAspect="1"/>
          </p:cNvPicPr>
          <p:nvPr/>
        </p:nvPicPr>
        <p:blipFill>
          <a:blip r:embed="rId3"/>
          <a:srcRect t="10000" b="10909"/>
          <a:stretch>
            <a:fillRect/>
          </a:stretch>
        </p:blipFill>
        <p:spPr>
          <a:xfrm>
            <a:off x="1676400" y="685800"/>
            <a:ext cx="5732507" cy="5867409"/>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xmlns:mv="urn:schemas-microsoft-com:mac:vml">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smtClean="0">
                <a:ln>
                  <a:solidFill>
                    <a:schemeClr val="accent1">
                      <a:lumMod val="50000"/>
                    </a:schemeClr>
                  </a:solidFill>
                </a:ln>
                <a:solidFill>
                  <a:schemeClr val="accent1">
                    <a:lumMod val="75000"/>
                  </a:schemeClr>
                </a:solidFill>
              </a:rPr>
              <a:t>SMP Advantages</a:t>
            </a:r>
          </a:p>
        </p:txBody>
      </p:sp>
      <p:graphicFrame>
        <p:nvGraphicFramePr>
          <p:cNvPr id="8" name="Content Placeholder 7"/>
          <p:cNvGraphicFramePr>
            <a:graphicFrameLocks noGrp="1"/>
          </p:cNvGraphicFramePr>
          <p:nvPr>
            <p:ph sz="half" idx="4294967295"/>
            <p:extLst>
              <p:ext uri="{D42A27DB-BD31-4B8C-83A1-F6EECF244321}">
                <p14:modId xmlns:p14="http://schemas.microsoft.com/office/powerpoint/2010/main" val="2630529184"/>
              </p:ext>
            </p:extLst>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9.pdf"/>
          <p:cNvPicPr>
            <a:picLocks noChangeAspect="1"/>
          </p:cNvPicPr>
          <p:nvPr/>
        </p:nvPicPr>
        <p:blipFill>
          <a:blip r:embed="rId3"/>
          <a:srcRect l="7273" t="12941" r="19091" b="7059"/>
          <a:stretch>
            <a:fillRect/>
          </a:stretch>
        </p:blipFill>
        <p:spPr>
          <a:xfrm>
            <a:off x="1295400" y="1493916"/>
            <a:ext cx="6172200" cy="5181521"/>
          </a:xfrm>
          <a:prstGeom prst="rect">
            <a:avLst/>
          </a:prstGeom>
        </p:spPr>
      </p:pic>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
        <p:nvSpPr>
          <p:cNvPr id="4" name="Title 1"/>
          <p:cNvSpPr txBox="1">
            <a:spLocks/>
          </p:cNvSpPr>
          <p:nvPr/>
        </p:nvSpPr>
        <p:spPr>
          <a:xfrm>
            <a:off x="685800" y="777479"/>
            <a:ext cx="7824788" cy="1067748"/>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sz="4000" dirty="0" smtClean="0">
                <a:ln>
                  <a:solidFill>
                    <a:schemeClr val="accent1">
                      <a:lumMod val="50000"/>
                    </a:schemeClr>
                  </a:solidFill>
                </a:ln>
                <a:solidFill>
                  <a:schemeClr val="accent1">
                    <a:lumMod val="75000"/>
                  </a:schemeClr>
                </a:solidFill>
              </a:rPr>
              <a:t>SMP (</a:t>
            </a:r>
            <a:r>
              <a:rPr lang="en-NZ" sz="4000" dirty="0" smtClean="0">
                <a:solidFill>
                  <a:schemeClr val="accent1">
                    <a:lumMod val="75000"/>
                  </a:schemeClr>
                </a:solidFill>
              </a:rPr>
              <a:t>Symmetric Multiprocessors)</a:t>
            </a:r>
            <a:endParaRPr lang="en-US" sz="4000" dirty="0" smtClean="0">
              <a:ln>
                <a:solidFill>
                  <a:schemeClr val="accent1">
                    <a:lumMod val="50000"/>
                  </a:schemeClr>
                </a:solidFill>
              </a:ln>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xmlns:mv="urn:schemas-microsoft-com:mac:vml">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Title 1"/>
          <p:cNvSpPr txBox="1">
            <a:spLocks/>
          </p:cNvSpPr>
          <p:nvPr/>
        </p:nvSpPr>
        <p:spPr>
          <a:xfrm>
            <a:off x="762000" y="457200"/>
            <a:ext cx="7824788" cy="1067748"/>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sz="4000" dirty="0" smtClean="0">
                <a:ln>
                  <a:solidFill>
                    <a:schemeClr val="accent1">
                      <a:lumMod val="50000"/>
                    </a:schemeClr>
                  </a:solidFill>
                </a:ln>
                <a:solidFill>
                  <a:schemeClr val="accent1">
                    <a:lumMod val="75000"/>
                  </a:schemeClr>
                </a:solidFill>
              </a:rPr>
              <a:t>SMP (</a:t>
            </a:r>
            <a:r>
              <a:rPr lang="en-NZ" sz="4000" dirty="0" smtClean="0">
                <a:solidFill>
                  <a:schemeClr val="accent1">
                    <a:lumMod val="75000"/>
                  </a:schemeClr>
                </a:solidFill>
              </a:rPr>
              <a:t>Symmetric Multiprocessors)</a:t>
            </a:r>
            <a:endParaRPr lang="en-US" sz="4000" dirty="0" smtClean="0">
              <a:ln>
                <a:solidFill>
                  <a:schemeClr val="accent1">
                    <a:lumMod val="50000"/>
                  </a:schemeClr>
                </a:solidFill>
              </a:ln>
              <a:solidFill>
                <a:schemeClr val="accent1">
                  <a:lumMod val="75000"/>
                </a:schemeClr>
              </a:solidFill>
            </a:endParaRPr>
          </a:p>
        </p:txBody>
      </p:sp>
      <p:sp>
        <p:nvSpPr>
          <p:cNvPr id="5" name="Content Placeholder 3"/>
          <p:cNvSpPr txBox="1">
            <a:spLocks/>
          </p:cNvSpPr>
          <p:nvPr/>
        </p:nvSpPr>
        <p:spPr>
          <a:xfrm>
            <a:off x="318247" y="1371600"/>
            <a:ext cx="8534400" cy="4267200"/>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There are multiple processors</a:t>
            </a:r>
          </a:p>
          <a:p>
            <a:pPr fontAlgn="auto">
              <a:spcAft>
                <a:spcPts val="0"/>
              </a:spcAft>
            </a:pPr>
            <a:r>
              <a:rPr lang="en-US" sz="2400" dirty="0" smtClean="0"/>
              <a:t>Each processor has two dedicated levels of cache (L1 and L2)</a:t>
            </a:r>
          </a:p>
          <a:p>
            <a:pPr fontAlgn="auto">
              <a:spcAft>
                <a:spcPts val="0"/>
              </a:spcAft>
            </a:pPr>
            <a:r>
              <a:rPr lang="en-US" sz="2400" dirty="0" smtClean="0"/>
              <a:t>Each processor has access to shared MM and I/O devices through some form of interconnection mechanism</a:t>
            </a:r>
          </a:p>
          <a:p>
            <a:pPr fontAlgn="auto">
              <a:spcAft>
                <a:spcPts val="0"/>
              </a:spcAft>
            </a:pPr>
            <a:r>
              <a:rPr lang="en-US" sz="2400" dirty="0" smtClean="0"/>
              <a:t>The processors can communicate via</a:t>
            </a:r>
          </a:p>
          <a:p>
            <a:pPr lvl="1" fontAlgn="auto">
              <a:spcAft>
                <a:spcPts val="0"/>
              </a:spcAft>
            </a:pPr>
            <a:r>
              <a:rPr lang="en-US" sz="2000" dirty="0" smtClean="0"/>
              <a:t>Messages (left in shared spaces)</a:t>
            </a:r>
          </a:p>
          <a:p>
            <a:pPr lvl="1" fontAlgn="auto">
              <a:spcAft>
                <a:spcPts val="0"/>
              </a:spcAft>
            </a:pPr>
            <a:r>
              <a:rPr lang="en-US" sz="2000" dirty="0" smtClean="0"/>
              <a:t>Signals</a:t>
            </a:r>
          </a:p>
          <a:p>
            <a:pPr fontAlgn="auto">
              <a:spcAft>
                <a:spcPts val="0"/>
              </a:spcAft>
            </a:pPr>
            <a:r>
              <a:rPr lang="en-US" sz="2400" dirty="0" smtClean="0"/>
              <a:t>Memory is often organized so multiple simultaneous accesses to separate blocks of memory are possible.</a:t>
            </a:r>
            <a:endParaRPr lang="en-US" sz="2400" dirty="0"/>
          </a:p>
        </p:txBody>
      </p:sp>
    </p:spTree>
    <p:extLst>
      <p:ext uri="{BB962C8B-B14F-4D97-AF65-F5344CB8AC3E}">
        <p14:creationId xmlns:p14="http://schemas.microsoft.com/office/powerpoint/2010/main" val="296050134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2800" dirty="0" smtClean="0"/>
              <a:t>Also known as a chip multiprocessor</a:t>
            </a:r>
          </a:p>
          <a:p>
            <a:r>
              <a:rPr lang="en-US" sz="2800" dirty="0" smtClean="0"/>
              <a:t>Combines two or more processors (cores) on a single piece of silicon (die)</a:t>
            </a:r>
          </a:p>
          <a:p>
            <a:pPr lvl="2">
              <a:buSzPct val="65000"/>
            </a:pPr>
            <a:r>
              <a:rPr lang="en-US" sz="2400" dirty="0" smtClean="0"/>
              <a:t>Each core consists of all of the components of an independent </a:t>
            </a:r>
            <a:r>
              <a:rPr lang="en-US" sz="2400" dirty="0" smtClean="0"/>
              <a:t>processor (ALU, registers, Pipeline</a:t>
            </a:r>
            <a:r>
              <a:rPr lang="en-US" sz="2400" dirty="0" smtClean="0"/>
              <a:t> </a:t>
            </a:r>
            <a:r>
              <a:rPr lang="en-US" sz="2400" dirty="0" smtClean="0"/>
              <a:t>HW, control unit, L1 instruction &amp; data caches)</a:t>
            </a:r>
            <a:endParaRPr lang="en-US" sz="2400" dirty="0" smtClean="0"/>
          </a:p>
          <a:p>
            <a:r>
              <a:rPr lang="en-US" sz="2800" dirty="0" smtClean="0"/>
              <a:t>In addition, multicore chips also include L2 cache and in some cases L3 cache</a:t>
            </a:r>
          </a:p>
        </p:txBody>
      </p:sp>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pic>
        <p:nvPicPr>
          <p:cNvPr id="5" name="Picture 4" descr="f2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514600" y="493059"/>
            <a:ext cx="4918364" cy="6364941"/>
          </a:xfrm>
          <a:prstGeom prst="rect">
            <a:avLst/>
          </a:prstGeom>
        </p:spPr>
      </p:pic>
    </p:spTree>
  </p:cSld>
  <p:clrMapOvr>
    <a:masterClrMapping/>
  </p:clrMapOvr>
  <p:transition spd="slow">
    <p:wheel spokes="1"/>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62500" lnSpcReduction="20000"/>
          </a:bodyPr>
          <a:lstStyle/>
          <a:p>
            <a:r>
              <a:rPr lang="en-US" sz="3892" dirty="0" smtClean="0"/>
              <a:t>Cache memory</a:t>
            </a:r>
          </a:p>
          <a:p>
            <a:pPr lvl="2"/>
            <a:r>
              <a:rPr lang="en-US" sz="3692" dirty="0" smtClean="0"/>
              <a:t>Motivation</a:t>
            </a:r>
          </a:p>
          <a:p>
            <a:pPr lvl="2"/>
            <a:r>
              <a:rPr lang="en-US" sz="3692" dirty="0" smtClean="0"/>
              <a:t>Cache principles</a:t>
            </a:r>
          </a:p>
          <a:p>
            <a:pPr lvl="2"/>
            <a:r>
              <a:rPr lang="en-US" sz="3692" dirty="0" smtClean="0"/>
              <a:t>Cache design</a:t>
            </a:r>
          </a:p>
          <a:p>
            <a:r>
              <a:rPr lang="en-US" sz="3892" dirty="0" smtClean="0"/>
              <a:t>Direct memory access</a:t>
            </a:r>
          </a:p>
          <a:p>
            <a:r>
              <a:rPr lang="en-US" sz="3892" dirty="0" smtClean="0"/>
              <a:t>Multiprocessor and </a:t>
            </a:r>
            <a:r>
              <a:rPr lang="en-US" sz="3892" dirty="0" err="1" smtClean="0"/>
              <a:t>multicore</a:t>
            </a:r>
            <a:r>
              <a:rPr lang="en-US" sz="3892" dirty="0" smtClean="0"/>
              <a:t> organization</a:t>
            </a:r>
          </a:p>
          <a:p>
            <a:pPr lvl="2"/>
            <a:r>
              <a:rPr lang="en-US" sz="3692" dirty="0" smtClean="0"/>
              <a:t>Symmetric multiprocessors</a:t>
            </a:r>
          </a:p>
          <a:p>
            <a:pPr lvl="2"/>
            <a:r>
              <a:rPr lang="en-US" sz="3692" dirty="0" smtClean="0"/>
              <a:t>Multicore computers</a:t>
            </a:r>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smtClean="0"/>
              <a:t>Basic Elements</a:t>
            </a:r>
          </a:p>
          <a:p>
            <a:r>
              <a:rPr lang="en-US" sz="3892" dirty="0" smtClean="0"/>
              <a:t>Evolution of the microprocessor</a:t>
            </a:r>
          </a:p>
          <a:p>
            <a:r>
              <a:rPr lang="en-US" sz="3892" dirty="0" smtClean="0"/>
              <a:t>Instruction execution</a:t>
            </a:r>
          </a:p>
          <a:p>
            <a:r>
              <a:rPr lang="en-US" sz="3892" dirty="0" smtClean="0"/>
              <a:t>Interrupts</a:t>
            </a:r>
          </a:p>
          <a:p>
            <a:pPr lvl="2"/>
            <a:r>
              <a:rPr lang="en-US" sz="3692" dirty="0" smtClean="0"/>
              <a:t>Interrupts and the instruction cycle</a:t>
            </a:r>
          </a:p>
          <a:p>
            <a:pPr lvl="2"/>
            <a:r>
              <a:rPr lang="en-US" sz="3692" dirty="0" smtClean="0"/>
              <a:t>Interrupt processing</a:t>
            </a:r>
          </a:p>
          <a:p>
            <a:pPr lvl="2"/>
            <a:r>
              <a:rPr lang="en-US" sz="3692" dirty="0" smtClean="0"/>
              <a:t>Multiple interrupts</a:t>
            </a:r>
          </a:p>
          <a:p>
            <a:r>
              <a:rPr lang="en-US" sz="3892" dirty="0" smtClean="0"/>
              <a:t>The memory hierarchy</a:t>
            </a:r>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76200" y="1465"/>
            <a:ext cx="7556500" cy="685800"/>
          </a:xfrm>
        </p:spPr>
        <p:txBody>
          <a:bodyPr>
            <a:noAutofit/>
          </a:bodyPr>
          <a:lstStyle/>
          <a:p>
            <a:r>
              <a:rPr lang="en-GB" sz="4000" dirty="0">
                <a:effectLst>
                  <a:outerShdw blurRad="38100" dist="38100" dir="2700000" algn="tl">
                    <a:srgbClr val="000000">
                      <a:alpha val="43137"/>
                    </a:srgbClr>
                  </a:outerShdw>
                </a:effectLst>
              </a:rPr>
              <a:t>Cache/Main Memory Structure</a:t>
            </a: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5882"/>
              <a:stretch>
                <a:fillRect/>
              </a:stretch>
            </p:blipFill>
          </mc:Choice>
          <mc:Fallback>
            <p:blipFill>
              <a:blip r:embed="rId4"/>
              <a:srcRect l="4545" t="9412" r="4545" b="5882"/>
              <a:stretch>
                <a:fillRect/>
              </a:stretch>
            </p:blipFill>
          </mc:Fallback>
        </mc:AlternateContent>
        <p:spPr>
          <a:xfrm>
            <a:off x="1509551" y="770226"/>
            <a:ext cx="8001000" cy="5760715"/>
          </a:xfrm>
          <a:prstGeom prst="rect">
            <a:avLst/>
          </a:prstGeom>
        </p:spPr>
      </p:pic>
      <p:sp>
        <p:nvSpPr>
          <p:cNvPr id="2" name="TextBox 1"/>
          <p:cNvSpPr txBox="1"/>
          <p:nvPr/>
        </p:nvSpPr>
        <p:spPr>
          <a:xfrm>
            <a:off x="3733800" y="3581400"/>
            <a:ext cx="2514600" cy="1477328"/>
          </a:xfrm>
          <a:prstGeom prst="rect">
            <a:avLst/>
          </a:prstGeom>
          <a:noFill/>
        </p:spPr>
        <p:txBody>
          <a:bodyPr wrap="square" rtlCol="0">
            <a:spAutoFit/>
          </a:bodyPr>
          <a:lstStyle/>
          <a:p>
            <a:r>
              <a:rPr lang="en-US" sz="1400" b="1" u="sng" dirty="0" smtClean="0">
                <a:solidFill>
                  <a:srgbClr val="FF0000"/>
                </a:solidFill>
              </a:rPr>
              <a:t>Main memory (MM)</a:t>
            </a:r>
          </a:p>
          <a:p>
            <a:pPr marL="285750" indent="-285750">
              <a:buFont typeface="Arial" panose="020B0604020202020204" pitchFamily="34" charset="0"/>
              <a:buChar char="•"/>
            </a:pPr>
            <a:r>
              <a:rPr lang="en-US" sz="1200" dirty="0" smtClean="0"/>
              <a:t>Each address has: n-bits</a:t>
            </a:r>
          </a:p>
          <a:p>
            <a:pPr marL="285750" indent="-285750">
              <a:buFont typeface="Arial" panose="020B0604020202020204" pitchFamily="34" charset="0"/>
              <a:buChar char="•"/>
            </a:pPr>
            <a:r>
              <a:rPr lang="en-US" sz="1200" dirty="0" smtClean="0"/>
              <a:t>Number of words: </a:t>
            </a:r>
            <a:r>
              <a:rPr lang="en-US" sz="1400" dirty="0" smtClean="0"/>
              <a:t>2^n</a:t>
            </a:r>
          </a:p>
          <a:p>
            <a:pPr marL="285750" indent="-285750">
              <a:buFont typeface="Arial" panose="020B0604020202020204" pitchFamily="34" charset="0"/>
              <a:buChar char="•"/>
            </a:pPr>
            <a:r>
              <a:rPr lang="en-US" sz="1200" dirty="0" smtClean="0"/>
              <a:t>Each Block is a package of: </a:t>
            </a:r>
          </a:p>
          <a:p>
            <a:r>
              <a:rPr lang="en-US" sz="1200" dirty="0" smtClean="0"/>
              <a:t>        </a:t>
            </a:r>
            <a:r>
              <a:rPr lang="en-US" sz="1200" dirty="0" smtClean="0">
                <a:solidFill>
                  <a:srgbClr val="FF00FF"/>
                </a:solidFill>
              </a:rPr>
              <a:t>K-words</a:t>
            </a:r>
          </a:p>
          <a:p>
            <a:pPr marL="285750" indent="-285750">
              <a:buFont typeface="Arial" panose="020B0604020202020204" pitchFamily="34" charset="0"/>
              <a:buChar char="•"/>
            </a:pPr>
            <a:r>
              <a:rPr lang="en-US" sz="1200" dirty="0" smtClean="0"/>
              <a:t>Total # of Blocks (</a:t>
            </a:r>
            <a:r>
              <a:rPr lang="en-US" sz="1200" b="1" dirty="0" smtClean="0">
                <a:solidFill>
                  <a:srgbClr val="0033CC"/>
                </a:solidFill>
              </a:rPr>
              <a:t>M</a:t>
            </a:r>
            <a:r>
              <a:rPr lang="en-US" sz="1200" dirty="0" smtClean="0"/>
              <a:t>): </a:t>
            </a:r>
          </a:p>
          <a:p>
            <a:r>
              <a:rPr lang="en-US" sz="1200" dirty="0" smtClean="0"/>
              <a:t>       (</a:t>
            </a:r>
            <a:r>
              <a:rPr lang="en-US" sz="1400" dirty="0" smtClean="0"/>
              <a:t>2^n</a:t>
            </a:r>
            <a:r>
              <a:rPr lang="en-US" sz="1200" dirty="0" smtClean="0"/>
              <a:t>)/K = </a:t>
            </a:r>
            <a:r>
              <a:rPr lang="en-US" sz="1200" b="1" dirty="0" smtClean="0">
                <a:solidFill>
                  <a:srgbClr val="0033CC"/>
                </a:solidFill>
              </a:rPr>
              <a:t>M</a:t>
            </a:r>
            <a:r>
              <a:rPr lang="en-US" sz="1200" dirty="0" smtClean="0"/>
              <a:t> </a:t>
            </a:r>
            <a:endParaRPr lang="en-US" sz="1200" dirty="0"/>
          </a:p>
        </p:txBody>
      </p:sp>
      <p:sp>
        <p:nvSpPr>
          <p:cNvPr id="5" name="TextBox 4"/>
          <p:cNvSpPr txBox="1"/>
          <p:nvPr/>
        </p:nvSpPr>
        <p:spPr>
          <a:xfrm>
            <a:off x="443204" y="3581400"/>
            <a:ext cx="2808312" cy="1969770"/>
          </a:xfrm>
          <a:prstGeom prst="rect">
            <a:avLst/>
          </a:prstGeom>
          <a:noFill/>
        </p:spPr>
        <p:txBody>
          <a:bodyPr wrap="square" rtlCol="0">
            <a:spAutoFit/>
          </a:bodyPr>
          <a:lstStyle/>
          <a:p>
            <a:r>
              <a:rPr lang="en-US" sz="1400" b="1" u="sng" dirty="0" smtClean="0">
                <a:solidFill>
                  <a:srgbClr val="FF0000"/>
                </a:solidFill>
              </a:rPr>
              <a:t>Cache memory</a:t>
            </a:r>
          </a:p>
          <a:p>
            <a:pPr marL="285750" indent="-285750">
              <a:buFont typeface="Arial" panose="020B0604020202020204" pitchFamily="34" charset="0"/>
              <a:buChar char="•"/>
            </a:pPr>
            <a:r>
              <a:rPr lang="en-US" sz="1200" dirty="0" smtClean="0"/>
              <a:t>Line size: K-words, </a:t>
            </a:r>
            <a:r>
              <a:rPr lang="en-US" sz="1200" dirty="0" smtClean="0">
                <a:solidFill>
                  <a:srgbClr val="0033CC"/>
                </a:solidFill>
              </a:rPr>
              <a:t>same as a MM-Block</a:t>
            </a:r>
            <a:r>
              <a:rPr lang="en-US" sz="1200" dirty="0">
                <a:solidFill>
                  <a:srgbClr val="0033CC"/>
                </a:solidFill>
              </a:rPr>
              <a:t>.</a:t>
            </a:r>
            <a:endParaRPr lang="en-US" sz="1200" dirty="0" smtClean="0">
              <a:solidFill>
                <a:srgbClr val="0033CC"/>
              </a:solidFill>
            </a:endParaRPr>
          </a:p>
          <a:p>
            <a:pPr marL="285750" indent="-285750">
              <a:buFont typeface="Arial" panose="020B0604020202020204" pitchFamily="34" charset="0"/>
              <a:buChar char="•"/>
            </a:pPr>
            <a:r>
              <a:rPr lang="en-US" sz="1200" dirty="0" smtClean="0"/>
              <a:t>Number of Blocks: (</a:t>
            </a:r>
            <a:r>
              <a:rPr lang="en-US" sz="1400" b="1" dirty="0" smtClean="0">
                <a:solidFill>
                  <a:srgbClr val="0033CC"/>
                </a:solidFill>
              </a:rPr>
              <a:t>m</a:t>
            </a:r>
            <a:r>
              <a:rPr lang="en-US" sz="1200" dirty="0" smtClean="0"/>
              <a:t>). Depend on physical capacity</a:t>
            </a:r>
          </a:p>
          <a:p>
            <a:pPr marL="285750" indent="-285750">
              <a:buFont typeface="Arial" panose="020B0604020202020204" pitchFamily="34" charset="0"/>
              <a:buChar char="•"/>
            </a:pPr>
            <a:r>
              <a:rPr lang="en-US" sz="1200" dirty="0" smtClean="0">
                <a:solidFill>
                  <a:srgbClr val="FF00FF"/>
                </a:solidFill>
              </a:rPr>
              <a:t>Tag</a:t>
            </a:r>
            <a:r>
              <a:rPr lang="en-US" sz="1200" dirty="0" smtClean="0"/>
              <a:t>: WHAT ? WHY?</a:t>
            </a:r>
          </a:p>
          <a:p>
            <a:pPr lvl="1"/>
            <a:endParaRPr lang="en-US" sz="10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endParaRPr lang="en-US" sz="1200" dirty="0"/>
          </a:p>
        </p:txBody>
      </p:sp>
      <p:sp>
        <p:nvSpPr>
          <p:cNvPr id="6" name="TextBox 5"/>
          <p:cNvSpPr txBox="1"/>
          <p:nvPr/>
        </p:nvSpPr>
        <p:spPr>
          <a:xfrm>
            <a:off x="443204" y="5224650"/>
            <a:ext cx="4832412" cy="110799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smtClean="0"/>
              <a:t>There are more MM-Blocks than Cache memory lines, as a consequence an individual line CANNOT be uniquely and permanently dedicated to a particular block</a:t>
            </a:r>
          </a:p>
          <a:p>
            <a:pPr marL="285750" indent="-285750">
              <a:buFont typeface="Arial" panose="020B0604020202020204" pitchFamily="34" charset="0"/>
              <a:buChar char="•"/>
            </a:pPr>
            <a:r>
              <a:rPr lang="en-US" sz="1100" dirty="0" smtClean="0">
                <a:solidFill>
                  <a:srgbClr val="FF00FF"/>
                </a:solidFill>
              </a:rPr>
              <a:t>Tag</a:t>
            </a:r>
            <a:r>
              <a:rPr lang="en-US" sz="1100" dirty="0" smtClean="0"/>
              <a:t>: identifies which particular MM-Block is currently being stored in cache.</a:t>
            </a:r>
          </a:p>
          <a:p>
            <a:pPr marL="285750" indent="-285750">
              <a:buFont typeface="Arial" panose="020B0604020202020204" pitchFamily="34" charset="0"/>
              <a:buChar char="•"/>
            </a:pPr>
            <a:r>
              <a:rPr lang="en-US" sz="1100" dirty="0" smtClean="0">
                <a:solidFill>
                  <a:srgbClr val="FF00FF"/>
                </a:solidFill>
              </a:rPr>
              <a:t>Tag</a:t>
            </a:r>
            <a:r>
              <a:rPr lang="en-US" sz="1100" dirty="0" smtClean="0"/>
              <a:t>: Is usually a portion of the MM-address</a:t>
            </a:r>
          </a:p>
        </p:txBody>
      </p:sp>
      <p:cxnSp>
        <p:nvCxnSpPr>
          <p:cNvPr id="7" name="Straight Arrow Connector 6"/>
          <p:cNvCxnSpPr/>
          <p:nvPr/>
        </p:nvCxnSpPr>
        <p:spPr>
          <a:xfrm>
            <a:off x="914400" y="4979581"/>
            <a:ext cx="0" cy="245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408784"/>
      </p:ext>
    </p:extLst>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5334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611560" y="1124744"/>
            <a:ext cx="7560840" cy="5355312"/>
          </a:xfrm>
          <a:prstGeom prst="rect">
            <a:avLst/>
          </a:prstGeom>
          <a:noFill/>
        </p:spPr>
        <p:txBody>
          <a:bodyPr wrap="square" rtlCol="0">
            <a:spAutoFit/>
          </a:bodyPr>
          <a:lstStyle/>
          <a:p>
            <a:pPr algn="ctr"/>
            <a:r>
              <a:rPr lang="en-US" u="sng" dirty="0" smtClean="0">
                <a:solidFill>
                  <a:srgbClr val="FF0000"/>
                </a:solidFill>
              </a:rPr>
              <a:t>Example #2</a:t>
            </a:r>
          </a:p>
          <a:p>
            <a:pPr algn="ctr"/>
            <a:endParaRPr lang="en-US" u="sng" dirty="0" smtClean="0">
              <a:solidFill>
                <a:srgbClr val="FF0000"/>
              </a:solidFill>
            </a:endParaRPr>
          </a:p>
          <a:p>
            <a:r>
              <a:rPr lang="en-US" dirty="0" smtClean="0">
                <a:solidFill>
                  <a:srgbClr val="00B0F0"/>
                </a:solidFill>
              </a:rPr>
              <a:t>You need to analyze the info below (in black), and answer the questions in red.</a:t>
            </a:r>
          </a:p>
          <a:p>
            <a:endParaRPr lang="en-US" u="sng" dirty="0" smtClean="0">
              <a:solidFill>
                <a:srgbClr val="FF0000"/>
              </a:solidFill>
            </a:endParaRPr>
          </a:p>
          <a:p>
            <a:pPr marL="342900" indent="-342900">
              <a:buFont typeface="Arial" panose="020B0604020202020204" pitchFamily="34" charset="0"/>
              <a:buChar char="•"/>
            </a:pPr>
            <a:r>
              <a:rPr lang="en-US" u="sng" dirty="0" smtClean="0"/>
              <a:t>Cache:</a:t>
            </a:r>
          </a:p>
          <a:p>
            <a:pPr marL="800100" lvl="1" indent="-342900">
              <a:buFont typeface="Courier New" panose="02070309020205020404" pitchFamily="49" charset="0"/>
              <a:buChar char="o"/>
            </a:pPr>
            <a:r>
              <a:rPr lang="en-US" dirty="0" smtClean="0"/>
              <a:t>128 lines = 128 Blocks</a:t>
            </a:r>
          </a:p>
          <a:p>
            <a:pPr marL="800100" lvl="1" indent="-342900">
              <a:buFont typeface="Courier New" panose="02070309020205020404" pitchFamily="49" charset="0"/>
              <a:buChar char="o"/>
            </a:pPr>
            <a:r>
              <a:rPr lang="en-US" dirty="0" smtClean="0"/>
              <a:t>16 Words per line (One Block)</a:t>
            </a:r>
          </a:p>
          <a:p>
            <a:pPr marL="800100" lvl="1" indent="-342900">
              <a:buFont typeface="Courier New" panose="02070309020205020404" pitchFamily="49" charset="0"/>
              <a:buChar char="o"/>
            </a:pPr>
            <a:r>
              <a:rPr lang="en-US" dirty="0" smtClean="0">
                <a:solidFill>
                  <a:srgbClr val="FF0000"/>
                </a:solidFill>
              </a:rPr>
              <a:t>Cache capacity [words]</a:t>
            </a:r>
            <a:r>
              <a:rPr lang="en-US" dirty="0" smtClean="0"/>
              <a:t>= ?</a:t>
            </a:r>
          </a:p>
          <a:p>
            <a:pPr marL="342900" indent="-342900">
              <a:buFont typeface="Arial" panose="020B0604020202020204" pitchFamily="34" charset="0"/>
              <a:buChar char="•"/>
            </a:pPr>
            <a:r>
              <a:rPr lang="en-US" u="sng" dirty="0" smtClean="0"/>
              <a:t>Main Memory</a:t>
            </a:r>
          </a:p>
          <a:p>
            <a:pPr marL="800100" lvl="1" indent="-342900">
              <a:buFont typeface="Courier New" panose="02070309020205020404" pitchFamily="49" charset="0"/>
              <a:buChar char="o"/>
            </a:pPr>
            <a:r>
              <a:rPr lang="en-US" dirty="0" smtClean="0"/>
              <a:t>16 bit address</a:t>
            </a:r>
          </a:p>
          <a:p>
            <a:pPr marL="800100" lvl="1" indent="-342900">
              <a:buFont typeface="Courier New" panose="02070309020205020404" pitchFamily="49" charset="0"/>
              <a:buChar char="o"/>
            </a:pPr>
            <a:r>
              <a:rPr lang="en-US" dirty="0" smtClean="0">
                <a:solidFill>
                  <a:srgbClr val="FF0000"/>
                </a:solidFill>
              </a:rPr>
              <a:t>Capacity [words] = ?</a:t>
            </a:r>
          </a:p>
          <a:p>
            <a:pPr marL="800100" lvl="1" indent="-342900">
              <a:buFont typeface="Courier New" panose="02070309020205020404" pitchFamily="49" charset="0"/>
              <a:buChar char="o"/>
            </a:pPr>
            <a:r>
              <a:rPr lang="en-US" dirty="0" smtClean="0">
                <a:solidFill>
                  <a:srgbClr val="FF0000"/>
                </a:solidFill>
              </a:rPr>
              <a:t># of Blocks = ?</a:t>
            </a: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108523172"/>
      </p:ext>
    </p:extLst>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61865" y="6096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452860" y="1676400"/>
            <a:ext cx="7560840" cy="3139321"/>
          </a:xfrm>
          <a:prstGeom prst="rect">
            <a:avLst/>
          </a:prstGeom>
          <a:noFill/>
        </p:spPr>
        <p:txBody>
          <a:bodyPr wrap="square" rtlCol="0">
            <a:spAutoFit/>
          </a:bodyPr>
          <a:lstStyle/>
          <a:p>
            <a:pPr algn="ctr"/>
            <a:r>
              <a:rPr lang="en-US" u="sng" dirty="0" smtClean="0">
                <a:solidFill>
                  <a:srgbClr val="FF0000"/>
                </a:solidFill>
              </a:rPr>
              <a:t>Example #2</a:t>
            </a:r>
          </a:p>
          <a:p>
            <a:pPr marL="342900" indent="-342900">
              <a:buFont typeface="Arial" panose="020B0604020202020204" pitchFamily="34" charset="0"/>
              <a:buChar char="•"/>
            </a:pPr>
            <a:r>
              <a:rPr lang="en-US" u="sng" dirty="0" smtClean="0"/>
              <a:t>Let’s Analyze Cache Memory:</a:t>
            </a:r>
          </a:p>
          <a:p>
            <a:pPr marL="800100" lvl="1" indent="-342900">
              <a:buFont typeface="Arial" panose="020B0604020202020204" pitchFamily="34" charset="0"/>
              <a:buChar char="•"/>
            </a:pPr>
            <a:r>
              <a:rPr lang="en-US" dirty="0" smtClean="0"/>
              <a:t>128 lines = 128 Blocks</a:t>
            </a:r>
          </a:p>
          <a:p>
            <a:pPr marL="800100" lvl="1" indent="-342900">
              <a:buFont typeface="Arial" panose="020B0604020202020204" pitchFamily="34" charset="0"/>
              <a:buChar char="•"/>
            </a:pPr>
            <a:r>
              <a:rPr lang="en-US" dirty="0" smtClean="0"/>
              <a:t>16 Words per line (Block)</a:t>
            </a:r>
          </a:p>
          <a:p>
            <a:pPr marL="800100" lvl="1" indent="-342900">
              <a:buFont typeface="Arial" panose="020B0604020202020204" pitchFamily="34" charset="0"/>
              <a:buChar char="•"/>
            </a:pPr>
            <a:r>
              <a:rPr lang="en-US" dirty="0" smtClean="0">
                <a:solidFill>
                  <a:srgbClr val="FF0000"/>
                </a:solidFill>
              </a:rPr>
              <a:t>Cache capacity </a:t>
            </a:r>
            <a:r>
              <a:rPr lang="en-US" dirty="0" smtClean="0"/>
              <a:t>= (128 lines)*(16 words per line) = 2048 words</a:t>
            </a: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14036535"/>
      </p:ext>
    </p:extLst>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381000" y="533400"/>
            <a:ext cx="7556500" cy="685800"/>
          </a:xfrm>
        </p:spPr>
        <p:txBody>
          <a:bodyPr>
            <a:normAutofit/>
          </a:bodyPr>
          <a:lstStyle/>
          <a:p>
            <a:r>
              <a:rPr lang="en-GB" dirty="0">
                <a:effectLst>
                  <a:outerShdw blurRad="38100" dist="38100" dir="2700000" algn="tl">
                    <a:srgbClr val="000000">
                      <a:alpha val="43137"/>
                    </a:srgbClr>
                  </a:outerShdw>
                </a:effectLst>
              </a:rPr>
              <a:t>Cache and Main Memory</a:t>
            </a:r>
          </a:p>
        </p:txBody>
      </p:sp>
      <p:sp>
        <p:nvSpPr>
          <p:cNvPr id="2" name="TextBox 1"/>
          <p:cNvSpPr txBox="1"/>
          <p:nvPr/>
        </p:nvSpPr>
        <p:spPr>
          <a:xfrm>
            <a:off x="611560" y="1124744"/>
            <a:ext cx="7560840" cy="4801314"/>
          </a:xfrm>
          <a:prstGeom prst="rect">
            <a:avLst/>
          </a:prstGeom>
          <a:noFill/>
        </p:spPr>
        <p:txBody>
          <a:bodyPr wrap="square" rtlCol="0">
            <a:spAutoFit/>
          </a:bodyPr>
          <a:lstStyle/>
          <a:p>
            <a:pPr algn="ctr"/>
            <a:r>
              <a:rPr lang="en-US" u="sng" dirty="0" smtClean="0">
                <a:solidFill>
                  <a:srgbClr val="FF0000"/>
                </a:solidFill>
              </a:rPr>
              <a:t>Example #2</a:t>
            </a:r>
          </a:p>
          <a:p>
            <a:pPr marL="342900" indent="-342900">
              <a:buFont typeface="Arial" panose="020B0604020202020204" pitchFamily="34" charset="0"/>
              <a:buChar char="•"/>
            </a:pPr>
            <a:r>
              <a:rPr lang="en-US" u="sng" dirty="0" smtClean="0"/>
              <a:t>Let’s analyze Main Memory</a:t>
            </a:r>
          </a:p>
          <a:p>
            <a:pPr marL="800100" lvl="1" indent="-342900">
              <a:buFont typeface="Arial" panose="020B0604020202020204" pitchFamily="34" charset="0"/>
              <a:buChar char="•"/>
            </a:pPr>
            <a:r>
              <a:rPr lang="en-US" dirty="0" smtClean="0"/>
              <a:t>16 bit address</a:t>
            </a:r>
          </a:p>
          <a:p>
            <a:pPr marL="800100" lvl="1" indent="-342900">
              <a:buFont typeface="Arial" panose="020B0604020202020204" pitchFamily="34" charset="0"/>
              <a:buChar char="•"/>
            </a:pPr>
            <a:r>
              <a:rPr lang="en-US" dirty="0" smtClean="0"/>
              <a:t>Capacity = 2^16 = </a:t>
            </a:r>
            <a:r>
              <a:rPr lang="en-US" dirty="0" smtClean="0">
                <a:solidFill>
                  <a:srgbClr val="FF00FF"/>
                </a:solidFill>
              </a:rPr>
              <a:t>65536</a:t>
            </a:r>
            <a:r>
              <a:rPr lang="en-US" dirty="0" smtClean="0"/>
              <a:t> words = 64K</a:t>
            </a:r>
          </a:p>
          <a:p>
            <a:pPr lvl="1"/>
            <a:endParaRPr lang="en-US" dirty="0" smtClean="0"/>
          </a:p>
          <a:p>
            <a:pPr marL="800100" lvl="1" indent="-342900">
              <a:buFont typeface="Arial" panose="020B0604020202020204" pitchFamily="34" charset="0"/>
              <a:buChar char="•"/>
            </a:pPr>
            <a:r>
              <a:rPr lang="en-US" dirty="0" smtClean="0"/>
              <a:t>How many times will cache fit in MM = </a:t>
            </a:r>
          </a:p>
          <a:p>
            <a:pPr lvl="1"/>
            <a:r>
              <a:rPr lang="en-US" dirty="0"/>
              <a:t>	</a:t>
            </a:r>
            <a:r>
              <a:rPr lang="en-US" dirty="0" smtClean="0"/>
              <a:t>=(</a:t>
            </a:r>
            <a:r>
              <a:rPr lang="en-US" dirty="0" smtClean="0">
                <a:solidFill>
                  <a:srgbClr val="00B0F0"/>
                </a:solidFill>
              </a:rPr>
              <a:t>MM Capacity </a:t>
            </a:r>
            <a:r>
              <a:rPr lang="en-US" dirty="0" smtClean="0"/>
              <a:t>[</a:t>
            </a:r>
            <a:r>
              <a:rPr lang="en-US" dirty="0" smtClean="0">
                <a:solidFill>
                  <a:srgbClr val="FF00FF"/>
                </a:solidFill>
              </a:rPr>
              <a:t>words</a:t>
            </a:r>
            <a:r>
              <a:rPr lang="en-US" dirty="0" smtClean="0"/>
              <a:t>]) / (</a:t>
            </a:r>
            <a:r>
              <a:rPr lang="en-US" dirty="0" smtClean="0">
                <a:solidFill>
                  <a:srgbClr val="00B0F0"/>
                </a:solidFill>
              </a:rPr>
              <a:t># cache mem capacity </a:t>
            </a:r>
            <a:r>
              <a:rPr lang="en-US" dirty="0" smtClean="0"/>
              <a:t>[</a:t>
            </a:r>
            <a:r>
              <a:rPr lang="en-US" dirty="0" smtClean="0">
                <a:solidFill>
                  <a:srgbClr val="FF00FF"/>
                </a:solidFill>
              </a:rPr>
              <a:t>words</a:t>
            </a:r>
            <a:r>
              <a:rPr lang="en-US" dirty="0" smtClean="0"/>
              <a:t>])</a:t>
            </a:r>
          </a:p>
          <a:p>
            <a:pPr lvl="1"/>
            <a:r>
              <a:rPr lang="en-US" dirty="0"/>
              <a:t>	</a:t>
            </a:r>
            <a:r>
              <a:rPr lang="en-US" dirty="0" smtClean="0"/>
              <a:t>= (65536)/(2048) = 32 times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MM capacity in Blocks = 128*32 = 4096 = 4k blocks</a:t>
            </a:r>
            <a:r>
              <a:rPr lang="en-US" dirty="0"/>
              <a:t>	</a:t>
            </a:r>
            <a:r>
              <a:rPr lang="en-US" dirty="0" smtClean="0"/>
              <a:t>	</a:t>
            </a:r>
          </a:p>
          <a:p>
            <a:pPr lvl="1"/>
            <a:endParaRPr lang="en-US" dirty="0" smtClean="0">
              <a:solidFill>
                <a:srgbClr val="FF0000"/>
              </a:solidFill>
            </a:endParaRPr>
          </a:p>
          <a:p>
            <a:pPr lvl="1"/>
            <a:endParaRPr lang="en-US" dirty="0" smtClean="0"/>
          </a:p>
          <a:p>
            <a:r>
              <a:rPr lang="en-US" u="sng" dirty="0" smtClean="0">
                <a:solidFill>
                  <a:srgbClr val="FF0000"/>
                </a:solidFill>
              </a:rPr>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396255133"/>
      </p:ext>
    </p:extLst>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740229"/>
            <a:ext cx="7556313" cy="381000"/>
          </a:xfrm>
        </p:spPr>
        <p:txBody>
          <a:bodyPr>
            <a:normAutofit fontScale="90000"/>
          </a:bodyPr>
          <a:lstStyle/>
          <a:p>
            <a:r>
              <a:rPr lang="en-GB" dirty="0" smtClean="0">
                <a:effectLst>
                  <a:outerShdw blurRad="38100" dist="38100" dir="2700000" algn="tl">
                    <a:srgbClr val="000000">
                      <a:alpha val="43137"/>
                    </a:srgbClr>
                  </a:outerShdw>
                </a:effectLst>
              </a:rPr>
              <a:t>Typical Cache Organization</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000" b="13636"/>
              <a:stretch>
                <a:fillRect/>
              </a:stretch>
            </p:blipFill>
          </mc:Choice>
          <mc:Fallback>
            <p:blipFill>
              <a:blip r:embed="rId4"/>
              <a:srcRect t="20000" b="13636"/>
              <a:stretch>
                <a:fillRect/>
              </a:stretch>
            </p:blipFill>
          </mc:Fallback>
        </mc:AlternateContent>
        <p:spPr>
          <a:xfrm>
            <a:off x="1066800" y="930729"/>
            <a:ext cx="6705600" cy="5759008"/>
          </a:xfrm>
          <a:prstGeom prst="rect">
            <a:avLst/>
          </a:prstGeom>
        </p:spPr>
      </p:pic>
    </p:spTree>
    <p:extLst>
      <p:ext uri="{BB962C8B-B14F-4D97-AF65-F5344CB8AC3E}">
        <p14:creationId xmlns:p14="http://schemas.microsoft.com/office/powerpoint/2010/main" val="494497606"/>
      </p:ext>
    </p:extLst>
  </p:cSld>
  <p:clrMapOvr>
    <a:masterClrMapping/>
  </p:clrMapOvr>
  <p:transition spd="med">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33400"/>
            <a:ext cx="7556500" cy="1116012"/>
          </a:xfrm>
        </p:spPr>
        <p:txBody>
          <a:bodyPr/>
          <a:lstStyle/>
          <a:p>
            <a:r>
              <a:rPr lang="en-US" sz="4800" dirty="0" smtClean="0">
                <a:effectLst>
                  <a:outerShdw blurRad="38100" dist="38100" dir="2700000" algn="tl">
                    <a:srgbClr val="000000">
                      <a:alpha val="43137"/>
                    </a:srgbClr>
                  </a:outerShdw>
                </a:effectLst>
              </a:rPr>
              <a:t>Elements of Cache Design</a:t>
            </a:r>
            <a:endParaRPr lang="en-US" sz="48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00" t="-7347" r="9000"/>
              <a:stretch>
                <a:fillRect/>
              </a:stretch>
            </p:blipFill>
          </mc:Choice>
          <mc:Fallback>
            <p:blipFill>
              <a:blip r:embed="rId4"/>
              <a:srcRect l="9000" t="-7347" r="9000"/>
              <a:stretch>
                <a:fillRect/>
              </a:stretch>
            </p:blipFill>
          </mc:Fallback>
        </mc:AlternateContent>
        <p:spPr>
          <a:xfrm>
            <a:off x="0" y="1447800"/>
            <a:ext cx="9144000" cy="4887946"/>
          </a:xfrm>
          <a:prstGeom prst="rect">
            <a:avLst/>
          </a:prstGeom>
        </p:spPr>
      </p:pic>
      <p:sp>
        <p:nvSpPr>
          <p:cNvPr id="5" name="Rectangle 4"/>
          <p:cNvSpPr/>
          <p:nvPr/>
        </p:nvSpPr>
        <p:spPr>
          <a:xfrm>
            <a:off x="990600" y="6172200"/>
            <a:ext cx="7086600" cy="338554"/>
          </a:xfrm>
          <a:prstGeom prst="rect">
            <a:avLst/>
          </a:prstGeom>
        </p:spPr>
        <p:txBody>
          <a:bodyPr wrap="square">
            <a:spAutoFit/>
          </a:bodyPr>
          <a:lstStyle/>
          <a:p>
            <a:pPr algn="ctr"/>
            <a:r>
              <a:rPr lang="en-US" sz="1600" dirty="0" smtClean="0">
                <a:latin typeface="+mn-lt"/>
              </a:rPr>
              <a:t>Table 4.2    Elements of Cache Design </a:t>
            </a:r>
            <a:endParaRPr lang="en-US" sz="1600" dirty="0">
              <a:latin typeface="+mn-lt"/>
            </a:endParaRPr>
          </a:p>
        </p:txBody>
      </p:sp>
    </p:spTree>
    <p:extLst>
      <p:ext uri="{BB962C8B-B14F-4D97-AF65-F5344CB8AC3E}">
        <p14:creationId xmlns:p14="http://schemas.microsoft.com/office/powerpoint/2010/main" val="3050425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smtClean="0">
                <a:ln w="15875">
                  <a:solidFill>
                    <a:schemeClr val="accent1">
                      <a:lumMod val="50000"/>
                      <a:alpha val="75000"/>
                    </a:schemeClr>
                  </a:solidFill>
                </a:ln>
                <a:solidFill>
                  <a:schemeClr val="accent1">
                    <a:lumMod val="75000"/>
                  </a:schemeClr>
                </a:solidFill>
              </a:rPr>
              <a:t>Cache Design</a:t>
            </a:r>
            <a:endParaRPr lang="en-NZ" sz="4400" b="1" dirty="0">
              <a:ln w="15875">
                <a:solidFill>
                  <a:schemeClr val="accent1">
                    <a:lumMod val="50000"/>
                    <a:alpha val="75000"/>
                  </a:schemeClr>
                </a:solidFill>
              </a:ln>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1469028492"/>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027234477"/>
              </p:ext>
            </p:extLst>
          </p:nvPr>
        </p:nvGraphicFramePr>
        <p:xfrm>
          <a:off x="131010" y="2152316"/>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2800767"/>
          </a:xfrm>
          <a:prstGeom prst="rect">
            <a:avLst/>
          </a:prstGeom>
        </p:spPr>
        <p:txBody>
          <a:bodyPr wrap="square">
            <a:spAutoFit/>
          </a:bodyPr>
          <a:lstStyle/>
          <a:p>
            <a:pPr algn="ctr"/>
            <a:r>
              <a:rPr lang="en-US" sz="3200" b="1" dirty="0" smtClean="0">
                <a:solidFill>
                  <a:schemeClr val="accent1">
                    <a:lumMod val="75000"/>
                  </a:schemeClr>
                </a:solidFill>
                <a:latin typeface="+mn-lt"/>
              </a:rPr>
              <a:t>Objectives</a:t>
            </a:r>
          </a:p>
          <a:p>
            <a:pPr algn="ctr"/>
            <a:endParaRPr lang="en-US" dirty="0">
              <a:latin typeface="+mn-lt"/>
            </a:endParaRPr>
          </a:p>
          <a:p>
            <a:r>
              <a:rPr lang="en-US" b="1" dirty="0">
                <a:latin typeface="+mn-lt"/>
              </a:rPr>
              <a:t> </a:t>
            </a:r>
            <a:endParaRPr lang="en-US" dirty="0">
              <a:latin typeface="+mn-lt"/>
            </a:endParaRPr>
          </a:p>
          <a:p>
            <a:pPr marL="342900" indent="-342900">
              <a:buAutoNum type="arabicPeriod"/>
            </a:pPr>
            <a:r>
              <a:rPr lang="en-US" dirty="0" smtClean="0">
                <a:latin typeface="+mn-lt"/>
              </a:rPr>
              <a:t>Cache memory</a:t>
            </a:r>
          </a:p>
          <a:p>
            <a:pPr marL="800100" lvl="1" indent="-342900">
              <a:buFont typeface="Arial" panose="020B0604020202020204" pitchFamily="34" charset="0"/>
              <a:buChar char="•"/>
            </a:pPr>
            <a:r>
              <a:rPr lang="en-US" dirty="0" smtClean="0">
                <a:latin typeface="+mn-lt"/>
              </a:rPr>
              <a:t>Concepts, terminology</a:t>
            </a:r>
          </a:p>
          <a:p>
            <a:pPr marL="342900" indent="-342900">
              <a:buFont typeface="+mj-lt"/>
              <a:buAutoNum type="arabicPeriod"/>
            </a:pPr>
            <a:r>
              <a:rPr lang="en-US" dirty="0" smtClean="0">
                <a:latin typeface="+mn-lt"/>
              </a:rPr>
              <a:t>Mapping</a:t>
            </a:r>
          </a:p>
          <a:p>
            <a:pPr marL="342900" indent="-342900">
              <a:buFont typeface="+mj-lt"/>
              <a:buAutoNum type="arabicPeriod"/>
            </a:pPr>
            <a:r>
              <a:rPr lang="en-US" dirty="0" smtClean="0">
                <a:latin typeface="+mn-lt"/>
              </a:rPr>
              <a:t>Direct Memory Access</a:t>
            </a:r>
          </a:p>
          <a:p>
            <a:pPr marL="342900" indent="-342900">
              <a:buAutoNum type="arabicPeriod"/>
            </a:pPr>
            <a:endParaRPr lang="en-US" b="1" dirty="0" smtClean="0">
              <a:solidFill>
                <a:srgbClr val="7030A0"/>
              </a:solidFill>
              <a:latin typeface="+mn-lt"/>
            </a:endParaRPr>
          </a:p>
          <a:p>
            <a:pPr marL="342900" indent="-342900">
              <a:buAutoNum type="arabicPeriod"/>
            </a:pPr>
            <a:endParaRPr lang="en-US" dirty="0">
              <a:solidFill>
                <a:srgbClr val="00B050"/>
              </a:solidFill>
              <a:latin typeface="+mn-lt"/>
            </a:endParaRP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960928276"/>
      </p:ext>
    </p:extLst>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52951462"/>
              </p:ext>
            </p:extLst>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Clr>
                <a:schemeClr val="accent1"/>
              </a:buClr>
              <a:buSzPct val="150000"/>
              <a:buFont typeface="Wingdings" charset="2"/>
              <a:buChar char="§"/>
            </a:pPr>
            <a:r>
              <a:rPr lang="en-US" sz="2800" dirty="0" smtClean="0">
                <a:solidFill>
                  <a:schemeClr val="tx1"/>
                </a:solidFill>
              </a:rPr>
              <a:t>  Determines which cache location the block will occupy</a:t>
            </a:r>
            <a:endParaRPr lang="en-US" sz="2800" dirty="0">
              <a:solidFill>
                <a:schemeClr val="tx1"/>
              </a:solidFill>
            </a:endParaRP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1828800" y="5181600"/>
            <a:ext cx="6096000" cy="1905000"/>
          </a:xfrm>
        </p:spPr>
        <p:txBody>
          <a:bodyPr>
            <a:normAutofit/>
          </a:bodyPr>
          <a:lstStyle/>
          <a:p>
            <a:pPr>
              <a:buSzPct val="103000"/>
              <a:buFont typeface="Wingdings" charset="2"/>
              <a:buChar char="§"/>
            </a:pPr>
            <a:r>
              <a:rPr lang="en-NZ" sz="2400" dirty="0" smtClean="0"/>
              <a:t>Chooses which block to replace when a new block is to be loaded into the cache</a:t>
            </a:r>
          </a:p>
        </p:txBody>
      </p:sp>
      <p:sp>
        <p:nvSpPr>
          <p:cNvPr id="8" name="Content Placeholder 7"/>
          <p:cNvSpPr>
            <a:spLocks noGrp="1"/>
          </p:cNvSpPr>
          <p:nvPr>
            <p:ph sz="half" idx="4294967295"/>
          </p:nvPr>
        </p:nvSpPr>
        <p:spPr>
          <a:xfrm>
            <a:off x="609600" y="2286000"/>
            <a:ext cx="7772400" cy="3124200"/>
          </a:xfrm>
        </p:spPr>
        <p:txBody>
          <a:bodyPr>
            <a:normAutofit/>
          </a:bodyPr>
          <a:lstStyle/>
          <a:p>
            <a:pPr marL="342900" lvl="1" indent="-342900">
              <a:buSzPct val="162000"/>
              <a:buFont typeface="Wingdings" charset="2"/>
              <a:buChar char="§"/>
            </a:pPr>
            <a:r>
              <a:rPr lang="en-NZ" sz="3200" dirty="0" smtClean="0">
                <a:solidFill>
                  <a:srgbClr val="FF0000"/>
                </a:solidFill>
              </a:rPr>
              <a:t>Least Recently Used </a:t>
            </a:r>
            <a:r>
              <a:rPr lang="en-NZ" sz="3200" dirty="0" smtClean="0"/>
              <a:t>(</a:t>
            </a:r>
            <a:r>
              <a:rPr lang="en-NZ" sz="3200" dirty="0" smtClean="0">
                <a:solidFill>
                  <a:srgbClr val="FF0000"/>
                </a:solidFill>
              </a:rPr>
              <a:t>LRU</a:t>
            </a:r>
            <a:r>
              <a:rPr lang="en-NZ" sz="3200" dirty="0" smtClean="0"/>
              <a:t>) Algorithm</a:t>
            </a:r>
          </a:p>
          <a:p>
            <a:pPr marL="912813" lvl="1" indent="-344488"/>
            <a:r>
              <a:rPr lang="en-NZ" sz="2800" dirty="0" smtClean="0"/>
              <a:t>Effective strategy is to replace a block that has been in the cache the longest with no references to it</a:t>
            </a:r>
          </a:p>
          <a:p>
            <a:pPr marL="912813" lvl="1" indent="-344488"/>
            <a:r>
              <a:rPr lang="en-NZ" sz="2800" dirty="0" smtClean="0"/>
              <a:t>Hardware mechanisms are needed to identify the least recently used block</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2894362567"/>
              </p:ext>
            </p:extLst>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a:xfrm>
            <a:off x="304800" y="134113"/>
            <a:ext cx="6413313" cy="995082"/>
          </a:xfrm>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304800" y="1925599"/>
            <a:ext cx="8054217" cy="5177119"/>
          </a:xfrm>
        </p:spPr>
        <p:txBody>
          <a:bodyPr>
            <a:normAutofit lnSpcReduction="10000"/>
          </a:bodyPr>
          <a:lstStyle/>
          <a:p>
            <a:r>
              <a:rPr lang="en-US" sz="2800" dirty="0" smtClean="0"/>
              <a:t>Understand Direct Mapping</a:t>
            </a:r>
          </a:p>
          <a:p>
            <a:r>
              <a:rPr lang="en-US" sz="2800" dirty="0"/>
              <a:t>Understand </a:t>
            </a:r>
            <a:r>
              <a:rPr lang="en-US" sz="2800" dirty="0" smtClean="0"/>
              <a:t>Associative Mapping</a:t>
            </a:r>
            <a:endParaRPr lang="en-US" sz="2800" dirty="0"/>
          </a:p>
          <a:p>
            <a:r>
              <a:rPr lang="en-US" sz="2800" dirty="0"/>
              <a:t>Understand </a:t>
            </a:r>
            <a:r>
              <a:rPr lang="en-US" sz="2800" dirty="0" smtClean="0"/>
              <a:t>Set Associative Mapping</a:t>
            </a:r>
            <a:endParaRPr lang="en-US" sz="2800" dirty="0"/>
          </a:p>
          <a:p>
            <a:r>
              <a:rPr lang="en-US" sz="2800" dirty="0" smtClean="0"/>
              <a:t>Reinforce the concepts of</a:t>
            </a:r>
          </a:p>
          <a:p>
            <a:pPr lvl="1">
              <a:buFont typeface="Courier New" panose="02070309020205020404" pitchFamily="49" charset="0"/>
              <a:buChar char="o"/>
            </a:pPr>
            <a:r>
              <a:rPr lang="en-US" dirty="0" smtClean="0"/>
              <a:t>Tag</a:t>
            </a:r>
          </a:p>
          <a:p>
            <a:pPr lvl="1">
              <a:buFont typeface="Courier New" panose="02070309020205020404" pitchFamily="49" charset="0"/>
              <a:buChar char="o"/>
            </a:pPr>
            <a:r>
              <a:rPr lang="en-US" dirty="0" smtClean="0"/>
              <a:t>Word</a:t>
            </a:r>
          </a:p>
          <a:p>
            <a:pPr lvl="1">
              <a:buFont typeface="Courier New" panose="02070309020205020404" pitchFamily="49" charset="0"/>
              <a:buChar char="o"/>
            </a:pPr>
            <a:r>
              <a:rPr lang="en-US" dirty="0" smtClean="0"/>
              <a:t>Block</a:t>
            </a:r>
          </a:p>
          <a:p>
            <a:pPr lvl="1">
              <a:buFont typeface="Courier New" panose="02070309020205020404" pitchFamily="49" charset="0"/>
              <a:buChar char="o"/>
            </a:pPr>
            <a:r>
              <a:rPr lang="en-US" dirty="0" smtClean="0"/>
              <a:t>Set</a:t>
            </a:r>
          </a:p>
          <a:p>
            <a:pPr lvl="1">
              <a:buFont typeface="Courier New" panose="02070309020205020404" pitchFamily="49" charset="0"/>
              <a:buChar char="o"/>
            </a:pPr>
            <a:r>
              <a:rPr lang="en-US" dirty="0" smtClean="0"/>
              <a:t>Main Memory </a:t>
            </a:r>
          </a:p>
          <a:p>
            <a:pPr lvl="1">
              <a:buFont typeface="Courier New" panose="02070309020205020404" pitchFamily="49" charset="0"/>
              <a:buChar char="o"/>
            </a:pPr>
            <a:r>
              <a:rPr lang="en-US" dirty="0" smtClean="0"/>
              <a:t>Cache</a:t>
            </a:r>
          </a:p>
          <a:p>
            <a:pPr lvl="1">
              <a:buFont typeface="Courier New" panose="02070309020205020404" pitchFamily="49" charset="0"/>
              <a:buChar char="o"/>
            </a:pPr>
            <a:r>
              <a:rPr lang="en-US" dirty="0" smtClean="0"/>
              <a:t>Hit </a:t>
            </a:r>
          </a:p>
          <a:p>
            <a:pPr lvl="1">
              <a:buFont typeface="Courier New" panose="02070309020205020404" pitchFamily="49" charset="0"/>
              <a:buChar char="o"/>
            </a:pPr>
            <a:r>
              <a:rPr lang="en-US" dirty="0" smtClean="0"/>
              <a:t>Miss</a:t>
            </a:r>
            <a:endParaRPr lang="en-US" dirty="0"/>
          </a:p>
          <a:p>
            <a:endParaRPr lang="en-US" sz="2800" dirty="0" smtClean="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extLst>
      <p:ext uri="{BB962C8B-B14F-4D97-AF65-F5344CB8AC3E}">
        <p14:creationId xmlns:p14="http://schemas.microsoft.com/office/powerpoint/2010/main" val="194437240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For the next tree (3) following Mappings, this are the specs for PC # 1</a:t>
            </a:r>
            <a:endParaRPr lang="en-US" sz="4000" dirty="0"/>
          </a:p>
        </p:txBody>
      </p:sp>
      <p:sp>
        <p:nvSpPr>
          <p:cNvPr id="3" name="Content Placeholder 2"/>
          <p:cNvSpPr>
            <a:spLocks noGrp="1"/>
          </p:cNvSpPr>
          <p:nvPr>
            <p:ph idx="1"/>
          </p:nvPr>
        </p:nvSpPr>
        <p:spPr>
          <a:xfrm>
            <a:off x="304800" y="2057400"/>
            <a:ext cx="8534400" cy="3840163"/>
          </a:xfrm>
        </p:spPr>
        <p:txBody>
          <a:bodyPr>
            <a:noAutofit/>
          </a:bodyPr>
          <a:lstStyle/>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Cache</a:t>
            </a:r>
          </a:p>
          <a:p>
            <a:r>
              <a:rPr lang="en-US" sz="1800" dirty="0" smtClean="0">
                <a:latin typeface="Times New Roman" panose="02020603050405020304" pitchFamily="18" charset="0"/>
                <a:cs typeface="Times New Roman" panose="02020603050405020304" pitchFamily="18" charset="0"/>
              </a:rPr>
              <a:t>128 blocks ; 16 words per block ; Total: 2048 (2K) words</a:t>
            </a:r>
          </a:p>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Main Memory</a:t>
            </a:r>
          </a:p>
          <a:p>
            <a:r>
              <a:rPr lang="en-US" sz="1800" dirty="0" smtClean="0">
                <a:latin typeface="Times New Roman" panose="02020603050405020304" pitchFamily="18" charset="0"/>
                <a:cs typeface="Times New Roman" panose="02020603050405020304" pitchFamily="18" charset="0"/>
              </a:rPr>
              <a:t>16-bit addressable (means = 2^16 = 65536 (64K) addressable units. </a:t>
            </a:r>
            <a:r>
              <a:rPr lang="en-US" sz="1800" dirty="0" smtClean="0">
                <a:solidFill>
                  <a:srgbClr val="00B0F0"/>
                </a:solidFill>
                <a:latin typeface="Times New Roman" panose="02020603050405020304" pitchFamily="18" charset="0"/>
                <a:cs typeface="Times New Roman" panose="02020603050405020304" pitchFamily="18" charset="0"/>
              </a:rPr>
              <a:t>Better said 64K words.</a:t>
            </a:r>
          </a:p>
          <a:p>
            <a:r>
              <a:rPr lang="en-US" sz="1800" dirty="0" smtClean="0">
                <a:latin typeface="Times New Roman" panose="02020603050405020304" pitchFamily="18" charset="0"/>
                <a:cs typeface="Times New Roman" panose="02020603050405020304" pitchFamily="18" charset="0"/>
              </a:rPr>
              <a:t>(64k </a:t>
            </a:r>
            <a:r>
              <a:rPr lang="en-US" sz="1800" smtClean="0">
                <a:latin typeface="Times New Roman" panose="02020603050405020304" pitchFamily="18" charset="0"/>
                <a:cs typeface="Times New Roman" panose="02020603050405020304" pitchFamily="18" charset="0"/>
              </a:rPr>
              <a:t>words)*{1 </a:t>
            </a:r>
            <a:r>
              <a:rPr lang="en-US" sz="1800" dirty="0" smtClean="0">
                <a:latin typeface="Times New Roman" panose="02020603050405020304" pitchFamily="18" charset="0"/>
                <a:cs typeface="Times New Roman" panose="02020603050405020304" pitchFamily="18" charset="0"/>
              </a:rPr>
              <a:t>Block/16 [words]} = 4k Blocks (</a:t>
            </a:r>
            <a:r>
              <a:rPr lang="en-US" sz="1800" dirty="0" smtClean="0">
                <a:solidFill>
                  <a:srgbClr val="00B0F0"/>
                </a:solidFill>
                <a:latin typeface="Times New Roman" panose="02020603050405020304" pitchFamily="18" charset="0"/>
                <a:cs typeface="Times New Roman" panose="02020603050405020304" pitchFamily="18" charset="0"/>
              </a:rPr>
              <a:t>each block with 16-words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u="sng" dirty="0" smtClean="0">
                <a:solidFill>
                  <a:srgbClr val="FF0000"/>
                </a:solidFill>
                <a:latin typeface="Times New Roman" panose="02020603050405020304" pitchFamily="18" charset="0"/>
                <a:cs typeface="Times New Roman" panose="02020603050405020304" pitchFamily="18" charset="0"/>
              </a:rPr>
              <a:t>Keep this in mind for later:</a:t>
            </a:r>
          </a:p>
          <a:p>
            <a:r>
              <a:rPr lang="en-US" sz="1800" dirty="0" smtClean="0">
                <a:latin typeface="Times New Roman" panose="02020603050405020304" pitchFamily="18" charset="0"/>
                <a:cs typeface="Times New Roman" panose="02020603050405020304" pitchFamily="18" charset="0"/>
              </a:rPr>
              <a:t>MM can be divided into 32 cache-size groups.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108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4171"/>
            <a:ext cx="3962400" cy="6419850"/>
          </a:xfrm>
          <a:ln w="12700">
            <a:solidFill>
              <a:schemeClr val="tx1"/>
            </a:solidFill>
          </a:ln>
        </p:spPr>
        <p:txBody>
          <a:bodyPr>
            <a:noAutofit/>
          </a:bodyPr>
          <a:lstStyle/>
          <a:p>
            <a:pPr marL="0" indent="0">
              <a:buNone/>
            </a:pPr>
            <a:endParaRPr lang="en-US" sz="1400" dirty="0" smtClean="0">
              <a:solidFill>
                <a:srgbClr val="FF3399"/>
              </a:solidFill>
            </a:endParaRPr>
          </a:p>
          <a:p>
            <a:pPr marL="0" indent="0" algn="ctr">
              <a:buNone/>
            </a:pPr>
            <a:r>
              <a:rPr lang="en-US" sz="2800" b="1" dirty="0" smtClean="0">
                <a:solidFill>
                  <a:schemeClr val="tx1"/>
                </a:solidFill>
              </a:rPr>
              <a:t>    </a:t>
            </a:r>
            <a:r>
              <a:rPr lang="en-US" sz="2800" b="1" u="sng" dirty="0" smtClean="0">
                <a:solidFill>
                  <a:schemeClr val="tx1"/>
                </a:solidFill>
              </a:rPr>
              <a:t>Direct </a:t>
            </a:r>
          </a:p>
          <a:p>
            <a:pPr marL="0" indent="0" algn="ctr">
              <a:buNone/>
            </a:pPr>
            <a:r>
              <a:rPr lang="en-US" sz="2800" b="1" dirty="0" smtClean="0">
                <a:solidFill>
                  <a:schemeClr val="tx1"/>
                </a:solidFill>
              </a:rPr>
              <a:t>     </a:t>
            </a:r>
            <a:r>
              <a:rPr lang="en-US" sz="2800" b="1" u="sng" dirty="0" smtClean="0">
                <a:solidFill>
                  <a:schemeClr val="tx1"/>
                </a:solidFill>
              </a:rPr>
              <a:t>Mapping</a:t>
            </a:r>
          </a:p>
          <a:p>
            <a:r>
              <a:rPr lang="en-US" sz="1400" dirty="0" smtClean="0">
                <a:solidFill>
                  <a:srgbClr val="FF3399"/>
                </a:solidFill>
              </a:rPr>
              <a:t>Each Block Has 16 word. In order for me to ID 1 out of 16 words I need </a:t>
            </a:r>
            <a:r>
              <a:rPr lang="en-US" sz="1400" b="1" u="sng" dirty="0" smtClean="0"/>
              <a:t>4 bits</a:t>
            </a:r>
            <a:r>
              <a:rPr lang="en-US" sz="1400" dirty="0" smtClean="0">
                <a:solidFill>
                  <a:srgbClr val="FF3399"/>
                </a:solidFill>
              </a:rPr>
              <a:t>, because 2^4 = 16 (Word)</a:t>
            </a:r>
            <a:endParaRPr lang="en-US" sz="1400" dirty="0" smtClean="0"/>
          </a:p>
          <a:p>
            <a:r>
              <a:rPr lang="en-US" sz="1400" dirty="0" smtClean="0">
                <a:solidFill>
                  <a:srgbClr val="00B050"/>
                </a:solidFill>
              </a:rPr>
              <a:t>In cache memory we have a total of 128 blocks. In order for us to ID 1 out of 128 possible blocks I need </a:t>
            </a:r>
            <a:r>
              <a:rPr lang="en-US" sz="1400" b="1" u="sng" dirty="0" smtClean="0"/>
              <a:t>7 bits</a:t>
            </a:r>
            <a:r>
              <a:rPr lang="en-US" sz="1400" dirty="0" smtClean="0">
                <a:solidFill>
                  <a:srgbClr val="00B050"/>
                </a:solidFill>
              </a:rPr>
              <a:t>, because 2^7 = 128 (Block)</a:t>
            </a:r>
            <a:endParaRPr lang="en-US" sz="1400" dirty="0" smtClean="0"/>
          </a:p>
          <a:p>
            <a:r>
              <a:rPr lang="en-US" sz="1400" dirty="0" smtClean="0">
                <a:solidFill>
                  <a:srgbClr val="00B0F0"/>
                </a:solidFill>
              </a:rPr>
              <a:t>We can divide Main Memory in cache-size groups a total 0f 32 times. In order for me to ID 1 our of 32 possible cache-size groups I need </a:t>
            </a:r>
            <a:r>
              <a:rPr lang="en-US" sz="1400" b="1" u="sng" dirty="0" smtClean="0"/>
              <a:t>5 bits</a:t>
            </a:r>
            <a:r>
              <a:rPr lang="en-US" sz="1400" dirty="0" smtClean="0">
                <a:solidFill>
                  <a:srgbClr val="00B0F0"/>
                </a:solidFill>
              </a:rPr>
              <a:t>, because 2^5 = 32 (Tag)</a:t>
            </a:r>
          </a:p>
          <a:p>
            <a:r>
              <a:rPr lang="en-US" sz="1400" dirty="0" smtClean="0"/>
              <a:t>5+7+4 = 16 bits</a:t>
            </a:r>
          </a:p>
          <a:p>
            <a:pPr marL="0" indent="0">
              <a:buNone/>
            </a:pPr>
            <a:r>
              <a:rPr lang="en-US" sz="1400" dirty="0" smtClean="0">
                <a:solidFill>
                  <a:srgbClr val="FF0000"/>
                </a:solidFill>
              </a:rPr>
              <a:t>Analogy: </a:t>
            </a:r>
            <a:r>
              <a:rPr lang="en-US" sz="1400" dirty="0" smtClean="0"/>
              <a:t>When you are invited to our hotel (Cache) you will always be required to go to </a:t>
            </a:r>
            <a:r>
              <a:rPr lang="en-US" sz="1400" u="sng" dirty="0" smtClean="0"/>
              <a:t>the same room </a:t>
            </a:r>
            <a:r>
              <a:rPr lang="en-US" sz="1400" dirty="0" smtClean="0"/>
              <a:t>(Block). If the room (Block) is occupied, whomever happens to be there MUST leave.</a:t>
            </a:r>
            <a:endParaRPr lang="en-US" sz="1400" dirty="0"/>
          </a:p>
        </p:txBody>
      </p:sp>
      <p:pic>
        <p:nvPicPr>
          <p:cNvPr id="4" name="Picture 3"/>
          <p:cNvPicPr>
            <a:picLocks noChangeAspect="1"/>
          </p:cNvPicPr>
          <p:nvPr/>
        </p:nvPicPr>
        <p:blipFill>
          <a:blip r:embed="rId2"/>
          <a:stretch>
            <a:fillRect/>
          </a:stretch>
        </p:blipFill>
        <p:spPr>
          <a:xfrm>
            <a:off x="4038600" y="152400"/>
            <a:ext cx="5038725" cy="6419850"/>
          </a:xfrm>
          <a:prstGeom prst="rect">
            <a:avLst/>
          </a:prstGeom>
        </p:spPr>
      </p:pic>
    </p:spTree>
    <p:extLst>
      <p:ext uri="{BB962C8B-B14F-4D97-AF65-F5344CB8AC3E}">
        <p14:creationId xmlns:p14="http://schemas.microsoft.com/office/powerpoint/2010/main" val="17249905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4728" y="914400"/>
            <a:ext cx="5179271" cy="5153025"/>
          </a:xfrm>
          <a:prstGeom prst="rect">
            <a:avLst/>
          </a:prstGeom>
        </p:spPr>
      </p:pic>
      <p:sp>
        <p:nvSpPr>
          <p:cNvPr id="7" name="Content Placeholder 2"/>
          <p:cNvSpPr txBox="1">
            <a:spLocks/>
          </p:cNvSpPr>
          <p:nvPr/>
        </p:nvSpPr>
        <p:spPr>
          <a:xfrm>
            <a:off x="76200" y="381000"/>
            <a:ext cx="3962400" cy="6419850"/>
          </a:xfrm>
          <a:prstGeom prst="rect">
            <a:avLst/>
          </a:prstGeom>
          <a:ln w="12700">
            <a:solidFill>
              <a:schemeClr val="tx1"/>
            </a:solidFill>
          </a:ln>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endParaRPr lang="en-US" sz="1600" dirty="0" smtClean="0">
              <a:solidFill>
                <a:srgbClr val="FF3399"/>
              </a:solidFill>
            </a:endParaRPr>
          </a:p>
          <a:p>
            <a:pPr marL="0" indent="0" algn="ctr">
              <a:buFont typeface="Wingdings 2"/>
              <a:buNone/>
            </a:pPr>
            <a:r>
              <a:rPr lang="en-US" sz="3200" dirty="0" smtClean="0"/>
              <a:t>                 </a:t>
            </a:r>
            <a:r>
              <a:rPr lang="en-US" sz="3200" b="1" u="sng" dirty="0" smtClean="0"/>
              <a:t>Associative     </a:t>
            </a:r>
          </a:p>
          <a:p>
            <a:pPr marL="0" indent="0" algn="ctr">
              <a:buFont typeface="Wingdings 2"/>
              <a:buNone/>
            </a:pPr>
            <a:r>
              <a:rPr lang="en-US" sz="3200" b="1" dirty="0"/>
              <a:t> </a:t>
            </a:r>
            <a:r>
              <a:rPr lang="en-US" sz="3200" b="1" dirty="0" smtClean="0"/>
              <a:t>                </a:t>
            </a:r>
            <a:r>
              <a:rPr lang="en-US" sz="3200" b="1" u="sng" dirty="0" smtClean="0"/>
              <a:t>Mapping</a:t>
            </a:r>
          </a:p>
          <a:p>
            <a:endParaRPr lang="en-US" sz="1600" b="1" dirty="0" smtClean="0"/>
          </a:p>
          <a:p>
            <a:r>
              <a:rPr lang="en-US" sz="1600" b="1" dirty="0" smtClean="0"/>
              <a:t>Each Block Has 16 word. In order for me to ID 1 our of 16 words I need </a:t>
            </a:r>
            <a:r>
              <a:rPr lang="en-US" sz="1600" b="1" u="sng" dirty="0" smtClean="0"/>
              <a:t>4 bits</a:t>
            </a:r>
            <a:r>
              <a:rPr lang="en-US" sz="1600" b="1" dirty="0" smtClean="0"/>
              <a:t>, because 2^4 = 16 (Word)</a:t>
            </a:r>
          </a:p>
          <a:p>
            <a:endParaRPr lang="en-US" sz="1600" dirty="0" smtClean="0"/>
          </a:p>
          <a:p>
            <a:r>
              <a:rPr lang="en-US" sz="1600" dirty="0" smtClean="0">
                <a:solidFill>
                  <a:srgbClr val="00B0F0"/>
                </a:solidFill>
              </a:rPr>
              <a:t>MM has 4K blocks. </a:t>
            </a:r>
            <a:r>
              <a:rPr lang="en-US" sz="1600" dirty="0" smtClean="0">
                <a:solidFill>
                  <a:srgbClr val="00B050"/>
                </a:solidFill>
              </a:rPr>
              <a:t>Any of those blocks can go to </a:t>
            </a:r>
            <a:r>
              <a:rPr lang="en-US" sz="1600" b="1" u="sng" dirty="0" smtClean="0">
                <a:solidFill>
                  <a:srgbClr val="FF0000"/>
                </a:solidFill>
              </a:rPr>
              <a:t>ANY</a:t>
            </a:r>
            <a:r>
              <a:rPr lang="en-US" sz="1600" dirty="0" smtClean="0">
                <a:solidFill>
                  <a:srgbClr val="00B0F0"/>
                </a:solidFill>
              </a:rPr>
              <a:t> </a:t>
            </a:r>
            <a:r>
              <a:rPr lang="en-US" sz="1600" dirty="0" smtClean="0">
                <a:solidFill>
                  <a:srgbClr val="00B050"/>
                </a:solidFill>
              </a:rPr>
              <a:t>block in cache memory</a:t>
            </a:r>
            <a:r>
              <a:rPr lang="en-US" sz="1600" dirty="0" smtClean="0">
                <a:solidFill>
                  <a:srgbClr val="00B0F0"/>
                </a:solidFill>
              </a:rPr>
              <a:t>. In order for us to ID 1 out of 4096 MM blocks we need </a:t>
            </a:r>
            <a:r>
              <a:rPr lang="en-US" sz="1600" b="1" u="sng" dirty="0" smtClean="0"/>
              <a:t>12 bits</a:t>
            </a:r>
            <a:r>
              <a:rPr lang="en-US" sz="1600" dirty="0" smtClean="0">
                <a:solidFill>
                  <a:srgbClr val="00B0F0"/>
                </a:solidFill>
              </a:rPr>
              <a:t>, because 2^12 = 4096</a:t>
            </a:r>
            <a:endParaRPr lang="en-US" sz="1600" u="sng" dirty="0" smtClean="0">
              <a:solidFill>
                <a:srgbClr val="00B0F0"/>
              </a:solidFill>
            </a:endParaRPr>
          </a:p>
          <a:p>
            <a:endParaRPr lang="en-US" sz="1600" u="sng" dirty="0" smtClean="0">
              <a:solidFill>
                <a:srgbClr val="00B0F0"/>
              </a:solidFill>
            </a:endParaRPr>
          </a:p>
          <a:p>
            <a:r>
              <a:rPr lang="en-US" sz="1600" dirty="0" smtClean="0"/>
              <a:t>There is NO need of a “</a:t>
            </a:r>
            <a:r>
              <a:rPr lang="en-US" sz="1600" u="sng" dirty="0" smtClean="0"/>
              <a:t>Block field</a:t>
            </a:r>
            <a:r>
              <a:rPr lang="en-US" sz="1600" dirty="0" smtClean="0"/>
              <a:t>” because a block from MM can go into any Cache Block location, and we can keep track of it with the “</a:t>
            </a:r>
            <a:r>
              <a:rPr lang="en-US" sz="1600" u="sng" dirty="0" smtClean="0"/>
              <a:t>Tag Field</a:t>
            </a:r>
            <a:r>
              <a:rPr lang="en-US" sz="1600" dirty="0" smtClean="0"/>
              <a:t>”</a:t>
            </a:r>
          </a:p>
          <a:p>
            <a:pPr marL="0" indent="0">
              <a:buNone/>
            </a:pPr>
            <a:endParaRPr lang="en-US" sz="1600" dirty="0" smtClean="0"/>
          </a:p>
          <a:p>
            <a:r>
              <a:rPr lang="en-US" sz="1600" dirty="0" smtClean="0"/>
              <a:t>12+4 = 16 bits</a:t>
            </a:r>
          </a:p>
          <a:p>
            <a:endParaRPr lang="en-US" sz="1600" dirty="0" smtClean="0"/>
          </a:p>
          <a:p>
            <a:pPr marL="0" indent="0">
              <a:buNone/>
            </a:pPr>
            <a:r>
              <a:rPr lang="en-US" sz="1600" b="1" dirty="0" smtClean="0">
                <a:solidFill>
                  <a:srgbClr val="FF0000"/>
                </a:solidFill>
              </a:rPr>
              <a:t>Analogy: </a:t>
            </a:r>
            <a:r>
              <a:rPr lang="en-US" sz="1600" b="1" dirty="0" smtClean="0"/>
              <a:t>when you are invited to our hotel (Cache), you can go to any room (Block) in the building (Cache)</a:t>
            </a:r>
            <a:endParaRPr lang="en-US" sz="1600" b="1" dirty="0"/>
          </a:p>
        </p:txBody>
      </p:sp>
    </p:spTree>
    <p:extLst>
      <p:ext uri="{BB962C8B-B14F-4D97-AF65-F5344CB8AC3E}">
        <p14:creationId xmlns:p14="http://schemas.microsoft.com/office/powerpoint/2010/main" val="31913799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381000"/>
            <a:ext cx="3962400" cy="6419850"/>
          </a:xfrm>
          <a:prstGeom prst="rect">
            <a:avLst/>
          </a:prstGeom>
          <a:ln w="12700">
            <a:solidFill>
              <a:schemeClr val="tx1"/>
            </a:solidFill>
          </a:ln>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endParaRPr lang="en-US" sz="1800" dirty="0" smtClean="0">
              <a:solidFill>
                <a:srgbClr val="FF3399"/>
              </a:solidFill>
            </a:endParaRPr>
          </a:p>
          <a:p>
            <a:pPr marL="0" indent="0" algn="ctr">
              <a:buFont typeface="Wingdings 2"/>
              <a:buNone/>
            </a:pPr>
            <a:r>
              <a:rPr lang="en-US" sz="2400" dirty="0" smtClean="0">
                <a:solidFill>
                  <a:srgbClr val="FF0000"/>
                </a:solidFill>
              </a:rPr>
              <a:t>                          </a:t>
            </a:r>
            <a:r>
              <a:rPr lang="en-US" sz="2300" b="1" u="sng" dirty="0" smtClean="0"/>
              <a:t>SET </a:t>
            </a:r>
          </a:p>
          <a:p>
            <a:pPr marL="0" indent="0" algn="ctr">
              <a:buFont typeface="Wingdings 2"/>
              <a:buNone/>
            </a:pPr>
            <a:r>
              <a:rPr lang="en-US" sz="2300" b="1" dirty="0"/>
              <a:t> </a:t>
            </a:r>
            <a:r>
              <a:rPr lang="en-US" sz="2300" b="1" dirty="0" smtClean="0"/>
              <a:t>                               </a:t>
            </a:r>
            <a:r>
              <a:rPr lang="en-US" sz="2300" b="1" u="sng" dirty="0" smtClean="0"/>
              <a:t>Associative Mapping</a:t>
            </a:r>
          </a:p>
          <a:p>
            <a:r>
              <a:rPr lang="en-US" sz="1800" dirty="0" smtClean="0"/>
              <a:t>Combines</a:t>
            </a:r>
          </a:p>
          <a:p>
            <a:pPr lvl="1"/>
            <a:r>
              <a:rPr lang="en-US" sz="1600" dirty="0" smtClean="0"/>
              <a:t>Direct Mapping</a:t>
            </a:r>
          </a:p>
          <a:p>
            <a:pPr lvl="1"/>
            <a:r>
              <a:rPr lang="en-US" sz="1600" dirty="0" smtClean="0"/>
              <a:t>Associative Mapping</a:t>
            </a:r>
          </a:p>
          <a:p>
            <a:r>
              <a:rPr lang="en-US" sz="1800" dirty="0" smtClean="0"/>
              <a:t>Divides cache into Cache-SETS</a:t>
            </a:r>
          </a:p>
          <a:p>
            <a:r>
              <a:rPr lang="en-US" sz="1800" dirty="0" smtClean="0"/>
              <a:t>A SET is a group of Blocks</a:t>
            </a:r>
          </a:p>
          <a:p>
            <a:endParaRPr lang="en-US" sz="1800" dirty="0" smtClean="0">
              <a:solidFill>
                <a:srgbClr val="FF3399"/>
              </a:solidFill>
            </a:endParaRPr>
          </a:p>
          <a:p>
            <a:r>
              <a:rPr lang="en-US" sz="1800" dirty="0" smtClean="0">
                <a:solidFill>
                  <a:srgbClr val="FF3399"/>
                </a:solidFill>
              </a:rPr>
              <a:t>Each Block Has 16 word. In order for me to ID 1 out of 16 words I need </a:t>
            </a:r>
            <a:r>
              <a:rPr lang="en-US" sz="1800" b="1" u="sng" dirty="0" smtClean="0"/>
              <a:t>4 bits</a:t>
            </a:r>
            <a:r>
              <a:rPr lang="en-US" sz="1800" dirty="0" smtClean="0">
                <a:solidFill>
                  <a:srgbClr val="FF3399"/>
                </a:solidFill>
              </a:rPr>
              <a:t>, because 2^4 = 16 (Word)</a:t>
            </a:r>
          </a:p>
          <a:p>
            <a:endParaRPr lang="en-US" sz="1800" dirty="0" smtClean="0"/>
          </a:p>
          <a:p>
            <a:r>
              <a:rPr lang="en-US" sz="1800" dirty="0" smtClean="0"/>
              <a:t>How many SETS do you have?. </a:t>
            </a:r>
            <a:r>
              <a:rPr lang="en-US" sz="1800" dirty="0" smtClean="0">
                <a:solidFill>
                  <a:srgbClr val="00B050"/>
                </a:solidFill>
              </a:rPr>
              <a:t>In this case we have 64</a:t>
            </a:r>
            <a:r>
              <a:rPr lang="en-US" sz="1800" dirty="0" smtClean="0"/>
              <a:t>. </a:t>
            </a:r>
            <a:r>
              <a:rPr lang="en-US" sz="1800" dirty="0">
                <a:solidFill>
                  <a:srgbClr val="FF9900"/>
                </a:solidFill>
              </a:rPr>
              <a:t>how many bits do </a:t>
            </a:r>
            <a:r>
              <a:rPr lang="en-US" sz="1800" dirty="0" smtClean="0">
                <a:solidFill>
                  <a:srgbClr val="FF9900"/>
                </a:solidFill>
              </a:rPr>
              <a:t>I need to ID 1 out of 64 possible sets? </a:t>
            </a:r>
            <a:r>
              <a:rPr lang="en-US" sz="1800" dirty="0" smtClean="0"/>
              <a:t>Answer: </a:t>
            </a:r>
            <a:r>
              <a:rPr lang="en-US" sz="1800" b="1" u="sng" dirty="0" smtClean="0"/>
              <a:t>6 bits</a:t>
            </a:r>
            <a:r>
              <a:rPr lang="en-US" sz="1800" dirty="0" smtClean="0"/>
              <a:t>, because 2^6 = </a:t>
            </a:r>
            <a:r>
              <a:rPr lang="en-US" sz="1800" dirty="0" smtClean="0">
                <a:solidFill>
                  <a:srgbClr val="FF0066"/>
                </a:solidFill>
              </a:rPr>
              <a:t>64 (Set)</a:t>
            </a:r>
          </a:p>
          <a:p>
            <a:endParaRPr lang="en-US" sz="1800" dirty="0" smtClean="0"/>
          </a:p>
          <a:p>
            <a:r>
              <a:rPr lang="en-US" sz="1800" dirty="0" smtClean="0">
                <a:solidFill>
                  <a:srgbClr val="00B0F0"/>
                </a:solidFill>
              </a:rPr>
              <a:t>The tag field of the address must then be associatively compared to the tags of the two blocks of the set to check if the desired block is present</a:t>
            </a:r>
          </a:p>
          <a:p>
            <a:pPr marL="0" indent="0">
              <a:buNone/>
            </a:pPr>
            <a:endParaRPr lang="en-US" sz="1800" u="sng" dirty="0" smtClean="0">
              <a:solidFill>
                <a:srgbClr val="00B0F0"/>
              </a:solidFill>
            </a:endParaRPr>
          </a:p>
          <a:p>
            <a:r>
              <a:rPr lang="en-US" sz="1800" dirty="0" smtClean="0"/>
              <a:t>6+6+4 = 16 bits</a:t>
            </a:r>
          </a:p>
          <a:p>
            <a:endParaRPr lang="en-US" sz="1800" dirty="0"/>
          </a:p>
          <a:p>
            <a:r>
              <a:rPr lang="en-US" sz="1800" dirty="0" smtClean="0"/>
              <a:t>Size of set: 2 (blocks), so it is called </a:t>
            </a:r>
            <a:r>
              <a:rPr lang="en-US" sz="1800" b="1" u="sng" dirty="0" smtClean="0">
                <a:solidFill>
                  <a:srgbClr val="FF0000"/>
                </a:solidFill>
              </a:rPr>
              <a:t>2-Way associative</a:t>
            </a:r>
          </a:p>
          <a:p>
            <a:pPr marL="0" indent="0">
              <a:buNone/>
            </a:pPr>
            <a:endParaRPr lang="en-US" sz="1800" b="1" u="sng" dirty="0" smtClean="0">
              <a:solidFill>
                <a:srgbClr val="FF0000"/>
              </a:solidFill>
            </a:endParaRPr>
          </a:p>
          <a:p>
            <a:r>
              <a:rPr lang="en-US" sz="1800" b="1" dirty="0" smtClean="0">
                <a:solidFill>
                  <a:srgbClr val="FF0000"/>
                </a:solidFill>
              </a:rPr>
              <a:t>Analogy</a:t>
            </a:r>
            <a:r>
              <a:rPr lang="en-US" sz="1800" b="1" dirty="0">
                <a:solidFill>
                  <a:srgbClr val="FF0000"/>
                </a:solidFill>
              </a:rPr>
              <a:t>: </a:t>
            </a:r>
            <a:r>
              <a:rPr lang="en-US" sz="1800" b="1" dirty="0"/>
              <a:t>When you are invited to our </a:t>
            </a:r>
            <a:r>
              <a:rPr lang="en-US" sz="1800" b="1" dirty="0" smtClean="0"/>
              <a:t>hotel </a:t>
            </a:r>
            <a:r>
              <a:rPr lang="en-US" sz="1800" b="1" dirty="0"/>
              <a:t>(Cache</a:t>
            </a:r>
            <a:r>
              <a:rPr lang="en-US" sz="1800" b="1" dirty="0" smtClean="0"/>
              <a:t>), you will be required to go to a specific floor (SET {Direct Mapping}); once you are in that floor, you are free to choose any room in that floor (Block {Associative Mapping})</a:t>
            </a:r>
            <a:endParaRPr lang="en-US" sz="1800" b="1" u="sng" dirty="0" smtClean="0">
              <a:solidFill>
                <a:srgbClr val="FF0000"/>
              </a:solidFill>
            </a:endParaRPr>
          </a:p>
        </p:txBody>
      </p:sp>
      <p:pic>
        <p:nvPicPr>
          <p:cNvPr id="2" name="Picture 1"/>
          <p:cNvPicPr>
            <a:picLocks noChangeAspect="1"/>
          </p:cNvPicPr>
          <p:nvPr/>
        </p:nvPicPr>
        <p:blipFill>
          <a:blip r:embed="rId2"/>
          <a:stretch>
            <a:fillRect/>
          </a:stretch>
        </p:blipFill>
        <p:spPr>
          <a:xfrm>
            <a:off x="4094622" y="762000"/>
            <a:ext cx="5049377" cy="5905500"/>
          </a:xfrm>
          <a:prstGeom prst="rect">
            <a:avLst/>
          </a:prstGeom>
        </p:spPr>
      </p:pic>
    </p:spTree>
    <p:extLst>
      <p:ext uri="{BB962C8B-B14F-4D97-AF65-F5344CB8AC3E}">
        <p14:creationId xmlns:p14="http://schemas.microsoft.com/office/powerpoint/2010/main" val="37190660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3" name="Content Placeholder 2"/>
          <p:cNvSpPr>
            <a:spLocks noGrp="1"/>
          </p:cNvSpPr>
          <p:nvPr>
            <p:ph idx="1"/>
          </p:nvPr>
        </p:nvSpPr>
        <p:spPr/>
        <p:txBody>
          <a:bodyPr/>
          <a:lstStyle/>
          <a:p>
            <a:r>
              <a:rPr lang="en-US" u="sng" dirty="0" smtClean="0">
                <a:solidFill>
                  <a:srgbClr val="FF0000"/>
                </a:solidFill>
              </a:rPr>
              <a:t>Least Recently Used (LRU)</a:t>
            </a:r>
          </a:p>
          <a:p>
            <a:pPr marL="0" indent="0">
              <a:buNone/>
            </a:pPr>
            <a:r>
              <a:rPr lang="en-US" dirty="0" smtClean="0"/>
              <a:t>When a block is to be overwritten, this algorithm will overwrite the one that has gone </a:t>
            </a:r>
            <a:r>
              <a:rPr lang="en-US" u="sng" dirty="0" smtClean="0"/>
              <a:t>the longest </a:t>
            </a:r>
            <a:r>
              <a:rPr lang="en-US" dirty="0" smtClean="0"/>
              <a:t>without being referenced</a:t>
            </a:r>
            <a:endParaRPr lang="en-US" dirty="0"/>
          </a:p>
        </p:txBody>
      </p:sp>
    </p:spTree>
    <p:extLst>
      <p:ext uri="{BB962C8B-B14F-4D97-AF65-F5344CB8AC3E}">
        <p14:creationId xmlns:p14="http://schemas.microsoft.com/office/powerpoint/2010/main" val="10656622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04177"/>
            <a:ext cx="8229600" cy="542810"/>
          </a:xfrm>
        </p:spPr>
        <p:txBody>
          <a:bodyPr>
            <a:noAutofit/>
          </a:bodyPr>
          <a:lstStyle/>
          <a:p>
            <a:r>
              <a:rPr lang="en-US" sz="2400" dirty="0" smtClean="0">
                <a:solidFill>
                  <a:schemeClr val="tx1"/>
                </a:solidFill>
              </a:rPr>
              <a:t>For the following Examples, These are the specs for PC#2 </a:t>
            </a:r>
            <a:endParaRPr lang="en-US" sz="2400" dirty="0">
              <a:solidFill>
                <a:schemeClr val="tx1"/>
              </a:solidFill>
            </a:endParaRPr>
          </a:p>
        </p:txBody>
      </p:sp>
      <p:sp>
        <p:nvSpPr>
          <p:cNvPr id="3" name="Content Placeholder 2"/>
          <p:cNvSpPr>
            <a:spLocks noGrp="1"/>
          </p:cNvSpPr>
          <p:nvPr>
            <p:ph idx="1"/>
          </p:nvPr>
        </p:nvSpPr>
        <p:spPr>
          <a:xfrm>
            <a:off x="304800" y="1981199"/>
            <a:ext cx="8991600" cy="4572001"/>
          </a:xfrm>
        </p:spPr>
        <p:txBody>
          <a:bodyPr>
            <a:noAutofit/>
          </a:bodyPr>
          <a:lstStyle/>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Processor Has :</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Separate Data and Instruction Cache</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Cache (Data) :</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8 blocks; One Block has only one (1) 16-bit word</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Main Memory</a:t>
            </a:r>
          </a:p>
          <a:p>
            <a:pPr lvl="1"/>
            <a:r>
              <a:rPr lang="en-US" sz="1400" dirty="0" smtClean="0">
                <a:latin typeface="Times New Roman" panose="02020603050405020304" pitchFamily="18" charset="0"/>
                <a:cs typeface="Times New Roman" panose="02020603050405020304" pitchFamily="18" charset="0"/>
              </a:rPr>
              <a:t>Word Addressable, with 16-Bit addresses</a:t>
            </a:r>
          </a:p>
          <a:p>
            <a:pPr lvl="1"/>
            <a:r>
              <a:rPr lang="en-US" sz="1400" dirty="0" smtClean="0">
                <a:latin typeface="Times New Roman" panose="02020603050405020304" pitchFamily="18" charset="0"/>
                <a:cs typeface="Times New Roman" panose="02020603050405020304" pitchFamily="18" charset="0"/>
              </a:rPr>
              <a:t>One Block has only one (1) 16-bit word</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Replacement Algorithm: </a:t>
            </a:r>
          </a:p>
          <a:p>
            <a:pPr lvl="1"/>
            <a:r>
              <a:rPr lang="en-US" sz="1400" dirty="0" smtClean="0">
                <a:latin typeface="Times New Roman" panose="02020603050405020304" pitchFamily="18" charset="0"/>
                <a:cs typeface="Times New Roman" panose="02020603050405020304" pitchFamily="18" charset="0"/>
              </a:rPr>
              <a:t>LRU</a:t>
            </a:r>
          </a:p>
          <a:p>
            <a:pPr marL="0" indent="0">
              <a:spcBef>
                <a:spcPts val="600"/>
              </a:spcBef>
              <a:buNone/>
            </a:pPr>
            <a:r>
              <a:rPr lang="en-US" sz="1600" u="sng" dirty="0" smtClean="0">
                <a:solidFill>
                  <a:srgbClr val="FF0000"/>
                </a:solidFill>
                <a:latin typeface="Times New Roman" panose="02020603050405020304" pitchFamily="18" charset="0"/>
                <a:cs typeface="Times New Roman" panose="02020603050405020304" pitchFamily="18" charset="0"/>
              </a:rPr>
              <a:t>Data:</a:t>
            </a:r>
          </a:p>
          <a:p>
            <a:pPr lvl="1"/>
            <a:r>
              <a:rPr lang="en-US" sz="1400" dirty="0" smtClean="0">
                <a:latin typeface="Times New Roman" panose="02020603050405020304" pitchFamily="18" charset="0"/>
                <a:cs typeface="Times New Roman" panose="02020603050405020304" pitchFamily="18" charset="0"/>
              </a:rPr>
              <a:t>A 4x10 Array of numbers. We will call it Array “A”. </a:t>
            </a:r>
          </a:p>
          <a:p>
            <a:pPr lvl="1"/>
            <a:r>
              <a:rPr lang="en-US" sz="1400" dirty="0" smtClean="0">
                <a:latin typeface="Times New Roman" panose="02020603050405020304" pitchFamily="18" charset="0"/>
                <a:cs typeface="Times New Roman" panose="02020603050405020304" pitchFamily="18" charset="0"/>
              </a:rPr>
              <a:t>Each number in the array occupies a word.</a:t>
            </a:r>
          </a:p>
          <a:p>
            <a:pPr lvl="1"/>
            <a:r>
              <a:rPr lang="en-US" sz="1400" dirty="0" smtClean="0">
                <a:latin typeface="Times New Roman" panose="02020603050405020304" pitchFamily="18" charset="0"/>
                <a:cs typeface="Times New Roman" panose="02020603050405020304" pitchFamily="18" charset="0"/>
              </a:rPr>
              <a:t>Data is in MM locations  7A00 through 7A27 Hex</a:t>
            </a:r>
          </a:p>
          <a:p>
            <a:pPr lvl="1"/>
            <a:r>
              <a:rPr lang="en-US" sz="1400" dirty="0" smtClean="0">
                <a:latin typeface="Times New Roman" panose="02020603050405020304" pitchFamily="18" charset="0"/>
                <a:cs typeface="Times New Roman" panose="02020603050405020304" pitchFamily="18" charset="0"/>
              </a:rPr>
              <a:t>Elements of this array are stored in Column order in MM</a:t>
            </a:r>
          </a:p>
        </p:txBody>
      </p:sp>
    </p:spTree>
    <p:extLst>
      <p:ext uri="{BB962C8B-B14F-4D97-AF65-F5344CB8AC3E}">
        <p14:creationId xmlns:p14="http://schemas.microsoft.com/office/powerpoint/2010/main" val="32399853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dirty="0" smtClean="0"/>
              <a:t>Example: Effects of  Memory Hierarchy</a:t>
            </a:r>
            <a:endParaRPr lang="en-US" sz="4400"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4" name="Picture 3"/>
          <p:cNvPicPr>
            <a:picLocks noChangeAspect="1"/>
          </p:cNvPicPr>
          <p:nvPr/>
        </p:nvPicPr>
        <p:blipFill>
          <a:blip r:embed="rId2"/>
          <a:stretch>
            <a:fillRect/>
          </a:stretch>
        </p:blipFill>
        <p:spPr>
          <a:xfrm>
            <a:off x="599282" y="2181386"/>
            <a:ext cx="7943850" cy="4486275"/>
          </a:xfrm>
          <a:prstGeom prst="rect">
            <a:avLst/>
          </a:prstGeom>
        </p:spPr>
      </p:pic>
    </p:spTree>
    <p:extLst>
      <p:ext uri="{BB962C8B-B14F-4D97-AF65-F5344CB8AC3E}">
        <p14:creationId xmlns:p14="http://schemas.microsoft.com/office/powerpoint/2010/main" val="36893499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Array</a:t>
            </a:r>
            <a:endParaRPr lang="en-US" dirty="0"/>
          </a:p>
        </p:txBody>
      </p:sp>
      <p:sp>
        <p:nvSpPr>
          <p:cNvPr id="3" name="Content Placeholder 2"/>
          <p:cNvSpPr>
            <a:spLocks noGrp="1"/>
          </p:cNvSpPr>
          <p:nvPr>
            <p:ph idx="1"/>
          </p:nvPr>
        </p:nvSpPr>
        <p:spPr/>
        <p:txBody>
          <a:bodyPr/>
          <a:lstStyle/>
          <a:p>
            <a:pPr marL="0" indent="0">
              <a:buNone/>
            </a:pPr>
            <a:r>
              <a:rPr lang="en-US" dirty="0" smtClean="0"/>
              <a:t>Array A: Dimensions</a:t>
            </a:r>
            <a:r>
              <a:rPr lang="en-US" dirty="0"/>
              <a:t> </a:t>
            </a:r>
            <a:r>
              <a:rPr lang="en-US" dirty="0" smtClean="0"/>
              <a:t> 4 x 10 </a:t>
            </a:r>
            <a:endParaRPr lang="en-US" dirty="0"/>
          </a:p>
        </p:txBody>
      </p:sp>
      <p:pic>
        <p:nvPicPr>
          <p:cNvPr id="6" name="Picture 5"/>
          <p:cNvPicPr>
            <a:picLocks noChangeAspect="1"/>
          </p:cNvPicPr>
          <p:nvPr/>
        </p:nvPicPr>
        <p:blipFill>
          <a:blip r:embed="rId2"/>
          <a:stretch>
            <a:fillRect/>
          </a:stretch>
        </p:blipFill>
        <p:spPr>
          <a:xfrm>
            <a:off x="1295400" y="3124200"/>
            <a:ext cx="6838950" cy="1514475"/>
          </a:xfrm>
          <a:prstGeom prst="rect">
            <a:avLst/>
          </a:prstGeom>
        </p:spPr>
      </p:pic>
    </p:spTree>
    <p:extLst>
      <p:ext uri="{BB962C8B-B14F-4D97-AF65-F5344CB8AC3E}">
        <p14:creationId xmlns:p14="http://schemas.microsoft.com/office/powerpoint/2010/main" val="22908146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633" y="883845"/>
            <a:ext cx="5810112" cy="875522"/>
          </a:xfrm>
        </p:spPr>
        <p:txBody>
          <a:bodyPr>
            <a:normAutofit/>
          </a:bodyPr>
          <a:lstStyle/>
          <a:p>
            <a:r>
              <a:rPr lang="en-US" sz="2800" dirty="0" smtClean="0"/>
              <a:t>Array A, Stored Colum Wise in MM</a:t>
            </a:r>
            <a:endParaRPr lang="en-US" sz="2800" dirty="0"/>
          </a:p>
        </p:txBody>
      </p:sp>
      <p:sp>
        <p:nvSpPr>
          <p:cNvPr id="3" name="Content Placeholder 2"/>
          <p:cNvSpPr>
            <a:spLocks noGrp="1"/>
          </p:cNvSpPr>
          <p:nvPr>
            <p:ph idx="1"/>
          </p:nvPr>
        </p:nvSpPr>
        <p:spPr>
          <a:xfrm>
            <a:off x="393608" y="2438400"/>
            <a:ext cx="6197600" cy="3840163"/>
          </a:xfrm>
        </p:spPr>
        <p:txBody>
          <a:bodyPr/>
          <a:lstStyle/>
          <a:p>
            <a:endParaRPr lang="en-US" dirty="0" smtClean="0"/>
          </a:p>
          <a:p>
            <a:endParaRPr lang="en-US" dirty="0"/>
          </a:p>
          <a:p>
            <a:endParaRPr lang="en-US" dirty="0" smtClean="0"/>
          </a:p>
          <a:p>
            <a:endParaRPr lang="en-US" dirty="0"/>
          </a:p>
          <a:p>
            <a:pPr marL="0" indent="0">
              <a:buNone/>
            </a:pPr>
            <a:r>
              <a:rPr lang="en-US" dirty="0" smtClean="0"/>
              <a:t>Our Code </a:t>
            </a:r>
            <a:r>
              <a:rPr lang="en-US" dirty="0" smtClean="0">
                <a:sym typeface="Wingdings" panose="05000000000000000000" pitchFamily="2" charset="2"/>
              </a:rPr>
              <a:t></a:t>
            </a:r>
          </a:p>
          <a:p>
            <a:pPr marL="0" indent="0">
              <a:buNone/>
            </a:pPr>
            <a:r>
              <a:rPr lang="en-US" dirty="0" smtClean="0">
                <a:sym typeface="Wingdings" panose="05000000000000000000" pitchFamily="2" charset="2"/>
              </a:rPr>
              <a:t>For all mapping</a:t>
            </a:r>
          </a:p>
          <a:p>
            <a:pPr marL="0" indent="0">
              <a:buNone/>
            </a:pPr>
            <a:r>
              <a:rPr lang="en-US" dirty="0" smtClean="0">
                <a:sym typeface="Wingdings" panose="05000000000000000000" pitchFamily="2" charset="2"/>
              </a:rPr>
              <a:t>Cases</a:t>
            </a:r>
            <a:endParaRPr lang="en-US" dirty="0"/>
          </a:p>
        </p:txBody>
      </p:sp>
      <p:pic>
        <p:nvPicPr>
          <p:cNvPr id="5" name="Picture 4"/>
          <p:cNvPicPr>
            <a:picLocks noChangeAspect="1"/>
          </p:cNvPicPr>
          <p:nvPr/>
        </p:nvPicPr>
        <p:blipFill>
          <a:blip r:embed="rId2"/>
          <a:stretch>
            <a:fillRect/>
          </a:stretch>
        </p:blipFill>
        <p:spPr>
          <a:xfrm>
            <a:off x="304800" y="2140366"/>
            <a:ext cx="5867400" cy="1299327"/>
          </a:xfrm>
          <a:prstGeom prst="rect">
            <a:avLst/>
          </a:prstGeom>
        </p:spPr>
      </p:pic>
      <p:cxnSp>
        <p:nvCxnSpPr>
          <p:cNvPr id="7" name="Straight Arrow Connector 6"/>
          <p:cNvCxnSpPr/>
          <p:nvPr/>
        </p:nvCxnSpPr>
        <p:spPr>
          <a:xfrm>
            <a:off x="5600700" y="1219200"/>
            <a:ext cx="1409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2667000" y="3737727"/>
            <a:ext cx="3238500" cy="2690633"/>
          </a:xfrm>
          <a:prstGeom prst="rect">
            <a:avLst/>
          </a:prstGeom>
          <a:noFill/>
          <a:ln>
            <a:solidFill>
              <a:schemeClr val="tx1"/>
            </a:solidFill>
          </a:ln>
        </p:spPr>
      </p:pic>
      <p:pic>
        <p:nvPicPr>
          <p:cNvPr id="6" name="Picture 5"/>
          <p:cNvPicPr>
            <a:picLocks noChangeAspect="1"/>
          </p:cNvPicPr>
          <p:nvPr/>
        </p:nvPicPr>
        <p:blipFill>
          <a:blip r:embed="rId4"/>
          <a:stretch>
            <a:fillRect/>
          </a:stretch>
        </p:blipFill>
        <p:spPr>
          <a:xfrm>
            <a:off x="7010215" y="76200"/>
            <a:ext cx="1657350" cy="6638925"/>
          </a:xfrm>
          <a:prstGeom prst="rect">
            <a:avLst/>
          </a:prstGeom>
        </p:spPr>
      </p:pic>
    </p:spTree>
    <p:extLst>
      <p:ext uri="{BB962C8B-B14F-4D97-AF65-F5344CB8AC3E}">
        <p14:creationId xmlns:p14="http://schemas.microsoft.com/office/powerpoint/2010/main" val="36160782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0"/>
            <a:ext cx="8077200" cy="838200"/>
          </a:xfrm>
        </p:spPr>
        <p:txBody>
          <a:bodyPr/>
          <a:lstStyle/>
          <a:p>
            <a:r>
              <a:rPr lang="en-US" altLang="en-US" dirty="0"/>
              <a:t>Direct Mapping</a:t>
            </a:r>
            <a:endParaRPr lang="en-US" altLang="en-US" dirty="0" smtClean="0"/>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041"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796665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06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5316216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08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41167420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11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355912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13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2225428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616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891646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718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031459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820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3677280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1203870076"/>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923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9717771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025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6168090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Direct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11280"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8324545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230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5614960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332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1164855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435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27547791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537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8983255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640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7282326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742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8738160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844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254675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smtClean="0">
                <a:ln w="15875">
                  <a:solidFill>
                    <a:schemeClr val="accent1">
                      <a:lumMod val="50000"/>
                      <a:alpha val="75000"/>
                    </a:schemeClr>
                  </a:solidFill>
                </a:ln>
                <a:solidFill>
                  <a:schemeClr val="accent1">
                    <a:lumMod val="75000"/>
                  </a:schemeClr>
                </a:solidFill>
              </a:rPr>
              <a:t>Principle of Locality</a:t>
            </a:r>
            <a:endParaRPr lang="en-NZ" dirty="0">
              <a:ln w="15875">
                <a:solidFill>
                  <a:schemeClr val="accent1">
                    <a:lumMod val="50000"/>
                    <a:alpha val="75000"/>
                  </a:schemeClr>
                </a:solidFill>
              </a:ln>
              <a:solidFill>
                <a:schemeClr val="accent1">
                  <a:lumMod val="75000"/>
                </a:schemeClr>
              </a:solidFill>
            </a:endParaRP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smtClean="0"/>
          </a:p>
          <a:p>
            <a:r>
              <a:rPr lang="en-NZ" sz="3200" dirty="0" smtClean="0"/>
              <a:t>Memory references by the processor tend to cluster</a:t>
            </a:r>
          </a:p>
          <a:p>
            <a:r>
              <a:rPr lang="en-NZ" sz="3200" dirty="0" smtClean="0"/>
              <a:t>Data is organized so that the percentage of accesses to each successively lower level is substantially less than that of the level above</a:t>
            </a:r>
          </a:p>
          <a:p>
            <a:r>
              <a:rPr lang="en-NZ" sz="3200" dirty="0" smtClean="0"/>
              <a:t>Can be applied across more than two levels of memory</a:t>
            </a:r>
            <a:endParaRPr lang="en-NZ" sz="3200" dirty="0"/>
          </a:p>
        </p:txBody>
      </p:sp>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1947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22753451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049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0960628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Direct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152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0321862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Direct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22544"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714730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 Mapping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 Hits</a:t>
            </a:r>
            <a:r>
              <a:rPr lang="en-US" dirty="0" smtClean="0"/>
              <a:t>: Only one (1)</a:t>
            </a:r>
          </a:p>
          <a:p>
            <a:r>
              <a:rPr lang="en-US" dirty="0" smtClean="0"/>
              <a:t>Cache: A lot of useful space was NOT used.</a:t>
            </a:r>
            <a:endParaRPr lang="en-US" dirty="0"/>
          </a:p>
        </p:txBody>
      </p:sp>
    </p:spTree>
    <p:extLst>
      <p:ext uri="{BB962C8B-B14F-4D97-AF65-F5344CB8AC3E}">
        <p14:creationId xmlns:p14="http://schemas.microsoft.com/office/powerpoint/2010/main" val="187665456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ASSOCIATIVE Mapping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2724170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356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6172733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459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80767051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561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57498958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664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434215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a:t>
            </a: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Rectangle 3"/>
          <p:cNvSpPr/>
          <p:nvPr/>
        </p:nvSpPr>
        <p:spPr>
          <a:xfrm>
            <a:off x="284034" y="1968560"/>
            <a:ext cx="8326565" cy="4154984"/>
          </a:xfrm>
          <a:prstGeom prst="rect">
            <a:avLst/>
          </a:prstGeom>
        </p:spPr>
        <p:txBody>
          <a:bodyPr wrap="square">
            <a:spAutoFit/>
          </a:bodyPr>
          <a:lstStyle/>
          <a:p>
            <a:pPr marL="342900" indent="-342900">
              <a:buFont typeface="Arial" panose="020B0604020202020204" pitchFamily="34" charset="0"/>
              <a:buChar char="•"/>
            </a:pPr>
            <a:r>
              <a:rPr lang="en-US" sz="2400" u="sng" dirty="0" smtClean="0">
                <a:solidFill>
                  <a:srgbClr val="FF0000"/>
                </a:solidFill>
              </a:rPr>
              <a:t>Locality</a:t>
            </a:r>
          </a:p>
          <a:p>
            <a:pPr marL="800100" lvl="1" indent="-342900">
              <a:buFont typeface="Arial" panose="020B0604020202020204" pitchFamily="34" charset="0"/>
              <a:buChar char="•"/>
            </a:pPr>
            <a:r>
              <a:rPr lang="en-US" sz="2400" u="sng" dirty="0" smtClean="0">
                <a:solidFill>
                  <a:srgbClr val="0033CC"/>
                </a:solidFill>
              </a:rPr>
              <a:t>Temporal: </a:t>
            </a:r>
            <a:r>
              <a:rPr lang="en-US" sz="2400" u="sng" dirty="0" smtClean="0">
                <a:solidFill>
                  <a:srgbClr val="FF00FF"/>
                </a:solidFill>
              </a:rPr>
              <a:t>Recently </a:t>
            </a:r>
            <a:r>
              <a:rPr lang="en-US" sz="2400" u="sng" dirty="0">
                <a:solidFill>
                  <a:srgbClr val="FF00FF"/>
                </a:solidFill>
              </a:rPr>
              <a:t>Executed Instructions </a:t>
            </a:r>
            <a:r>
              <a:rPr lang="en-US" sz="2400" dirty="0"/>
              <a:t>are likely to be executed again</a:t>
            </a:r>
          </a:p>
          <a:p>
            <a:pPr lvl="1"/>
            <a:endParaRPr lang="en-US" sz="2400" dirty="0"/>
          </a:p>
          <a:p>
            <a:pPr marL="800100" lvl="1" indent="-342900">
              <a:buFont typeface="Arial" panose="020B0604020202020204" pitchFamily="34" charset="0"/>
              <a:buChar char="•"/>
            </a:pPr>
            <a:r>
              <a:rPr lang="en-US" sz="2400" u="sng" dirty="0" smtClean="0">
                <a:solidFill>
                  <a:srgbClr val="0033CC"/>
                </a:solidFill>
              </a:rPr>
              <a:t>Spatial: </a:t>
            </a:r>
            <a:r>
              <a:rPr lang="en-US" sz="2400" dirty="0" smtClean="0"/>
              <a:t>Those </a:t>
            </a:r>
            <a:r>
              <a:rPr lang="en-US" sz="2400" dirty="0"/>
              <a:t>instructions close to </a:t>
            </a:r>
            <a:r>
              <a:rPr lang="en-US" sz="2400" u="sng" dirty="0">
                <a:solidFill>
                  <a:srgbClr val="FF00FF"/>
                </a:solidFill>
              </a:rPr>
              <a:t>Recently Executed Instructions </a:t>
            </a:r>
            <a:r>
              <a:rPr lang="en-US" sz="2400" dirty="0"/>
              <a:t>	(address point of view) are likely to be executed soon</a:t>
            </a:r>
            <a:r>
              <a:rPr lang="en-US" sz="2400" dirty="0" smtClean="0"/>
              <a:t>.</a:t>
            </a:r>
          </a:p>
          <a:p>
            <a:pPr lvl="1"/>
            <a:endParaRPr lang="en-US" sz="2400" dirty="0" smtClean="0"/>
          </a:p>
          <a:p>
            <a:pPr lvl="1"/>
            <a:r>
              <a:rPr lang="en-US" sz="2400" b="1" dirty="0" smtClean="0">
                <a:solidFill>
                  <a:srgbClr val="FF0000"/>
                </a:solidFill>
              </a:rPr>
              <a:t>You are strongly advised to read the definitions and additional explanations of page 35.</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5929305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766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2359543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8688"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2975997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29712"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5594822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0736"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12442994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1760"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976369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278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277301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smtClean="0"/>
              <a:t>Associative </a:t>
            </a:r>
            <a:r>
              <a:rPr lang="en-US" altLang="en-US" dirty="0" smtClean="0"/>
              <a:t>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33808"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438891584"/>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4832"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107821573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5856"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344187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871913"/>
        </p:xfrm>
        <a:graphic>
          <a:graphicData uri="http://schemas.openxmlformats.org/presentationml/2006/ole">
            <mc:AlternateContent xmlns:mc="http://schemas.openxmlformats.org/markup-compatibility/2006">
              <mc:Choice xmlns:v="urn:schemas-microsoft-com:vml" Requires="v">
                <p:oleObj spid="_x0000_s36880" name="Worksheet" r:id="rId4" imgW="4933905" imgH="2343174" progId="Excel.Sheet.12">
                  <p:embed/>
                </p:oleObj>
              </mc:Choice>
              <mc:Fallback>
                <p:oleObj name="Worksheet" r:id="rId4" imgW="4933905" imgH="2343174" progId="Excel.Sheet.12">
                  <p:embed/>
                  <p:pic>
                    <p:nvPicPr>
                      <p:cNvPr id="0" name=""/>
                      <p:cNvPicPr/>
                      <p:nvPr/>
                    </p:nvPicPr>
                    <p:blipFill>
                      <a:blip r:embed="rId5"/>
                      <a:stretch>
                        <a:fillRect/>
                      </a:stretch>
                    </p:blipFill>
                    <p:spPr>
                      <a:xfrm>
                        <a:off x="514350" y="1905000"/>
                        <a:ext cx="8153400" cy="3871913"/>
                      </a:xfrm>
                      <a:prstGeom prst="rect">
                        <a:avLst/>
                      </a:prstGeom>
                    </p:spPr>
                  </p:pic>
                </p:oleObj>
              </mc:Fallback>
            </mc:AlternateContent>
          </a:graphicData>
        </a:graphic>
      </p:graphicFrame>
    </p:spTree>
    <p:extLst>
      <p:ext uri="{BB962C8B-B14F-4D97-AF65-F5344CB8AC3E}">
        <p14:creationId xmlns:p14="http://schemas.microsoft.com/office/powerpoint/2010/main" val="37033014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37904" name="Worksheet" r:id="rId4" imgW="4933905" imgH="2381290" progId="Excel.Sheet.12">
                  <p:embed/>
                </p:oleObj>
              </mc:Choice>
              <mc:Fallback>
                <p:oleObj name="Worksheet" r:id="rId4" imgW="4933905" imgH="2381290"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134206487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3892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407156763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3995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07370122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097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20001997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200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6279818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302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39542634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normAutofit/>
          </a:bodyPr>
          <a:lstStyle/>
          <a:p>
            <a:r>
              <a:rPr lang="en-US" altLang="en-US" dirty="0" smtClean="0"/>
              <a:t>Associative Mapping</a:t>
            </a:r>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404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1866624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altLang="en-US" dirty="0"/>
              <a:t>Associative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45072"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223414877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Mapping</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Hits: </a:t>
            </a:r>
            <a:r>
              <a:rPr lang="en-US" dirty="0" smtClean="0"/>
              <a:t>Eight (8)</a:t>
            </a:r>
          </a:p>
          <a:p>
            <a:pPr marL="0" indent="0">
              <a:buNone/>
            </a:pPr>
            <a:r>
              <a:rPr lang="en-US" dirty="0" smtClean="0">
                <a:solidFill>
                  <a:srgbClr val="FF0000"/>
                </a:solidFill>
              </a:rPr>
              <a:t>Cache: </a:t>
            </a:r>
            <a:r>
              <a:rPr lang="en-US" dirty="0" smtClean="0"/>
              <a:t>very well used</a:t>
            </a:r>
          </a:p>
          <a:p>
            <a:pPr marL="0" indent="0">
              <a:buNone/>
            </a:pPr>
            <a:r>
              <a:rPr lang="en-US" dirty="0"/>
              <a:t>	</a:t>
            </a:r>
            <a:r>
              <a:rPr lang="en-US" dirty="0" smtClean="0"/>
              <a:t>  savvy use of space</a:t>
            </a:r>
          </a:p>
          <a:p>
            <a:pPr marL="0" indent="0">
              <a:buNone/>
            </a:pPr>
            <a:r>
              <a:rPr lang="en-US" dirty="0"/>
              <a:t> </a:t>
            </a:r>
            <a:r>
              <a:rPr lang="en-US" dirty="0" smtClean="0"/>
              <a:t>            No space was wasted</a:t>
            </a:r>
          </a:p>
          <a:p>
            <a:pPr marL="0" indent="0">
              <a:buNone/>
            </a:pPr>
            <a:endParaRPr lang="en-US" dirty="0"/>
          </a:p>
        </p:txBody>
      </p:sp>
    </p:spTree>
    <p:extLst>
      <p:ext uri="{BB962C8B-B14F-4D97-AF65-F5344CB8AC3E}">
        <p14:creationId xmlns:p14="http://schemas.microsoft.com/office/powerpoint/2010/main" val="115381783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91312"/>
          </a:xfrm>
        </p:spPr>
        <p:txBody>
          <a:bodyPr>
            <a:normAutofit fontScale="90000"/>
          </a:bodyPr>
          <a:lstStyle/>
          <a:p>
            <a:r>
              <a:rPr lang="en-US" dirty="0" smtClean="0"/>
              <a:t>Set Associative Mapping</a:t>
            </a:r>
            <a:endParaRPr lang="en-US" dirty="0"/>
          </a:p>
        </p:txBody>
      </p:sp>
      <p:sp>
        <p:nvSpPr>
          <p:cNvPr id="3" name="Content Placeholder 2"/>
          <p:cNvSpPr>
            <a:spLocks noGrp="1"/>
          </p:cNvSpPr>
          <p:nvPr>
            <p:ph idx="1"/>
          </p:nvPr>
        </p:nvSpPr>
        <p:spPr>
          <a:xfrm>
            <a:off x="76200" y="1981200"/>
            <a:ext cx="8763000" cy="5486400"/>
          </a:xfrm>
        </p:spPr>
        <p:txBody>
          <a:bodyPr>
            <a:normAutofit/>
          </a:bodyPr>
          <a:lstStyle/>
          <a:p>
            <a:pPr>
              <a:spcBef>
                <a:spcPts val="0"/>
              </a:spcBef>
            </a:pPr>
            <a:r>
              <a:rPr lang="en-US" sz="1600" dirty="0" smtClean="0"/>
              <a:t>Also known as </a:t>
            </a:r>
            <a:r>
              <a:rPr lang="en-US" sz="1600" i="1" dirty="0" smtClean="0">
                <a:solidFill>
                  <a:srgbClr val="FF0000"/>
                </a:solidFill>
              </a:rPr>
              <a:t>k-way Set-Associative</a:t>
            </a:r>
          </a:p>
          <a:p>
            <a:pPr>
              <a:spcBef>
                <a:spcPts val="0"/>
              </a:spcBef>
            </a:pPr>
            <a:r>
              <a:rPr lang="en-US" sz="1600" dirty="0" smtClean="0"/>
              <a:t>For this example we will assume 2 Sets, this means this example will be </a:t>
            </a:r>
            <a:r>
              <a:rPr lang="en-US" sz="1600" i="1" dirty="0" smtClean="0">
                <a:solidFill>
                  <a:srgbClr val="FF0000"/>
                </a:solidFill>
              </a:rPr>
              <a:t>2-way Set-Associative</a:t>
            </a:r>
          </a:p>
          <a:p>
            <a:pPr>
              <a:spcBef>
                <a:spcPts val="0"/>
              </a:spcBef>
            </a:pPr>
            <a:endParaRPr lang="en-US" sz="1600" i="1" dirty="0" smtClean="0">
              <a:solidFill>
                <a:srgbClr val="FF0000"/>
              </a:solidFill>
            </a:endParaRPr>
          </a:p>
          <a:p>
            <a:pPr>
              <a:spcBef>
                <a:spcPts val="0"/>
              </a:spcBef>
            </a:pPr>
            <a:r>
              <a:rPr lang="en-US" sz="1600" dirty="0" smtClean="0"/>
              <a:t>Our Dummy cache has 8 blocks, If we evenly divide those 8 blocks in two different sets, </a:t>
            </a:r>
            <a:r>
              <a:rPr lang="en-US" sz="1600" i="1" dirty="0" smtClean="0">
                <a:solidFill>
                  <a:srgbClr val="00B050"/>
                </a:solidFill>
              </a:rPr>
              <a:t>then each set will have 4 blocks</a:t>
            </a:r>
            <a:r>
              <a:rPr lang="en-US" sz="1600" dirty="0" smtClean="0"/>
              <a:t>.</a:t>
            </a:r>
          </a:p>
          <a:p>
            <a:pPr marL="0" indent="0">
              <a:spcBef>
                <a:spcPts val="0"/>
              </a:spcBef>
              <a:buNone/>
            </a:pPr>
            <a:endParaRPr lang="en-US" sz="1600" dirty="0" smtClean="0"/>
          </a:p>
          <a:p>
            <a:pPr>
              <a:spcBef>
                <a:spcPts val="0"/>
              </a:spcBef>
            </a:pPr>
            <a:r>
              <a:rPr lang="en-US" sz="1600" u="sng" dirty="0" smtClean="0"/>
              <a:t>How many bits do I need to ID a word in this dummy MM memory</a:t>
            </a:r>
            <a:r>
              <a:rPr lang="en-US" sz="1600" dirty="0" smtClean="0"/>
              <a:t>? </a:t>
            </a:r>
            <a:r>
              <a:rPr lang="en-US" sz="1600" dirty="0" smtClean="0">
                <a:solidFill>
                  <a:srgbClr val="FF0066"/>
                </a:solidFill>
              </a:rPr>
              <a:t>1 word per line (2^0 = 1), </a:t>
            </a:r>
            <a:r>
              <a:rPr lang="en-US" sz="1600" i="1" u="sng" dirty="0" smtClean="0">
                <a:solidFill>
                  <a:srgbClr val="FF0066"/>
                </a:solidFill>
              </a:rPr>
              <a:t>no bits are needed for 1 word</a:t>
            </a:r>
          </a:p>
          <a:p>
            <a:pPr marL="0" indent="0">
              <a:spcBef>
                <a:spcPts val="0"/>
              </a:spcBef>
              <a:buNone/>
            </a:pPr>
            <a:endParaRPr lang="en-US" sz="1600" i="1" dirty="0" smtClean="0">
              <a:solidFill>
                <a:srgbClr val="FF0066"/>
              </a:solidFill>
            </a:endParaRPr>
          </a:p>
          <a:p>
            <a:pPr>
              <a:spcBef>
                <a:spcPts val="0"/>
              </a:spcBef>
            </a:pPr>
            <a:r>
              <a:rPr lang="en-US" sz="1600" u="sng" dirty="0" smtClean="0"/>
              <a:t>How many bits do I need to ID a particular set</a:t>
            </a:r>
            <a:r>
              <a:rPr lang="en-US" sz="1600" dirty="0" smtClean="0"/>
              <a:t>? </a:t>
            </a:r>
            <a:r>
              <a:rPr lang="en-US" sz="1600" i="1" dirty="0" smtClean="0">
                <a:solidFill>
                  <a:srgbClr val="00B0F0"/>
                </a:solidFill>
              </a:rPr>
              <a:t>In this case we have two sets. Then I only need one bit to ID a set, because  (2^1 = 2)</a:t>
            </a:r>
            <a:r>
              <a:rPr lang="en-US" sz="1600" dirty="0" smtClean="0"/>
              <a:t>. </a:t>
            </a:r>
          </a:p>
          <a:p>
            <a:pPr>
              <a:spcBef>
                <a:spcPts val="0"/>
              </a:spcBef>
            </a:pPr>
            <a:endParaRPr lang="en-US" sz="1600" dirty="0"/>
          </a:p>
          <a:p>
            <a:pPr>
              <a:spcBef>
                <a:spcPts val="0"/>
              </a:spcBef>
            </a:pPr>
            <a:r>
              <a:rPr lang="en-US" sz="1600" dirty="0" smtClean="0"/>
              <a:t>In this case, for PC #2, LSB of the address will determine in which SET the corresponding Memory Block maps into</a:t>
            </a:r>
          </a:p>
          <a:p>
            <a:pPr marL="0" indent="0">
              <a:spcBef>
                <a:spcPts val="0"/>
              </a:spcBef>
              <a:buNone/>
            </a:pPr>
            <a:endParaRPr lang="en-US" sz="1600" dirty="0" smtClean="0"/>
          </a:p>
          <a:p>
            <a:pPr marL="0" indent="0">
              <a:spcBef>
                <a:spcPts val="0"/>
              </a:spcBef>
              <a:buNone/>
            </a:pPr>
            <a:endParaRPr lang="en-US" sz="1600" dirty="0"/>
          </a:p>
          <a:p>
            <a:pPr>
              <a:spcBef>
                <a:spcPts val="0"/>
              </a:spcBef>
            </a:pPr>
            <a:r>
              <a:rPr lang="en-US" sz="1600" dirty="0" smtClean="0"/>
              <a:t>15 bits for the Tag</a:t>
            </a:r>
          </a:p>
          <a:p>
            <a:pPr marL="0" indent="0">
              <a:spcBef>
                <a:spcPts val="0"/>
              </a:spcBef>
              <a:buNone/>
            </a:pPr>
            <a:endParaRPr lang="en-US" sz="1600" dirty="0" smtClean="0"/>
          </a:p>
        </p:txBody>
      </p:sp>
      <p:pic>
        <p:nvPicPr>
          <p:cNvPr id="4" name="Picture 3"/>
          <p:cNvPicPr>
            <a:picLocks noChangeAspect="1"/>
          </p:cNvPicPr>
          <p:nvPr/>
        </p:nvPicPr>
        <p:blipFill>
          <a:blip r:embed="rId2"/>
          <a:stretch>
            <a:fillRect/>
          </a:stretch>
        </p:blipFill>
        <p:spPr>
          <a:xfrm>
            <a:off x="3533775" y="5486400"/>
            <a:ext cx="2076450" cy="752475"/>
          </a:xfrm>
          <a:prstGeom prst="rect">
            <a:avLst/>
          </a:prstGeom>
        </p:spPr>
      </p:pic>
    </p:spTree>
    <p:extLst>
      <p:ext uri="{BB962C8B-B14F-4D97-AF65-F5344CB8AC3E}">
        <p14:creationId xmlns:p14="http://schemas.microsoft.com/office/powerpoint/2010/main" val="1980099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b="1" dirty="0" smtClean="0">
                <a:solidFill>
                  <a:srgbClr val="FF0000"/>
                </a:solidFill>
              </a:rPr>
              <a:t>Invisible to the OS</a:t>
            </a:r>
          </a:p>
          <a:p>
            <a:r>
              <a:rPr lang="en-US" sz="2400" b="1" dirty="0" smtClean="0"/>
              <a:t>Interacts with other </a:t>
            </a:r>
            <a:r>
              <a:rPr lang="en-US" sz="2400" dirty="0" smtClean="0">
                <a:solidFill>
                  <a:srgbClr val="00B0F0"/>
                </a:solidFill>
              </a:rPr>
              <a:t>memory management hardware</a:t>
            </a:r>
          </a:p>
          <a:p>
            <a:r>
              <a:rPr lang="en-US" sz="2400" dirty="0" smtClean="0"/>
              <a:t>Processor must access memory at least once per instruction cycle</a:t>
            </a:r>
          </a:p>
          <a:p>
            <a:r>
              <a:rPr lang="en-US" sz="2400" dirty="0" smtClean="0"/>
              <a:t>Processor execution is limited by memory cycle time</a:t>
            </a:r>
          </a:p>
          <a:p>
            <a:r>
              <a:rPr lang="en-US" sz="2400" dirty="0" smtClean="0"/>
              <a:t>Exploit the principle of locality with a small, fast memory</a:t>
            </a:r>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609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4822207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712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55945591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814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401533312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4916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0213626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019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223725256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121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79641772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224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387371644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326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61424463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428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082724554"/>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5413"/>
        </p:xfrm>
        <a:graphic>
          <a:graphicData uri="http://schemas.openxmlformats.org/presentationml/2006/ole">
            <mc:AlternateContent xmlns:mc="http://schemas.openxmlformats.org/markup-compatibility/2006">
              <mc:Choice xmlns:v="urn:schemas-microsoft-com:vml" Requires="v">
                <p:oleObj spid="_x0000_s5531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5413"/>
                      </a:xfrm>
                      <a:prstGeom prst="rect">
                        <a:avLst/>
                      </a:prstGeom>
                    </p:spPr>
                  </p:pic>
                </p:oleObj>
              </mc:Fallback>
            </mc:AlternateContent>
          </a:graphicData>
        </a:graphic>
      </p:graphicFrame>
    </p:spTree>
    <p:extLst>
      <p:ext uri="{BB962C8B-B14F-4D97-AF65-F5344CB8AC3E}">
        <p14:creationId xmlns:p14="http://schemas.microsoft.com/office/powerpoint/2010/main" val="11020124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Rectangle 2"/>
          <p:cNvSpPr txBox="1">
            <a:spLocks noChangeArrowheads="1"/>
          </p:cNvSpPr>
          <p:nvPr/>
        </p:nvSpPr>
        <p:spPr>
          <a:xfrm>
            <a:off x="825551" y="689438"/>
            <a:ext cx="7556500" cy="838200"/>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GB" dirty="0" smtClean="0">
                <a:effectLst>
                  <a:outerShdw blurRad="38100" dist="38100" dir="2700000" algn="tl">
                    <a:srgbClr val="000000">
                      <a:alpha val="43137"/>
                    </a:srgbClr>
                  </a:outerShdw>
                </a:effectLst>
              </a:rPr>
              <a:t>Cache and Main Memory</a:t>
            </a:r>
            <a:endParaRPr lang="en-GB" dirty="0">
              <a:effectLst>
                <a:outerShdw blurRad="38100" dist="38100" dir="2700000" algn="tl">
                  <a:srgbClr val="000000">
                    <a:alpha val="43137"/>
                  </a:srgbClr>
                </a:outerShdw>
              </a:effectLst>
            </a:endParaRPr>
          </a:p>
        </p:txBody>
      </p:sp>
      <p:grpSp>
        <p:nvGrpSpPr>
          <p:cNvPr id="7" name="Group 6"/>
          <p:cNvGrpSpPr/>
          <p:nvPr/>
        </p:nvGrpSpPr>
        <p:grpSpPr>
          <a:xfrm>
            <a:off x="1524000" y="1828800"/>
            <a:ext cx="6019800" cy="5230159"/>
            <a:chOff x="1752600" y="914400"/>
            <a:chExt cx="6395178" cy="5943600"/>
          </a:xfrm>
        </p:grpSpPr>
        <p:pic>
          <p:nvPicPr>
            <p:cNvPr id="8" name="Picture 7"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 b="27273"/>
                <a:stretch>
                  <a:fillRect/>
                </a:stretch>
              </p:blipFill>
            </mc:Choice>
            <mc:Fallback>
              <p:blipFill>
                <a:blip r:embed="rId4"/>
                <a:srcRect t="909" b="27273"/>
                <a:stretch>
                  <a:fillRect/>
                </a:stretch>
              </p:blipFill>
            </mc:Fallback>
          </mc:AlternateContent>
          <p:spPr>
            <a:xfrm>
              <a:off x="1752600" y="914400"/>
              <a:ext cx="6395178" cy="5943600"/>
            </a:xfrm>
            <a:prstGeom prst="rect">
              <a:avLst/>
            </a:prstGeom>
          </p:spPr>
        </p:pic>
        <p:sp>
          <p:nvSpPr>
            <p:cNvPr id="9" name="Oval 8"/>
            <p:cNvSpPr/>
            <p:nvPr/>
          </p:nvSpPr>
          <p:spPr>
            <a:xfrm>
              <a:off x="2895600" y="1295400"/>
              <a:ext cx="1371600" cy="30480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30750" y="1140781"/>
              <a:ext cx="1447800" cy="3048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76600" y="2438400"/>
              <a:ext cx="609600" cy="30480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29200" y="2438400"/>
              <a:ext cx="762000" cy="3048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24599" y="51054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05400" y="51816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00499" y="50292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64527" y="5029200"/>
              <a:ext cx="457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8773441"/>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286125"/>
        </p:xfrm>
        <a:graphic>
          <a:graphicData uri="http://schemas.openxmlformats.org/presentationml/2006/ole">
            <mc:AlternateContent xmlns:mc="http://schemas.openxmlformats.org/markup-compatibility/2006">
              <mc:Choice xmlns:v="urn:schemas-microsoft-com:vml" Requires="v">
                <p:oleObj spid="_x0000_s56336" name="Worksheet" r:id="rId4" imgW="4933984" imgH="1990707" progId="Excel.Sheet.12">
                  <p:embed/>
                </p:oleObj>
              </mc:Choice>
              <mc:Fallback>
                <p:oleObj name="Worksheet" r:id="rId4" imgW="4933984" imgH="1990707" progId="Excel.Sheet.12">
                  <p:embed/>
                  <p:pic>
                    <p:nvPicPr>
                      <p:cNvPr id="0" name=""/>
                      <p:cNvPicPr/>
                      <p:nvPr/>
                    </p:nvPicPr>
                    <p:blipFill>
                      <a:blip r:embed="rId5"/>
                      <a:stretch>
                        <a:fillRect/>
                      </a:stretch>
                    </p:blipFill>
                    <p:spPr>
                      <a:xfrm>
                        <a:off x="514350" y="1905000"/>
                        <a:ext cx="8153400" cy="3286125"/>
                      </a:xfrm>
                      <a:prstGeom prst="rect">
                        <a:avLst/>
                      </a:prstGeom>
                    </p:spPr>
                  </p:pic>
                </p:oleObj>
              </mc:Fallback>
            </mc:AlternateContent>
          </a:graphicData>
        </a:graphic>
      </p:graphicFrame>
    </p:spTree>
    <p:extLst>
      <p:ext uri="{BB962C8B-B14F-4D97-AF65-F5344CB8AC3E}">
        <p14:creationId xmlns:p14="http://schemas.microsoft.com/office/powerpoint/2010/main" val="380562969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3825"/>
        </p:xfrm>
        <a:graphic>
          <a:graphicData uri="http://schemas.openxmlformats.org/presentationml/2006/ole">
            <mc:AlternateContent xmlns:mc="http://schemas.openxmlformats.org/markup-compatibility/2006">
              <mc:Choice xmlns:v="urn:schemas-microsoft-com:vml" Requires="v">
                <p:oleObj spid="_x0000_s5736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3825"/>
                      </a:xfrm>
                      <a:prstGeom prst="rect">
                        <a:avLst/>
                      </a:prstGeom>
                    </p:spPr>
                  </p:pic>
                </p:oleObj>
              </mc:Fallback>
            </mc:AlternateContent>
          </a:graphicData>
        </a:graphic>
      </p:graphicFrame>
    </p:spTree>
    <p:extLst>
      <p:ext uri="{BB962C8B-B14F-4D97-AF65-F5344CB8AC3E}">
        <p14:creationId xmlns:p14="http://schemas.microsoft.com/office/powerpoint/2010/main" val="62503448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2238"/>
        </p:xfrm>
        <a:graphic>
          <a:graphicData uri="http://schemas.openxmlformats.org/presentationml/2006/ole">
            <mc:AlternateContent xmlns:mc="http://schemas.openxmlformats.org/markup-compatibility/2006">
              <mc:Choice xmlns:v="urn:schemas-microsoft-com:vml" Requires="v">
                <p:oleObj spid="_x0000_s5838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2238"/>
                      </a:xfrm>
                      <a:prstGeom prst="rect">
                        <a:avLst/>
                      </a:prstGeom>
                    </p:spPr>
                  </p:pic>
                </p:oleObj>
              </mc:Fallback>
            </mc:AlternateContent>
          </a:graphicData>
        </a:graphic>
      </p:graphicFrame>
    </p:spTree>
    <p:extLst>
      <p:ext uri="{BB962C8B-B14F-4D97-AF65-F5344CB8AC3E}">
        <p14:creationId xmlns:p14="http://schemas.microsoft.com/office/powerpoint/2010/main" val="6733160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5940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252952132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043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81582976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1456"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1480772007"/>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2480"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39761117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3504"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60767356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4528"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30019450"/>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2288" y="0"/>
            <a:ext cx="8077200" cy="838200"/>
          </a:xfrm>
        </p:spPr>
        <p:txBody>
          <a:bodyPr/>
          <a:lstStyle/>
          <a:p>
            <a:r>
              <a:rPr lang="en-US" dirty="0"/>
              <a:t>Set Associative</a:t>
            </a:r>
            <a:r>
              <a:rPr lang="en-US" altLang="en-US" dirty="0"/>
              <a:t> Mapping</a:t>
            </a:r>
            <a:endParaRPr lang="en-US" altLang="en-US" dirty="0" smtClean="0"/>
          </a:p>
        </p:txBody>
      </p:sp>
      <p:sp>
        <p:nvSpPr>
          <p:cNvPr id="7171" name="Rectangle 3"/>
          <p:cNvSpPr>
            <a:spLocks noGrp="1" noChangeArrowheads="1"/>
          </p:cNvSpPr>
          <p:nvPr>
            <p:ph type="body" idx="1"/>
          </p:nvPr>
        </p:nvSpPr>
        <p:spPr>
          <a:xfrm>
            <a:off x="152400" y="838200"/>
            <a:ext cx="8839200" cy="6019800"/>
          </a:xfrm>
        </p:spPr>
        <p:txBody>
          <a:bodyPr>
            <a:normAutofit/>
          </a:bodyPr>
          <a:lstStyle/>
          <a:p>
            <a:pPr marL="0" indent="0">
              <a:buNone/>
              <a:defRPr/>
            </a:pPr>
            <a:endParaRPr lang="en-US" altLang="en-US" dirty="0">
              <a:solidFill>
                <a:srgbClr val="0033CC"/>
              </a:solidFill>
            </a:endParaRPr>
          </a:p>
        </p:txBody>
      </p:sp>
      <p:graphicFrame>
        <p:nvGraphicFramePr>
          <p:cNvPr id="7" name="Object 6"/>
          <p:cNvGraphicFramePr>
            <a:graphicFrameLocks noChangeAspect="1"/>
          </p:cNvGraphicFramePr>
          <p:nvPr>
            <p:extLst/>
          </p:nvPr>
        </p:nvGraphicFramePr>
        <p:xfrm>
          <a:off x="514350" y="1905000"/>
          <a:ext cx="8153400" cy="3930650"/>
        </p:xfrm>
        <a:graphic>
          <a:graphicData uri="http://schemas.openxmlformats.org/presentationml/2006/ole">
            <mc:AlternateContent xmlns:mc="http://schemas.openxmlformats.org/markup-compatibility/2006">
              <mc:Choice xmlns:v="urn:schemas-microsoft-com:vml" Requires="v">
                <p:oleObj spid="_x0000_s65552" name="Worksheet" r:id="rId4" imgW="4933984" imgH="2381121" progId="Excel.Sheet.12">
                  <p:embed/>
                </p:oleObj>
              </mc:Choice>
              <mc:Fallback>
                <p:oleObj name="Worksheet" r:id="rId4" imgW="4933984" imgH="2381121" progId="Excel.Sheet.12">
                  <p:embed/>
                  <p:pic>
                    <p:nvPicPr>
                      <p:cNvPr id="0" name=""/>
                      <p:cNvPicPr/>
                      <p:nvPr/>
                    </p:nvPicPr>
                    <p:blipFill>
                      <a:blip r:embed="rId5"/>
                      <a:stretch>
                        <a:fillRect/>
                      </a:stretch>
                    </p:blipFill>
                    <p:spPr>
                      <a:xfrm>
                        <a:off x="514350" y="1905000"/>
                        <a:ext cx="8153400" cy="3930650"/>
                      </a:xfrm>
                      <a:prstGeom prst="rect">
                        <a:avLst/>
                      </a:prstGeom>
                    </p:spPr>
                  </p:pic>
                </p:oleObj>
              </mc:Fallback>
            </mc:AlternateContent>
          </a:graphicData>
        </a:graphic>
      </p:graphicFrame>
    </p:spTree>
    <p:extLst>
      <p:ext uri="{BB962C8B-B14F-4D97-AF65-F5344CB8AC3E}">
        <p14:creationId xmlns:p14="http://schemas.microsoft.com/office/powerpoint/2010/main" val="9636479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8343</Words>
  <Application>Microsoft Office PowerPoint</Application>
  <PresentationFormat>On-screen Show (4:3)</PresentationFormat>
  <Paragraphs>733</Paragraphs>
  <Slides>115</Slides>
  <Notes>98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115</vt:i4>
      </vt:variant>
    </vt:vector>
  </HeadingPairs>
  <TitlesOfParts>
    <vt:vector size="126" baseType="lpstr">
      <vt:lpstr>ＭＳ Ｐゴシック</vt:lpstr>
      <vt:lpstr>Arial</vt:lpstr>
      <vt:lpstr>Calibri</vt:lpstr>
      <vt:lpstr>Calisto MT</vt:lpstr>
      <vt:lpstr>Courier New</vt:lpstr>
      <vt:lpstr>Times New Roman</vt:lpstr>
      <vt:lpstr>Wingdings</vt:lpstr>
      <vt:lpstr>Wingdings 2</vt:lpstr>
      <vt:lpstr>Custom Design</vt:lpstr>
      <vt:lpstr>Codex</vt:lpstr>
      <vt:lpstr>Worksheet</vt:lpstr>
      <vt:lpstr>    Chapter 1 Computer System Overview</vt:lpstr>
      <vt:lpstr>PowerPoint Presentation</vt:lpstr>
      <vt:lpstr>Example: Effects of  Memory Hierarchy</vt:lpstr>
      <vt:lpstr>PowerPoint Presentation</vt:lpstr>
      <vt:lpstr>Principle of Locality</vt:lpstr>
      <vt:lpstr>Locality</vt:lpstr>
      <vt:lpstr>PowerPoint Presentation</vt:lpstr>
      <vt:lpstr>Cache Memory</vt:lpstr>
      <vt:lpstr>PowerPoint Presentation</vt:lpstr>
      <vt:lpstr>PowerPoint Presentation</vt:lpstr>
      <vt:lpstr>PowerPoint Presentation</vt:lpstr>
      <vt:lpstr>Cache/Main Memory Structure</vt:lpstr>
      <vt:lpstr>Cache and Main Memory</vt:lpstr>
      <vt:lpstr>Cache and Main Memory</vt:lpstr>
      <vt:lpstr>Cache and Main Memory</vt:lpstr>
      <vt:lpstr>Typical Cache Organization</vt:lpstr>
      <vt:lpstr>Elements of Cache Design</vt:lpstr>
      <vt:lpstr>Cache Design</vt:lpstr>
      <vt:lpstr>Cache and Block Size</vt:lpstr>
      <vt:lpstr>Mapping Function</vt:lpstr>
      <vt:lpstr>Replacement Algorithm</vt:lpstr>
      <vt:lpstr>Write Policy</vt:lpstr>
      <vt:lpstr>Objectives</vt:lpstr>
      <vt:lpstr>For the next tree (3) following Mappings, this are the specs for PC # 1</vt:lpstr>
      <vt:lpstr>PowerPoint Presentation</vt:lpstr>
      <vt:lpstr>PowerPoint Presentation</vt:lpstr>
      <vt:lpstr>PowerPoint Presentation</vt:lpstr>
      <vt:lpstr>Replacement Algorithms</vt:lpstr>
      <vt:lpstr>For the following Examples, These are the specs for PC#2 </vt:lpstr>
      <vt:lpstr>The Array</vt:lpstr>
      <vt:lpstr>Array A, Stored Colum Wise in MM</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Direct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Set Associative Mapping</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PowerPoint Presentation</vt:lpstr>
      <vt:lpstr>PowerPoint Presentation</vt:lpstr>
      <vt:lpstr>Multicore Computer</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2017-02-23T04:34:30Z</dcterms:created>
  <dcterms:modified xsi:type="dcterms:W3CDTF">2018-01-28T17:26:52Z</dcterms:modified>
</cp:coreProperties>
</file>