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41" r:id="rId2"/>
  </p:sldMasterIdLst>
  <p:notesMasterIdLst>
    <p:notesMasterId r:id="rId38"/>
  </p:notesMasterIdLst>
  <p:handoutMasterIdLst>
    <p:handoutMasterId r:id="rId39"/>
  </p:handoutMasterIdLst>
  <p:sldIdLst>
    <p:sldId id="256" r:id="rId3"/>
    <p:sldId id="260" r:id="rId4"/>
    <p:sldId id="282" r:id="rId5"/>
    <p:sldId id="283" r:id="rId6"/>
    <p:sldId id="320" r:id="rId7"/>
    <p:sldId id="284" r:id="rId8"/>
    <p:sldId id="324" r:id="rId9"/>
    <p:sldId id="325" r:id="rId10"/>
    <p:sldId id="337" r:id="rId11"/>
    <p:sldId id="326" r:id="rId12"/>
    <p:sldId id="330" r:id="rId13"/>
    <p:sldId id="331" r:id="rId14"/>
    <p:sldId id="338" r:id="rId15"/>
    <p:sldId id="339" r:id="rId16"/>
    <p:sldId id="332" r:id="rId17"/>
    <p:sldId id="333" r:id="rId18"/>
    <p:sldId id="335" r:id="rId19"/>
    <p:sldId id="336" r:id="rId20"/>
    <p:sldId id="340" r:id="rId21"/>
    <p:sldId id="341" r:id="rId22"/>
    <p:sldId id="286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2" r:id="rId33"/>
    <p:sldId id="288" r:id="rId34"/>
    <p:sldId id="289" r:id="rId35"/>
    <p:sldId id="351" r:id="rId36"/>
    <p:sldId id="290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7" autoAdjust="0"/>
    <p:restoredTop sz="94434" autoAdjust="0"/>
  </p:normalViewPr>
  <p:slideViewPr>
    <p:cSldViewPr>
      <p:cViewPr varScale="1">
        <p:scale>
          <a:sx n="99" d="100"/>
          <a:sy n="99" d="100"/>
        </p:scale>
        <p:origin x="3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CD640B-1ED1-E545-8C95-FC3B3A514613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62BB11-5FF5-7445-973A-9CD6D2EC382F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600" dirty="0" smtClean="0"/>
            <a:t>A </a:t>
          </a:r>
          <a:r>
            <a:rPr lang="en-US" sz="2600" i="1" dirty="0" smtClean="0">
              <a:solidFill>
                <a:schemeClr val="accent1"/>
              </a:solidFill>
            </a:rPr>
            <a:t>process</a:t>
          </a:r>
          <a:r>
            <a:rPr lang="en-US" sz="2600" i="1" dirty="0" smtClean="0"/>
            <a:t> </a:t>
          </a:r>
          <a:r>
            <a:rPr lang="en-US" sz="2600" dirty="0" smtClean="0"/>
            <a:t>can be defined as:</a:t>
          </a:r>
          <a:endParaRPr lang="en-US" sz="2600" dirty="0"/>
        </a:p>
      </dgm:t>
    </dgm:pt>
    <dgm:pt modelId="{56F10605-F79F-3041-939F-8CE6A5D80164}" type="parTrans" cxnId="{D466C52E-900F-EA41-BFDD-0839C8F58BC7}">
      <dgm:prSet/>
      <dgm:spPr/>
      <dgm:t>
        <a:bodyPr/>
        <a:lstStyle/>
        <a:p>
          <a:endParaRPr lang="en-US"/>
        </a:p>
      </dgm:t>
    </dgm:pt>
    <dgm:pt modelId="{FAB5343E-48E2-874A-BC00-971D7E2412A5}" type="sibTrans" cxnId="{D466C52E-900F-EA41-BFDD-0839C8F58BC7}">
      <dgm:prSet/>
      <dgm:spPr/>
      <dgm:t>
        <a:bodyPr/>
        <a:lstStyle/>
        <a:p>
          <a:endParaRPr lang="en-US"/>
        </a:p>
      </dgm:t>
    </dgm:pt>
    <dgm:pt modelId="{95CBCD0F-6E16-1344-9F14-F981E96C6989}">
      <dgm:prSet custT="1"/>
      <dgm:spPr/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A program in execution</a:t>
          </a:r>
        </a:p>
      </dgm:t>
    </dgm:pt>
    <dgm:pt modelId="{EF05AB83-83E2-184A-B52C-5034A4B5B55A}" type="parTrans" cxnId="{63BB4037-112A-6840-A694-03E1BACE8C3E}">
      <dgm:prSet/>
      <dgm:spPr/>
      <dgm:t>
        <a:bodyPr/>
        <a:lstStyle/>
        <a:p>
          <a:endParaRPr lang="en-US"/>
        </a:p>
      </dgm:t>
    </dgm:pt>
    <dgm:pt modelId="{BFF519C2-BCDD-724D-BEC6-BF3130017AB8}" type="sibTrans" cxnId="{63BB4037-112A-6840-A694-03E1BACE8C3E}">
      <dgm:prSet/>
      <dgm:spPr/>
      <dgm:t>
        <a:bodyPr/>
        <a:lstStyle/>
        <a:p>
          <a:endParaRPr lang="en-US"/>
        </a:p>
      </dgm:t>
    </dgm:pt>
    <dgm:pt modelId="{4CA4B62F-7C46-3B41-A492-185F51A757D3}">
      <dgm:prSet custT="1"/>
      <dgm:spPr>
        <a:solidFill>
          <a:schemeClr val="accent6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An instance of a running program</a:t>
          </a:r>
        </a:p>
      </dgm:t>
    </dgm:pt>
    <dgm:pt modelId="{143A724B-3349-C447-AB09-A6D7BE18F189}" type="parTrans" cxnId="{6B4DBA37-4F7C-804F-933F-319552022C65}">
      <dgm:prSet/>
      <dgm:spPr/>
      <dgm:t>
        <a:bodyPr/>
        <a:lstStyle/>
        <a:p>
          <a:endParaRPr lang="en-US"/>
        </a:p>
      </dgm:t>
    </dgm:pt>
    <dgm:pt modelId="{AFD4CA3E-8735-644F-9FF2-F62A60485800}" type="sibTrans" cxnId="{6B4DBA37-4F7C-804F-933F-319552022C65}">
      <dgm:prSet/>
      <dgm:spPr/>
      <dgm:t>
        <a:bodyPr/>
        <a:lstStyle/>
        <a:p>
          <a:endParaRPr lang="en-US"/>
        </a:p>
      </dgm:t>
    </dgm:pt>
    <dgm:pt modelId="{E4785D30-E0FF-1843-A381-4F0D089C2F6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The entity that can be assigned to, and executed on, a processor</a:t>
          </a:r>
        </a:p>
      </dgm:t>
    </dgm:pt>
    <dgm:pt modelId="{B8046299-320D-A946-ACB6-3DB16AF4F31C}" type="parTrans" cxnId="{908EF44B-F8E8-1C41-96CA-7B1DB06D29DB}">
      <dgm:prSet/>
      <dgm:spPr/>
      <dgm:t>
        <a:bodyPr/>
        <a:lstStyle/>
        <a:p>
          <a:endParaRPr lang="en-US"/>
        </a:p>
      </dgm:t>
    </dgm:pt>
    <dgm:pt modelId="{9BBD65EA-C84E-3342-BFEF-54D109D2AF54}" type="sibTrans" cxnId="{908EF44B-F8E8-1C41-96CA-7B1DB06D29DB}">
      <dgm:prSet/>
      <dgm:spPr/>
      <dgm:t>
        <a:bodyPr/>
        <a:lstStyle/>
        <a:p>
          <a:endParaRPr lang="en-US"/>
        </a:p>
      </dgm:t>
    </dgm:pt>
    <dgm:pt modelId="{5C59D184-E519-A141-B217-726CFCF69A53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NZ" sz="1800" dirty="0" smtClean="0">
              <a:solidFill>
                <a:schemeClr val="bg1"/>
              </a:solidFill>
            </a:rPr>
            <a:t>A unit of activity characterized by a single sequential thread of execution, a current state, and an associated set of system resources</a:t>
          </a:r>
          <a:endParaRPr lang="en-US" sz="1800" dirty="0">
            <a:solidFill>
              <a:schemeClr val="bg1"/>
            </a:solidFill>
          </a:endParaRPr>
        </a:p>
      </dgm:t>
    </dgm:pt>
    <dgm:pt modelId="{DA118F64-06A3-2E42-A162-CBF13C8F721F}" type="parTrans" cxnId="{DAD2B452-4B92-D946-BF47-B8B744F79DB3}">
      <dgm:prSet/>
      <dgm:spPr/>
      <dgm:t>
        <a:bodyPr/>
        <a:lstStyle/>
        <a:p>
          <a:endParaRPr lang="en-US"/>
        </a:p>
      </dgm:t>
    </dgm:pt>
    <dgm:pt modelId="{BA26C5EB-C056-0148-87C5-8714C3E0BABC}" type="sibTrans" cxnId="{DAD2B452-4B92-D946-BF47-B8B744F79DB3}">
      <dgm:prSet/>
      <dgm:spPr/>
      <dgm:t>
        <a:bodyPr/>
        <a:lstStyle/>
        <a:p>
          <a:endParaRPr lang="en-US"/>
        </a:p>
      </dgm:t>
    </dgm:pt>
    <dgm:pt modelId="{AA498229-2F44-AB4B-B8FF-9E8F57E7E1DB}" type="pres">
      <dgm:prSet presAssocID="{60CD640B-1ED1-E545-8C95-FC3B3A51461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5569B6-FD0B-C64E-ABFD-09FBCA665F0A}" type="pres">
      <dgm:prSet presAssocID="{9C62BB11-5FF5-7445-973A-9CD6D2EC382F}" presName="compNode" presStyleCnt="0"/>
      <dgm:spPr/>
    </dgm:pt>
    <dgm:pt modelId="{0CB26FD4-9907-2748-832C-F91F21C962A7}" type="pres">
      <dgm:prSet presAssocID="{9C62BB11-5FF5-7445-973A-9CD6D2EC382F}" presName="aNode" presStyleLbl="bgShp" presStyleIdx="0" presStyleCnt="1"/>
      <dgm:spPr/>
      <dgm:t>
        <a:bodyPr/>
        <a:lstStyle/>
        <a:p>
          <a:endParaRPr lang="en-US"/>
        </a:p>
      </dgm:t>
    </dgm:pt>
    <dgm:pt modelId="{723B4B6B-62E8-DD4A-8861-DC96C6708683}" type="pres">
      <dgm:prSet presAssocID="{9C62BB11-5FF5-7445-973A-9CD6D2EC382F}" presName="textNode" presStyleLbl="bgShp" presStyleIdx="0" presStyleCnt="1"/>
      <dgm:spPr/>
      <dgm:t>
        <a:bodyPr/>
        <a:lstStyle/>
        <a:p>
          <a:endParaRPr lang="en-US"/>
        </a:p>
      </dgm:t>
    </dgm:pt>
    <dgm:pt modelId="{CFB91E46-5524-5243-9298-3630DCA76CF4}" type="pres">
      <dgm:prSet presAssocID="{9C62BB11-5FF5-7445-973A-9CD6D2EC382F}" presName="compChildNode" presStyleCnt="0"/>
      <dgm:spPr/>
    </dgm:pt>
    <dgm:pt modelId="{5D51FDE5-4109-FF46-A900-15DEE9CCE2FF}" type="pres">
      <dgm:prSet presAssocID="{9C62BB11-5FF5-7445-973A-9CD6D2EC382F}" presName="theInnerList" presStyleCnt="0"/>
      <dgm:spPr/>
    </dgm:pt>
    <dgm:pt modelId="{9F6B7AC7-BCB3-4244-B25A-23CDDD94424B}" type="pres">
      <dgm:prSet presAssocID="{95CBCD0F-6E16-1344-9F14-F981E96C6989}" presName="childNode" presStyleLbl="node1" presStyleIdx="0" presStyleCnt="4" custScaleX="102373" custScaleY="389151" custLinFactNeighborX="0" custLinFactNeighborY="-42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827AAA-650F-0443-AF63-677E041DFFDE}" type="pres">
      <dgm:prSet presAssocID="{95CBCD0F-6E16-1344-9F14-F981E96C6989}" presName="aSpace2" presStyleCnt="0"/>
      <dgm:spPr/>
    </dgm:pt>
    <dgm:pt modelId="{F3F77B7A-035D-B349-9DB8-48C9B0CD4D14}" type="pres">
      <dgm:prSet presAssocID="{4CA4B62F-7C46-3B41-A492-185F51A757D3}" presName="childNode" presStyleLbl="node1" presStyleIdx="1" presStyleCnt="4" custScaleX="104900" custScaleY="302915" custLinFactY="-23462" custLinFactNeighborX="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524E04-5C95-6D4A-A6D7-ED6AADF51D29}" type="pres">
      <dgm:prSet presAssocID="{4CA4B62F-7C46-3B41-A492-185F51A757D3}" presName="aSpace2" presStyleCnt="0"/>
      <dgm:spPr/>
    </dgm:pt>
    <dgm:pt modelId="{3F65BAAA-18B9-4047-82A7-7018E03752A1}" type="pres">
      <dgm:prSet presAssocID="{E4785D30-E0FF-1843-A381-4F0D089C2F66}" presName="childNode" presStyleLbl="node1" presStyleIdx="2" presStyleCnt="4" custScaleX="115011" custScaleY="311302" custLinFactY="-42566" custLinFactNeighborX="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004BC-7CAF-1148-9C7F-8A4B94046671}" type="pres">
      <dgm:prSet presAssocID="{E4785D30-E0FF-1843-A381-4F0D089C2F66}" presName="aSpace2" presStyleCnt="0"/>
      <dgm:spPr/>
    </dgm:pt>
    <dgm:pt modelId="{A82AB75B-5168-3348-B180-A3053A31EAEA}" type="pres">
      <dgm:prSet presAssocID="{5C59D184-E519-A141-B217-726CFCF69A53}" presName="childNode" presStyleLbl="node1" presStyleIdx="3" presStyleCnt="4" custScaleX="125122" custScaleY="509312" custLinFactY="-56703" custLinFactNeighborX="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3F1000-596F-7D48-BCC8-6D9046AB6034}" type="presOf" srcId="{5C59D184-E519-A141-B217-726CFCF69A53}" destId="{A82AB75B-5168-3348-B180-A3053A31EAEA}" srcOrd="0" destOrd="0" presId="urn:microsoft.com/office/officeart/2005/8/layout/lProcess2"/>
    <dgm:cxn modelId="{63BB4037-112A-6840-A694-03E1BACE8C3E}" srcId="{9C62BB11-5FF5-7445-973A-9CD6D2EC382F}" destId="{95CBCD0F-6E16-1344-9F14-F981E96C6989}" srcOrd="0" destOrd="0" parTransId="{EF05AB83-83E2-184A-B52C-5034A4B5B55A}" sibTransId="{BFF519C2-BCDD-724D-BEC6-BF3130017AB8}"/>
    <dgm:cxn modelId="{8D924FA3-5920-B643-B1CB-2120551B63A5}" type="presOf" srcId="{E4785D30-E0FF-1843-A381-4F0D089C2F66}" destId="{3F65BAAA-18B9-4047-82A7-7018E03752A1}" srcOrd="0" destOrd="0" presId="urn:microsoft.com/office/officeart/2005/8/layout/lProcess2"/>
    <dgm:cxn modelId="{735A3F12-10EE-ED47-8541-0F9849EEB686}" type="presOf" srcId="{9C62BB11-5FF5-7445-973A-9CD6D2EC382F}" destId="{723B4B6B-62E8-DD4A-8861-DC96C6708683}" srcOrd="1" destOrd="0" presId="urn:microsoft.com/office/officeart/2005/8/layout/lProcess2"/>
    <dgm:cxn modelId="{DAD2B452-4B92-D946-BF47-B8B744F79DB3}" srcId="{9C62BB11-5FF5-7445-973A-9CD6D2EC382F}" destId="{5C59D184-E519-A141-B217-726CFCF69A53}" srcOrd="3" destOrd="0" parTransId="{DA118F64-06A3-2E42-A162-CBF13C8F721F}" sibTransId="{BA26C5EB-C056-0148-87C5-8714C3E0BABC}"/>
    <dgm:cxn modelId="{908EF44B-F8E8-1C41-96CA-7B1DB06D29DB}" srcId="{9C62BB11-5FF5-7445-973A-9CD6D2EC382F}" destId="{E4785D30-E0FF-1843-A381-4F0D089C2F66}" srcOrd="2" destOrd="0" parTransId="{B8046299-320D-A946-ACB6-3DB16AF4F31C}" sibTransId="{9BBD65EA-C84E-3342-BFEF-54D109D2AF54}"/>
    <dgm:cxn modelId="{3263340F-8F88-3349-84AD-9CF7260031B4}" type="presOf" srcId="{9C62BB11-5FF5-7445-973A-9CD6D2EC382F}" destId="{0CB26FD4-9907-2748-832C-F91F21C962A7}" srcOrd="0" destOrd="0" presId="urn:microsoft.com/office/officeart/2005/8/layout/lProcess2"/>
    <dgm:cxn modelId="{D3D8EB54-146F-4347-9349-161A6B341FEA}" type="presOf" srcId="{60CD640B-1ED1-E545-8C95-FC3B3A514613}" destId="{AA498229-2F44-AB4B-B8FF-9E8F57E7E1DB}" srcOrd="0" destOrd="0" presId="urn:microsoft.com/office/officeart/2005/8/layout/lProcess2"/>
    <dgm:cxn modelId="{E400583B-458F-5640-A0A0-36815301231A}" type="presOf" srcId="{4CA4B62F-7C46-3B41-A492-185F51A757D3}" destId="{F3F77B7A-035D-B349-9DB8-48C9B0CD4D14}" srcOrd="0" destOrd="0" presId="urn:microsoft.com/office/officeart/2005/8/layout/lProcess2"/>
    <dgm:cxn modelId="{6B4DBA37-4F7C-804F-933F-319552022C65}" srcId="{9C62BB11-5FF5-7445-973A-9CD6D2EC382F}" destId="{4CA4B62F-7C46-3B41-A492-185F51A757D3}" srcOrd="1" destOrd="0" parTransId="{143A724B-3349-C447-AB09-A6D7BE18F189}" sibTransId="{AFD4CA3E-8735-644F-9FF2-F62A60485800}"/>
    <dgm:cxn modelId="{D466C52E-900F-EA41-BFDD-0839C8F58BC7}" srcId="{60CD640B-1ED1-E545-8C95-FC3B3A514613}" destId="{9C62BB11-5FF5-7445-973A-9CD6D2EC382F}" srcOrd="0" destOrd="0" parTransId="{56F10605-F79F-3041-939F-8CE6A5D80164}" sibTransId="{FAB5343E-48E2-874A-BC00-971D7E2412A5}"/>
    <dgm:cxn modelId="{CE84A345-0D29-754A-A01E-D3846FFE3C3F}" type="presOf" srcId="{95CBCD0F-6E16-1344-9F14-F981E96C6989}" destId="{9F6B7AC7-BCB3-4244-B25A-23CDDD94424B}" srcOrd="0" destOrd="0" presId="urn:microsoft.com/office/officeart/2005/8/layout/lProcess2"/>
    <dgm:cxn modelId="{70895E5F-7FFC-8E4C-8D54-A758AE61183F}" type="presParOf" srcId="{AA498229-2F44-AB4B-B8FF-9E8F57E7E1DB}" destId="{3C5569B6-FD0B-C64E-ABFD-09FBCA665F0A}" srcOrd="0" destOrd="0" presId="urn:microsoft.com/office/officeart/2005/8/layout/lProcess2"/>
    <dgm:cxn modelId="{E27D7651-7228-EA4A-9D51-FD9A42A931AA}" type="presParOf" srcId="{3C5569B6-FD0B-C64E-ABFD-09FBCA665F0A}" destId="{0CB26FD4-9907-2748-832C-F91F21C962A7}" srcOrd="0" destOrd="0" presId="urn:microsoft.com/office/officeart/2005/8/layout/lProcess2"/>
    <dgm:cxn modelId="{2DC6FD2B-760E-9E41-A078-53378CEBADA7}" type="presParOf" srcId="{3C5569B6-FD0B-C64E-ABFD-09FBCA665F0A}" destId="{723B4B6B-62E8-DD4A-8861-DC96C6708683}" srcOrd="1" destOrd="0" presId="urn:microsoft.com/office/officeart/2005/8/layout/lProcess2"/>
    <dgm:cxn modelId="{7F8009B7-C665-7340-9DEA-F237A411ADA0}" type="presParOf" srcId="{3C5569B6-FD0B-C64E-ABFD-09FBCA665F0A}" destId="{CFB91E46-5524-5243-9298-3630DCA76CF4}" srcOrd="2" destOrd="0" presId="urn:microsoft.com/office/officeart/2005/8/layout/lProcess2"/>
    <dgm:cxn modelId="{FE0DC388-AD7F-B341-8B57-7A4165E68326}" type="presParOf" srcId="{CFB91E46-5524-5243-9298-3630DCA76CF4}" destId="{5D51FDE5-4109-FF46-A900-15DEE9CCE2FF}" srcOrd="0" destOrd="0" presId="urn:microsoft.com/office/officeart/2005/8/layout/lProcess2"/>
    <dgm:cxn modelId="{B2000F17-B41A-7849-88E8-2CA0DA5F9314}" type="presParOf" srcId="{5D51FDE5-4109-FF46-A900-15DEE9CCE2FF}" destId="{9F6B7AC7-BCB3-4244-B25A-23CDDD94424B}" srcOrd="0" destOrd="0" presId="urn:microsoft.com/office/officeart/2005/8/layout/lProcess2"/>
    <dgm:cxn modelId="{88584D81-BA7E-9F42-B722-6A08D7BB4F02}" type="presParOf" srcId="{5D51FDE5-4109-FF46-A900-15DEE9CCE2FF}" destId="{33827AAA-650F-0443-AF63-677E041DFFDE}" srcOrd="1" destOrd="0" presId="urn:microsoft.com/office/officeart/2005/8/layout/lProcess2"/>
    <dgm:cxn modelId="{E165D6F4-6BA2-444F-AA91-85669C34975E}" type="presParOf" srcId="{5D51FDE5-4109-FF46-A900-15DEE9CCE2FF}" destId="{F3F77B7A-035D-B349-9DB8-48C9B0CD4D14}" srcOrd="2" destOrd="0" presId="urn:microsoft.com/office/officeart/2005/8/layout/lProcess2"/>
    <dgm:cxn modelId="{7C8AB816-6304-B647-98F2-7EF8E95511B7}" type="presParOf" srcId="{5D51FDE5-4109-FF46-A900-15DEE9CCE2FF}" destId="{95524E04-5C95-6D4A-A6D7-ED6AADF51D29}" srcOrd="3" destOrd="0" presId="urn:microsoft.com/office/officeart/2005/8/layout/lProcess2"/>
    <dgm:cxn modelId="{98A3E909-9371-794C-BEB7-165FA28A268A}" type="presParOf" srcId="{5D51FDE5-4109-FF46-A900-15DEE9CCE2FF}" destId="{3F65BAAA-18B9-4047-82A7-7018E03752A1}" srcOrd="4" destOrd="0" presId="urn:microsoft.com/office/officeart/2005/8/layout/lProcess2"/>
    <dgm:cxn modelId="{CECC3173-AD32-A543-9D3A-4D50CF5547DD}" type="presParOf" srcId="{5D51FDE5-4109-FF46-A900-15DEE9CCE2FF}" destId="{F01004BC-7CAF-1148-9C7F-8A4B94046671}" srcOrd="5" destOrd="0" presId="urn:microsoft.com/office/officeart/2005/8/layout/lProcess2"/>
    <dgm:cxn modelId="{9A38A8EB-542F-9B4A-BDA3-893DB7A7386C}" type="presParOf" srcId="{5D51FDE5-4109-FF46-A900-15DEE9CCE2FF}" destId="{A82AB75B-5168-3348-B180-A3053A31EAEA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26FD4-9907-2748-832C-F91F21C962A7}">
      <dsp:nvSpPr>
        <dsp:cNvPr id="0" name=""/>
        <dsp:cNvSpPr/>
      </dsp:nvSpPr>
      <dsp:spPr>
        <a:xfrm>
          <a:off x="3683" y="0"/>
          <a:ext cx="7536433" cy="35814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 </a:t>
          </a:r>
          <a:r>
            <a:rPr lang="en-US" sz="2600" i="1" kern="1200" dirty="0" smtClean="0">
              <a:solidFill>
                <a:schemeClr val="accent1"/>
              </a:solidFill>
            </a:rPr>
            <a:t>process</a:t>
          </a:r>
          <a:r>
            <a:rPr lang="en-US" sz="2600" i="1" kern="1200" dirty="0" smtClean="0"/>
            <a:t> </a:t>
          </a:r>
          <a:r>
            <a:rPr lang="en-US" sz="2600" kern="1200" dirty="0" smtClean="0"/>
            <a:t>can be defined as:</a:t>
          </a:r>
          <a:endParaRPr lang="en-US" sz="2600" kern="1200" dirty="0"/>
        </a:p>
      </dsp:txBody>
      <dsp:txXfrm>
        <a:off x="3683" y="0"/>
        <a:ext cx="7536433" cy="1074420"/>
      </dsp:txXfrm>
    </dsp:sp>
    <dsp:sp modelId="{9F6B7AC7-BCB3-4244-B25A-23CDDD94424B}">
      <dsp:nvSpPr>
        <dsp:cNvPr id="0" name=""/>
        <dsp:cNvSpPr/>
      </dsp:nvSpPr>
      <dsp:spPr>
        <a:xfrm>
          <a:off x="685790" y="1065812"/>
          <a:ext cx="6172218" cy="5805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A program in execution</a:t>
          </a:r>
        </a:p>
      </dsp:txBody>
      <dsp:txXfrm>
        <a:off x="702794" y="1082816"/>
        <a:ext cx="6138210" cy="546560"/>
      </dsp:txXfrm>
    </dsp:sp>
    <dsp:sp modelId="{F3F77B7A-035D-B349-9DB8-48C9B0CD4D14}">
      <dsp:nvSpPr>
        <dsp:cNvPr id="0" name=""/>
        <dsp:cNvSpPr/>
      </dsp:nvSpPr>
      <dsp:spPr>
        <a:xfrm>
          <a:off x="609612" y="1621140"/>
          <a:ext cx="6324574" cy="451914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An instance of a running program</a:t>
          </a:r>
        </a:p>
      </dsp:txBody>
      <dsp:txXfrm>
        <a:off x="622848" y="1634376"/>
        <a:ext cx="6298102" cy="425442"/>
      </dsp:txXfrm>
    </dsp:sp>
    <dsp:sp modelId="{3F65BAAA-18B9-4047-82A7-7018E03752A1}">
      <dsp:nvSpPr>
        <dsp:cNvPr id="0" name=""/>
        <dsp:cNvSpPr/>
      </dsp:nvSpPr>
      <dsp:spPr>
        <a:xfrm>
          <a:off x="304809" y="2067505"/>
          <a:ext cx="6934181" cy="46442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The entity that can be assigned to, and executed on, a processor</a:t>
          </a:r>
        </a:p>
      </dsp:txBody>
      <dsp:txXfrm>
        <a:off x="318412" y="2081108"/>
        <a:ext cx="6906975" cy="437220"/>
      </dsp:txXfrm>
    </dsp:sp>
    <dsp:sp modelId="{A82AB75B-5168-3348-B180-A3053A31EAEA}">
      <dsp:nvSpPr>
        <dsp:cNvPr id="0" name=""/>
        <dsp:cNvSpPr/>
      </dsp:nvSpPr>
      <dsp:spPr>
        <a:xfrm>
          <a:off x="5" y="2533794"/>
          <a:ext cx="7543788" cy="759835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>
              <a:solidFill>
                <a:schemeClr val="bg1"/>
              </a:solidFill>
            </a:rPr>
            <a:t>A unit of activity characterized by a single sequential thread of execution, a current state, and an associated set of system resources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22260" y="2556049"/>
        <a:ext cx="7499278" cy="715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8C9D4-1E60-5646-9D0B-E75A1AF73A73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9B33A-6985-BA40-9EE9-511699D5C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59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2/5/2018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341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“</a:t>
            </a:r>
            <a:r>
              <a:rPr kumimoji="1"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US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Systems: Internal and Design Principles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”,9/e, by William Stallings, Chapter 2 “</a:t>
            </a:r>
            <a:r>
              <a:rPr kumimoji="1" lang="en-GB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GB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 Overview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”.</a:t>
            </a:r>
            <a:endParaRPr lang="en-AU" dirty="0" smtClean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23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01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50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8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principal tool available to system programmers in developing the early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multiprogramming and multiuser interactive systems was the interrupt. The activity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any job could be suspended by the occurrence of a defined event, such as an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completion. The processor would save some sort of context (e.g., program counter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other registers) and branch to an interrupt-handling routine, which would determine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nature of the interrupt, process the interrupt, and then resume user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interrupted job or some other job.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design of the system software to coordinate these various activities turned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 to be remarkably difficult. With many jobs in progress at any one time, each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involved numerous steps to be performed in sequence, it became impossible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analyze all of the possible combinations of sequences of events. In the absence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systematic means of coordination and cooperation among activities, programmers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resorted to ad hoc methods based on their understanding of the environment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OS had to control. These efforts were vulnerable to subtle 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 whose effects could be observed only when certain relatively rare sequences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actions occurred. These errors were difficult to diagnose because they needed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distinguished from application software errors and hardware errors. Even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error was detected, it was difficult to determine the cause, because the precise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conditions under which the errors appeared were very hard to reproduce. In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terms, there are four main causes of such errors [DENN80a]:</a:t>
            </a:r>
            <a:endParaRPr lang="en-NZ" b="1" dirty="0" smtClean="0"/>
          </a:p>
          <a:p>
            <a:pPr lvl="0"/>
            <a:endParaRPr lang="en-NZ" b="1" dirty="0" smtClean="0"/>
          </a:p>
          <a:p>
            <a:pPr lvl="0"/>
            <a:r>
              <a:rPr lang="en-NZ" b="1" dirty="0" smtClean="0"/>
              <a:t>Improper synchronization:</a:t>
            </a:r>
          </a:p>
          <a:p>
            <a:pPr lvl="0"/>
            <a:endParaRPr lang="en-NZ" b="1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is often the case that a routine must be suspended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awaiting an event elsewhere in the system. For example, a program that initiates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I/O read must wait until the data are available in a buffer before proceeding.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such cases, a signal from some other routine is required. Improper design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signaling mechanism can result in signals being lost or duplicate signals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being received.</a:t>
            </a:r>
            <a:endParaRPr lang="en-NZ" b="1" dirty="0" smtClean="0"/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r>
              <a:rPr lang="en-NZ" b="1" dirty="0" smtClean="0"/>
              <a:t>Failed mutual exclusion: </a:t>
            </a:r>
          </a:p>
          <a:p>
            <a:endParaRPr lang="en-NZ" b="1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is often the case that more than one user or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attempt to make use of a shared resource at the same time. For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two users may attempt to edit the same file at the same time. If these accesses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not controlled, an error can occur. There must be some sort of mutual exclusion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mechanism that permits only one routine at a time to perform an update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against the file. The implementation of such mutual exclusion is difficult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verify as being correct under all possible sequences of events.</a:t>
            </a:r>
            <a:endParaRPr lang="en-NZ" b="1" dirty="0" smtClean="0"/>
          </a:p>
          <a:p>
            <a:endParaRPr lang="en-NZ" dirty="0" smtClean="0"/>
          </a:p>
          <a:p>
            <a:r>
              <a:rPr lang="en-NZ" b="1" dirty="0" smtClean="0"/>
              <a:t>Nondeterminate program operation: </a:t>
            </a:r>
          </a:p>
          <a:p>
            <a:endParaRPr lang="en-NZ" b="1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results of a particular program normally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depend only on the input to that program and not on the activities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other programs in a shared system. But when programs share memory,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execution is interleaved by the processor, they may interfere with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by overwriting common memory areas in unpredictable ways. Thus,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in which various programs are scheduled may affect the outcome of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program.</a:t>
            </a:r>
          </a:p>
          <a:p>
            <a:endParaRPr lang="en-NZ" dirty="0" smtClean="0"/>
          </a:p>
          <a:p>
            <a:r>
              <a:rPr lang="en-NZ" b="1" dirty="0" smtClean="0"/>
              <a:t>Deadlocks: </a:t>
            </a:r>
          </a:p>
          <a:p>
            <a:endParaRPr lang="en-NZ" b="1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is possible for two or more programs to be hung up waiting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other. For example, two programs may each require two I/O devices to perform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operation (e.g., disk to tape copy). One of the programs has seized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of one of the devices and the other program has control of the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device. Each is waiting for the other program to release the desired resource.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 deadlock may depend on the chance timing of resource allocation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release.</a:t>
            </a:r>
            <a:endParaRPr lang="en-NZ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26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We can think of a process as consisting of three components:</a:t>
            </a:r>
          </a:p>
          <a:p>
            <a:pPr lvl="1"/>
            <a:r>
              <a:rPr lang="en-NZ" dirty="0" smtClean="0"/>
              <a:t>• An executable program</a:t>
            </a:r>
          </a:p>
          <a:p>
            <a:pPr lvl="1"/>
            <a:r>
              <a:rPr lang="en-NZ" dirty="0" smtClean="0"/>
              <a:t>• The associated data needed by the program (variables, work space, buffers, etc.)</a:t>
            </a:r>
          </a:p>
          <a:p>
            <a:pPr lvl="1"/>
            <a:r>
              <a:rPr lang="en-NZ" dirty="0" smtClean="0"/>
              <a:t>• The execution context of the program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This last element is essential.</a:t>
            </a:r>
          </a:p>
          <a:p>
            <a:endParaRPr lang="en-NZ" dirty="0" smtClean="0"/>
          </a:p>
          <a:p>
            <a:r>
              <a:rPr lang="en-NZ" dirty="0" smtClean="0"/>
              <a:t>The execution context, or process state, is the internal data by which the OS is able to supervise and control the process.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This internal information is separated from the process, because the OS has information not permitted to the process. 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The context includes all of the information that the OS needs to manage the process and that the processor needs to execute the process properly</a:t>
            </a:r>
            <a:r>
              <a:rPr lang="en-NZ" baseline="0" dirty="0" smtClean="0"/>
              <a:t> including:</a:t>
            </a:r>
          </a:p>
          <a:p>
            <a:pPr lvl="1">
              <a:buFont typeface="Arial" pitchFamily="34" charset="0"/>
              <a:buChar char="•"/>
            </a:pPr>
            <a:r>
              <a:rPr lang="en-NZ" baseline="0" dirty="0" smtClean="0"/>
              <a:t> </a:t>
            </a:r>
            <a:r>
              <a:rPr lang="en-NZ" dirty="0" smtClean="0"/>
              <a:t>contents of the various processor registers, such as the program counter and data registers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And information of use to the OS, such as the priority of the process and whether the process is waiting for the completion of a particular I/O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10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45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2.8 indicates a way in which processes may be managed. Two processes,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and B, exist in portions of main memory. That is, a block of memory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allocated to each process that contains the program, data, and context information.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process is recorded in a process list built and maintained by the OS.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list contains one entry for each process, which includes a pointer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 of the block of memory that contains the process. The entry may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part or all of the execution context of the process. The remainder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 is stored elsewhere, perhaps with the process itself (as indicated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Figure 2.8 ) or frequently in a separate region of memory. The process index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 contains the index into the process list of the process currently controlling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processor. The program counter points to the next instruction in that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executed. The base and limit registers define the region in memory occupied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process: The base register is the starting address of the region of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limit is the size of the region (in bytes or words). The program counter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data references are interpreted relative to the base register and must not exceed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in the limit register. This prevents interprocess interference.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Figure 2.8 , the process index register indicates that process B is executing.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 was previously executing but has been temporarily interrupted.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of all the registers at the moment of A’s interruption were recorded in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context. Later, the OS can perform a process switch and resume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process A. The process switch consists of storing the context of B and restoring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of A. When the program counter is loaded with a value pointing into A’s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area, process A will automatically resume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Briefly, the OS typically provides services in the following areas: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development: The OS provides a variety of facilities and services,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editors and debuggers, to assist the programmer in creating programs.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these services are in the form of utility programs that, while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strictly part of the core of the OS, are supplied with the OS and are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application program development tools.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execution: A number of steps need to be performed to execute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files must be initialized, and other resources must be prepared.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handles these scheduling duties for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I/O devices: Each I/O device requires its own peculiar set of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control signals for operation. The OS provides a uniform interface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hides these details so that programmers can access such devices using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 and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Controlled access to files: For file access, the OS must reflect a detailed understanding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not only the nature of the I/O device (disk drive, tape drive)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the structure of the data contained in the files on the storage medium.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of a system with multiple users, the OS may provide protection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mechanisms to control access to the files.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access: For shared or public systems, the OS controls access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as a whole and to specific system resources. The access function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protection of resources and data from unauthorized users and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resolve conflicts for resource contention.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detection and response: A variety of errors can occur while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running. These include internal and external hardware errors,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memory error, or a device failure or malfunction; and various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errors, such as division by zero, attempt to access forbidden memory location,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inability of the OS to grant the request of an application. In each case,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provide a response that clears the error condition with the least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impact on running applications. The response may range from ending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caused the error, to retrying the operation, to simply reporting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to the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Accounting: A good OS will collect usage statistics for various resources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performance parameters such as response time. On any system,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is useful in anticipating the need for future enhancements and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used for billing purposes.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94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as multiprogramming allows the processor to handle multiple batch jobs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time, multiprogramming can also be used to handle multiple interactive jobs.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latter case, the technique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sharing , because processor time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among multiple users. In a time-sharing system, multiple users simultaneously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the system through terminals, with the OS interleaving the execution of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program in a short burst or quantum of computation. Thus, if there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users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actively requesting service at one time, each user will only see on the average 1/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effective computer capacity, not counting OS overhead. However, given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relatively slow human reaction time, the response time on a properly designed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similar to that on a dedicated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6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batch processing and time sharing use multiprogramming. The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differences are listed in Table 2.3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18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first time-sharing operating systems to be developed was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Compatible Time-Sharing System (CTSS) [CORB62], developed at MIT by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known as Project MAC (Machine-Aided Cognition, or Multiple-Access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Computers). The system was first developed for the IBM 709 in 1961 and later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transferred to an IBM 7094.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Compared to later systems, CTSS is primitive. The system ran on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32,000 36-bit words of main memory, with the resident monitor consuming 5000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that. When control was to be assigned to an interactive user, the user’s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 were loaded into the remaining 27,000 words of main memory. A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always loaded to start at the location of the 5000th word; this simplified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the monitor and memory management. A system clock generated interrupts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rate of approximately one every 0.2 seconds. At each clock interrupt,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regained control and could assign the processor to another user. This technique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slicing 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at regular time intervals, the current user would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preempted and another user loaded in. To preserve the old user program status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later resumption, the old user programs and data were written out to disk before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user programs and data were read in. Subsequently, the old user program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 were restored in main memory when that program was next given a turn.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1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minimize disk traffic, user memory was only written out when the incoming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would overwrite it. This principle is illustrated in Figure 2.7 . Assume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four interactive users with the following memory requirements, in words: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JOB1: 15,000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JOB2: 20,000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JOB3: 5000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JOB4: 10,000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Initially, the monitor loads JOB1 and transfers control to it (a). Later,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decides to transfer control to JOB2. Because JOB2 requires more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JOB1, JOB1 must be written out first, and then JOB2 can be loaded (b).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 JOB3 is loaded in to be run. However, because JOB3 is smaller than JOB2,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portion of JOB2 can remain in memory, reducing disk write time (c). Later,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decides to transfer control back to JOB1. An additional portion of JOB2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written out when JOB1 is loaded back into memory (d). When JOB4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loaded, part of JOB1 and the portion of JOB2 remaining in memory are retained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(e). At this point, if either JOB1 or JOB2 is activated, only a partial load will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required. In this example, it is JOB2 that runs next. This requires that JOB4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remaining resident portion of JOB1 be written out and that the missing portion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JOB2 be read in (f).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0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 to the design of operating systems is the concept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This term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used by the designers of Multics in the 1960s [DALE68]. It is a somewhat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general term than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job. Many definitions have been given for the term process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program in execution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instance of a program running on a computer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entity that can be assigned to and executed on a processor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unit of activity characterized by a single sequential thread of execution,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 state, and an associated set of system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90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2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96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AB668-F8B8-6545-A6AC-1422046B3CA1}" type="datetime1">
              <a:rPr lang="en-US" smtClean="0"/>
              <a:pPr>
                <a:defRPr/>
              </a:pPr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151FB-3744-0345-9C49-41F3504744E0}" type="datetime1">
              <a:rPr lang="en-US" smtClean="0"/>
              <a:pPr>
                <a:defRPr/>
              </a:pPr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F1D37-92F9-D447-B820-9CF391820FDC}" type="datetime1">
              <a:rPr lang="en-US" smtClean="0"/>
              <a:pPr>
                <a:defRPr/>
              </a:pPr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474DC3-6E55-0249-9F80-42692001403E}" type="datetime1">
              <a:rPr lang="en-US" smtClean="0"/>
              <a:pPr>
                <a:defRPr/>
              </a:pPr>
              <a:t>2/5/2018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EAB3-0903-C244-BB28-8BDBF69A3272}" type="datetime1">
              <a:rPr lang="en-US" smtClean="0"/>
              <a:pPr/>
              <a:t>2/5/2018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Pearson Education, Inc., Hoboken, NJ. All rights reserved.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6F782A-617D-6B4F-A3E8-0E3F0D71928C}" type="datetime1">
              <a:rPr lang="en-US" smtClean="0"/>
              <a:pPr>
                <a:defRPr/>
              </a:pPr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3238FDB-2D8C-4804-B582-7DB90366B9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B9A7F3-59B4-2D40-8781-ADEB419E7F18}" type="datetime1">
              <a:rPr lang="en-US" smtClean="0"/>
              <a:pPr>
                <a:defRPr/>
              </a:pPr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7EB8B-B6EB-443D-9CB4-B019CEC8F4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59A73B-4FEC-E64B-B8B2-3B256032E3A8}" type="datetime1">
              <a:rPr lang="en-US" smtClean="0"/>
              <a:pPr>
                <a:defRPr/>
              </a:pPr>
              <a:t>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104A5-FF6A-4891-8FE3-D539A7A66E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5A9074-01BF-D84E-9F0C-F45972CEE124}" type="datetime1">
              <a:rPr lang="en-US" smtClean="0"/>
              <a:pPr>
                <a:defRPr/>
              </a:pPr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CAED90-91B3-9447-B6E7-17CD4CE4348C}" type="datetime1">
              <a:rPr lang="en-US" smtClean="0"/>
              <a:pPr>
                <a:defRPr/>
              </a:pPr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2F6AFE-A857-A843-92E9-57F1E396C66E}" type="datetime1">
              <a:rPr lang="en-US" smtClean="0"/>
              <a:pPr>
                <a:defRPr/>
              </a:pPr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B5596-AFD2-1E44-B28B-BF9F7719C55B}" type="datetime1">
              <a:rPr lang="en-US" smtClean="0"/>
              <a:pPr>
                <a:defRPr/>
              </a:pPr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F5F375-0372-FC4E-98D4-D0F527FDD21A}" type="datetime1">
              <a:rPr lang="en-US" smtClean="0"/>
              <a:pPr>
                <a:defRPr/>
              </a:pPr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3CA008-3437-8142-86EA-08020C92BCEA}" type="datetime1">
              <a:rPr lang="en-US" smtClean="0"/>
              <a:pPr>
                <a:defRPr/>
              </a:pPr>
              <a:t>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974A78-6CA2-A34D-B19F-9317905328BA}" type="datetime1">
              <a:rPr lang="en-US" smtClean="0"/>
              <a:pPr>
                <a:defRPr/>
              </a:pPr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9F47-3AF0-4617-BC60-2E592392BB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2A9383-2F9F-4141-858B-CE101AAFAFF8}" type="datetime1">
              <a:rPr lang="en-US" smtClean="0"/>
              <a:pPr>
                <a:defRPr/>
              </a:pPr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F8B95-FD24-4BC4-B430-69A3136D11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60D9A8-94CE-234C-B239-1C16F808F30C}" type="datetime1">
              <a:rPr lang="en-US" smtClean="0"/>
              <a:pPr>
                <a:defRPr/>
              </a:pPr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D068-AB96-40B8-9FAA-4228627632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12D56B-6499-944B-A7DD-D1B872599C85}" type="datetime1">
              <a:rPr lang="en-US" smtClean="0"/>
              <a:pPr>
                <a:defRPr/>
              </a:pPr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040A0-6A5C-4BDA-AED7-03967CF047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694E6-21D1-354C-B643-AB2E07985321}" type="datetime1">
              <a:rPr lang="en-US" smtClean="0"/>
              <a:pPr>
                <a:defRPr/>
              </a:pPr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29753-AE89-A744-9617-89DDB7494F74}" type="datetime1">
              <a:rPr lang="en-US" smtClean="0"/>
              <a:pPr>
                <a:defRPr/>
              </a:pPr>
              <a:t>2/5/2018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E2187-A39E-4E4F-8C4F-2240FD17F6C8}" type="datetime1">
              <a:rPr lang="en-US" smtClean="0"/>
              <a:pPr>
                <a:defRPr/>
              </a:pPr>
              <a:t>2/5/2018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D749C-D0EF-E448-84D6-68A2993D77E2}" type="datetime1">
              <a:rPr lang="en-US" smtClean="0"/>
              <a:pPr>
                <a:defRPr/>
              </a:pPr>
              <a:t>2/5/2018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F1597-9322-B548-8656-95B86C8FA440}" type="datetime1">
              <a:rPr lang="en-US" smtClean="0"/>
              <a:pPr>
                <a:defRPr/>
              </a:pPr>
              <a:t>2/5/2018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6F5DB-3BC4-454A-83B3-9A25618D5E85}" type="datetime1">
              <a:rPr lang="en-US" smtClean="0"/>
              <a:pPr>
                <a:defRPr/>
              </a:pPr>
              <a:t>2/5/2018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714B0-25FE-EE44-ABEB-EACF19CBCFA2}" type="datetime1">
              <a:rPr lang="en-US" smtClean="0"/>
              <a:pPr>
                <a:defRPr/>
              </a:pPr>
              <a:t>2/5/2018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62B3DED-55C0-7546-A4AF-2F38200E842E}" type="datetime1">
              <a:rPr lang="en-US" smtClean="0"/>
              <a:pPr>
                <a:defRPr/>
              </a:pPr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3B8A8D1-7995-6149-AEF0-6088F2C2522D}" type="datetime1">
              <a:rPr lang="en-US" smtClean="0"/>
              <a:pPr>
                <a:defRPr/>
              </a:pPr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hf sldNum="0" hdr="0" dt="0"/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br>
              <a:rPr lang="en-US" dirty="0" smtClean="0"/>
            </a:br>
            <a:r>
              <a:rPr lang="en-US" dirty="0" smtClean="0"/>
              <a:t>Operating System Overview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Ninth Edition</a:t>
            </a:r>
          </a:p>
          <a:p>
            <a:r>
              <a:rPr lang="en-US" dirty="0" smtClean="0"/>
              <a:t>By William Stallings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457200" y="1905000"/>
            <a:ext cx="2133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Operating Systems:</a:t>
            </a:r>
            <a:b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Internals and Design Principles</a:t>
            </a:r>
            <a:b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endParaRPr lang="en-US" sz="3200" i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015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" y="609600"/>
            <a:ext cx="7824788" cy="106774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System Call Flow Chart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677347"/>
            <a:ext cx="6510337" cy="38784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45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" y="609600"/>
            <a:ext cx="7824788" cy="106774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OS Protection Boundary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" y="1219200"/>
            <a:ext cx="84447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In conclusion system calls are very time consuming</a:t>
            </a:r>
          </a:p>
          <a:p>
            <a:endParaRPr lang="en-US" sz="2800" dirty="0" smtClean="0">
              <a:solidFill>
                <a:srgbClr val="FF0000"/>
              </a:solidFill>
              <a:latin typeface="+mj-lt"/>
            </a:endParaRPr>
          </a:p>
          <a:p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Why ?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Write Arguments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Save relevant data at a well defined location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Make system call</a:t>
            </a:r>
          </a:p>
          <a:p>
            <a:pPr marL="457200" indent="-457200">
              <a:buAutoNum type="arabicPeriod"/>
            </a:pPr>
            <a:endParaRPr lang="en-US" sz="2800" dirty="0" smtClean="0">
              <a:latin typeface="+mj-lt"/>
            </a:endParaRPr>
          </a:p>
          <a:p>
            <a:pPr algn="ctr"/>
            <a:r>
              <a:rPr lang="en-US" sz="2800" dirty="0" smtClean="0">
                <a:solidFill>
                  <a:srgbClr val="00B0F0"/>
                </a:solidFill>
                <a:latin typeface="+mj-lt"/>
              </a:rPr>
              <a:t>Expensive  = no cheap = Time consuming</a:t>
            </a:r>
          </a:p>
          <a:p>
            <a:endParaRPr lang="en-US" sz="2800" dirty="0">
              <a:solidFill>
                <a:srgbClr val="00B0F0"/>
              </a:solidFill>
              <a:latin typeface="+mj-lt"/>
            </a:endParaRPr>
          </a:p>
          <a:p>
            <a:pPr algn="ctr"/>
            <a:r>
              <a:rPr lang="en-US" sz="2800" u="sng" dirty="0" smtClean="0">
                <a:latin typeface="+mj-lt"/>
              </a:rPr>
              <a:t>And we have not mention that it also affects cache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MM = 100ths of cycles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Cache = Cycles</a:t>
            </a:r>
          </a:p>
        </p:txBody>
      </p:sp>
    </p:spTree>
    <p:extLst>
      <p:ext uri="{BB962C8B-B14F-4D97-AF65-F5344CB8AC3E}">
        <p14:creationId xmlns:p14="http://schemas.microsoft.com/office/powerpoint/2010/main" val="138035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" y="609600"/>
            <a:ext cx="7824788" cy="106774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OS Services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" y="1371600"/>
            <a:ext cx="84447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solidFill>
                  <a:srgbClr val="00B0F0"/>
                </a:solidFill>
                <a:latin typeface="+mj-lt"/>
              </a:rPr>
              <a:t>An OS Provides applications with access to the underlying HW. </a:t>
            </a:r>
            <a:r>
              <a:rPr lang="en-US" sz="2300" u="sng" dirty="0" smtClean="0">
                <a:solidFill>
                  <a:srgbClr val="00B0F0"/>
                </a:solidFill>
                <a:latin typeface="+mj-lt"/>
              </a:rPr>
              <a:t>This is done via Services.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rgbClr val="00B050"/>
                </a:solidFill>
                <a:latin typeface="+mj-lt"/>
              </a:rPr>
              <a:t>Scheduler (Access to CPU)</a:t>
            </a:r>
            <a:endParaRPr lang="en-US" sz="2300" dirty="0">
              <a:solidFill>
                <a:srgbClr val="00B050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rgbClr val="00B050"/>
                </a:solidFill>
                <a:latin typeface="+mj-lt"/>
              </a:rPr>
              <a:t>Memory Manager (allocates memory, protection)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rgbClr val="00B050"/>
                </a:solidFill>
                <a:latin typeface="+mj-lt"/>
              </a:rPr>
              <a:t>Block Device Driver (access to disk)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00B0F0"/>
              </a:solidFill>
              <a:latin typeface="+mj-lt"/>
            </a:endParaRPr>
          </a:p>
          <a:p>
            <a:r>
              <a:rPr lang="en-US" sz="2300" dirty="0" smtClean="0">
                <a:solidFill>
                  <a:srgbClr val="00B0F0"/>
                </a:solidFill>
                <a:latin typeface="+mj-lt"/>
              </a:rPr>
              <a:t>2. For app developers those services are available via system calls </a:t>
            </a:r>
          </a:p>
          <a:p>
            <a:endParaRPr lang="en-US" sz="2300" dirty="0">
              <a:latin typeface="+mj-lt"/>
            </a:endParaRPr>
          </a:p>
          <a:p>
            <a:r>
              <a:rPr lang="en-US" sz="2300" dirty="0" smtClean="0">
                <a:solidFill>
                  <a:srgbClr val="00B0F0"/>
                </a:solidFill>
                <a:latin typeface="+mj-lt"/>
              </a:rPr>
              <a:t>3. For management (OS)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300" dirty="0" smtClean="0">
                <a:latin typeface="+mj-lt"/>
              </a:rPr>
              <a:t>Process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300" dirty="0" smtClean="0">
                <a:latin typeface="+mj-lt"/>
              </a:rPr>
              <a:t>File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300" dirty="0" smtClean="0">
                <a:latin typeface="+mj-lt"/>
              </a:rPr>
              <a:t>Device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300" dirty="0" smtClean="0">
                <a:latin typeface="+mj-lt"/>
              </a:rPr>
              <a:t>Memory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300" dirty="0" smtClean="0">
                <a:latin typeface="+mj-lt"/>
              </a:rPr>
              <a:t>Security  and many more</a:t>
            </a:r>
          </a:p>
          <a:p>
            <a:endParaRPr lang="en-US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731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pic>
        <p:nvPicPr>
          <p:cNvPr id="1026" name="Picture 2" descr="https://s3.amazonaws.com/content.udacity-data.com/courses/ud923/notes/ud923-p1l2-windows-vs-linux-system-cal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162800" cy="57644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42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609600"/>
            <a:ext cx="7824788" cy="106774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Types of OS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8247" y="1600200"/>
            <a:ext cx="84447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Monolithic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Modular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Micro Kernel</a:t>
            </a:r>
          </a:p>
        </p:txBody>
      </p:sp>
    </p:spTree>
    <p:extLst>
      <p:ext uri="{BB962C8B-B14F-4D97-AF65-F5344CB8AC3E}">
        <p14:creationId xmlns:p14="http://schemas.microsoft.com/office/powerpoint/2010/main" val="381128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" y="609600"/>
            <a:ext cx="7824788" cy="106774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Monolithic OS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" y="1371600"/>
            <a:ext cx="84447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It was the very 1</a:t>
            </a:r>
            <a:r>
              <a:rPr lang="en-US" sz="2400" baseline="30000" dirty="0" smtClean="0">
                <a:latin typeface="+mj-lt"/>
              </a:rPr>
              <a:t>st</a:t>
            </a:r>
            <a:r>
              <a:rPr lang="en-US" sz="2400" dirty="0" smtClean="0">
                <a:latin typeface="+mj-lt"/>
              </a:rPr>
              <a:t> type of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In this type of OS, any service that any application or hardware may require is already part of the OS,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for example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</a:rPr>
              <a:t>File System for Random I/O (Data Bases)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</a:rPr>
              <a:t>File Systems for sequential I/O (For other activities not related to DB)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</a:rPr>
              <a:t>Process and Threads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</a:rPr>
              <a:t>File Management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</a:rPr>
              <a:t>Device Drivers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</a:rPr>
              <a:t>Memory Management</a:t>
            </a:r>
          </a:p>
          <a:p>
            <a:endParaRPr lang="en-US" sz="24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55344" y="4495800"/>
            <a:ext cx="414729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  <a:latin typeface="+mj-lt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Large, to much code, debugging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Customization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Portability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Memory footprint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Performance</a:t>
            </a:r>
            <a:endParaRPr lang="en-US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850" y="4495800"/>
            <a:ext cx="4177553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  <a:latin typeface="+mj-lt"/>
              </a:rPr>
              <a:t>PROS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Everything that is needed is already included (abstractions, services)</a:t>
            </a: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717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" y="609600"/>
            <a:ext cx="7824788" cy="106774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Modular OS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" y="1371600"/>
            <a:ext cx="84447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It was the very 2</a:t>
            </a:r>
            <a:r>
              <a:rPr lang="en-US" sz="2000" baseline="30000" dirty="0" smtClean="0">
                <a:latin typeface="+mj-lt"/>
              </a:rPr>
              <a:t>nd</a:t>
            </a:r>
            <a:r>
              <a:rPr lang="en-US" sz="2000" dirty="0" smtClean="0">
                <a:latin typeface="+mj-lt"/>
              </a:rPr>
              <a:t>  type of design (LINUX)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In this type of OS, any service that any application or hardware may require `</a:t>
            </a:r>
            <a:r>
              <a:rPr lang="en-US" sz="2000" u="sng" dirty="0" smtClean="0">
                <a:solidFill>
                  <a:srgbClr val="FF0000"/>
                </a:solidFill>
                <a:latin typeface="+mj-lt"/>
              </a:rPr>
              <a:t>CAN BE ADDED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 as a </a:t>
            </a:r>
            <a:r>
              <a:rPr lang="en-US" sz="2000" u="sng" dirty="0" smtClean="0">
                <a:solidFill>
                  <a:srgbClr val="FF0000"/>
                </a:solidFill>
                <a:latin typeface="+mj-lt"/>
              </a:rPr>
              <a:t>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The OS specifies certain type of interfaces that any module needs to implement if it wants to become part of the 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  <a:latin typeface="+mj-lt"/>
              </a:rPr>
              <a:t>You can dynamically install new modules in the 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  <a:latin typeface="+mj-lt"/>
              </a:rPr>
              <a:t>DB </a:t>
            </a:r>
            <a:r>
              <a:rPr lang="en-US" sz="2000" dirty="0" smtClean="0">
                <a:solidFill>
                  <a:srgbClr val="00B050"/>
                </a:solidFill>
                <a:latin typeface="+mj-lt"/>
                <a:sym typeface="Wingdings" panose="05000000000000000000" pitchFamily="2" charset="2"/>
              </a:rPr>
              <a:t> Lets install and run the random File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  <a:latin typeface="+mj-lt"/>
                <a:sym typeface="Wingdings" panose="05000000000000000000" pitchFamily="2" charset="2"/>
              </a:rPr>
              <a:t>No DB  Lets install and run a sequential File System</a:t>
            </a:r>
            <a:endParaRPr lang="en-US" sz="2000" dirty="0" smtClean="0">
              <a:solidFill>
                <a:srgbClr val="00B050"/>
              </a:solidFill>
              <a:latin typeface="+mj-lt"/>
            </a:endParaRPr>
          </a:p>
          <a:p>
            <a:endParaRPr lang="en-US" sz="20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02256" y="4255531"/>
            <a:ext cx="4147297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rgbClr val="FF0000"/>
                </a:solidFill>
                <a:latin typeface="+mj-lt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Indirectly can impact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Although easier, maintenance can still be an issue because the code for different modules may come from different despaired source, which may be a source of bugs</a:t>
            </a:r>
            <a:endParaRPr lang="en-US" sz="2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623" y="4255531"/>
            <a:ext cx="4177553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  <a:latin typeface="+mj-lt"/>
              </a:rPr>
              <a:t>PROS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Customizable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Modular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Easy to maintain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Smaller footprint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Less resources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382458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" y="609600"/>
            <a:ext cx="7824788" cy="106774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Micro Kernel type 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76886" y="1450180"/>
            <a:ext cx="23198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Mode</a:t>
            </a:r>
            <a:endParaRPr lang="en-US" sz="28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18247" y="3527940"/>
            <a:ext cx="8520953" cy="15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39000" y="3158608"/>
            <a:ext cx="1600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BOUNDARY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5905500"/>
            <a:ext cx="9977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0969" y="4503275"/>
            <a:ext cx="17932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IPC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92777" y="4518117"/>
            <a:ext cx="17932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7699" y="4511034"/>
            <a:ext cx="17932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 Space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7987" y="3805381"/>
            <a:ext cx="291601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 Mode</a:t>
            </a:r>
            <a:endParaRPr lang="en-US" sz="28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0224" y="1262412"/>
            <a:ext cx="926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  <a:latin typeface="+mj-lt"/>
              </a:rPr>
              <a:t>APP1</a:t>
            </a:r>
          </a:p>
          <a:p>
            <a:r>
              <a:rPr lang="en-US" sz="2000" dirty="0" smtClean="0">
                <a:latin typeface="+mj-lt"/>
              </a:rPr>
              <a:t>Dbase</a:t>
            </a:r>
            <a:endParaRPr lang="en-US" sz="2000" dirty="0">
              <a:latin typeface="+mj-lt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45" y="2185444"/>
            <a:ext cx="345310" cy="115289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579937" y="1143473"/>
            <a:ext cx="1276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  <a:latin typeface="+mj-lt"/>
              </a:rPr>
              <a:t>APP2</a:t>
            </a:r>
          </a:p>
          <a:p>
            <a:r>
              <a:rPr lang="en-US" sz="2000" dirty="0" smtClean="0">
                <a:latin typeface="+mj-lt"/>
              </a:rPr>
              <a:t>File System</a:t>
            </a:r>
            <a:endParaRPr lang="en-US" sz="2000" dirty="0">
              <a:latin typeface="+mj-lt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922" y="2190383"/>
            <a:ext cx="345310" cy="115289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785895" y="1145565"/>
            <a:ext cx="9261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  <a:latin typeface="+mj-lt"/>
              </a:rPr>
              <a:t>APP3</a:t>
            </a:r>
          </a:p>
          <a:p>
            <a:r>
              <a:rPr lang="en-US" sz="2000" dirty="0" smtClean="0">
                <a:latin typeface="+mj-lt"/>
              </a:rPr>
              <a:t>Disk Driver</a:t>
            </a:r>
            <a:endParaRPr lang="en-US" sz="2000" dirty="0">
              <a:latin typeface="+mj-lt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131" y="2179483"/>
            <a:ext cx="345310" cy="1152891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258720" y="1711790"/>
            <a:ext cx="214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App1, App2, App3 will RUN OUT of the Kernel Level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Explosion 2 38"/>
          <p:cNvSpPr/>
          <p:nvPr/>
        </p:nvSpPr>
        <p:spPr>
          <a:xfrm>
            <a:off x="3382394" y="886335"/>
            <a:ext cx="3817042" cy="2656965"/>
          </a:xfrm>
          <a:prstGeom prst="irregularSeal2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63285" y="4191000"/>
            <a:ext cx="7275815" cy="1066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157465" y="5905500"/>
            <a:ext cx="9977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5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8247" y="1371600"/>
            <a:ext cx="85209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OS for Embedded kind of devices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Only require the most basic primitives at the OS 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Level.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609600"/>
            <a:ext cx="7824788" cy="106774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Micro Kernel type 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36294" y="2895600"/>
            <a:ext cx="414729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rgbClr val="FF0000"/>
                </a:solidFill>
                <a:latin typeface="+mj-lt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Portability (hurt because it is very customized)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Complexity of SW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Cost of Kernel Crossing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895600"/>
            <a:ext cx="4177553" cy="1908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  <a:latin typeface="+mj-lt"/>
              </a:rPr>
              <a:t>PROS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Very Small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Low Overhead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Good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Easy to verify/Test that the code does what is expected to do</a:t>
            </a:r>
          </a:p>
        </p:txBody>
      </p:sp>
    </p:spTree>
    <p:extLst>
      <p:ext uri="{BB962C8B-B14F-4D97-AF65-F5344CB8AC3E}">
        <p14:creationId xmlns:p14="http://schemas.microsoft.com/office/powerpoint/2010/main" val="301983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81" y="2057400"/>
            <a:ext cx="7058025" cy="3505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5800" y="609600"/>
            <a:ext cx="7824788" cy="106774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Linux Architecture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6781800" y="4038600"/>
            <a:ext cx="1295400" cy="76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1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sz="4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Objectives</a:t>
            </a:r>
            <a:endParaRPr lang="en-US" sz="4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18246" y="1905000"/>
            <a:ext cx="8520954" cy="4953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000" dirty="0" smtClean="0"/>
              <a:t>Understand Time Sharing Systems</a:t>
            </a:r>
          </a:p>
          <a:p>
            <a:pPr>
              <a:spcBef>
                <a:spcPts val="600"/>
              </a:spcBef>
            </a:pPr>
            <a:r>
              <a:rPr lang="en-US" sz="3000" dirty="0" smtClean="0"/>
              <a:t>Differences between Batch Multiprogramming and Time Sharing Systems</a:t>
            </a:r>
          </a:p>
          <a:p>
            <a:pPr>
              <a:spcBef>
                <a:spcPts val="600"/>
              </a:spcBef>
            </a:pPr>
            <a:r>
              <a:rPr lang="en-US" sz="3000" dirty="0" smtClean="0"/>
              <a:t>OS Design Principles</a:t>
            </a:r>
          </a:p>
          <a:p>
            <a:pPr>
              <a:spcBef>
                <a:spcPts val="600"/>
              </a:spcBef>
            </a:pPr>
            <a:r>
              <a:rPr lang="en-US" sz="3000" dirty="0" smtClean="0"/>
              <a:t>OS Protection Boundary</a:t>
            </a:r>
          </a:p>
          <a:p>
            <a:pPr>
              <a:spcBef>
                <a:spcPts val="600"/>
              </a:spcBef>
            </a:pPr>
            <a:r>
              <a:rPr lang="en-US" sz="3000" dirty="0" smtClean="0"/>
              <a:t>OS Services</a:t>
            </a:r>
          </a:p>
          <a:p>
            <a:pPr>
              <a:spcBef>
                <a:spcPts val="600"/>
              </a:spcBef>
            </a:pPr>
            <a:r>
              <a:rPr lang="en-US" sz="3000" dirty="0" smtClean="0"/>
              <a:t>Systems Calls </a:t>
            </a:r>
          </a:p>
          <a:p>
            <a:pPr>
              <a:spcBef>
                <a:spcPts val="600"/>
              </a:spcBef>
            </a:pPr>
            <a:r>
              <a:rPr lang="en-US" sz="3000" dirty="0" smtClean="0"/>
              <a:t>Types of OS</a:t>
            </a:r>
          </a:p>
          <a:p>
            <a:pPr>
              <a:spcBef>
                <a:spcPts val="600"/>
              </a:spcBef>
            </a:pPr>
            <a:endParaRPr lang="en-US" sz="3000" dirty="0" smtClean="0"/>
          </a:p>
          <a:p>
            <a:pPr>
              <a:spcBef>
                <a:spcPts val="600"/>
              </a:spcBef>
            </a:pPr>
            <a:endParaRPr lang="en-US" sz="3000" dirty="0" smtClean="0"/>
          </a:p>
          <a:p>
            <a:pPr>
              <a:spcBef>
                <a:spcPts val="600"/>
              </a:spcBef>
            </a:pPr>
            <a:endParaRPr lang="en-US" sz="3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396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609600"/>
            <a:ext cx="7824788" cy="106774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Linux Kernel (Arch)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50" name="Picture 2" descr="Image result for Linux Kern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77" y="1447800"/>
            <a:ext cx="8609806" cy="484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60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7519988" cy="12963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133600"/>
            <a:ext cx="8229600" cy="4267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Fundamental to the structure of operating systems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914400" y="2895600"/>
          <a:ext cx="75438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853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" y="609600"/>
            <a:ext cx="7824788" cy="106774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" y="1371600"/>
            <a:ext cx="84447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+mj-lt"/>
              </a:rPr>
              <a:t>State of Execution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+mj-lt"/>
              </a:rPr>
              <a:t>Parts and temporary Holding Area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+mj-lt"/>
              </a:rPr>
              <a:t>May require special Hardware</a:t>
            </a:r>
          </a:p>
          <a:p>
            <a:pPr marL="457200" indent="-457200">
              <a:buAutoNum type="arabicPeriod"/>
            </a:pP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Let’s examine each one of these</a:t>
            </a:r>
          </a:p>
          <a:p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670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" y="609600"/>
            <a:ext cx="7824788" cy="106774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" y="1371600"/>
            <a:ext cx="84447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  <a:latin typeface="+mj-lt"/>
              </a:rPr>
              <a:t>State of Execution</a:t>
            </a:r>
          </a:p>
          <a:p>
            <a:endParaRPr lang="en-US" sz="2400" u="sng" dirty="0" smtClean="0">
              <a:solidFill>
                <a:srgbClr val="FF0000"/>
              </a:solidFill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Program Counter </a:t>
            </a:r>
            <a:r>
              <a:rPr lang="en-US" sz="2400" dirty="0" smtClean="0">
                <a:latin typeface="+mj-lt"/>
              </a:rPr>
              <a:t>(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PC</a:t>
            </a:r>
            <a:r>
              <a:rPr lang="en-US" sz="2400" dirty="0" smtClean="0">
                <a:latin typeface="+mj-lt"/>
              </a:rPr>
              <a:t>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Stack Pointer </a:t>
            </a:r>
            <a:r>
              <a:rPr lang="en-US" sz="2400" dirty="0" smtClean="0">
                <a:latin typeface="+mj-lt"/>
              </a:rPr>
              <a:t>(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SP</a:t>
            </a:r>
            <a:r>
              <a:rPr lang="en-US" sz="2400" dirty="0" smtClean="0">
                <a:latin typeface="+mj-lt"/>
              </a:rPr>
              <a:t>)</a:t>
            </a:r>
          </a:p>
          <a:p>
            <a:pPr lvl="1"/>
            <a:r>
              <a:rPr lang="en-US" sz="2400" dirty="0" smtClean="0">
                <a:latin typeface="+mj-lt"/>
              </a:rPr>
              <a:t>These info will be used by and will help the OS to decide how to schedule the process or how to swap multiple processes among other tasks.</a:t>
            </a:r>
          </a:p>
        </p:txBody>
      </p:sp>
    </p:spTree>
    <p:extLst>
      <p:ext uri="{BB962C8B-B14F-4D97-AF65-F5344CB8AC3E}">
        <p14:creationId xmlns:p14="http://schemas.microsoft.com/office/powerpoint/2010/main" val="40795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" y="609600"/>
            <a:ext cx="7824788" cy="106774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" y="1371600"/>
            <a:ext cx="84447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  <a:latin typeface="+mj-lt"/>
              </a:rPr>
              <a:t>Parts and Temporary holding Area</a:t>
            </a:r>
          </a:p>
          <a:p>
            <a:endParaRPr lang="en-US" sz="2400" dirty="0" smtClean="0">
              <a:solidFill>
                <a:srgbClr val="FF0000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To execute the process needs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We need to know the status of the corresponding registries associated with the process(</a:t>
            </a:r>
            <a:r>
              <a:rPr lang="en-US" sz="2400" dirty="0" err="1" smtClean="0">
                <a:latin typeface="+mj-lt"/>
              </a:rPr>
              <a:t>es</a:t>
            </a:r>
            <a:r>
              <a:rPr lang="en-US" sz="2400" dirty="0" smtClean="0">
                <a:latin typeface="+mj-lt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It also has a holding area (memory)</a:t>
            </a:r>
          </a:p>
        </p:txBody>
      </p:sp>
    </p:spTree>
    <p:extLst>
      <p:ext uri="{BB962C8B-B14F-4D97-AF65-F5344CB8AC3E}">
        <p14:creationId xmlns:p14="http://schemas.microsoft.com/office/powerpoint/2010/main" val="419925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" y="609600"/>
            <a:ext cx="7824788" cy="106774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" y="1371600"/>
            <a:ext cx="84447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  <a:latin typeface="+mj-lt"/>
              </a:rPr>
              <a:t>May Require HW access</a:t>
            </a:r>
          </a:p>
          <a:p>
            <a:endParaRPr lang="en-US" sz="2400" dirty="0" smtClean="0">
              <a:solidFill>
                <a:srgbClr val="FF0000"/>
              </a:solidFill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I/O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Disk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3316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" y="609600"/>
            <a:ext cx="7824788" cy="106774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(Definition)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5817" y="1446514"/>
            <a:ext cx="84447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Application </a:t>
            </a:r>
            <a:r>
              <a:rPr lang="en-US" sz="2400" dirty="0" smtClean="0">
                <a:latin typeface="+mj-lt"/>
                <a:sym typeface="Wingdings" panose="05000000000000000000" pitchFamily="2" charset="2"/>
              </a:rPr>
              <a:t> Example Word  is a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Static Entity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+mj-lt"/>
                <a:sym typeface="Wingdings" panose="05000000000000000000" pitchFamily="2" charset="2"/>
              </a:rPr>
              <a:t>Application is launched (executed and loaded in memory)  it Becomes  </a:t>
            </a:r>
            <a:r>
              <a:rPr lang="en-US" sz="2400" dirty="0" smtClean="0">
                <a:solidFill>
                  <a:srgbClr val="00B0F0"/>
                </a:solidFill>
                <a:latin typeface="+mj-lt"/>
                <a:sym typeface="Wingdings" panose="05000000000000000000" pitchFamily="2" charset="2"/>
              </a:rPr>
              <a:t>Dynamic Entity </a:t>
            </a:r>
            <a:r>
              <a:rPr lang="en-US" sz="2400" dirty="0" smtClean="0">
                <a:latin typeface="+mj-lt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olidFill>
                  <a:srgbClr val="00B0F0"/>
                </a:solidFill>
                <a:latin typeface="+mj-lt"/>
                <a:sym typeface="Wingdings" panose="05000000000000000000" pitchFamily="2" charset="2"/>
              </a:rPr>
              <a:t>Process</a:t>
            </a:r>
          </a:p>
          <a:p>
            <a:endParaRPr lang="en-US" sz="2400" dirty="0" smtClean="0">
              <a:solidFill>
                <a:srgbClr val="00B0F0"/>
              </a:solidFill>
              <a:latin typeface="+mj-lt"/>
            </a:endParaRPr>
          </a:p>
          <a:p>
            <a:endParaRPr lang="en-US" sz="2400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586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18247" y="533400"/>
            <a:ext cx="844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What does a process looks like?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95065"/>
            <a:ext cx="2590800" cy="2790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86953" y="995065"/>
            <a:ext cx="557604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pretty much encloses all the state of a running applications, this includes all the elements on the figure on the left. 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OS provides an abstraction to work on it, and such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given in the form of an </a:t>
            </a:r>
            <a:r>
              <a:rPr lang="en-US" sz="2000" b="1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A0 to An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MAIN MEMORY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latin typeface="Centaur" panose="020305040502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(Code) and Data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Known as static state, because these are available when the process 1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initialize.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8247" y="4772799"/>
            <a:ext cx="7073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section is dynamically created during execution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8247" y="5557718"/>
            <a:ext cx="75303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Shrinks and grows during execution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2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18247" y="533400"/>
            <a:ext cx="844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What does a process looks like?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95065"/>
            <a:ext cx="2590800" cy="2790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86953" y="995065"/>
            <a:ext cx="557604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[A0, An] are VA (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These addresses are not 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Main Memory addresses (MMA)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Memory Addresses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known as 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Main Memory Addresses.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responsibles</a:t>
            </a: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taking care of the mapping between VA and MMA are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Managing HW 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Tables (OS Component)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page Table Entry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0x01F9</a:t>
            </a: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0x0A0A</a:t>
            </a: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{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MMA</a:t>
            </a: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5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18247" y="533400"/>
            <a:ext cx="844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What does a process looks like?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95065"/>
            <a:ext cx="2590800" cy="2790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86953" y="995065"/>
            <a:ext cx="557604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[A0, An] are VA (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These addresses are not 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Main Memory addresses (MMA)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Memory Addresses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known as 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Main Memory Addresses.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responsibles</a:t>
            </a: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taking care of the mapping between VA and MMA are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Managing HW 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Tables (OS Component)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page Table Entry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0x01F9</a:t>
            </a: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0x0A0A</a:t>
            </a: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{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MMA</a:t>
            </a: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9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Time-Sharing Systems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14799"/>
          </a:xfrm>
        </p:spPr>
        <p:txBody>
          <a:bodyPr>
            <a:normAutofit/>
          </a:bodyPr>
          <a:lstStyle/>
          <a:p>
            <a:r>
              <a:rPr lang="en-US" sz="2900" dirty="0" smtClean="0"/>
              <a:t>Can be used to handle multiple interactive jobs</a:t>
            </a:r>
          </a:p>
          <a:p>
            <a:r>
              <a:rPr lang="en-US" sz="2900" dirty="0" smtClean="0"/>
              <a:t>Processor time is shared among multiple users</a:t>
            </a:r>
          </a:p>
          <a:p>
            <a:r>
              <a:rPr lang="en-US" sz="2900" dirty="0" smtClean="0"/>
              <a:t>Multiple users simultaneously access the system through terminals, with the OS interleaving the execution of each user program in a short burst or quantum of computation</a:t>
            </a:r>
            <a:endParaRPr lang="en-US" sz="2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06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18247" y="533400"/>
            <a:ext cx="844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How does the OS know what a process is doing.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933" y="894321"/>
            <a:ext cx="2128852" cy="33696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8247" y="1066800"/>
            <a:ext cx="463475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PCB - What does it mean?:</a:t>
            </a:r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Control  Block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it?</a:t>
            </a:r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data structure that the OS maintains for each process that it manages.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else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and initialized when the process is initially created, example: PC (Program Counter) will be set to point into the very 1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 in that process.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Fields will be dynamically modified, for example: imagine that a process requests more memory, if granted the OS will update “memory limits”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will change quite frequently. Example PC. CPU will take care of it.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952" y="4263954"/>
            <a:ext cx="1928813" cy="26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4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7717" y="1295400"/>
            <a:ext cx="852095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defined as the mechanism used by the OS to switch the execution from the context of one process to the context of another process.</a:t>
            </a:r>
          </a:p>
          <a:p>
            <a:pPr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 is Expensive</a:t>
            </a:r>
          </a:p>
          <a:p>
            <a:pPr>
              <a:spcBef>
                <a:spcPts val="0"/>
              </a:spcBef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Cost: 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cycles associated with all the loading and store instructions</a:t>
            </a:r>
          </a:p>
          <a:p>
            <a:pPr>
              <a:spcBef>
                <a:spcPts val="0"/>
              </a:spcBef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Indirect Cost: 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cache</a:t>
            </a:r>
          </a:p>
          <a:p>
            <a:pPr>
              <a:spcBef>
                <a:spcPts val="0"/>
              </a:spcBef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609600"/>
            <a:ext cx="7824788" cy="106774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503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57200"/>
            <a:ext cx="7824788" cy="1143948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Causes of Errors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2133600"/>
            <a:ext cx="3657600" cy="3276600"/>
          </a:xfrm>
        </p:spPr>
        <p:txBody>
          <a:bodyPr>
            <a:normAutofit fontScale="85000" lnSpcReduction="20000"/>
          </a:bodyPr>
          <a:lstStyle/>
          <a:p>
            <a:r>
              <a:rPr lang="en-US" sz="2588" b="1" dirty="0" smtClean="0"/>
              <a:t>Nondeterminate program operation</a:t>
            </a:r>
          </a:p>
          <a:p>
            <a:pPr lvl="1"/>
            <a:r>
              <a:rPr lang="en-US" sz="2000" dirty="0" smtClean="0"/>
              <a:t>When programs share memory, and their execution is interleaved by the processor, they may interfere with each other by overwriting common memory areas in unpredictable ways</a:t>
            </a:r>
          </a:p>
          <a:p>
            <a:pPr lvl="1"/>
            <a:r>
              <a:rPr lang="en-US" sz="2000" dirty="0" smtClean="0"/>
              <a:t>The order in which programs are scheduled may affect the outcome of any particular program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5486400" y="5257800"/>
            <a:ext cx="3429000" cy="144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dirty="0" smtClean="0"/>
              <a:t>Deadlocks</a:t>
            </a:r>
          </a:p>
          <a:p>
            <a:pPr lvl="1">
              <a:lnSpc>
                <a:spcPct val="80000"/>
              </a:lnSpc>
            </a:pPr>
            <a:r>
              <a:rPr lang="en-US" sz="1700" dirty="0" smtClean="0"/>
              <a:t>It is possible for two or more programs to be hung up waiting for each other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304800" y="2133600"/>
            <a:ext cx="3657600" cy="2209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378" b="1" dirty="0" smtClean="0"/>
              <a:t>Improper synchronization</a:t>
            </a:r>
          </a:p>
          <a:p>
            <a:pPr lvl="1"/>
            <a:r>
              <a:rPr lang="en-US" sz="1882" dirty="0" smtClean="0"/>
              <a:t>It is often the case that a routine must be suspended awaiting an event elsewhere in the system</a:t>
            </a:r>
          </a:p>
          <a:p>
            <a:pPr lvl="1"/>
            <a:r>
              <a:rPr lang="en-US" sz="1882" dirty="0" smtClean="0"/>
              <a:t>Improper design of the signaling mechanism can result in loss or duplication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>
          <a:xfrm>
            <a:off x="304800" y="4419600"/>
            <a:ext cx="3733800" cy="2209800"/>
          </a:xfrm>
        </p:spPr>
        <p:txBody>
          <a:bodyPr>
            <a:normAutofit fontScale="70000" lnSpcReduction="20000"/>
          </a:bodyPr>
          <a:lstStyle/>
          <a:p>
            <a:r>
              <a:rPr lang="en-US" sz="3143" b="1" dirty="0" smtClean="0"/>
              <a:t>Failed mutual exclusion</a:t>
            </a:r>
          </a:p>
          <a:p>
            <a:pPr lvl="1"/>
            <a:r>
              <a:rPr lang="en-US" sz="2286" dirty="0" smtClean="0"/>
              <a:t>More than one user or program attempts to make use of a shared resource at the same time</a:t>
            </a:r>
          </a:p>
          <a:p>
            <a:pPr lvl="1"/>
            <a:r>
              <a:rPr lang="en-US" sz="2286" dirty="0" smtClean="0"/>
              <a:t>There must be some sort of mutual exclusion mechanism that permits only one routine at a time to perform an update against the file</a:t>
            </a:r>
            <a:endParaRPr lang="en-US" sz="2286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863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153400" cy="1323041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Components of </a:t>
            </a:r>
            <a:b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Process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4648200" y="2133600"/>
            <a:ext cx="4114800" cy="4343400"/>
          </a:xfrm>
        </p:spPr>
        <p:txBody>
          <a:bodyPr>
            <a:normAutofit fontScale="92500" lnSpcReduction="20000"/>
          </a:bodyPr>
          <a:lstStyle/>
          <a:p>
            <a:pPr marL="236538" lvl="1" indent="-236538"/>
            <a:r>
              <a:rPr lang="en-US" sz="3000" dirty="0" smtClean="0"/>
              <a:t>The execution context is   essential:</a:t>
            </a:r>
          </a:p>
          <a:p>
            <a:pPr lvl="1"/>
            <a:r>
              <a:rPr lang="en-US" sz="2400" dirty="0" smtClean="0"/>
              <a:t>It is the internal data by which the OS is able to supervise and control the process</a:t>
            </a:r>
          </a:p>
          <a:p>
            <a:pPr lvl="1"/>
            <a:r>
              <a:rPr lang="en-US" sz="2400" dirty="0" smtClean="0"/>
              <a:t>Includes the contents of the various process registers</a:t>
            </a:r>
          </a:p>
          <a:p>
            <a:pPr lvl="1"/>
            <a:r>
              <a:rPr lang="en-US" sz="2400" dirty="0" smtClean="0"/>
              <a:t>Includes information such as the priority of the process and whether the process is waiting for the completion of a particular I/O event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>
          <a:xfrm>
            <a:off x="381000" y="2133600"/>
            <a:ext cx="3657600" cy="4267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 process contains three components:</a:t>
            </a:r>
          </a:p>
          <a:p>
            <a:pPr lvl="1"/>
            <a:r>
              <a:rPr lang="en-US" sz="2200" dirty="0" smtClean="0"/>
              <a:t>An executable program</a:t>
            </a:r>
          </a:p>
          <a:p>
            <a:pPr lvl="1"/>
            <a:r>
              <a:rPr lang="en-US" sz="2200" dirty="0" smtClean="0"/>
              <a:t>The associated data needed by the program (variables, work space, buffers, etc.)</a:t>
            </a:r>
          </a:p>
          <a:p>
            <a:pPr lvl="1"/>
            <a:r>
              <a:rPr lang="en-US" sz="2200" dirty="0" smtClean="0"/>
              <a:t>The execution context (or “process state”) of the program</a:t>
            </a:r>
            <a:endParaRPr lang="en-US" sz="2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710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18247" y="533400"/>
            <a:ext cx="844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Let’s look into this more carefully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247" y="1066800"/>
            <a:ext cx="85209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Conditions: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process (P1, P2)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 {PCB_P1, PCB_P2}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{Registers = Only One PCB at a Time}</a:t>
            </a:r>
          </a:p>
          <a:p>
            <a:pPr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Students: Take Notes</a:t>
            </a:r>
          </a:p>
          <a:p>
            <a:pPr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685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58368" y="3200400"/>
            <a:ext cx="2846832" cy="3352800"/>
          </a:xfrm>
        </p:spPr>
        <p:txBody>
          <a:bodyPr/>
          <a:lstStyle/>
          <a:p>
            <a:pPr>
              <a:buSzPct val="150000"/>
              <a:buFont typeface="Wingdings" charset="2"/>
              <a:buChar char="§"/>
            </a:pPr>
            <a:r>
              <a:rPr lang="en-US" dirty="0" smtClean="0"/>
              <a:t> The entire state of the process at any instant is contained in its context</a:t>
            </a:r>
          </a:p>
          <a:p>
            <a:pPr>
              <a:buSzPct val="150000"/>
              <a:buFont typeface="Wingdings" charset="2"/>
              <a:buChar char="§"/>
            </a:pPr>
            <a:r>
              <a:rPr lang="en-US" dirty="0" smtClean="0"/>
              <a:t> New features can be designed and incorporated into the OS by expanding the context to include any new information needed to support the feature</a:t>
            </a:r>
          </a:p>
        </p:txBody>
      </p:sp>
      <p:pic>
        <p:nvPicPr>
          <p:cNvPr id="7" name="Picture 6" descr="f8.pdf"/>
          <p:cNvPicPr>
            <a:picLocks noChangeAspect="1"/>
          </p:cNvPicPr>
          <p:nvPr/>
        </p:nvPicPr>
        <p:blipFill>
          <a:blip r:embed="rId3"/>
          <a:srcRect l="2353" t="12727" r="24706" b="21818"/>
          <a:stretch>
            <a:fillRect/>
          </a:stretch>
        </p:blipFill>
        <p:spPr>
          <a:xfrm>
            <a:off x="3581400" y="533400"/>
            <a:ext cx="5183643" cy="60198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396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168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81200"/>
            <a:ext cx="8537331" cy="18613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1000" y="4114800"/>
            <a:ext cx="838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+mn-lt"/>
              </a:rPr>
              <a:t>Table 2.3   Batch Multiprogramming versus Time Sharing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 smtClean="0">
                <a:solidFill>
                  <a:schemeClr val="accent1">
                    <a:lumMod val="75000"/>
                  </a:schemeClr>
                </a:solidFill>
              </a:rPr>
              <a:t>Compatible Time-Sharing System (CTSS)</a:t>
            </a:r>
            <a:endParaRPr lang="en-NZ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549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orient="vert" idx="4294967295"/>
          </p:nvPr>
        </p:nvSpPr>
        <p:spPr>
          <a:xfrm>
            <a:off x="457200" y="2057400"/>
            <a:ext cx="7874000" cy="44958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NZ" sz="2400" dirty="0" smtClean="0"/>
              <a:t>One of the first time-sharing operating systems</a:t>
            </a:r>
          </a:p>
          <a:p>
            <a:pPr marL="282575" lvl="1" indent="-282575">
              <a:spcBef>
                <a:spcPts val="0"/>
              </a:spcBef>
            </a:pPr>
            <a:r>
              <a:rPr lang="en-NZ" sz="2400" dirty="0" smtClean="0"/>
              <a:t>Developed at MIT by a group known as Project MAC</a:t>
            </a:r>
          </a:p>
          <a:p>
            <a:pPr marL="282575" lvl="1" indent="-282575">
              <a:spcBef>
                <a:spcPts val="0"/>
              </a:spcBef>
            </a:pPr>
            <a:r>
              <a:rPr lang="en-NZ" sz="2400" dirty="0" smtClean="0"/>
              <a:t>The system was first developed for the IBM 709 in 1961</a:t>
            </a:r>
          </a:p>
          <a:p>
            <a:pPr marL="282575" lvl="1" indent="-282575">
              <a:spcBef>
                <a:spcPts val="0"/>
              </a:spcBef>
            </a:pPr>
            <a:r>
              <a:rPr lang="en-NZ" sz="2400" dirty="0" smtClean="0"/>
              <a:t>Ran on a computer with 32,000 36-bit words of main memory, with the resident monitor consuming 5000 of that</a:t>
            </a:r>
          </a:p>
          <a:p>
            <a:pPr marL="282575" lvl="1" indent="-282575">
              <a:spcBef>
                <a:spcPts val="0"/>
              </a:spcBef>
            </a:pPr>
            <a:r>
              <a:rPr lang="en-NZ" sz="2400" dirty="0" smtClean="0"/>
              <a:t>Utilized a technique known as </a:t>
            </a:r>
            <a:r>
              <a:rPr lang="en-NZ" sz="2400" i="1" dirty="0" smtClean="0">
                <a:solidFill>
                  <a:srgbClr val="FF0000"/>
                </a:solidFill>
              </a:rPr>
              <a:t>time slicing</a:t>
            </a:r>
          </a:p>
          <a:p>
            <a:pPr marL="847725" lvl="3">
              <a:spcBef>
                <a:spcPts val="0"/>
              </a:spcBef>
            </a:pPr>
            <a:r>
              <a:rPr lang="en-NZ" dirty="0" smtClean="0">
                <a:solidFill>
                  <a:srgbClr val="00B0F0"/>
                </a:solidFill>
              </a:rPr>
              <a:t>System clock generated interrupts at a rate of approximately one every 0.2 seconds</a:t>
            </a:r>
          </a:p>
          <a:p>
            <a:pPr marL="847725" lvl="3">
              <a:spcBef>
                <a:spcPts val="0"/>
              </a:spcBef>
            </a:pPr>
            <a:r>
              <a:rPr lang="en-NZ" dirty="0" smtClean="0">
                <a:solidFill>
                  <a:srgbClr val="00B050"/>
                </a:solidFill>
              </a:rPr>
              <a:t>At each clock interrupt the OS regained control and could assign the processor to another user</a:t>
            </a:r>
          </a:p>
          <a:p>
            <a:pPr marL="847725" lvl="3">
              <a:spcBef>
                <a:spcPts val="0"/>
              </a:spcBef>
            </a:pPr>
            <a:r>
              <a:rPr lang="en-NZ" dirty="0" smtClean="0">
                <a:solidFill>
                  <a:srgbClr val="7030A0"/>
                </a:solidFill>
              </a:rPr>
              <a:t>Thus, at regular time intervals the current user would be preempted and another user loaded in</a:t>
            </a:r>
          </a:p>
          <a:p>
            <a:pPr marL="847725" lvl="3">
              <a:spcBef>
                <a:spcPts val="0"/>
              </a:spcBef>
            </a:pPr>
            <a:r>
              <a:rPr lang="en-NZ" dirty="0" smtClean="0">
                <a:solidFill>
                  <a:srgbClr val="00B0F0"/>
                </a:solidFill>
              </a:rPr>
              <a:t>To preserve the old user program status for later resumption, the old user programs and data were written out to disk before the new user programs and data were read in</a:t>
            </a:r>
          </a:p>
          <a:p>
            <a:pPr marL="847725" lvl="3">
              <a:spcBef>
                <a:spcPts val="0"/>
              </a:spcBef>
            </a:pPr>
            <a:r>
              <a:rPr lang="en-NZ" dirty="0" smtClean="0">
                <a:solidFill>
                  <a:srgbClr val="00B050"/>
                </a:solidFill>
              </a:rPr>
              <a:t>Old user program code and data were restored in main memory when that program was next given a turn</a:t>
            </a:r>
          </a:p>
          <a:p>
            <a:pPr marL="282575" lvl="1" indent="-282575">
              <a:spcBef>
                <a:spcPts val="1800"/>
              </a:spcBef>
            </a:pPr>
            <a:endParaRPr lang="en-NZ" sz="1600" dirty="0" smtClean="0"/>
          </a:p>
          <a:p>
            <a:pPr marL="282575" lvl="1" indent="-282575">
              <a:spcBef>
                <a:spcPts val="1800"/>
              </a:spcBef>
            </a:pPr>
            <a:endParaRPr lang="en-NZ" sz="1765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7.pdf"/>
          <p:cNvPicPr>
            <a:picLocks noChangeAspect="1"/>
          </p:cNvPicPr>
          <p:nvPr/>
        </p:nvPicPr>
        <p:blipFill>
          <a:blip r:embed="rId3"/>
          <a:srcRect l="10000" t="10588" r="7273" b="9412"/>
          <a:stretch>
            <a:fillRect/>
          </a:stretch>
        </p:blipFill>
        <p:spPr>
          <a:xfrm>
            <a:off x="582700" y="725134"/>
            <a:ext cx="7799300" cy="58279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569075"/>
            <a:ext cx="5549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609601"/>
            <a:ext cx="7824788" cy="6096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OS Design Principles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320" y="1204763"/>
            <a:ext cx="8597153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rgbClr val="00B050"/>
                </a:solidFill>
                <a:latin typeface="+mj-lt"/>
              </a:rPr>
              <a:t>Principle 1: </a:t>
            </a:r>
            <a:r>
              <a:rPr lang="en-US" sz="2100" dirty="0" smtClean="0">
                <a:solidFill>
                  <a:srgbClr val="FF0000"/>
                </a:solidFill>
                <a:latin typeface="+mj-lt"/>
              </a:rPr>
              <a:t>Separation between Mechanism and Policies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 dirty="0" smtClean="0">
                <a:latin typeface="+mj-lt"/>
              </a:rPr>
              <a:t>We want to implement flexible mechanism to support many policies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100" dirty="0" smtClean="0">
                <a:latin typeface="+mj-lt"/>
              </a:rPr>
              <a:t>Example: 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+mj-lt"/>
              </a:rPr>
              <a:t>LRU, LFU( Less Frequently Used), Random (These are policies)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+mj-lt"/>
              </a:rPr>
              <a:t>Mechanism to track the frequency of access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endParaRPr lang="en-US" sz="21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rgbClr val="00B050"/>
                </a:solidFill>
                <a:latin typeface="+mj-lt"/>
              </a:rPr>
              <a:t>Principle 2: </a:t>
            </a:r>
            <a:r>
              <a:rPr lang="en-US" sz="2100" dirty="0" smtClean="0">
                <a:solidFill>
                  <a:srgbClr val="FF0000"/>
                </a:solidFill>
                <a:latin typeface="+mj-lt"/>
              </a:rPr>
              <a:t>Optimize for Common Case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 dirty="0" smtClean="0">
                <a:latin typeface="+mj-lt"/>
              </a:rPr>
              <a:t>Where will be the OS used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 dirty="0" smtClean="0">
                <a:latin typeface="+mj-lt"/>
              </a:rPr>
              <a:t>In what kind of machine the OS will run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100" dirty="0" smtClean="0">
                <a:latin typeface="+mj-lt"/>
              </a:rPr>
              <a:t>How many cores, processors, </a:t>
            </a:r>
            <a:r>
              <a:rPr lang="en-US" sz="2100" dirty="0" err="1" smtClean="0">
                <a:latin typeface="+mj-lt"/>
              </a:rPr>
              <a:t>etc</a:t>
            </a:r>
            <a:endParaRPr lang="en-US" sz="2100" dirty="0" smtClean="0">
              <a:latin typeface="+mj-lt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 dirty="0" smtClean="0">
                <a:latin typeface="+mj-lt"/>
              </a:rPr>
              <a:t>What are the workload requirements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 b="1" dirty="0" smtClean="0">
                <a:latin typeface="+mj-lt"/>
              </a:rPr>
              <a:t>You need to understand the common case</a:t>
            </a:r>
            <a:r>
              <a:rPr lang="en-US" sz="2100" dirty="0" smtClean="0">
                <a:latin typeface="+mj-lt"/>
              </a:rPr>
              <a:t>, based on that case you will choose a specific policy that makes sense and that can be supported given the underlying mechanism and abstractions  </a:t>
            </a:r>
            <a:r>
              <a:rPr lang="en-US" sz="2100" dirty="0" smtClean="0">
                <a:latin typeface="+mj-lt"/>
                <a:sym typeface="Wingdings" panose="05000000000000000000" pitchFamily="2" charset="2"/>
              </a:rPr>
              <a:t> </a:t>
            </a:r>
            <a:r>
              <a:rPr lang="en-US" sz="2100" b="1" dirty="0" smtClean="0">
                <a:solidFill>
                  <a:srgbClr val="00B0F0"/>
                </a:solidFill>
                <a:latin typeface="+mj-lt"/>
              </a:rPr>
              <a:t>Understand what you need to do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6162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34853" y="494129"/>
            <a:ext cx="7824788" cy="60674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OS Protection Boundary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387" y="1649551"/>
            <a:ext cx="2096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  <a:latin typeface="+mj-lt"/>
              </a:rPr>
              <a:t>Applications Are located here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399" y="1371600"/>
            <a:ext cx="590550" cy="1971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697" y="1371599"/>
            <a:ext cx="590550" cy="1971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548" y="1371600"/>
            <a:ext cx="590550" cy="197167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18247" y="3527940"/>
            <a:ext cx="8520953" cy="15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39000" y="3158608"/>
            <a:ext cx="1600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BOUNDARY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24977" y="1408205"/>
            <a:ext cx="2938424" cy="86177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FF0000"/>
                </a:solidFill>
              </a:rPr>
              <a:t>User Level</a:t>
            </a:r>
          </a:p>
          <a:p>
            <a:pPr algn="ctr"/>
            <a:r>
              <a:rPr lang="en-US" dirty="0" smtClean="0"/>
              <a:t>(unprivileged kernel mode)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24600" y="4266162"/>
            <a:ext cx="2819400" cy="86177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FF0000"/>
                </a:solidFill>
              </a:rPr>
              <a:t>Kernel Level</a:t>
            </a:r>
          </a:p>
          <a:p>
            <a:pPr algn="ctr"/>
            <a:r>
              <a:rPr lang="en-US" dirty="0" smtClean="0"/>
              <a:t>(</a:t>
            </a:r>
            <a:r>
              <a:rPr lang="en-US" dirty="0"/>
              <a:t>P</a:t>
            </a:r>
            <a:r>
              <a:rPr lang="en-US" dirty="0" smtClean="0"/>
              <a:t>rivileged kernel mode)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7772399" y="2305552"/>
            <a:ext cx="703019" cy="1961648"/>
          </a:xfrm>
          <a:prstGeom prst="upDown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0013" y="3657600"/>
            <a:ext cx="16002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OS</a:t>
            </a:r>
            <a:endParaRPr lang="en-US" sz="2800" b="1" dirty="0"/>
          </a:p>
        </p:txBody>
      </p:sp>
      <p:sp>
        <p:nvSpPr>
          <p:cNvPr id="17" name="Oval 16"/>
          <p:cNvSpPr/>
          <p:nvPr/>
        </p:nvSpPr>
        <p:spPr>
          <a:xfrm>
            <a:off x="-228600" y="4889843"/>
            <a:ext cx="3200400" cy="1752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58806" y="4999752"/>
            <a:ext cx="361657" cy="339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 flipV="1">
            <a:off x="1620463" y="5165804"/>
            <a:ext cx="1351337" cy="3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82605" y="4981138"/>
            <a:ext cx="3581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Bit (Privileged Bit)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534" y="5658794"/>
            <a:ext cx="1600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CPU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971800" y="5298554"/>
            <a:ext cx="248417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Set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 instruction that manipulates HW is allowed to execute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49806" y="5298554"/>
            <a:ext cx="248417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NOT Set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an instruction from user mode tries a privileged action, </a:t>
            </a:r>
            <a:r>
              <a:rPr lang="en-US" sz="16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TRAP will be generated</a:t>
            </a:r>
            <a:endParaRPr lang="en-US" sz="16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57798" y="3634595"/>
            <a:ext cx="403012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Privileged direct access to HW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987918" y="3973149"/>
            <a:ext cx="336682" cy="317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14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8247" y="1447800"/>
            <a:ext cx="844475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+mj-lt"/>
              </a:rPr>
              <a:t>Crossing is supported by the hardware (</a:t>
            </a:r>
            <a:r>
              <a:rPr lang="en-US" sz="2300" dirty="0" smtClean="0">
                <a:solidFill>
                  <a:srgbClr val="FF0000"/>
                </a:solidFill>
                <a:latin typeface="+mj-lt"/>
              </a:rPr>
              <a:t>Privileged bit</a:t>
            </a:r>
            <a:r>
              <a:rPr lang="en-US" sz="23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u="sng" dirty="0" smtClean="0">
                <a:solidFill>
                  <a:srgbClr val="00B0F0"/>
                </a:solidFill>
                <a:latin typeface="+mj-lt"/>
              </a:rPr>
              <a:t>When a trap occurs: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smtClean="0">
                <a:latin typeface="+mj-lt"/>
              </a:rPr>
              <a:t>The responsible task will be interrupted and control passed to the OS.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smtClean="0">
                <a:latin typeface="+mj-lt"/>
              </a:rPr>
              <a:t>The OS will examine the case and it will decided if it is valid or if the task responsible for the trap must be terminated.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609600"/>
            <a:ext cx="7824788" cy="106774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OS Design Principles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746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4573</Words>
  <Application>Microsoft Office PowerPoint</Application>
  <PresentationFormat>On-screen Show (4:3)</PresentationFormat>
  <Paragraphs>524</Paragraphs>
  <Slides>35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ＭＳ Ｐゴシック</vt:lpstr>
      <vt:lpstr>Arial</vt:lpstr>
      <vt:lpstr>Calibri</vt:lpstr>
      <vt:lpstr>Calisto MT</vt:lpstr>
      <vt:lpstr>Centaur</vt:lpstr>
      <vt:lpstr>Courier New</vt:lpstr>
      <vt:lpstr>Times New Roman</vt:lpstr>
      <vt:lpstr>Wingdings</vt:lpstr>
      <vt:lpstr>Custom Design</vt:lpstr>
      <vt:lpstr>Codex</vt:lpstr>
      <vt:lpstr>Chapter 2 Operating System Overview</vt:lpstr>
      <vt:lpstr>Objectives</vt:lpstr>
      <vt:lpstr>Time-Sharing Systems</vt:lpstr>
      <vt:lpstr>PowerPoint Presentation</vt:lpstr>
      <vt:lpstr>Compatible Time-Sharing System (CTSS)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Causes of Errors</vt:lpstr>
      <vt:lpstr>Components of  a Process</vt:lpstr>
      <vt:lpstr>PowerPoint Presentation</vt:lpstr>
      <vt:lpstr>Process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2017-02-23T18:46:20Z</dcterms:created>
  <dcterms:modified xsi:type="dcterms:W3CDTF">2018-02-05T13:57:15Z</dcterms:modified>
</cp:coreProperties>
</file>