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173" autoAdjust="0"/>
    <p:restoredTop sz="94660"/>
  </p:normalViewPr>
  <p:slideViewPr>
    <p:cSldViewPr snapToGrid="0">
      <p:cViewPr>
        <p:scale>
          <a:sx n="75" d="100"/>
          <a:sy n="75" d="100"/>
        </p:scale>
        <p:origin x="2112" y="83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98EBD4F1-99DC-487F-A307-205E9388C1A1}" type="datetimeFigureOut">
              <a:rPr lang="en-US" smtClean="0"/>
              <a:t>4/21/2018</a:t>
            </a:fld>
            <a:endParaRPr 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47442162-4D29-4910-A7BB-3E3656643C65}" type="slidenum">
              <a:rPr lang="en-US" smtClean="0"/>
              <a:t>‹#›</a:t>
            </a:fld>
            <a:endParaRPr lang="en-US"/>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288145746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EBD4F1-99DC-487F-A307-205E9388C1A1}" type="datetimeFigureOut">
              <a:rPr lang="en-US" smtClean="0"/>
              <a:t>4/21/2018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442162-4D29-4910-A7BB-3E3656643C65}" type="slidenum">
              <a:rPr lang="en-US" smtClean="0"/>
              <a:t>‹#›</a:t>
            </a:fld>
            <a:endParaRPr lang="en-US"/>
          </a:p>
        </p:txBody>
      </p:sp>
    </p:spTree>
    <p:extLst>
      <p:ext uri="{BB962C8B-B14F-4D97-AF65-F5344CB8AC3E}">
        <p14:creationId xmlns:p14="http://schemas.microsoft.com/office/powerpoint/2010/main" val="30313787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EBD4F1-99DC-487F-A307-205E9388C1A1}" type="datetimeFigureOut">
              <a:rPr lang="en-US" smtClean="0"/>
              <a:t>4/21/2018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442162-4D29-4910-A7BB-3E3656643C65}" type="slidenum">
              <a:rPr lang="en-US" smtClean="0"/>
              <a:t>‹#›</a:t>
            </a:fld>
            <a:endParaRPr lang="en-US"/>
          </a:p>
        </p:txBody>
      </p:sp>
    </p:spTree>
    <p:extLst>
      <p:ext uri="{BB962C8B-B14F-4D97-AF65-F5344CB8AC3E}">
        <p14:creationId xmlns:p14="http://schemas.microsoft.com/office/powerpoint/2010/main" val="2937690028"/>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EBD4F1-99DC-487F-A307-205E9388C1A1}" type="datetimeFigureOut">
              <a:rPr lang="en-US" smtClean="0"/>
              <a:t>4/21/2018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442162-4D29-4910-A7BB-3E3656643C65}" type="slidenum">
              <a:rPr lang="en-US" smtClean="0"/>
              <a:t>‹#›</a:t>
            </a:fld>
            <a:endParaRPr lang="en-US"/>
          </a:p>
        </p:txBody>
      </p:sp>
    </p:spTree>
    <p:extLst>
      <p:ext uri="{BB962C8B-B14F-4D97-AF65-F5344CB8AC3E}">
        <p14:creationId xmlns:p14="http://schemas.microsoft.com/office/powerpoint/2010/main" val="3697238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98EBD4F1-99DC-487F-A307-205E9388C1A1}" type="datetimeFigureOut">
              <a:rPr lang="en-US" smtClean="0"/>
              <a:t>4/21/2018</a:t>
            </a:fld>
            <a:endParaRPr 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47442162-4D29-4910-A7BB-3E3656643C65}" type="slidenum">
              <a:rPr lang="en-US" smtClean="0"/>
              <a:t>‹#›</a:t>
            </a:fld>
            <a:endParaRPr 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2166183639"/>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8EBD4F1-99DC-487F-A307-205E9388C1A1}" type="datetimeFigureOut">
              <a:rPr lang="en-US" smtClean="0"/>
              <a:t>4/21/2018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442162-4D29-4910-A7BB-3E3656643C65}" type="slidenum">
              <a:rPr lang="en-US" smtClean="0"/>
              <a:t>‹#›</a:t>
            </a:fld>
            <a:endParaRPr lang="en-US"/>
          </a:p>
        </p:txBody>
      </p:sp>
    </p:spTree>
    <p:extLst>
      <p:ext uri="{BB962C8B-B14F-4D97-AF65-F5344CB8AC3E}">
        <p14:creationId xmlns:p14="http://schemas.microsoft.com/office/powerpoint/2010/main" val="565723616"/>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8EBD4F1-99DC-487F-A307-205E9388C1A1}" type="datetimeFigureOut">
              <a:rPr lang="en-US" smtClean="0"/>
              <a:t>4/21/2018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7442162-4D29-4910-A7BB-3E3656643C65}" type="slidenum">
              <a:rPr lang="en-US" smtClean="0"/>
              <a:t>‹#›</a:t>
            </a:fld>
            <a:endParaRPr lang="en-US"/>
          </a:p>
        </p:txBody>
      </p:sp>
    </p:spTree>
    <p:extLst>
      <p:ext uri="{BB962C8B-B14F-4D97-AF65-F5344CB8AC3E}">
        <p14:creationId xmlns:p14="http://schemas.microsoft.com/office/powerpoint/2010/main" val="736054904"/>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8EBD4F1-99DC-487F-A307-205E9388C1A1}" type="datetimeFigureOut">
              <a:rPr lang="en-US" smtClean="0"/>
              <a:t>4/21/2018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7442162-4D29-4910-A7BB-3E3656643C65}" type="slidenum">
              <a:rPr lang="en-US" smtClean="0"/>
              <a:t>‹#›</a:t>
            </a:fld>
            <a:endParaRPr lang="en-US"/>
          </a:p>
        </p:txBody>
      </p:sp>
    </p:spTree>
    <p:extLst>
      <p:ext uri="{BB962C8B-B14F-4D97-AF65-F5344CB8AC3E}">
        <p14:creationId xmlns:p14="http://schemas.microsoft.com/office/powerpoint/2010/main" val="21797321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8EBD4F1-99DC-487F-A307-205E9388C1A1}" type="datetimeFigureOut">
              <a:rPr lang="en-US" smtClean="0"/>
              <a:t>4/21/2018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7442162-4D29-4910-A7BB-3E3656643C65}" type="slidenum">
              <a:rPr lang="en-US" smtClean="0"/>
              <a:t>‹#›</a:t>
            </a:fld>
            <a:endParaRPr lang="en-US"/>
          </a:p>
        </p:txBody>
      </p:sp>
    </p:spTree>
    <p:extLst>
      <p:ext uri="{BB962C8B-B14F-4D97-AF65-F5344CB8AC3E}">
        <p14:creationId xmlns:p14="http://schemas.microsoft.com/office/powerpoint/2010/main" val="29539900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98EBD4F1-99DC-487F-A307-205E9388C1A1}" type="datetimeFigureOut">
              <a:rPr lang="en-US" smtClean="0"/>
              <a:t>4/21/2018</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47442162-4D29-4910-A7BB-3E3656643C65}"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005889969"/>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98EBD4F1-99DC-487F-A307-205E9388C1A1}" type="datetimeFigureOut">
              <a:rPr lang="en-US" smtClean="0"/>
              <a:t>4/21/2018</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47442162-4D29-4910-A7BB-3E3656643C65}"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2068896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98EBD4F1-99DC-487F-A307-205E9388C1A1}" type="datetimeFigureOut">
              <a:rPr lang="en-US" smtClean="0"/>
              <a:t>4/21/2018</a:t>
            </a:fld>
            <a:endParaRPr lang="en-U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47442162-4D29-4910-A7BB-3E3656643C65}" type="slidenum">
              <a:rPr lang="en-US" smtClean="0"/>
              <a:t>‹#›</a:t>
            </a:fld>
            <a:endParaRPr lang="en-U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914231115"/>
      </p:ext>
    </p:extLst>
  </p:cSld>
  <p:clrMap bg1="lt1" tx1="dk1" bg2="lt2" tx2="dk2" accent1="accent1" accent2="accent2" accent3="accent3" accent4="accent4" accent5="accent5" accent6="accent6" hlink="hlink" folHlink="folHlink"/>
  <p:sldLayoutIdLst>
    <p:sldLayoutId id="2147483869" r:id="rId1"/>
    <p:sldLayoutId id="2147483870" r:id="rId2"/>
    <p:sldLayoutId id="2147483871" r:id="rId3"/>
    <p:sldLayoutId id="2147483872" r:id="rId4"/>
    <p:sldLayoutId id="2147483873" r:id="rId5"/>
    <p:sldLayoutId id="2147483874" r:id="rId6"/>
    <p:sldLayoutId id="2147483875" r:id="rId7"/>
    <p:sldLayoutId id="2147483876" r:id="rId8"/>
    <p:sldLayoutId id="2147483877" r:id="rId9"/>
    <p:sldLayoutId id="2147483878" r:id="rId10"/>
    <p:sldLayoutId id="214748387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hyperlink" Target="http://www.csc.villanova.edu/~mdamian/threads/javamonitors.html" TargetMode="External"/><Relationship Id="rId3" Type="http://schemas.openxmlformats.org/officeDocument/2006/relationships/hyperlink" Target="https://github.com/rafaelsales/ConcurrentProgramming/tree/master/ConcurrentJavaRollerCoaster/src/rafael/concurrent/monitor/rollercoaster" TargetMode="External"/><Relationship Id="rId7" Type="http://schemas.openxmlformats.org/officeDocument/2006/relationships/hyperlink" Target="http://pubs.opengroup.org/onlinepubs/7908799/xsh/sem_post.html" TargetMode="External"/><Relationship Id="rId2" Type="http://schemas.openxmlformats.org/officeDocument/2006/relationships/hyperlink" Target="https://github.com/EvanPurkhiser/CS-SmokersProblem/blob/master/smoke.c" TargetMode="External"/><Relationship Id="rId1" Type="http://schemas.openxmlformats.org/officeDocument/2006/relationships/slideLayout" Target="../slideLayouts/slideLayout2.xml"/><Relationship Id="rId6" Type="http://schemas.openxmlformats.org/officeDocument/2006/relationships/hyperlink" Target="http://pubs.opengroup.org/onlinepubs/7908799/xsh/sem_wait.html" TargetMode="External"/><Relationship Id="rId5" Type="http://schemas.openxmlformats.org/officeDocument/2006/relationships/hyperlink" Target="http://pubs.opengroup.org/onlinepubs/7908799/xsh/sem_init.html" TargetMode="External"/><Relationship Id="rId10" Type="http://schemas.openxmlformats.org/officeDocument/2006/relationships/hyperlink" Target="https://docs.oracle.com/javase/7/docs/api/java/util/concurrent/locks/Condition.html" TargetMode="External"/><Relationship Id="rId4" Type="http://schemas.openxmlformats.org/officeDocument/2006/relationships/hyperlink" Target="https://macboypro.wordpress.com/2009/05/15/posix-message-passing-in-linux/" TargetMode="External"/><Relationship Id="rId9" Type="http://schemas.openxmlformats.org/officeDocument/2006/relationships/hyperlink" Target="https://docs.oracle.com/javase/7/docs/api/java/util/concurrent/locks/ReentrantLock.htm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F0D0-AE84-4FD3-AA0F-A9E7B0F2B933}"/>
              </a:ext>
            </a:extLst>
          </p:cNvPr>
          <p:cNvSpPr>
            <a:spLocks noGrp="1"/>
          </p:cNvSpPr>
          <p:nvPr>
            <p:ph type="ctrTitle"/>
          </p:nvPr>
        </p:nvSpPr>
        <p:spPr/>
        <p:txBody>
          <a:bodyPr/>
          <a:lstStyle/>
          <a:p>
            <a:r>
              <a:rPr lang="en-US" dirty="0"/>
              <a:t>Assignment 5</a:t>
            </a:r>
            <a:br>
              <a:rPr lang="en-US" dirty="0"/>
            </a:br>
            <a:r>
              <a:rPr lang="en-US" sz="4400" dirty="0"/>
              <a:t>problems solved with synchronization Mechanisms</a:t>
            </a:r>
          </a:p>
        </p:txBody>
      </p:sp>
      <p:sp>
        <p:nvSpPr>
          <p:cNvPr id="3" name="Subtitle 2">
            <a:extLst>
              <a:ext uri="{FF2B5EF4-FFF2-40B4-BE49-F238E27FC236}">
                <a16:creationId xmlns:a16="http://schemas.microsoft.com/office/drawing/2014/main" id="{0FCE1CE2-C18C-4F6F-AC43-2A8DEF40A42B}"/>
              </a:ext>
            </a:extLst>
          </p:cNvPr>
          <p:cNvSpPr>
            <a:spLocks noGrp="1"/>
          </p:cNvSpPr>
          <p:nvPr>
            <p:ph type="subTitle" idx="1"/>
          </p:nvPr>
        </p:nvSpPr>
        <p:spPr>
          <a:xfrm>
            <a:off x="2679905" y="5169617"/>
            <a:ext cx="6831673" cy="1086237"/>
          </a:xfrm>
        </p:spPr>
        <p:txBody>
          <a:bodyPr/>
          <a:lstStyle/>
          <a:p>
            <a:r>
              <a:rPr lang="en-US" dirty="0"/>
              <a:t>Abdel </a:t>
            </a:r>
            <a:r>
              <a:rPr lang="en-US" dirty="0" err="1"/>
              <a:t>Aitroua</a:t>
            </a:r>
            <a:r>
              <a:rPr lang="en-US" dirty="0"/>
              <a:t>, Matthew Schenk, Samuel Weems</a:t>
            </a:r>
          </a:p>
        </p:txBody>
      </p:sp>
    </p:spTree>
    <p:extLst>
      <p:ext uri="{BB962C8B-B14F-4D97-AF65-F5344CB8AC3E}">
        <p14:creationId xmlns:p14="http://schemas.microsoft.com/office/powerpoint/2010/main" val="38618563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587822-5E4A-4AC8-BDBE-95C7888F9A85}"/>
              </a:ext>
            </a:extLst>
          </p:cNvPr>
          <p:cNvSpPr>
            <a:spLocks noGrp="1"/>
          </p:cNvSpPr>
          <p:nvPr>
            <p:ph type="title"/>
          </p:nvPr>
        </p:nvSpPr>
        <p:spPr/>
        <p:txBody>
          <a:bodyPr/>
          <a:lstStyle/>
          <a:p>
            <a:r>
              <a:rPr lang="en-US" dirty="0"/>
              <a:t>Solved with Monitor</a:t>
            </a:r>
          </a:p>
        </p:txBody>
      </p:sp>
      <p:sp>
        <p:nvSpPr>
          <p:cNvPr id="3" name="Content Placeholder 2">
            <a:extLst>
              <a:ext uri="{FF2B5EF4-FFF2-40B4-BE49-F238E27FC236}">
                <a16:creationId xmlns:a16="http://schemas.microsoft.com/office/drawing/2014/main" id="{A4A4A68C-6C5A-4CB4-A786-B5162CA4F8FE}"/>
              </a:ext>
            </a:extLst>
          </p:cNvPr>
          <p:cNvSpPr>
            <a:spLocks noGrp="1"/>
          </p:cNvSpPr>
          <p:nvPr>
            <p:ph idx="1"/>
          </p:nvPr>
        </p:nvSpPr>
        <p:spPr/>
        <p:txBody>
          <a:bodyPr/>
          <a:lstStyle/>
          <a:p>
            <a:r>
              <a:rPr lang="en-US" dirty="0"/>
              <a:t>A programming language construct that encapsulates variables, access procedures and initialization code within an abstract data type.</a:t>
            </a:r>
          </a:p>
          <a:p>
            <a:r>
              <a:rPr lang="en-US" dirty="0"/>
              <a:t>In this case, utilizing libraries in java:</a:t>
            </a:r>
          </a:p>
          <a:p>
            <a:pPr lvl="1"/>
            <a:r>
              <a:rPr lang="en-US" dirty="0" err="1"/>
              <a:t>java.util.concurrent.locks.Condition</a:t>
            </a:r>
            <a:endParaRPr lang="en-US" dirty="0"/>
          </a:p>
          <a:p>
            <a:pPr lvl="1"/>
            <a:r>
              <a:rPr lang="en-US" dirty="0" err="1"/>
              <a:t>java.util.concurrent.locks.ReentrantLock</a:t>
            </a:r>
            <a:endParaRPr lang="en-US" dirty="0"/>
          </a:p>
          <a:p>
            <a:pPr marL="530352" lvl="1" indent="0">
              <a:buNone/>
            </a:pPr>
            <a:endParaRPr lang="en-US" dirty="0"/>
          </a:p>
          <a:p>
            <a:r>
              <a:rPr lang="en-US" dirty="0"/>
              <a:t>This allows for variables that can be allocated the data types Condition and </a:t>
            </a:r>
            <a:r>
              <a:rPr lang="en-US" dirty="0" err="1"/>
              <a:t>ReentrantLock</a:t>
            </a:r>
            <a:r>
              <a:rPr lang="en-US" dirty="0"/>
              <a:t>, allowing for monitor synchronization </a:t>
            </a:r>
            <a:r>
              <a:rPr lang="en-US" dirty="0" err="1"/>
              <a:t>impemntation</a:t>
            </a:r>
            <a:endParaRPr lang="en-US" dirty="0"/>
          </a:p>
        </p:txBody>
      </p:sp>
    </p:spTree>
    <p:extLst>
      <p:ext uri="{BB962C8B-B14F-4D97-AF65-F5344CB8AC3E}">
        <p14:creationId xmlns:p14="http://schemas.microsoft.com/office/powerpoint/2010/main" val="7363640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A784B-DC09-4DAC-A505-747CB8B12BA6}"/>
              </a:ext>
            </a:extLst>
          </p:cNvPr>
          <p:cNvSpPr>
            <a:spLocks noGrp="1"/>
          </p:cNvSpPr>
          <p:nvPr>
            <p:ph type="title"/>
          </p:nvPr>
        </p:nvSpPr>
        <p:spPr>
          <a:xfrm>
            <a:off x="1371599" y="571500"/>
            <a:ext cx="9601200" cy="1485900"/>
          </a:xfrm>
        </p:spPr>
        <p:txBody>
          <a:bodyPr/>
          <a:lstStyle/>
          <a:p>
            <a:pPr algn="ctr"/>
            <a:r>
              <a:rPr lang="en-US" dirty="0"/>
              <a:t>Variable Initialization</a:t>
            </a:r>
          </a:p>
        </p:txBody>
      </p:sp>
      <p:pic>
        <p:nvPicPr>
          <p:cNvPr id="4" name="Content Placeholder 3">
            <a:extLst>
              <a:ext uri="{FF2B5EF4-FFF2-40B4-BE49-F238E27FC236}">
                <a16:creationId xmlns:a16="http://schemas.microsoft.com/office/drawing/2014/main" id="{7D2FA20B-BBDC-47F9-A493-903DF36EF59A}"/>
              </a:ext>
            </a:extLst>
          </p:cNvPr>
          <p:cNvPicPr>
            <a:picLocks noGrp="1" noChangeAspect="1"/>
          </p:cNvPicPr>
          <p:nvPr>
            <p:ph idx="1"/>
          </p:nvPr>
        </p:nvPicPr>
        <p:blipFill>
          <a:blip r:embed="rId2"/>
          <a:stretch>
            <a:fillRect/>
          </a:stretch>
        </p:blipFill>
        <p:spPr>
          <a:xfrm>
            <a:off x="2442960" y="1213122"/>
            <a:ext cx="7458479" cy="5555978"/>
          </a:xfrm>
          <a:prstGeom prst="rect">
            <a:avLst/>
          </a:prstGeom>
        </p:spPr>
      </p:pic>
    </p:spTree>
    <p:extLst>
      <p:ext uri="{BB962C8B-B14F-4D97-AF65-F5344CB8AC3E}">
        <p14:creationId xmlns:p14="http://schemas.microsoft.com/office/powerpoint/2010/main" val="27916526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5FCEA-8F86-42FE-80F4-F29AAABA06D7}"/>
              </a:ext>
            </a:extLst>
          </p:cNvPr>
          <p:cNvSpPr>
            <a:spLocks noGrp="1"/>
          </p:cNvSpPr>
          <p:nvPr>
            <p:ph type="title"/>
          </p:nvPr>
        </p:nvSpPr>
        <p:spPr>
          <a:xfrm>
            <a:off x="254000" y="685800"/>
            <a:ext cx="11938000" cy="1485900"/>
          </a:xfrm>
        </p:spPr>
        <p:txBody>
          <a:bodyPr>
            <a:normAutofit/>
          </a:bodyPr>
          <a:lstStyle/>
          <a:p>
            <a:pPr algn="ctr"/>
            <a:r>
              <a:rPr lang="en-US" sz="4000" dirty="0"/>
              <a:t>Critical Sections: Method Calls Accessing Monitor</a:t>
            </a:r>
          </a:p>
        </p:txBody>
      </p:sp>
      <p:pic>
        <p:nvPicPr>
          <p:cNvPr id="4" name="Content Placeholder 3">
            <a:extLst>
              <a:ext uri="{FF2B5EF4-FFF2-40B4-BE49-F238E27FC236}">
                <a16:creationId xmlns:a16="http://schemas.microsoft.com/office/drawing/2014/main" id="{CE2832EC-7D79-491B-B0B8-7C9925E809B5}"/>
              </a:ext>
            </a:extLst>
          </p:cNvPr>
          <p:cNvPicPr>
            <a:picLocks noGrp="1" noChangeAspect="1"/>
          </p:cNvPicPr>
          <p:nvPr>
            <p:ph idx="1"/>
          </p:nvPr>
        </p:nvPicPr>
        <p:blipFill>
          <a:blip r:embed="rId2"/>
          <a:stretch>
            <a:fillRect/>
          </a:stretch>
        </p:blipFill>
        <p:spPr>
          <a:xfrm>
            <a:off x="0" y="1428750"/>
            <a:ext cx="6661965" cy="4578350"/>
          </a:xfrm>
          <a:prstGeom prst="rect">
            <a:avLst/>
          </a:prstGeom>
        </p:spPr>
      </p:pic>
      <p:pic>
        <p:nvPicPr>
          <p:cNvPr id="5" name="Picture 4">
            <a:extLst>
              <a:ext uri="{FF2B5EF4-FFF2-40B4-BE49-F238E27FC236}">
                <a16:creationId xmlns:a16="http://schemas.microsoft.com/office/drawing/2014/main" id="{CF05F0DD-CA88-49D0-9B47-2DCD75A8C7F0}"/>
              </a:ext>
            </a:extLst>
          </p:cNvPr>
          <p:cNvPicPr>
            <a:picLocks noChangeAspect="1"/>
          </p:cNvPicPr>
          <p:nvPr/>
        </p:nvPicPr>
        <p:blipFill>
          <a:blip r:embed="rId3"/>
          <a:stretch>
            <a:fillRect/>
          </a:stretch>
        </p:blipFill>
        <p:spPr>
          <a:xfrm>
            <a:off x="6743700" y="1428750"/>
            <a:ext cx="5448300" cy="2562225"/>
          </a:xfrm>
          <a:prstGeom prst="rect">
            <a:avLst/>
          </a:prstGeom>
        </p:spPr>
      </p:pic>
    </p:spTree>
    <p:extLst>
      <p:ext uri="{BB962C8B-B14F-4D97-AF65-F5344CB8AC3E}">
        <p14:creationId xmlns:p14="http://schemas.microsoft.com/office/powerpoint/2010/main" val="13813532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AE04D7-5006-43C2-B55B-9654F6D6734D}"/>
              </a:ext>
            </a:extLst>
          </p:cNvPr>
          <p:cNvSpPr>
            <a:spLocks noGrp="1"/>
          </p:cNvSpPr>
          <p:nvPr>
            <p:ph type="title"/>
          </p:nvPr>
        </p:nvSpPr>
        <p:spPr/>
        <p:txBody>
          <a:bodyPr/>
          <a:lstStyle/>
          <a:p>
            <a:r>
              <a:rPr lang="en-US" dirty="0"/>
              <a:t>Explanation</a:t>
            </a:r>
          </a:p>
        </p:txBody>
      </p:sp>
      <p:sp>
        <p:nvSpPr>
          <p:cNvPr id="3" name="Content Placeholder 2">
            <a:extLst>
              <a:ext uri="{FF2B5EF4-FFF2-40B4-BE49-F238E27FC236}">
                <a16:creationId xmlns:a16="http://schemas.microsoft.com/office/drawing/2014/main" id="{C057C1E8-409A-46DB-8363-DEA3A4A6D4CE}"/>
              </a:ext>
            </a:extLst>
          </p:cNvPr>
          <p:cNvSpPr>
            <a:spLocks noGrp="1"/>
          </p:cNvSpPr>
          <p:nvPr>
            <p:ph idx="1"/>
          </p:nvPr>
        </p:nvSpPr>
        <p:spPr/>
        <p:txBody>
          <a:bodyPr/>
          <a:lstStyle/>
          <a:p>
            <a:r>
              <a:rPr lang="en-US" dirty="0"/>
              <a:t>The critical section for this class is when the condition variables are locking and unlocking the monitor, each having their own queue</a:t>
            </a:r>
          </a:p>
          <a:p>
            <a:r>
              <a:rPr lang="en-US" dirty="0"/>
              <a:t>If they can not unlock the monitor, they must wait in a queue until the monitor is unlocked</a:t>
            </a:r>
          </a:p>
          <a:p>
            <a:r>
              <a:rPr lang="en-US" dirty="0"/>
              <a:t>Condition provides a means for one thread to suspend execution until notified, with they key that waiting for a condition provides that it atomically releases the associated lock and suspends the current thread, like .wait()</a:t>
            </a:r>
          </a:p>
        </p:txBody>
      </p:sp>
    </p:spTree>
    <p:extLst>
      <p:ext uri="{BB962C8B-B14F-4D97-AF65-F5344CB8AC3E}">
        <p14:creationId xmlns:p14="http://schemas.microsoft.com/office/powerpoint/2010/main" val="13830545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9E6CA-C6A7-4E8E-B7C2-A897FE8D3C27}"/>
              </a:ext>
            </a:extLst>
          </p:cNvPr>
          <p:cNvSpPr>
            <a:spLocks noGrp="1"/>
          </p:cNvSpPr>
          <p:nvPr>
            <p:ph type="title"/>
          </p:nvPr>
        </p:nvSpPr>
        <p:spPr/>
        <p:txBody>
          <a:bodyPr/>
          <a:lstStyle/>
          <a:p>
            <a:r>
              <a:rPr lang="en-US" dirty="0"/>
              <a:t>Key Points and Conclusion</a:t>
            </a:r>
          </a:p>
        </p:txBody>
      </p:sp>
      <p:sp>
        <p:nvSpPr>
          <p:cNvPr id="3" name="Content Placeholder 2">
            <a:extLst>
              <a:ext uri="{FF2B5EF4-FFF2-40B4-BE49-F238E27FC236}">
                <a16:creationId xmlns:a16="http://schemas.microsoft.com/office/drawing/2014/main" id="{1A31C737-D339-4EBF-B217-758AFB2C1B52}"/>
              </a:ext>
            </a:extLst>
          </p:cNvPr>
          <p:cNvSpPr>
            <a:spLocks noGrp="1"/>
          </p:cNvSpPr>
          <p:nvPr>
            <p:ph idx="1"/>
          </p:nvPr>
        </p:nvSpPr>
        <p:spPr/>
        <p:txBody>
          <a:bodyPr/>
          <a:lstStyle/>
          <a:p>
            <a:r>
              <a:rPr lang="en-US" dirty="0"/>
              <a:t>Monitors are often abstract data types that when utilized, have instances locking the class so one instance at a time may access it</a:t>
            </a:r>
          </a:p>
          <a:p>
            <a:r>
              <a:rPr lang="en-US" dirty="0"/>
              <a:t>The rollercoaster is the monitor that is locked when a passenger attempts to get on, and when the passenger is waiting until the car is full, it releases the lock on the rollercoaster but is suspended until that condition is met</a:t>
            </a:r>
          </a:p>
          <a:p>
            <a:r>
              <a:rPr lang="en-US" dirty="0"/>
              <a:t>Utilizing lock and condition from </a:t>
            </a:r>
            <a:r>
              <a:rPr lang="en-US" dirty="0" err="1"/>
              <a:t>java.util</a:t>
            </a:r>
            <a:r>
              <a:rPr lang="en-US" dirty="0"/>
              <a:t> can work well together allowing multiple processes access to a critical section within a monitor</a:t>
            </a:r>
          </a:p>
        </p:txBody>
      </p:sp>
    </p:spTree>
    <p:extLst>
      <p:ext uri="{BB962C8B-B14F-4D97-AF65-F5344CB8AC3E}">
        <p14:creationId xmlns:p14="http://schemas.microsoft.com/office/powerpoint/2010/main" val="18224679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22D54E-39F1-4D46-8901-50338A80CDEF}"/>
              </a:ext>
            </a:extLst>
          </p:cNvPr>
          <p:cNvSpPr>
            <a:spLocks noGrp="1"/>
          </p:cNvSpPr>
          <p:nvPr>
            <p:ph type="title"/>
          </p:nvPr>
        </p:nvSpPr>
        <p:spPr/>
        <p:txBody>
          <a:bodyPr/>
          <a:lstStyle/>
          <a:p>
            <a:r>
              <a:rPr lang="en-US" dirty="0"/>
              <a:t>Temperature Stabilization Problem</a:t>
            </a:r>
          </a:p>
        </p:txBody>
      </p:sp>
      <p:sp>
        <p:nvSpPr>
          <p:cNvPr id="3" name="Content Placeholder 2">
            <a:extLst>
              <a:ext uri="{FF2B5EF4-FFF2-40B4-BE49-F238E27FC236}">
                <a16:creationId xmlns:a16="http://schemas.microsoft.com/office/drawing/2014/main" id="{5BFD3ADD-763A-440D-AF74-F6CEEE6AD186}"/>
              </a:ext>
            </a:extLst>
          </p:cNvPr>
          <p:cNvSpPr>
            <a:spLocks noGrp="1"/>
          </p:cNvSpPr>
          <p:nvPr>
            <p:ph idx="1"/>
          </p:nvPr>
        </p:nvSpPr>
        <p:spPr/>
        <p:txBody>
          <a:bodyPr/>
          <a:lstStyle/>
          <a:p>
            <a:r>
              <a:rPr lang="en-US" dirty="0"/>
              <a:t>Four processes(clients) are communicating with a central process(server), relaying temperature data</a:t>
            </a:r>
          </a:p>
          <a:p>
            <a:r>
              <a:rPr lang="en-US" dirty="0"/>
              <a:t>The temperature should be stabilized, becoming the same temperature in each of the processes through communication with only the central process</a:t>
            </a:r>
          </a:p>
          <a:p>
            <a:r>
              <a:rPr lang="en-US" dirty="0"/>
              <a:t>One stable, the central process will notify the others of the current state of the system</a:t>
            </a:r>
          </a:p>
          <a:p>
            <a:r>
              <a:rPr lang="en-US" dirty="0"/>
              <a:t>This gives us two scenarios a 1:1 and 1:Many</a:t>
            </a:r>
          </a:p>
        </p:txBody>
      </p:sp>
    </p:spTree>
    <p:extLst>
      <p:ext uri="{BB962C8B-B14F-4D97-AF65-F5344CB8AC3E}">
        <p14:creationId xmlns:p14="http://schemas.microsoft.com/office/powerpoint/2010/main" val="20699510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DCDC4-36B1-46FE-807E-66D082975A16}"/>
              </a:ext>
            </a:extLst>
          </p:cNvPr>
          <p:cNvSpPr>
            <a:spLocks noGrp="1"/>
          </p:cNvSpPr>
          <p:nvPr>
            <p:ph type="title"/>
          </p:nvPr>
        </p:nvSpPr>
        <p:spPr/>
        <p:txBody>
          <a:bodyPr/>
          <a:lstStyle/>
          <a:p>
            <a:r>
              <a:rPr lang="en-US" dirty="0"/>
              <a:t>Solved with Mailbox/Messages</a:t>
            </a:r>
          </a:p>
        </p:txBody>
      </p:sp>
      <p:sp>
        <p:nvSpPr>
          <p:cNvPr id="3" name="Content Placeholder 2">
            <a:extLst>
              <a:ext uri="{FF2B5EF4-FFF2-40B4-BE49-F238E27FC236}">
                <a16:creationId xmlns:a16="http://schemas.microsoft.com/office/drawing/2014/main" id="{0F68D203-CF70-4794-BD33-C2A3E1733BFA}"/>
              </a:ext>
            </a:extLst>
          </p:cNvPr>
          <p:cNvSpPr>
            <a:spLocks noGrp="1"/>
          </p:cNvSpPr>
          <p:nvPr>
            <p:ph idx="1"/>
          </p:nvPr>
        </p:nvSpPr>
        <p:spPr/>
        <p:txBody>
          <a:bodyPr>
            <a:normAutofit fontScale="92500" lnSpcReduction="10000"/>
          </a:bodyPr>
          <a:lstStyle/>
          <a:p>
            <a:r>
              <a:rPr lang="en-US" dirty="0"/>
              <a:t>Means for two processes to exchange information, and that may be used for synchronization</a:t>
            </a:r>
          </a:p>
          <a:p>
            <a:r>
              <a:rPr lang="en-US" dirty="0"/>
              <a:t>In this case utilizing sys/</a:t>
            </a:r>
            <a:r>
              <a:rPr lang="en-US" dirty="0" err="1"/>
              <a:t>msg.h</a:t>
            </a:r>
            <a:r>
              <a:rPr lang="en-US" dirty="0"/>
              <a:t>, </a:t>
            </a:r>
            <a:r>
              <a:rPr lang="en-US" dirty="0" err="1"/>
              <a:t>msgget</a:t>
            </a:r>
            <a:r>
              <a:rPr lang="en-US" dirty="0"/>
              <a:t>(), </a:t>
            </a:r>
            <a:r>
              <a:rPr lang="en-US" dirty="0" err="1"/>
              <a:t>msgsnd</a:t>
            </a:r>
            <a:r>
              <a:rPr lang="en-US" dirty="0"/>
              <a:t>(), </a:t>
            </a:r>
            <a:r>
              <a:rPr lang="en-US" dirty="0" err="1"/>
              <a:t>msgrcv</a:t>
            </a:r>
            <a:r>
              <a:rPr lang="en-US" dirty="0"/>
              <a:t>()</a:t>
            </a:r>
          </a:p>
          <a:p>
            <a:r>
              <a:rPr lang="en-US" dirty="0"/>
              <a:t>After setting up the mailboxes, information is passed via a struct from each process to the central process, which returns the status of the system</a:t>
            </a:r>
          </a:p>
          <a:p>
            <a:r>
              <a:rPr lang="en-US" dirty="0"/>
              <a:t>Processes keeping executing until the temperature is stabilized</a:t>
            </a:r>
          </a:p>
          <a:p>
            <a:endParaRPr lang="en-US" dirty="0"/>
          </a:p>
          <a:p>
            <a:r>
              <a:rPr lang="en-US" dirty="0"/>
              <a:t>Problems that can arise with Synchronization</a:t>
            </a:r>
          </a:p>
          <a:p>
            <a:pPr lvl="1"/>
            <a:r>
              <a:rPr lang="en-US" dirty="0"/>
              <a:t>Deadlock</a:t>
            </a:r>
          </a:p>
          <a:p>
            <a:pPr lvl="1"/>
            <a:r>
              <a:rPr lang="en-US" dirty="0"/>
              <a:t>Race Condition</a:t>
            </a:r>
          </a:p>
          <a:p>
            <a:endParaRPr lang="en-US" dirty="0"/>
          </a:p>
          <a:p>
            <a:endParaRPr lang="en-US" dirty="0"/>
          </a:p>
        </p:txBody>
      </p:sp>
    </p:spTree>
    <p:extLst>
      <p:ext uri="{BB962C8B-B14F-4D97-AF65-F5344CB8AC3E}">
        <p14:creationId xmlns:p14="http://schemas.microsoft.com/office/powerpoint/2010/main" val="3575021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B5470-EA54-47B1-875F-5D939DE7A831}"/>
              </a:ext>
            </a:extLst>
          </p:cNvPr>
          <p:cNvSpPr>
            <a:spLocks noGrp="1"/>
          </p:cNvSpPr>
          <p:nvPr>
            <p:ph type="title"/>
          </p:nvPr>
        </p:nvSpPr>
        <p:spPr/>
        <p:txBody>
          <a:bodyPr/>
          <a:lstStyle/>
          <a:p>
            <a:pPr algn="ctr"/>
            <a:r>
              <a:rPr lang="en-US" dirty="0"/>
              <a:t>Mailbox Initialization</a:t>
            </a:r>
          </a:p>
        </p:txBody>
      </p:sp>
      <p:pic>
        <p:nvPicPr>
          <p:cNvPr id="4" name="Content Placeholder 3">
            <a:extLst>
              <a:ext uri="{FF2B5EF4-FFF2-40B4-BE49-F238E27FC236}">
                <a16:creationId xmlns:a16="http://schemas.microsoft.com/office/drawing/2014/main" id="{E448FD53-BFB3-4814-B7BC-0FD23609CF08}"/>
              </a:ext>
            </a:extLst>
          </p:cNvPr>
          <p:cNvPicPr>
            <a:picLocks noGrp="1" noChangeAspect="1"/>
          </p:cNvPicPr>
          <p:nvPr>
            <p:ph idx="1"/>
          </p:nvPr>
        </p:nvPicPr>
        <p:blipFill>
          <a:blip r:embed="rId2"/>
          <a:stretch>
            <a:fillRect/>
          </a:stretch>
        </p:blipFill>
        <p:spPr>
          <a:xfrm>
            <a:off x="1371600" y="4924424"/>
            <a:ext cx="7310216" cy="1425575"/>
          </a:xfrm>
          <a:prstGeom prst="rect">
            <a:avLst/>
          </a:prstGeom>
        </p:spPr>
      </p:pic>
      <p:pic>
        <p:nvPicPr>
          <p:cNvPr id="5" name="Picture 4">
            <a:extLst>
              <a:ext uri="{FF2B5EF4-FFF2-40B4-BE49-F238E27FC236}">
                <a16:creationId xmlns:a16="http://schemas.microsoft.com/office/drawing/2014/main" id="{1CD535AB-C160-4F81-91A9-06F060629F1D}"/>
              </a:ext>
            </a:extLst>
          </p:cNvPr>
          <p:cNvPicPr>
            <a:picLocks noChangeAspect="1"/>
          </p:cNvPicPr>
          <p:nvPr/>
        </p:nvPicPr>
        <p:blipFill>
          <a:blip r:embed="rId3"/>
          <a:stretch>
            <a:fillRect/>
          </a:stretch>
        </p:blipFill>
        <p:spPr>
          <a:xfrm>
            <a:off x="1371600" y="2171700"/>
            <a:ext cx="7249374" cy="1874838"/>
          </a:xfrm>
          <a:prstGeom prst="rect">
            <a:avLst/>
          </a:prstGeom>
        </p:spPr>
      </p:pic>
    </p:spTree>
    <p:extLst>
      <p:ext uri="{BB962C8B-B14F-4D97-AF65-F5344CB8AC3E}">
        <p14:creationId xmlns:p14="http://schemas.microsoft.com/office/powerpoint/2010/main" val="8128633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92DE19-A305-40AA-8E2A-2407662E6FFA}"/>
              </a:ext>
            </a:extLst>
          </p:cNvPr>
          <p:cNvSpPr>
            <a:spLocks noGrp="1"/>
          </p:cNvSpPr>
          <p:nvPr>
            <p:ph type="title"/>
          </p:nvPr>
        </p:nvSpPr>
        <p:spPr>
          <a:xfrm>
            <a:off x="660400" y="685799"/>
            <a:ext cx="11506200" cy="1485900"/>
          </a:xfrm>
        </p:spPr>
        <p:txBody>
          <a:bodyPr/>
          <a:lstStyle/>
          <a:p>
            <a:r>
              <a:rPr lang="en-US" dirty="0"/>
              <a:t>Critical Section Synchronization Server vs Client</a:t>
            </a:r>
          </a:p>
        </p:txBody>
      </p:sp>
      <p:pic>
        <p:nvPicPr>
          <p:cNvPr id="4" name="Content Placeholder 3">
            <a:extLst>
              <a:ext uri="{FF2B5EF4-FFF2-40B4-BE49-F238E27FC236}">
                <a16:creationId xmlns:a16="http://schemas.microsoft.com/office/drawing/2014/main" id="{06751452-F7B8-4B3C-B8D9-0B4B6A6B163B}"/>
              </a:ext>
            </a:extLst>
          </p:cNvPr>
          <p:cNvPicPr>
            <a:picLocks noGrp="1" noChangeAspect="1"/>
          </p:cNvPicPr>
          <p:nvPr>
            <p:ph idx="1"/>
          </p:nvPr>
        </p:nvPicPr>
        <p:blipFill>
          <a:blip r:embed="rId2"/>
          <a:stretch>
            <a:fillRect/>
          </a:stretch>
        </p:blipFill>
        <p:spPr>
          <a:xfrm>
            <a:off x="838200" y="1428749"/>
            <a:ext cx="4394200" cy="5375883"/>
          </a:xfrm>
          <a:prstGeom prst="rect">
            <a:avLst/>
          </a:prstGeom>
        </p:spPr>
      </p:pic>
      <p:pic>
        <p:nvPicPr>
          <p:cNvPr id="5" name="Picture 4">
            <a:extLst>
              <a:ext uri="{FF2B5EF4-FFF2-40B4-BE49-F238E27FC236}">
                <a16:creationId xmlns:a16="http://schemas.microsoft.com/office/drawing/2014/main" id="{4F6582E5-E3F6-4CFF-AFAC-7F92C5CDF100}"/>
              </a:ext>
            </a:extLst>
          </p:cNvPr>
          <p:cNvPicPr>
            <a:picLocks noChangeAspect="1"/>
          </p:cNvPicPr>
          <p:nvPr/>
        </p:nvPicPr>
        <p:blipFill>
          <a:blip r:embed="rId3"/>
          <a:stretch>
            <a:fillRect/>
          </a:stretch>
        </p:blipFill>
        <p:spPr>
          <a:xfrm>
            <a:off x="5392736" y="1428749"/>
            <a:ext cx="6469063" cy="3651251"/>
          </a:xfrm>
          <a:prstGeom prst="rect">
            <a:avLst/>
          </a:prstGeom>
        </p:spPr>
      </p:pic>
    </p:spTree>
    <p:extLst>
      <p:ext uri="{BB962C8B-B14F-4D97-AF65-F5344CB8AC3E}">
        <p14:creationId xmlns:p14="http://schemas.microsoft.com/office/powerpoint/2010/main" val="29816284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5ADA6-E757-4B36-8DC6-CA8F893C0CD2}"/>
              </a:ext>
            </a:extLst>
          </p:cNvPr>
          <p:cNvSpPr>
            <a:spLocks noGrp="1"/>
          </p:cNvSpPr>
          <p:nvPr>
            <p:ph type="title"/>
          </p:nvPr>
        </p:nvSpPr>
        <p:spPr/>
        <p:txBody>
          <a:bodyPr/>
          <a:lstStyle/>
          <a:p>
            <a:r>
              <a:rPr lang="en-US" dirty="0"/>
              <a:t>Explanation</a:t>
            </a:r>
          </a:p>
        </p:txBody>
      </p:sp>
      <p:sp>
        <p:nvSpPr>
          <p:cNvPr id="3" name="Content Placeholder 2">
            <a:extLst>
              <a:ext uri="{FF2B5EF4-FFF2-40B4-BE49-F238E27FC236}">
                <a16:creationId xmlns:a16="http://schemas.microsoft.com/office/drawing/2014/main" id="{149846AF-DB85-421E-AD82-BE850CDDF1D4}"/>
              </a:ext>
            </a:extLst>
          </p:cNvPr>
          <p:cNvSpPr>
            <a:spLocks noGrp="1"/>
          </p:cNvSpPr>
          <p:nvPr>
            <p:ph idx="1"/>
          </p:nvPr>
        </p:nvSpPr>
        <p:spPr/>
        <p:txBody>
          <a:bodyPr/>
          <a:lstStyle/>
          <a:p>
            <a:r>
              <a:rPr lang="en-US" dirty="0"/>
              <a:t>Each process has its own mailbox, where it receives data in the form of a struct that describes the message</a:t>
            </a:r>
          </a:p>
          <a:p>
            <a:r>
              <a:rPr lang="en-US" dirty="0"/>
              <a:t>Utilizing the data received it follows the logic dictated by the instructions for the process</a:t>
            </a:r>
          </a:p>
          <a:p>
            <a:endParaRPr lang="en-US" dirty="0"/>
          </a:p>
          <a:p>
            <a:r>
              <a:rPr lang="en-US" dirty="0"/>
              <a:t>Through this passing of data, synchronization is ensured and the temperature is stabilized for the processes through communication with the central process</a:t>
            </a:r>
          </a:p>
        </p:txBody>
      </p:sp>
    </p:spTree>
    <p:extLst>
      <p:ext uri="{BB962C8B-B14F-4D97-AF65-F5344CB8AC3E}">
        <p14:creationId xmlns:p14="http://schemas.microsoft.com/office/powerpoint/2010/main" val="3451757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DA1A55-3A7F-4274-BB8E-BCE21EA95C41}"/>
              </a:ext>
            </a:extLst>
          </p:cNvPr>
          <p:cNvSpPr>
            <a:spLocks noGrp="1"/>
          </p:cNvSpPr>
          <p:nvPr>
            <p:ph type="title"/>
          </p:nvPr>
        </p:nvSpPr>
        <p:spPr>
          <a:xfrm>
            <a:off x="1371600" y="685800"/>
            <a:ext cx="10735408" cy="1485900"/>
          </a:xfrm>
        </p:spPr>
        <p:txBody>
          <a:bodyPr/>
          <a:lstStyle/>
          <a:p>
            <a:r>
              <a:rPr lang="en-US" dirty="0"/>
              <a:t>Problem vs Synchronization Mechanisms</a:t>
            </a:r>
          </a:p>
        </p:txBody>
      </p:sp>
      <p:sp>
        <p:nvSpPr>
          <p:cNvPr id="3" name="Content Placeholder 2">
            <a:extLst>
              <a:ext uri="{FF2B5EF4-FFF2-40B4-BE49-F238E27FC236}">
                <a16:creationId xmlns:a16="http://schemas.microsoft.com/office/drawing/2014/main" id="{EC5ED419-FD42-4404-8734-CB69402B836D}"/>
              </a:ext>
            </a:extLst>
          </p:cNvPr>
          <p:cNvSpPr>
            <a:spLocks noGrp="1"/>
          </p:cNvSpPr>
          <p:nvPr>
            <p:ph idx="1"/>
          </p:nvPr>
        </p:nvSpPr>
        <p:spPr/>
        <p:txBody>
          <a:bodyPr>
            <a:normAutofit/>
          </a:bodyPr>
          <a:lstStyle/>
          <a:p>
            <a:r>
              <a:rPr lang="en-US" sz="2800" dirty="0"/>
              <a:t>Smoker Problem solved with Semaphores</a:t>
            </a:r>
          </a:p>
          <a:p>
            <a:r>
              <a:rPr lang="en-US" sz="2800" dirty="0"/>
              <a:t>Roller Coaster Problem solved with Monitors</a:t>
            </a:r>
          </a:p>
          <a:p>
            <a:r>
              <a:rPr lang="en-US" sz="2800" dirty="0"/>
              <a:t>Temperature Synchronization solved with Mailboxes</a:t>
            </a:r>
          </a:p>
        </p:txBody>
      </p:sp>
    </p:spTree>
    <p:extLst>
      <p:ext uri="{BB962C8B-B14F-4D97-AF65-F5344CB8AC3E}">
        <p14:creationId xmlns:p14="http://schemas.microsoft.com/office/powerpoint/2010/main" val="21348268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3A377-0FF0-4F80-8FE4-8200626ECA4A}"/>
              </a:ext>
            </a:extLst>
          </p:cNvPr>
          <p:cNvSpPr>
            <a:spLocks noGrp="1"/>
          </p:cNvSpPr>
          <p:nvPr>
            <p:ph type="title"/>
          </p:nvPr>
        </p:nvSpPr>
        <p:spPr/>
        <p:txBody>
          <a:bodyPr/>
          <a:lstStyle/>
          <a:p>
            <a:r>
              <a:rPr lang="en-US" dirty="0"/>
              <a:t>Key Points and Conclusions</a:t>
            </a:r>
          </a:p>
        </p:txBody>
      </p:sp>
      <p:sp>
        <p:nvSpPr>
          <p:cNvPr id="3" name="Content Placeholder 2">
            <a:extLst>
              <a:ext uri="{FF2B5EF4-FFF2-40B4-BE49-F238E27FC236}">
                <a16:creationId xmlns:a16="http://schemas.microsoft.com/office/drawing/2014/main" id="{0AD515B9-37CD-4CF4-90BA-BBBD393CDB54}"/>
              </a:ext>
            </a:extLst>
          </p:cNvPr>
          <p:cNvSpPr>
            <a:spLocks noGrp="1"/>
          </p:cNvSpPr>
          <p:nvPr>
            <p:ph idx="1"/>
          </p:nvPr>
        </p:nvSpPr>
        <p:spPr/>
        <p:txBody>
          <a:bodyPr>
            <a:normAutofit lnSpcReduction="10000"/>
          </a:bodyPr>
          <a:lstStyle/>
          <a:p>
            <a:r>
              <a:rPr lang="en-US" dirty="0"/>
              <a:t>The struct contains key elements of a message:</a:t>
            </a:r>
          </a:p>
          <a:p>
            <a:pPr lvl="1"/>
            <a:r>
              <a:rPr lang="en-US" dirty="0"/>
              <a:t>Message Type</a:t>
            </a:r>
          </a:p>
          <a:p>
            <a:pPr lvl="1"/>
            <a:r>
              <a:rPr lang="en-US" dirty="0"/>
              <a:t>Destination ID</a:t>
            </a:r>
          </a:p>
          <a:p>
            <a:pPr lvl="1"/>
            <a:r>
              <a:rPr lang="en-US" dirty="0"/>
              <a:t>Source ID</a:t>
            </a:r>
          </a:p>
          <a:p>
            <a:pPr lvl="1"/>
            <a:r>
              <a:rPr lang="en-US" dirty="0"/>
              <a:t>Message Length</a:t>
            </a:r>
          </a:p>
          <a:p>
            <a:pPr lvl="1"/>
            <a:r>
              <a:rPr lang="en-US" dirty="0"/>
              <a:t>Control Information</a:t>
            </a:r>
          </a:p>
          <a:p>
            <a:pPr lvl="1"/>
            <a:r>
              <a:rPr lang="en-US" dirty="0"/>
              <a:t>Message Contents</a:t>
            </a:r>
          </a:p>
          <a:p>
            <a:endParaRPr lang="en-US" dirty="0"/>
          </a:p>
          <a:p>
            <a:r>
              <a:rPr lang="en-US" dirty="0"/>
              <a:t>Utilizing a both sender and receiver as blocking types ensure that the </a:t>
            </a:r>
            <a:r>
              <a:rPr lang="en-US" dirty="0" err="1"/>
              <a:t>mssage</a:t>
            </a:r>
            <a:r>
              <a:rPr lang="en-US" dirty="0"/>
              <a:t> is delivered and allows for tight synchronization</a:t>
            </a:r>
          </a:p>
        </p:txBody>
      </p:sp>
    </p:spTree>
    <p:extLst>
      <p:ext uri="{BB962C8B-B14F-4D97-AF65-F5344CB8AC3E}">
        <p14:creationId xmlns:p14="http://schemas.microsoft.com/office/powerpoint/2010/main" val="36246987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F7046-D52D-43A5-A0BE-DA8F0F770205}"/>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276D16CC-2F20-4751-BFE3-1EB3F3F3C235}"/>
              </a:ext>
            </a:extLst>
          </p:cNvPr>
          <p:cNvSpPr>
            <a:spLocks noGrp="1"/>
          </p:cNvSpPr>
          <p:nvPr>
            <p:ph idx="1"/>
          </p:nvPr>
        </p:nvSpPr>
        <p:spPr>
          <a:xfrm>
            <a:off x="1371600" y="1447800"/>
            <a:ext cx="10820400" cy="4762500"/>
          </a:xfrm>
        </p:spPr>
        <p:txBody>
          <a:bodyPr>
            <a:normAutofit lnSpcReduction="10000"/>
          </a:bodyPr>
          <a:lstStyle/>
          <a:p>
            <a:r>
              <a:rPr lang="en-US" dirty="0" err="1"/>
              <a:t>Colmenares</a:t>
            </a:r>
            <a:r>
              <a:rPr lang="en-US" dirty="0"/>
              <a:t>, Eduardo. “CMPS 5143: Advance Computer Architecture.” Midwestern State University. Bolin 309, Wichita Falls, TX. April 2016. Lecture</a:t>
            </a:r>
            <a:endParaRPr lang="en-US" dirty="0">
              <a:hlinkClick r:id="rId2"/>
            </a:endParaRPr>
          </a:p>
          <a:p>
            <a:r>
              <a:rPr lang="en-US" dirty="0">
                <a:hlinkClick r:id="rId2"/>
              </a:rPr>
              <a:t>https://github.com/EvanPurkhiser/CS-SmokersProblem/blob/master/smoke.c</a:t>
            </a:r>
            <a:endParaRPr lang="en-US" dirty="0"/>
          </a:p>
          <a:p>
            <a:r>
              <a:rPr lang="en-US" dirty="0">
                <a:hlinkClick r:id="rId3"/>
              </a:rPr>
              <a:t>https://github.com/rafaelsales/ConcurrentProgramming/tree/master/ConcurrentJavaRollerCoaster/src/rafael/concurrent/monitor/rollercoaster</a:t>
            </a:r>
            <a:endParaRPr lang="en-US" dirty="0"/>
          </a:p>
          <a:p>
            <a:r>
              <a:rPr lang="en-US" dirty="0">
                <a:hlinkClick r:id="rId4"/>
              </a:rPr>
              <a:t>https://macboypro.wordpress.com/2009/05/15/posix-message-passing-in-linux/</a:t>
            </a:r>
            <a:endParaRPr lang="en-US" dirty="0"/>
          </a:p>
          <a:p>
            <a:r>
              <a:rPr lang="en-US" dirty="0">
                <a:hlinkClick r:id="rId5"/>
              </a:rPr>
              <a:t>http://pubs.opengroup.org/onlinepubs/7908799/xsh/sem_init.html</a:t>
            </a:r>
            <a:endParaRPr lang="en-US" dirty="0"/>
          </a:p>
          <a:p>
            <a:r>
              <a:rPr lang="en-US" dirty="0">
                <a:hlinkClick r:id="rId6"/>
              </a:rPr>
              <a:t>http://pubs.opengroup.org/onlinepubs/7908799/xsh/sem_wait.html</a:t>
            </a:r>
            <a:endParaRPr lang="en-US" dirty="0"/>
          </a:p>
          <a:p>
            <a:r>
              <a:rPr lang="en-US" dirty="0">
                <a:hlinkClick r:id="rId7"/>
              </a:rPr>
              <a:t>http://pubs.opengroup.org/onlinepubs/7908799/xsh/sem_post.html</a:t>
            </a:r>
            <a:endParaRPr lang="en-US" dirty="0"/>
          </a:p>
          <a:p>
            <a:r>
              <a:rPr lang="en-US" dirty="0">
                <a:hlinkClick r:id="rId8"/>
              </a:rPr>
              <a:t>http://www.csc.villanova.edu/~mdamian/threads/javamonitors.html</a:t>
            </a:r>
            <a:endParaRPr lang="en-US" dirty="0"/>
          </a:p>
          <a:p>
            <a:r>
              <a:rPr lang="en-US" dirty="0">
                <a:hlinkClick r:id="rId9"/>
              </a:rPr>
              <a:t>https://docs.oracle.com/javase/7/docs/api/java/util/concurrent/locks/ReentrantLock.html</a:t>
            </a:r>
            <a:endParaRPr lang="en-US" dirty="0"/>
          </a:p>
          <a:p>
            <a:r>
              <a:rPr lang="en-US" dirty="0">
                <a:hlinkClick r:id="rId10"/>
              </a:rPr>
              <a:t>https://docs.oracle.com/javase/7/docs/api/java/util/concurrent/locks/Condition.html</a:t>
            </a:r>
            <a:endParaRPr lang="en-US" dirty="0"/>
          </a:p>
          <a:p>
            <a:endParaRPr lang="en-US" dirty="0"/>
          </a:p>
        </p:txBody>
      </p:sp>
    </p:spTree>
    <p:extLst>
      <p:ext uri="{BB962C8B-B14F-4D97-AF65-F5344CB8AC3E}">
        <p14:creationId xmlns:p14="http://schemas.microsoft.com/office/powerpoint/2010/main" val="41732769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7A864-76F4-4329-8203-730F55BE000E}"/>
              </a:ext>
            </a:extLst>
          </p:cNvPr>
          <p:cNvSpPr>
            <a:spLocks noGrp="1"/>
          </p:cNvSpPr>
          <p:nvPr>
            <p:ph type="title"/>
          </p:nvPr>
        </p:nvSpPr>
        <p:spPr/>
        <p:txBody>
          <a:bodyPr/>
          <a:lstStyle/>
          <a:p>
            <a:r>
              <a:rPr lang="en-US" dirty="0"/>
              <a:t>Smokers Problem</a:t>
            </a:r>
          </a:p>
        </p:txBody>
      </p:sp>
      <p:sp>
        <p:nvSpPr>
          <p:cNvPr id="3" name="Content Placeholder 2">
            <a:extLst>
              <a:ext uri="{FF2B5EF4-FFF2-40B4-BE49-F238E27FC236}">
                <a16:creationId xmlns:a16="http://schemas.microsoft.com/office/drawing/2014/main" id="{13C75C81-E6C3-4DA4-81C4-0E0BB706F56F}"/>
              </a:ext>
            </a:extLst>
          </p:cNvPr>
          <p:cNvSpPr>
            <a:spLocks noGrp="1"/>
          </p:cNvSpPr>
          <p:nvPr>
            <p:ph idx="1"/>
          </p:nvPr>
        </p:nvSpPr>
        <p:spPr/>
        <p:txBody>
          <a:bodyPr>
            <a:normAutofit fontScale="92500" lnSpcReduction="10000"/>
          </a:bodyPr>
          <a:lstStyle/>
          <a:p>
            <a:r>
              <a:rPr lang="en-US" dirty="0"/>
              <a:t>A smoker requires Paper, Tobacco, and Matches to smoke</a:t>
            </a:r>
          </a:p>
          <a:p>
            <a:r>
              <a:rPr lang="en-US" dirty="0"/>
              <a:t>3 types of smokers, based on what they require to smoke:</a:t>
            </a:r>
          </a:p>
          <a:p>
            <a:pPr lvl="1"/>
            <a:r>
              <a:rPr lang="en-US" dirty="0"/>
              <a:t>Matches &amp; Tobacco</a:t>
            </a:r>
          </a:p>
          <a:p>
            <a:pPr lvl="1"/>
            <a:r>
              <a:rPr lang="en-US" dirty="0"/>
              <a:t>Matches &amp; Paper</a:t>
            </a:r>
          </a:p>
          <a:p>
            <a:pPr lvl="1"/>
            <a:r>
              <a:rPr lang="en-US" dirty="0"/>
              <a:t>Tobacco &amp; Paper</a:t>
            </a:r>
          </a:p>
          <a:p>
            <a:pPr marL="530352" lvl="1" indent="0">
              <a:buNone/>
            </a:pPr>
            <a:endParaRPr lang="en-US" dirty="0"/>
          </a:p>
          <a:p>
            <a:r>
              <a:rPr lang="en-US" dirty="0"/>
              <a:t>1 table that will hold those three ingredients</a:t>
            </a:r>
          </a:p>
          <a:p>
            <a:endParaRPr lang="en-US" dirty="0"/>
          </a:p>
          <a:p>
            <a:r>
              <a:rPr lang="en-US" dirty="0"/>
              <a:t>Without synchronization this problem can experience:</a:t>
            </a:r>
          </a:p>
          <a:p>
            <a:pPr lvl="1"/>
            <a:r>
              <a:rPr lang="en-US" dirty="0"/>
              <a:t>deadlock</a:t>
            </a:r>
          </a:p>
        </p:txBody>
      </p:sp>
    </p:spTree>
    <p:extLst>
      <p:ext uri="{BB962C8B-B14F-4D97-AF65-F5344CB8AC3E}">
        <p14:creationId xmlns:p14="http://schemas.microsoft.com/office/powerpoint/2010/main" val="24650988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57BE2-956E-4EA4-8B30-7F043150FF9A}"/>
              </a:ext>
            </a:extLst>
          </p:cNvPr>
          <p:cNvSpPr>
            <a:spLocks noGrp="1"/>
          </p:cNvSpPr>
          <p:nvPr>
            <p:ph type="title"/>
          </p:nvPr>
        </p:nvSpPr>
        <p:spPr/>
        <p:txBody>
          <a:bodyPr/>
          <a:lstStyle/>
          <a:p>
            <a:r>
              <a:rPr lang="en-US" dirty="0"/>
              <a:t>Solved with Semaphore</a:t>
            </a:r>
          </a:p>
        </p:txBody>
      </p:sp>
      <p:sp>
        <p:nvSpPr>
          <p:cNvPr id="3" name="Content Placeholder 2">
            <a:extLst>
              <a:ext uri="{FF2B5EF4-FFF2-40B4-BE49-F238E27FC236}">
                <a16:creationId xmlns:a16="http://schemas.microsoft.com/office/drawing/2014/main" id="{D3963130-548E-4EA3-81BD-4424D85D49F9}"/>
              </a:ext>
            </a:extLst>
          </p:cNvPr>
          <p:cNvSpPr>
            <a:spLocks noGrp="1"/>
          </p:cNvSpPr>
          <p:nvPr>
            <p:ph idx="1"/>
          </p:nvPr>
        </p:nvSpPr>
        <p:spPr/>
        <p:txBody>
          <a:bodyPr/>
          <a:lstStyle/>
          <a:p>
            <a:r>
              <a:rPr lang="en-US" dirty="0"/>
              <a:t>Counting or General Semaphore utilizing an integer value for signaling among processes, to keep track of what is available. This way no process can act unless it has the appropriate resources.</a:t>
            </a:r>
          </a:p>
          <a:p>
            <a:r>
              <a:rPr lang="en-US" dirty="0"/>
              <a:t>3 smoker semaphores, for each smoker type</a:t>
            </a:r>
          </a:p>
          <a:p>
            <a:r>
              <a:rPr lang="en-US" dirty="0"/>
              <a:t>1 agent semaphore, so the agent can put the items on the table</a:t>
            </a:r>
          </a:p>
          <a:p>
            <a:r>
              <a:rPr lang="en-US" dirty="0"/>
              <a:t>3 pusher semaphores, to release the next smoker type that needs those items</a:t>
            </a:r>
          </a:p>
        </p:txBody>
      </p:sp>
    </p:spTree>
    <p:extLst>
      <p:ext uri="{BB962C8B-B14F-4D97-AF65-F5344CB8AC3E}">
        <p14:creationId xmlns:p14="http://schemas.microsoft.com/office/powerpoint/2010/main" val="9800420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424709-3E7A-42ED-B03C-434A5CBEAB80}"/>
              </a:ext>
            </a:extLst>
          </p:cNvPr>
          <p:cNvSpPr>
            <a:spLocks noGrp="1"/>
          </p:cNvSpPr>
          <p:nvPr>
            <p:ph type="title"/>
          </p:nvPr>
        </p:nvSpPr>
        <p:spPr>
          <a:xfrm>
            <a:off x="1371600" y="685800"/>
            <a:ext cx="9601200" cy="755073"/>
          </a:xfrm>
        </p:spPr>
        <p:txBody>
          <a:bodyPr/>
          <a:lstStyle/>
          <a:p>
            <a:pPr algn="ctr"/>
            <a:r>
              <a:rPr lang="en-US" dirty="0"/>
              <a:t>Critical Section: Smoker</a:t>
            </a:r>
          </a:p>
        </p:txBody>
      </p:sp>
      <p:pic>
        <p:nvPicPr>
          <p:cNvPr id="8" name="Content Placeholder 7">
            <a:extLst>
              <a:ext uri="{FF2B5EF4-FFF2-40B4-BE49-F238E27FC236}">
                <a16:creationId xmlns:a16="http://schemas.microsoft.com/office/drawing/2014/main" id="{9D5E54D7-0D54-4A26-BC53-1C4C42FDDF04}"/>
              </a:ext>
            </a:extLst>
          </p:cNvPr>
          <p:cNvPicPr>
            <a:picLocks noGrp="1" noChangeAspect="1"/>
          </p:cNvPicPr>
          <p:nvPr>
            <p:ph sz="half" idx="1"/>
          </p:nvPr>
        </p:nvPicPr>
        <p:blipFill>
          <a:blip r:embed="rId2"/>
          <a:stretch>
            <a:fillRect/>
          </a:stretch>
        </p:blipFill>
        <p:spPr>
          <a:xfrm>
            <a:off x="2510631" y="1440873"/>
            <a:ext cx="7323138" cy="5144923"/>
          </a:xfrm>
          <a:prstGeom prst="rect">
            <a:avLst/>
          </a:prstGeom>
        </p:spPr>
      </p:pic>
    </p:spTree>
    <p:extLst>
      <p:ext uri="{BB962C8B-B14F-4D97-AF65-F5344CB8AC3E}">
        <p14:creationId xmlns:p14="http://schemas.microsoft.com/office/powerpoint/2010/main" val="27283651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424709-3E7A-42ED-B03C-434A5CBEAB80}"/>
              </a:ext>
            </a:extLst>
          </p:cNvPr>
          <p:cNvSpPr>
            <a:spLocks noGrp="1"/>
          </p:cNvSpPr>
          <p:nvPr>
            <p:ph type="title"/>
          </p:nvPr>
        </p:nvSpPr>
        <p:spPr>
          <a:xfrm>
            <a:off x="1371600" y="685800"/>
            <a:ext cx="9601200" cy="755073"/>
          </a:xfrm>
        </p:spPr>
        <p:txBody>
          <a:bodyPr/>
          <a:lstStyle/>
          <a:p>
            <a:pPr algn="ctr"/>
            <a:r>
              <a:rPr lang="en-US" dirty="0"/>
              <a:t>Critical Section: Pusher and Agent</a:t>
            </a:r>
          </a:p>
        </p:txBody>
      </p:sp>
      <p:pic>
        <p:nvPicPr>
          <p:cNvPr id="7" name="Content Placeholder 6">
            <a:extLst>
              <a:ext uri="{FF2B5EF4-FFF2-40B4-BE49-F238E27FC236}">
                <a16:creationId xmlns:a16="http://schemas.microsoft.com/office/drawing/2014/main" id="{46A068E7-16C7-4B86-8F03-918F0E17F47C}"/>
              </a:ext>
            </a:extLst>
          </p:cNvPr>
          <p:cNvPicPr>
            <a:picLocks noGrp="1" noChangeAspect="1"/>
          </p:cNvPicPr>
          <p:nvPr>
            <p:ph sz="half" idx="1"/>
          </p:nvPr>
        </p:nvPicPr>
        <p:blipFill>
          <a:blip r:embed="rId2"/>
          <a:stretch>
            <a:fillRect/>
          </a:stretch>
        </p:blipFill>
        <p:spPr>
          <a:xfrm>
            <a:off x="1371600" y="1440873"/>
            <a:ext cx="3987547" cy="4970990"/>
          </a:xfrm>
          <a:prstGeom prst="rect">
            <a:avLst/>
          </a:prstGeom>
        </p:spPr>
      </p:pic>
      <p:pic>
        <p:nvPicPr>
          <p:cNvPr id="9" name="Picture 8">
            <a:extLst>
              <a:ext uri="{FF2B5EF4-FFF2-40B4-BE49-F238E27FC236}">
                <a16:creationId xmlns:a16="http://schemas.microsoft.com/office/drawing/2014/main" id="{7BF7FA2B-FF59-4B47-A996-241D9A4F07A9}"/>
              </a:ext>
            </a:extLst>
          </p:cNvPr>
          <p:cNvPicPr>
            <a:picLocks noChangeAspect="1"/>
          </p:cNvPicPr>
          <p:nvPr/>
        </p:nvPicPr>
        <p:blipFill>
          <a:blip r:embed="rId3"/>
          <a:stretch>
            <a:fillRect/>
          </a:stretch>
        </p:blipFill>
        <p:spPr>
          <a:xfrm>
            <a:off x="6367462" y="1440873"/>
            <a:ext cx="5476875" cy="4267200"/>
          </a:xfrm>
          <a:prstGeom prst="rect">
            <a:avLst/>
          </a:prstGeom>
        </p:spPr>
      </p:pic>
    </p:spTree>
    <p:extLst>
      <p:ext uri="{BB962C8B-B14F-4D97-AF65-F5344CB8AC3E}">
        <p14:creationId xmlns:p14="http://schemas.microsoft.com/office/powerpoint/2010/main" val="29987935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0FBDF0-290A-425B-991E-ACB64DA17318}"/>
              </a:ext>
            </a:extLst>
          </p:cNvPr>
          <p:cNvSpPr>
            <a:spLocks noGrp="1"/>
          </p:cNvSpPr>
          <p:nvPr>
            <p:ph type="title"/>
          </p:nvPr>
        </p:nvSpPr>
        <p:spPr/>
        <p:txBody>
          <a:bodyPr/>
          <a:lstStyle/>
          <a:p>
            <a:r>
              <a:rPr lang="en-US" dirty="0"/>
              <a:t>Explanation</a:t>
            </a:r>
          </a:p>
        </p:txBody>
      </p:sp>
      <p:sp>
        <p:nvSpPr>
          <p:cNvPr id="3" name="Content Placeholder 2">
            <a:extLst>
              <a:ext uri="{FF2B5EF4-FFF2-40B4-BE49-F238E27FC236}">
                <a16:creationId xmlns:a16="http://schemas.microsoft.com/office/drawing/2014/main" id="{8689FA08-F0FA-46F9-B536-BB84046E5C1D}"/>
              </a:ext>
            </a:extLst>
          </p:cNvPr>
          <p:cNvSpPr>
            <a:spLocks noGrp="1"/>
          </p:cNvSpPr>
          <p:nvPr>
            <p:ph idx="1"/>
          </p:nvPr>
        </p:nvSpPr>
        <p:spPr/>
        <p:txBody>
          <a:bodyPr/>
          <a:lstStyle/>
          <a:p>
            <a:r>
              <a:rPr lang="en-US" dirty="0"/>
              <a:t>With each of these critical sections calling wait, if the counter decrements to a negative number then that process/thread/smoker/pusher/agent is blocked and must wait.</a:t>
            </a:r>
          </a:p>
          <a:p>
            <a:r>
              <a:rPr lang="en-US" dirty="0"/>
              <a:t>Since the agent semaphore has the only value of 1, it is the critical section that will execute first, placing items on the table, followed by the pusher allowing the correct smoker type access to the table, followed by the smoker smoking.</a:t>
            </a:r>
          </a:p>
        </p:txBody>
      </p:sp>
    </p:spTree>
    <p:extLst>
      <p:ext uri="{BB962C8B-B14F-4D97-AF65-F5344CB8AC3E}">
        <p14:creationId xmlns:p14="http://schemas.microsoft.com/office/powerpoint/2010/main" val="36538479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B1238-2D11-477F-B996-75EA7BAF0D23}"/>
              </a:ext>
            </a:extLst>
          </p:cNvPr>
          <p:cNvSpPr>
            <a:spLocks noGrp="1"/>
          </p:cNvSpPr>
          <p:nvPr>
            <p:ph type="title"/>
          </p:nvPr>
        </p:nvSpPr>
        <p:spPr/>
        <p:txBody>
          <a:bodyPr/>
          <a:lstStyle/>
          <a:p>
            <a:r>
              <a:rPr lang="en-US" dirty="0"/>
              <a:t>Key Points and Conclusion</a:t>
            </a:r>
          </a:p>
        </p:txBody>
      </p:sp>
      <p:sp>
        <p:nvSpPr>
          <p:cNvPr id="3" name="Content Placeholder 2">
            <a:extLst>
              <a:ext uri="{FF2B5EF4-FFF2-40B4-BE49-F238E27FC236}">
                <a16:creationId xmlns:a16="http://schemas.microsoft.com/office/drawing/2014/main" id="{9C63C58C-8325-4A28-9301-2C8B2172C213}"/>
              </a:ext>
            </a:extLst>
          </p:cNvPr>
          <p:cNvSpPr>
            <a:spLocks noGrp="1"/>
          </p:cNvSpPr>
          <p:nvPr>
            <p:ph idx="1"/>
          </p:nvPr>
        </p:nvSpPr>
        <p:spPr/>
        <p:txBody>
          <a:bodyPr/>
          <a:lstStyle/>
          <a:p>
            <a:r>
              <a:rPr lang="en-US" dirty="0"/>
              <a:t>Counting Semaphores ensure Mutual Exclusion, by using integers to keep track of the number of blocked processes( Negative numbers) or resources available (positive numbers).</a:t>
            </a:r>
          </a:p>
          <a:p>
            <a:r>
              <a:rPr lang="en-US" dirty="0"/>
              <a:t>Initializing them to 0, ensures that all processes will wait until they are signaled to proceed.</a:t>
            </a:r>
          </a:p>
          <a:p>
            <a:r>
              <a:rPr lang="en-US" dirty="0"/>
              <a:t>Don’t smoke.</a:t>
            </a:r>
          </a:p>
        </p:txBody>
      </p:sp>
    </p:spTree>
    <p:extLst>
      <p:ext uri="{BB962C8B-B14F-4D97-AF65-F5344CB8AC3E}">
        <p14:creationId xmlns:p14="http://schemas.microsoft.com/office/powerpoint/2010/main" val="6973806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27BD2C-F0B0-4C59-94A2-9D804680A4F3}"/>
              </a:ext>
            </a:extLst>
          </p:cNvPr>
          <p:cNvSpPr>
            <a:spLocks noGrp="1"/>
          </p:cNvSpPr>
          <p:nvPr>
            <p:ph type="title"/>
          </p:nvPr>
        </p:nvSpPr>
        <p:spPr/>
        <p:txBody>
          <a:bodyPr/>
          <a:lstStyle/>
          <a:p>
            <a:r>
              <a:rPr lang="en-US" dirty="0"/>
              <a:t>Roller Coaster Problem</a:t>
            </a:r>
          </a:p>
        </p:txBody>
      </p:sp>
      <p:sp>
        <p:nvSpPr>
          <p:cNvPr id="3" name="Content Placeholder 2">
            <a:extLst>
              <a:ext uri="{FF2B5EF4-FFF2-40B4-BE49-F238E27FC236}">
                <a16:creationId xmlns:a16="http://schemas.microsoft.com/office/drawing/2014/main" id="{2330F062-4A7F-4F37-A333-4A9BDACAD46F}"/>
              </a:ext>
            </a:extLst>
          </p:cNvPr>
          <p:cNvSpPr>
            <a:spLocks noGrp="1"/>
          </p:cNvSpPr>
          <p:nvPr>
            <p:ph idx="1"/>
          </p:nvPr>
        </p:nvSpPr>
        <p:spPr/>
        <p:txBody>
          <a:bodyPr/>
          <a:lstStyle/>
          <a:p>
            <a:r>
              <a:rPr lang="en-US" dirty="0"/>
              <a:t>The Roller Coaster problem requires two things: </a:t>
            </a:r>
            <a:r>
              <a:rPr lang="en-US" dirty="0" err="1"/>
              <a:t>RollerCoaster</a:t>
            </a:r>
            <a:r>
              <a:rPr lang="en-US" dirty="0"/>
              <a:t> Car and Passengers</a:t>
            </a:r>
          </a:p>
          <a:p>
            <a:pPr lvl="1"/>
            <a:r>
              <a:rPr lang="en-US" dirty="0"/>
              <a:t>May also include multiple cars</a:t>
            </a:r>
          </a:p>
          <a:p>
            <a:r>
              <a:rPr lang="en-US" dirty="0"/>
              <a:t>The Car will go around the track when it is full of passengers</a:t>
            </a:r>
          </a:p>
          <a:p>
            <a:r>
              <a:rPr lang="en-US" dirty="0"/>
              <a:t>Passengers will ride the rollercoaster, and then may come back for another ride</a:t>
            </a:r>
          </a:p>
          <a:p>
            <a:endParaRPr lang="en-US" dirty="0"/>
          </a:p>
          <a:p>
            <a:r>
              <a:rPr lang="en-US" dirty="0"/>
              <a:t>Without Synchronization this problem can experience</a:t>
            </a:r>
          </a:p>
          <a:p>
            <a:pPr lvl="1"/>
            <a:r>
              <a:rPr lang="en-US" dirty="0"/>
              <a:t>Deadlock</a:t>
            </a:r>
          </a:p>
          <a:p>
            <a:pPr lvl="1"/>
            <a:r>
              <a:rPr lang="en-US" dirty="0"/>
              <a:t>Race Condition</a:t>
            </a:r>
          </a:p>
        </p:txBody>
      </p:sp>
    </p:spTree>
    <p:extLst>
      <p:ext uri="{BB962C8B-B14F-4D97-AF65-F5344CB8AC3E}">
        <p14:creationId xmlns:p14="http://schemas.microsoft.com/office/powerpoint/2010/main" val="1541645660"/>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TM10001105[[fn=Crop]]</Template>
  <TotalTime>1115</TotalTime>
  <Words>1084</Words>
  <Application>Microsoft Office PowerPoint</Application>
  <PresentationFormat>Widescreen</PresentationFormat>
  <Paragraphs>99</Paragraphs>
  <Slides>21</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21</vt:i4>
      </vt:variant>
    </vt:vector>
  </HeadingPairs>
  <TitlesOfParts>
    <vt:vector size="23" baseType="lpstr">
      <vt:lpstr>Franklin Gothic Book</vt:lpstr>
      <vt:lpstr>Crop</vt:lpstr>
      <vt:lpstr>Assignment 5 problems solved with synchronization Mechanisms</vt:lpstr>
      <vt:lpstr>Problem vs Synchronization Mechanisms</vt:lpstr>
      <vt:lpstr>Smokers Problem</vt:lpstr>
      <vt:lpstr>Solved with Semaphore</vt:lpstr>
      <vt:lpstr>Critical Section: Smoker</vt:lpstr>
      <vt:lpstr>Critical Section: Pusher and Agent</vt:lpstr>
      <vt:lpstr>Explanation</vt:lpstr>
      <vt:lpstr>Key Points and Conclusion</vt:lpstr>
      <vt:lpstr>Roller Coaster Problem</vt:lpstr>
      <vt:lpstr>Solved with Monitor</vt:lpstr>
      <vt:lpstr>Variable Initialization</vt:lpstr>
      <vt:lpstr>Critical Sections: Method Calls Accessing Monitor</vt:lpstr>
      <vt:lpstr>Explanation</vt:lpstr>
      <vt:lpstr>Key Points and Conclusion</vt:lpstr>
      <vt:lpstr>Temperature Stabilization Problem</vt:lpstr>
      <vt:lpstr>Solved with Mailbox/Messages</vt:lpstr>
      <vt:lpstr>Mailbox Initialization</vt:lpstr>
      <vt:lpstr>Critical Section Synchronization Server vs Client</vt:lpstr>
      <vt:lpstr>Explanation</vt:lpstr>
      <vt:lpstr>Key Points and Conclusions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Assignment 5 problems solved with synchronization Mechanisms</dc:title>
  <dc:creator>Matthew</dc:creator>
  <cp:lastModifiedBy>Matthew</cp:lastModifiedBy>
  <cp:revision>20</cp:revision>
  <dcterms:created xsi:type="dcterms:W3CDTF">2018-04-21T23:36:56Z</dcterms:created>
  <dcterms:modified xsi:type="dcterms:W3CDTF">2018-04-22T18:12:11Z</dcterms:modified>
</cp:coreProperties>
</file>